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Weighted Interval Scheduling</a:t>
            </a:r>
          </a:p>
        </p:txBody>
      </p:sp>
      <p:sp>
        <p:nvSpPr>
          <p:cNvPr id="24578" name="TextBox 2"/>
          <p:cNvSpPr txBox="1">
            <a:spLocks noChangeArrowheads="1"/>
          </p:cNvSpPr>
          <p:nvPr/>
        </p:nvSpPr>
        <p:spPr bwMode="auto">
          <a:xfrm>
            <a:off x="1389063" y="2344738"/>
            <a:ext cx="265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Input: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n</a:t>
            </a:r>
            <a:r>
              <a:rPr lang="en-US">
                <a:latin typeface="Calibri" charset="0"/>
              </a:rPr>
              <a:t> jobs (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,t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,v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>
                <a:latin typeface="Calibri" charset="0"/>
              </a:rPr>
              <a:t>)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1389063" y="3429000"/>
            <a:ext cx="715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Output: A schedule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 s.t. no two jobs in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S</a:t>
            </a:r>
            <a:r>
              <a:rPr lang="en-US">
                <a:latin typeface="Calibri" charset="0"/>
              </a:rPr>
              <a:t> have a conflict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2192338" y="4200525"/>
            <a:ext cx="227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Goal: max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Σ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i in S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baseline="-25000">
                <a:solidFill>
                  <a:srgbClr val="B700B7"/>
                </a:solidFill>
                <a:latin typeface="Calibri" charset="0"/>
              </a:rPr>
              <a:t>j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1389063" y="5265738"/>
            <a:ext cx="424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Assume: jobs are sorted by their finish time</a:t>
            </a:r>
          </a:p>
        </p:txBody>
      </p:sp>
    </p:spTree>
    <p:extLst>
      <p:ext uri="{BB962C8B-B14F-4D97-AF65-F5344CB8AC3E}">
        <p14:creationId xmlns:p14="http://schemas.microsoft.com/office/powerpoint/2010/main" val="15369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Couple more definitions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182688" y="2019300"/>
            <a:ext cx="5160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B700B7"/>
                </a:solidFill>
                <a:latin typeface="Calibri" charset="0"/>
              </a:rPr>
              <a:t>p(j) </a:t>
            </a:r>
            <a:r>
              <a:rPr lang="en-US" sz="2200">
                <a:latin typeface="Calibri" charset="0"/>
              </a:rPr>
              <a:t>= largest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i&lt;j</a:t>
            </a:r>
            <a:r>
              <a:rPr lang="en-US" sz="2200">
                <a:latin typeface="Calibri" charset="0"/>
              </a:rPr>
              <a:t> s.t.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i</a:t>
            </a:r>
            <a:r>
              <a:rPr lang="en-US" sz="2200">
                <a:latin typeface="Calibri" charset="0"/>
              </a:rPr>
              <a:t> does not conflict with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j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1660525" y="2711450"/>
            <a:ext cx="2524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libri" charset="0"/>
              </a:rPr>
              <a:t>= 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0</a:t>
            </a:r>
            <a:r>
              <a:rPr lang="en-US" sz="2200">
                <a:latin typeface="Calibri" charset="0"/>
              </a:rPr>
              <a:t> if no such</a:t>
            </a:r>
            <a:r>
              <a:rPr lang="en-US" sz="2200">
                <a:solidFill>
                  <a:srgbClr val="B700B7"/>
                </a:solidFill>
                <a:latin typeface="Calibri" charset="0"/>
              </a:rPr>
              <a:t> i </a:t>
            </a:r>
            <a:r>
              <a:rPr lang="en-US" sz="2200">
                <a:latin typeface="Calibri" charset="0"/>
              </a:rPr>
              <a:t>exists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182688" y="3994150"/>
            <a:ext cx="506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B700B7"/>
                </a:solidFill>
                <a:latin typeface="Calibri" charset="0"/>
              </a:rPr>
              <a:t>OPT(j) </a:t>
            </a:r>
            <a:r>
              <a:rPr lang="en-US">
                <a:latin typeface="Calibri" charset="0"/>
              </a:rPr>
              <a:t>= optimal value on instance </a:t>
            </a:r>
            <a:r>
              <a:rPr lang="en-US">
                <a:solidFill>
                  <a:srgbClr val="B700B7"/>
                </a:solidFill>
                <a:latin typeface="Calibri" charset="0"/>
              </a:rPr>
              <a:t>1,..,j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135688" y="2449513"/>
            <a:ext cx="2238375" cy="1282700"/>
          </a:xfrm>
          <a:prstGeom prst="cloudCallout">
            <a:avLst>
              <a:gd name="adj1" fmla="val -98891"/>
              <a:gd name="adj2" fmla="val -551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&lt;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endParaRPr lang="en-US" dirty="0">
              <a:solidFill>
                <a:srgbClr val="B700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4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Property of OPT</a:t>
            </a:r>
          </a:p>
        </p:txBody>
      </p:sp>
      <p:sp>
        <p:nvSpPr>
          <p:cNvPr id="26626" name="TextBox 2"/>
          <p:cNvSpPr txBox="1">
            <a:spLocks noChangeArrowheads="1"/>
          </p:cNvSpPr>
          <p:nvPr/>
        </p:nvSpPr>
        <p:spPr bwMode="auto">
          <a:xfrm>
            <a:off x="1487488" y="2616200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071813" y="1885950"/>
            <a:ext cx="1812925" cy="371475"/>
          </a:xfrm>
          <a:prstGeom prst="wedgeRoundRectCallout">
            <a:avLst>
              <a:gd name="adj1" fmla="val 19287"/>
              <a:gd name="adj2" fmla="val 1910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B700B7"/>
                </a:solidFill>
              </a:rPr>
              <a:t>j</a:t>
            </a:r>
            <a:r>
              <a:rPr lang="en-US" dirty="0"/>
              <a:t> in </a:t>
            </a:r>
            <a:r>
              <a:rPr lang="en-US" dirty="0" err="1">
                <a:solidFill>
                  <a:srgbClr val="B700B7"/>
                </a:solidFill>
              </a:rPr>
              <a:t>OPT(j</a:t>
            </a:r>
            <a:r>
              <a:rPr lang="en-US" dirty="0">
                <a:solidFill>
                  <a:srgbClr val="B700B7"/>
                </a:solidFill>
              </a:rPr>
              <a:t>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822950" y="1700213"/>
            <a:ext cx="1811338" cy="371475"/>
          </a:xfrm>
          <a:prstGeom prst="wedgeRoundRectCallout">
            <a:avLst>
              <a:gd name="adj1" fmla="val -4066"/>
              <a:gd name="adj2" fmla="val 214467"/>
              <a:gd name="adj3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B700B7"/>
                </a:solidFill>
              </a:rPr>
              <a:t>j</a:t>
            </a:r>
            <a:r>
              <a:rPr lang="en-US" dirty="0"/>
              <a:t> not in </a:t>
            </a:r>
            <a:r>
              <a:rPr lang="en-US" dirty="0" err="1">
                <a:solidFill>
                  <a:srgbClr val="B700B7"/>
                </a:solidFill>
              </a:rPr>
              <a:t>OPT(j</a:t>
            </a:r>
            <a:r>
              <a:rPr lang="en-US" dirty="0">
                <a:solidFill>
                  <a:srgbClr val="B700B7"/>
                </a:solidFill>
              </a:rPr>
              <a:t>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51050" y="3951288"/>
            <a:ext cx="5308600" cy="2182812"/>
          </a:xfrm>
          <a:prstGeom prst="cloudCallout">
            <a:avLst>
              <a:gd name="adj1" fmla="val -8359"/>
              <a:gd name="adj2" fmla="val -84266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/>
              <a:t>Given </a:t>
            </a:r>
            <a:r>
              <a:rPr lang="en-US" sz="2300" dirty="0">
                <a:solidFill>
                  <a:srgbClr val="B700B7"/>
                </a:solidFill>
              </a:rPr>
              <a:t>OPT(1)</a:t>
            </a:r>
            <a:r>
              <a:rPr lang="en-US" sz="2300" dirty="0"/>
              <a:t>,…., </a:t>
            </a:r>
            <a:r>
              <a:rPr lang="en-US" sz="2300" dirty="0">
                <a:solidFill>
                  <a:srgbClr val="B700B7"/>
                </a:solidFill>
              </a:rPr>
              <a:t>OPT(j-1)</a:t>
            </a:r>
            <a:r>
              <a:rPr lang="en-US" sz="2300" dirty="0"/>
              <a:t>, how can one figure out if </a:t>
            </a:r>
            <a:r>
              <a:rPr lang="en-US" sz="2300" dirty="0" err="1">
                <a:solidFill>
                  <a:srgbClr val="B700B7"/>
                </a:solidFill>
              </a:rPr>
              <a:t>j</a:t>
            </a:r>
            <a:r>
              <a:rPr lang="en-US" sz="2300" dirty="0"/>
              <a:t> in optimal solution or not?</a:t>
            </a:r>
          </a:p>
        </p:txBody>
      </p:sp>
    </p:spTree>
    <p:extLst>
      <p:ext uri="{BB962C8B-B14F-4D97-AF65-F5344CB8AC3E}">
        <p14:creationId xmlns:p14="http://schemas.microsoft.com/office/powerpoint/2010/main" val="191465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3625" y="2735263"/>
            <a:ext cx="5635625" cy="14335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recursive algorithm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1085850" y="1954213"/>
            <a:ext cx="1668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085850" y="2822575"/>
            <a:ext cx="205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1085850" y="3538538"/>
            <a:ext cx="562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27654" name="TextBox 2"/>
          <p:cNvSpPr txBox="1">
            <a:spLocks noChangeArrowheads="1"/>
          </p:cNvSpPr>
          <p:nvPr/>
        </p:nvSpPr>
        <p:spPr bwMode="auto">
          <a:xfrm>
            <a:off x="1487488" y="5343525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5730875" y="1417638"/>
            <a:ext cx="2822575" cy="1111250"/>
          </a:xfrm>
          <a:prstGeom prst="cloudCallout">
            <a:avLst>
              <a:gd name="adj1" fmla="val -12371"/>
              <a:gd name="adj2" fmla="val 439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Proof of correctness by induction on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endParaRPr lang="en-US" dirty="0">
              <a:solidFill>
                <a:srgbClr val="B700B7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141663" y="1671638"/>
            <a:ext cx="2209800" cy="857250"/>
          </a:xfrm>
          <a:prstGeom prst="wedgeRectCallout">
            <a:avLst>
              <a:gd name="adj1" fmla="val -68480"/>
              <a:gd name="adj2" fmla="val 97943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Correct for </a:t>
            </a:r>
            <a:r>
              <a:rPr lang="en-US" dirty="0" err="1">
                <a:solidFill>
                  <a:srgbClr val="B700B7"/>
                </a:solidFill>
              </a:rPr>
              <a:t>j</a:t>
            </a:r>
            <a:r>
              <a:rPr lang="en-US" dirty="0">
                <a:solidFill>
                  <a:srgbClr val="B700B7"/>
                </a:solidFill>
              </a:rPr>
              <a:t>=0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160588" y="4310063"/>
            <a:ext cx="1508125" cy="857250"/>
          </a:xfrm>
          <a:prstGeom prst="wedgeRectCallout">
            <a:avLst>
              <a:gd name="adj1" fmla="val -1185"/>
              <a:gd name="adj2" fmla="val -99526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700B7"/>
                </a:solidFill>
              </a:rPr>
              <a:t>= OPT( </a:t>
            </a: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743450" y="4310063"/>
            <a:ext cx="1509713" cy="857250"/>
          </a:xfrm>
          <a:prstGeom prst="wedgeRectCallout">
            <a:avLst>
              <a:gd name="adj1" fmla="val -1185"/>
              <a:gd name="adj2" fmla="val -99526"/>
            </a:avLst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700B7"/>
                </a:solidFill>
              </a:rPr>
              <a:t>= OPT( j-1 )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87488" y="5343525"/>
            <a:ext cx="6146800" cy="7254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Exponential Running Time</a:t>
            </a:r>
          </a:p>
        </p:txBody>
      </p:sp>
      <p:grpSp>
        <p:nvGrpSpPr>
          <p:cNvPr id="28674" name="Group 46"/>
          <p:cNvGrpSpPr>
            <a:grpSpLocks/>
          </p:cNvGrpSpPr>
          <p:nvPr/>
        </p:nvGrpSpPr>
        <p:grpSpPr bwMode="auto">
          <a:xfrm>
            <a:off x="558800" y="1563688"/>
            <a:ext cx="3717925" cy="1835150"/>
            <a:chOff x="812539" y="1933069"/>
            <a:chExt cx="3717181" cy="1834594"/>
          </a:xfrm>
        </p:grpSpPr>
        <p:grpSp>
          <p:nvGrpSpPr>
            <p:cNvPr id="28705" name="Group 11"/>
            <p:cNvGrpSpPr>
              <a:grpSpLocks/>
            </p:cNvGrpSpPr>
            <p:nvPr/>
          </p:nvGrpSpPr>
          <p:grpSpPr bwMode="auto">
            <a:xfrm>
              <a:off x="812539" y="2182757"/>
              <a:ext cx="1239855" cy="173690"/>
              <a:chOff x="812539" y="2182757"/>
              <a:chExt cx="1239855" cy="17369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814127" y="2258407"/>
                <a:ext cx="1236415" cy="95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1964049" y="2268723"/>
                <a:ext cx="17457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726046" y="2268723"/>
                <a:ext cx="17457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6" name="Group 12"/>
            <p:cNvGrpSpPr>
              <a:grpSpLocks/>
            </p:cNvGrpSpPr>
            <p:nvPr/>
          </p:nvGrpSpPr>
          <p:grpSpPr bwMode="auto">
            <a:xfrm>
              <a:off x="1432466" y="2508848"/>
              <a:ext cx="1239855" cy="173690"/>
              <a:chOff x="812539" y="2182757"/>
              <a:chExt cx="1239855" cy="1736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814788" y="2257656"/>
                <a:ext cx="1236416" cy="11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1965504" y="2268765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727502" y="2268765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7" name="Group 16"/>
            <p:cNvGrpSpPr>
              <a:grpSpLocks/>
            </p:cNvGrpSpPr>
            <p:nvPr/>
          </p:nvGrpSpPr>
          <p:grpSpPr bwMode="auto">
            <a:xfrm>
              <a:off x="2051599" y="2834939"/>
              <a:ext cx="1239855" cy="173690"/>
              <a:chOff x="812539" y="2182757"/>
              <a:chExt cx="1239855" cy="1736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14656" y="2258491"/>
                <a:ext cx="1236416" cy="95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964579" y="2268807"/>
                <a:ext cx="174572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726576" y="2268807"/>
                <a:ext cx="174572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8" name="Group 20"/>
            <p:cNvGrpSpPr>
              <a:grpSpLocks/>
            </p:cNvGrpSpPr>
            <p:nvPr/>
          </p:nvGrpSpPr>
          <p:grpSpPr bwMode="auto">
            <a:xfrm>
              <a:off x="2672321" y="3224888"/>
              <a:ext cx="1239855" cy="173690"/>
              <a:chOff x="812539" y="2182757"/>
              <a:chExt cx="1239855" cy="17369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14523" y="2257360"/>
                <a:ext cx="1236415" cy="111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965239" y="2268470"/>
                <a:ext cx="17298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727236" y="2268470"/>
                <a:ext cx="17298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9" name="Group 24"/>
            <p:cNvGrpSpPr>
              <a:grpSpLocks/>
            </p:cNvGrpSpPr>
            <p:nvPr/>
          </p:nvGrpSpPr>
          <p:grpSpPr bwMode="auto">
            <a:xfrm>
              <a:off x="3289865" y="3593973"/>
              <a:ext cx="1239855" cy="173690"/>
              <a:chOff x="812539" y="2182757"/>
              <a:chExt cx="1239855" cy="17369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814392" y="2258052"/>
                <a:ext cx="1236416" cy="11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965109" y="2269161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27106" y="2269161"/>
                <a:ext cx="17298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10" name="TextBox 28"/>
            <p:cNvSpPr txBox="1">
              <a:spLocks noChangeArrowheads="1"/>
            </p:cNvSpPr>
            <p:nvPr/>
          </p:nvSpPr>
          <p:spPr bwMode="auto">
            <a:xfrm>
              <a:off x="1280893" y="1933069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</a:p>
          </p:txBody>
        </p:sp>
        <p:sp>
          <p:nvSpPr>
            <p:cNvPr id="28711" name="TextBox 29"/>
            <p:cNvSpPr txBox="1">
              <a:spLocks noChangeArrowheads="1"/>
            </p:cNvSpPr>
            <p:nvPr/>
          </p:nvSpPr>
          <p:spPr bwMode="auto">
            <a:xfrm>
              <a:off x="2104552" y="224728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</a:p>
          </p:txBody>
        </p:sp>
        <p:sp>
          <p:nvSpPr>
            <p:cNvPr id="28712" name="TextBox 30"/>
            <p:cNvSpPr txBox="1">
              <a:spLocks noChangeArrowheads="1"/>
            </p:cNvSpPr>
            <p:nvPr/>
          </p:nvSpPr>
          <p:spPr bwMode="auto">
            <a:xfrm>
              <a:off x="2845768" y="254129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</a:p>
          </p:txBody>
        </p:sp>
        <p:sp>
          <p:nvSpPr>
            <p:cNvPr id="28713" name="TextBox 31"/>
            <p:cNvSpPr txBox="1">
              <a:spLocks noChangeArrowheads="1"/>
            </p:cNvSpPr>
            <p:nvPr/>
          </p:nvSpPr>
          <p:spPr bwMode="auto">
            <a:xfrm>
              <a:off x="3443224" y="293234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4</a:t>
              </a:r>
            </a:p>
          </p:txBody>
        </p:sp>
        <p:sp>
          <p:nvSpPr>
            <p:cNvPr id="28714" name="TextBox 32"/>
            <p:cNvSpPr txBox="1">
              <a:spLocks noChangeArrowheads="1"/>
            </p:cNvSpPr>
            <p:nvPr/>
          </p:nvSpPr>
          <p:spPr bwMode="auto">
            <a:xfrm>
              <a:off x="4149957" y="3300633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5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808538" y="1736725"/>
            <a:ext cx="1584325" cy="77152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B700B7"/>
                </a:solidFill>
              </a:rPr>
              <a:t>p(j</a:t>
            </a:r>
            <a:r>
              <a:rPr lang="en-US" dirty="0">
                <a:solidFill>
                  <a:srgbClr val="B700B7"/>
                </a:solidFill>
              </a:rPr>
              <a:t>) = j-2</a:t>
            </a:r>
          </a:p>
        </p:txBody>
      </p:sp>
      <p:sp>
        <p:nvSpPr>
          <p:cNvPr id="35" name="Oval 34"/>
          <p:cNvSpPr/>
          <p:nvPr/>
        </p:nvSpPr>
        <p:spPr>
          <a:xfrm>
            <a:off x="4660900" y="3398838"/>
            <a:ext cx="923925" cy="5635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300" dirty="0"/>
              <a:t>OPT(5)</a:t>
            </a: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3738563" y="3879850"/>
            <a:ext cx="2768600" cy="798513"/>
            <a:chOff x="3738992" y="3879728"/>
            <a:chExt cx="2768031" cy="798653"/>
          </a:xfrm>
        </p:grpSpPr>
        <p:sp>
          <p:nvSpPr>
            <p:cNvPr id="36" name="Oval 35"/>
            <p:cNvSpPr/>
            <p:nvPr/>
          </p:nvSpPr>
          <p:spPr>
            <a:xfrm>
              <a:off x="3738992" y="4114719"/>
              <a:ext cx="922147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OPT(3)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584875" y="4114719"/>
              <a:ext cx="922148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OPT(4)</a:t>
              </a:r>
            </a:p>
          </p:txBody>
        </p:sp>
        <p:cxnSp>
          <p:nvCxnSpPr>
            <p:cNvPr id="49" name="Straight Arrow Connector 48"/>
            <p:cNvCxnSpPr>
              <a:stCxn id="35" idx="3"/>
            </p:cNvCxnSpPr>
            <p:nvPr/>
          </p:nvCxnSpPr>
          <p:spPr>
            <a:xfrm rot="5400000">
              <a:off x="4480951" y="3799620"/>
              <a:ext cx="234991" cy="395207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5" idx="5"/>
              <a:endCxn id="37" idx="1"/>
            </p:cNvCxnSpPr>
            <p:nvPr/>
          </p:nvCxnSpPr>
          <p:spPr>
            <a:xfrm rot="16200000" flipH="1">
              <a:off x="5426098" y="3903596"/>
              <a:ext cx="317556" cy="26982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649538" y="4595813"/>
            <a:ext cx="2327275" cy="798512"/>
            <a:chOff x="2649648" y="4595829"/>
            <a:chExt cx="2326817" cy="798653"/>
          </a:xfrm>
        </p:grpSpPr>
        <p:sp>
          <p:nvSpPr>
            <p:cNvPr id="38" name="Oval 37"/>
            <p:cNvSpPr/>
            <p:nvPr/>
          </p:nvSpPr>
          <p:spPr>
            <a:xfrm>
              <a:off x="2649648" y="4830820"/>
              <a:ext cx="922155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054309" y="4830820"/>
              <a:ext cx="922156" cy="5636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cxnSp>
          <p:nvCxnSpPr>
            <p:cNvPr id="52" name="Straight Arrow Connector 51"/>
            <p:cNvCxnSpPr>
              <a:stCxn id="36" idx="3"/>
              <a:endCxn id="38" idx="0"/>
            </p:cNvCxnSpPr>
            <p:nvPr/>
          </p:nvCxnSpPr>
          <p:spPr>
            <a:xfrm rot="5400000">
              <a:off x="3374948" y="4332400"/>
              <a:ext cx="234991" cy="76185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9" idx="0"/>
            </p:cNvCxnSpPr>
            <p:nvPr/>
          </p:nvCxnSpPr>
          <p:spPr>
            <a:xfrm rot="16200000" flipH="1">
              <a:off x="4340752" y="4656980"/>
              <a:ext cx="234991" cy="112690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4054475" y="5395913"/>
            <a:ext cx="922338" cy="868362"/>
            <a:chOff x="4053788" y="5395276"/>
            <a:chExt cx="922677" cy="868805"/>
          </a:xfrm>
        </p:grpSpPr>
        <p:sp>
          <p:nvSpPr>
            <p:cNvPr id="40" name="Oval 39"/>
            <p:cNvSpPr/>
            <p:nvPr/>
          </p:nvSpPr>
          <p:spPr>
            <a:xfrm>
              <a:off x="4053788" y="5700231"/>
              <a:ext cx="922677" cy="5638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59" name="Straight Arrow Connector 58"/>
            <p:cNvCxnSpPr>
              <a:stCxn id="39" idx="4"/>
              <a:endCxn id="40" idx="0"/>
            </p:cNvCxnSpPr>
            <p:nvPr/>
          </p:nvCxnSpPr>
          <p:spPr>
            <a:xfrm rot="5400000">
              <a:off x="4361854" y="5547754"/>
              <a:ext cx="306543" cy="1589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5584825" y="4802188"/>
            <a:ext cx="3167063" cy="1668462"/>
            <a:chOff x="5584346" y="4801724"/>
            <a:chExt cx="3167058" cy="1668252"/>
          </a:xfrm>
        </p:grpSpPr>
        <p:sp>
          <p:nvSpPr>
            <p:cNvPr id="61" name="Oval 60"/>
            <p:cNvSpPr/>
            <p:nvPr/>
          </p:nvSpPr>
          <p:spPr>
            <a:xfrm>
              <a:off x="5584346" y="5782676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63" name="Straight Arrow Connector 62"/>
            <p:cNvCxnSpPr>
              <a:stCxn id="60" idx="4"/>
              <a:endCxn id="61" idx="0"/>
            </p:cNvCxnSpPr>
            <p:nvPr/>
          </p:nvCxnSpPr>
          <p:spPr>
            <a:xfrm rot="5400000">
              <a:off x="5892340" y="5630295"/>
              <a:ext cx="306348" cy="158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6886094" y="5144581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829067" y="5036644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829067" y="5906485"/>
              <a:ext cx="922337" cy="56349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OPT(1)</a:t>
              </a:r>
            </a:p>
          </p:txBody>
        </p:sp>
        <p:cxnSp>
          <p:nvCxnSpPr>
            <p:cNvPr id="68" name="Straight Arrow Connector 67"/>
            <p:cNvCxnSpPr>
              <a:stCxn id="64" idx="3"/>
              <a:endCxn id="65" idx="0"/>
            </p:cNvCxnSpPr>
            <p:nvPr/>
          </p:nvCxnSpPr>
          <p:spPr>
            <a:xfrm rot="5400000">
              <a:off x="7327441" y="4822340"/>
              <a:ext cx="342857" cy="301625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0"/>
            </p:cNvCxnSpPr>
            <p:nvPr/>
          </p:nvCxnSpPr>
          <p:spPr>
            <a:xfrm rot="16200000" flipH="1">
              <a:off x="8115626" y="4862828"/>
              <a:ext cx="234920" cy="11271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4"/>
              <a:endCxn id="67" idx="0"/>
            </p:cNvCxnSpPr>
            <p:nvPr/>
          </p:nvCxnSpPr>
          <p:spPr>
            <a:xfrm rot="5400000">
              <a:off x="8137855" y="5753310"/>
              <a:ext cx="304762" cy="158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7"/>
          <p:cNvGrpSpPr>
            <a:grpSpLocks/>
          </p:cNvGrpSpPr>
          <p:nvPr/>
        </p:nvGrpSpPr>
        <p:grpSpPr bwMode="auto">
          <a:xfrm>
            <a:off x="5584825" y="4321175"/>
            <a:ext cx="2851150" cy="1155700"/>
            <a:chOff x="5584346" y="4320575"/>
            <a:chExt cx="2852262" cy="1156459"/>
          </a:xfrm>
        </p:grpSpPr>
        <p:sp>
          <p:nvSpPr>
            <p:cNvPr id="60" name="Oval 59"/>
            <p:cNvSpPr/>
            <p:nvPr/>
          </p:nvSpPr>
          <p:spPr>
            <a:xfrm>
              <a:off x="5584346" y="4913102"/>
              <a:ext cx="922698" cy="5639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OPT(2)</a:t>
              </a:r>
            </a:p>
          </p:txBody>
        </p:sp>
        <p:cxnSp>
          <p:nvCxnSpPr>
            <p:cNvPr id="62" name="Straight Arrow Connector 61"/>
            <p:cNvCxnSpPr>
              <a:endCxn id="60" idx="0"/>
            </p:cNvCxnSpPr>
            <p:nvPr/>
          </p:nvCxnSpPr>
          <p:spPr>
            <a:xfrm rot="16200000" flipH="1">
              <a:off x="5870970" y="4739172"/>
              <a:ext cx="235104" cy="112756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7513911" y="4320575"/>
              <a:ext cx="922697" cy="56393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300" dirty="0"/>
                <a:t>OPT(3)</a:t>
              </a:r>
            </a:p>
          </p:txBody>
        </p:sp>
        <p:cxnSp>
          <p:nvCxnSpPr>
            <p:cNvPr id="74" name="Straight Arrow Connector 73"/>
            <p:cNvCxnSpPr>
              <a:stCxn id="37" idx="6"/>
              <a:endCxn id="64" idx="2"/>
            </p:cNvCxnSpPr>
            <p:nvPr/>
          </p:nvCxnSpPr>
          <p:spPr>
            <a:xfrm>
              <a:off x="6507044" y="4396825"/>
              <a:ext cx="1006868" cy="204922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loud Callout 81"/>
          <p:cNvSpPr/>
          <p:nvPr/>
        </p:nvSpPr>
        <p:spPr>
          <a:xfrm>
            <a:off x="6507163" y="2247900"/>
            <a:ext cx="2427287" cy="1631950"/>
          </a:xfrm>
          <a:prstGeom prst="cloudCallout">
            <a:avLst>
              <a:gd name="adj1" fmla="val -14570"/>
              <a:gd name="adj2" fmla="val 47203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Only 5 OPT values!</a:t>
            </a:r>
          </a:p>
        </p:txBody>
      </p:sp>
    </p:spTree>
    <p:extLst>
      <p:ext uri="{BB962C8B-B14F-4D97-AF65-F5344CB8AC3E}">
        <p14:creationId xmlns:p14="http://schemas.microsoft.com/office/powerpoint/2010/main" val="15791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many distinct OPT values?</a:t>
            </a:r>
          </a:p>
        </p:txBody>
      </p:sp>
    </p:spTree>
    <p:extLst>
      <p:ext uri="{BB962C8B-B14F-4D97-AF65-F5344CB8AC3E}">
        <p14:creationId xmlns:p14="http://schemas.microsoft.com/office/powerpoint/2010/main" val="357346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recursive algorithm</a:t>
            </a:r>
          </a:p>
        </p:txBody>
      </p:sp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1085850" y="1954213"/>
            <a:ext cx="1938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625" y="2486025"/>
            <a:ext cx="6280150" cy="20193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1085850" y="2573338"/>
            <a:ext cx="205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1085850" y="3430588"/>
            <a:ext cx="625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000C0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=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1052513" y="3008313"/>
            <a:ext cx="330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is not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null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</a:t>
            </a:r>
          </a:p>
        </p:txBody>
      </p:sp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1085850" y="39941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C000C0"/>
                </a:solidFill>
                <a:latin typeface="Calibri" charset="0"/>
              </a:rPr>
              <a:t>M[j]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6232525" y="1231900"/>
            <a:ext cx="3125788" cy="2182813"/>
          </a:xfrm>
          <a:prstGeom prst="cloudCallout">
            <a:avLst>
              <a:gd name="adj1" fmla="val -14930"/>
              <a:gd name="adj2" fmla="val 371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M-Compute-</a:t>
            </a:r>
            <a:r>
              <a:rPr lang="en-US" dirty="0" err="1"/>
              <a:t>Opt(</a:t>
            </a:r>
            <a:r>
              <a:rPr lang="en-US" dirty="0" err="1">
                <a:solidFill>
                  <a:srgbClr val="C000C0"/>
                </a:solidFill>
              </a:rPr>
              <a:t>j</a:t>
            </a:r>
            <a:r>
              <a:rPr lang="en-US" dirty="0"/>
              <a:t>) = </a:t>
            </a:r>
            <a:r>
              <a:rPr lang="en-US" dirty="0" err="1"/>
              <a:t>OPT(</a:t>
            </a:r>
            <a:r>
              <a:rPr lang="en-US" dirty="0" err="1">
                <a:solidFill>
                  <a:srgbClr val="C000C0"/>
                </a:solidFill>
              </a:rPr>
              <a:t>j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6725" y="5265738"/>
            <a:ext cx="4330700" cy="877887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 time = O(# recursive calls)</a:t>
            </a:r>
          </a:p>
        </p:txBody>
      </p:sp>
    </p:spTree>
    <p:extLst>
      <p:ext uri="{BB962C8B-B14F-4D97-AF65-F5344CB8AC3E}">
        <p14:creationId xmlns:p14="http://schemas.microsoft.com/office/powerpoint/2010/main" val="129256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Bounding # recursions</a:t>
            </a:r>
          </a:p>
        </p:txBody>
      </p:sp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1085850" y="1433513"/>
            <a:ext cx="1938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63625" y="1963738"/>
            <a:ext cx="6154738" cy="20208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1085850" y="2051050"/>
            <a:ext cx="205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 = 0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0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1085850" y="2908300"/>
            <a:ext cx="613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000C0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= max </a:t>
            </a:r>
            <a:r>
              <a:rPr lang="en-US" sz="2000">
                <a:latin typeface="Calibri" charset="0"/>
              </a:rPr>
              <a:t>{</a:t>
            </a:r>
            <a:r>
              <a:rPr lang="en-US" sz="1800">
                <a:latin typeface="Calibri" charset="0"/>
              </a:rPr>
              <a:t>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1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1800">
                <a:latin typeface="Calibri" charset="0"/>
              </a:rPr>
              <a:t> +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p(j)</a:t>
            </a:r>
            <a:r>
              <a:rPr lang="en-US" sz="1800">
                <a:latin typeface="Calibri" charset="0"/>
              </a:rPr>
              <a:t> ), </a:t>
            </a:r>
            <a:r>
              <a:rPr lang="en-US" sz="1800">
                <a:solidFill>
                  <a:srgbClr val="0000FF"/>
                </a:solidFill>
                <a:latin typeface="Calibri" charset="0"/>
              </a:rPr>
              <a:t>M-Compute-Opt</a:t>
            </a:r>
            <a:r>
              <a:rPr lang="en-US" sz="1800">
                <a:latin typeface="Calibri" charset="0"/>
              </a:rPr>
              <a:t>(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j-1</a:t>
            </a:r>
            <a:r>
              <a:rPr lang="en-US" sz="1800">
                <a:latin typeface="Calibri" charset="0"/>
              </a:rPr>
              <a:t> ) </a:t>
            </a:r>
            <a:r>
              <a:rPr lang="en-US" sz="2000">
                <a:latin typeface="Calibri" charset="0"/>
              </a:rPr>
              <a:t>}</a:t>
            </a:r>
          </a:p>
        </p:txBody>
      </p:sp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052513" y="2487613"/>
            <a:ext cx="3305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 </a:t>
            </a:r>
            <a:r>
              <a:rPr lang="en-US" sz="1800">
                <a:latin typeface="Calibri" charset="0"/>
              </a:rPr>
              <a:t>is not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null </a:t>
            </a:r>
            <a:r>
              <a:rPr lang="en-US" sz="1800">
                <a:latin typeface="Calibri" charset="0"/>
              </a:rPr>
              <a:t>then return </a:t>
            </a:r>
            <a:r>
              <a:rPr lang="en-US" sz="1800">
                <a:solidFill>
                  <a:srgbClr val="B700B7"/>
                </a:solidFill>
                <a:latin typeface="Calibri" charset="0"/>
              </a:rPr>
              <a:t>M[j]</a:t>
            </a:r>
          </a:p>
        </p:txBody>
      </p:sp>
      <p:sp>
        <p:nvSpPr>
          <p:cNvPr id="31751" name="TextBox 8"/>
          <p:cNvSpPr txBox="1">
            <a:spLocks noChangeArrowheads="1"/>
          </p:cNvSpPr>
          <p:nvPr/>
        </p:nvSpPr>
        <p:spPr bwMode="auto">
          <a:xfrm>
            <a:off x="1085850" y="3473450"/>
            <a:ext cx="122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return </a:t>
            </a:r>
            <a:r>
              <a:rPr lang="en-US" sz="1800">
                <a:solidFill>
                  <a:srgbClr val="C000C0"/>
                </a:solidFill>
                <a:latin typeface="Calibri" charset="0"/>
              </a:rPr>
              <a:t>M[j]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38425" y="4168775"/>
            <a:ext cx="3852863" cy="965200"/>
          </a:xfrm>
          <a:prstGeom prst="wedgeRoundRectCallout">
            <a:avLst>
              <a:gd name="adj1" fmla="val -65340"/>
              <a:gd name="adj2" fmla="val -145365"/>
              <a:gd name="adj3" fmla="val 16667"/>
            </a:avLst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Whenever a recursive call is made an </a:t>
            </a:r>
            <a:r>
              <a:rPr lang="en-US" dirty="0">
                <a:solidFill>
                  <a:srgbClr val="C000C0"/>
                </a:solidFill>
              </a:rPr>
              <a:t>M</a:t>
            </a:r>
            <a:r>
              <a:rPr lang="en-US" dirty="0"/>
              <a:t> value of assigned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3213" y="5568950"/>
            <a:ext cx="5126037" cy="661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At most </a:t>
            </a:r>
            <a:r>
              <a:rPr lang="en-US" dirty="0" err="1">
                <a:solidFill>
                  <a:srgbClr val="C000C0"/>
                </a:solidFill>
              </a:rPr>
              <a:t>n</a:t>
            </a:r>
            <a:r>
              <a:rPr lang="en-US" dirty="0"/>
              <a:t> values of </a:t>
            </a:r>
            <a:r>
              <a:rPr lang="en-US" dirty="0">
                <a:solidFill>
                  <a:srgbClr val="C000C0"/>
                </a:solidFill>
              </a:rPr>
              <a:t>M</a:t>
            </a:r>
            <a:r>
              <a:rPr lang="en-US" dirty="0"/>
              <a:t> can be assigned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6859588" y="1809750"/>
            <a:ext cx="2063750" cy="1355725"/>
          </a:xfrm>
          <a:prstGeom prst="cloudCallout">
            <a:avLst>
              <a:gd name="adj1" fmla="val -99248"/>
              <a:gd name="adj2" fmla="val -397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O(n</a:t>
            </a:r>
            <a:r>
              <a:rPr lang="en-US" dirty="0">
                <a:solidFill>
                  <a:srgbClr val="C000C0"/>
                </a:solidFill>
              </a:rPr>
              <a:t>) </a:t>
            </a:r>
            <a:r>
              <a:rPr lang="en-US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370029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Property of OPT</a:t>
            </a:r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487488" y="2616200"/>
            <a:ext cx="614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B700B7"/>
                </a:solidFill>
                <a:latin typeface="Calibri" charset="0"/>
              </a:rPr>
              <a:t>OPT(j)  </a:t>
            </a:r>
            <a:r>
              <a:rPr lang="en-US" sz="2800">
                <a:latin typeface="Calibri" charset="0"/>
              </a:rPr>
              <a:t>=  max </a:t>
            </a:r>
            <a:r>
              <a:rPr lang="en-US" sz="3200">
                <a:latin typeface="Calibri" charset="0"/>
              </a:rPr>
              <a:t>{</a:t>
            </a:r>
            <a:r>
              <a:rPr lang="en-US" sz="2800">
                <a:latin typeface="Calibri" charset="0"/>
              </a:rPr>
              <a:t>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v</a:t>
            </a:r>
            <a:r>
              <a:rPr lang="en-US" sz="2800" baseline="-25000">
                <a:solidFill>
                  <a:srgbClr val="B700B7"/>
                </a:solidFill>
                <a:latin typeface="Calibri" charset="0"/>
              </a:rPr>
              <a:t>j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 + OPT( p(j) )</a:t>
            </a:r>
            <a:r>
              <a:rPr lang="en-US" sz="2800">
                <a:latin typeface="Calibri" charset="0"/>
              </a:rPr>
              <a:t>, </a:t>
            </a:r>
            <a:r>
              <a:rPr lang="en-US" sz="2800">
                <a:solidFill>
                  <a:srgbClr val="B700B7"/>
                </a:solidFill>
                <a:latin typeface="Calibri" charset="0"/>
              </a:rPr>
              <a:t>OPT(j-1)</a:t>
            </a:r>
            <a:r>
              <a:rPr lang="en-US" sz="2800">
                <a:latin typeface="Calibri" charset="0"/>
              </a:rPr>
              <a:t> </a:t>
            </a:r>
            <a:r>
              <a:rPr lang="en-US" sz="3200">
                <a:latin typeface="Calibri" charset="0"/>
              </a:rPr>
              <a:t>}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665288" y="4013200"/>
            <a:ext cx="6445250" cy="2360613"/>
          </a:xfrm>
          <a:prstGeom prst="cloudCallout">
            <a:avLst>
              <a:gd name="adj1" fmla="val 7606"/>
              <a:gd name="adj2" fmla="val -83185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900" dirty="0"/>
              <a:t>Given </a:t>
            </a:r>
            <a:r>
              <a:rPr lang="en-US" sz="2900" dirty="0">
                <a:solidFill>
                  <a:srgbClr val="C000C0"/>
                </a:solidFill>
              </a:rPr>
              <a:t>OPT(1)</a:t>
            </a:r>
            <a:r>
              <a:rPr lang="en-US" sz="2900" dirty="0"/>
              <a:t>, …, </a:t>
            </a:r>
            <a:r>
              <a:rPr lang="en-US" sz="2900" dirty="0">
                <a:solidFill>
                  <a:srgbClr val="C000C0"/>
                </a:solidFill>
              </a:rPr>
              <a:t>OPT(j-1)</a:t>
            </a:r>
            <a:r>
              <a:rPr lang="en-US" sz="2900" dirty="0"/>
              <a:t>, </a:t>
            </a:r>
          </a:p>
          <a:p>
            <a:pPr algn="ctr">
              <a:defRPr/>
            </a:pPr>
            <a:r>
              <a:rPr lang="en-US" sz="2900" dirty="0"/>
              <a:t>one can compute </a:t>
            </a:r>
            <a:r>
              <a:rPr lang="en-US" sz="2900" dirty="0" err="1">
                <a:solidFill>
                  <a:srgbClr val="C000C0"/>
                </a:solidFill>
              </a:rPr>
              <a:t>OPT(j</a:t>
            </a:r>
            <a:r>
              <a:rPr lang="en-US" sz="2900" dirty="0">
                <a:solidFill>
                  <a:srgbClr val="C00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9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Recursion+ memory =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4675" y="1417638"/>
            <a:ext cx="5416550" cy="742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Iteratively compute the </a:t>
            </a:r>
            <a:r>
              <a:rPr lang="en-US" dirty="0" err="1"/>
              <a:t>OPT(j</a:t>
            </a:r>
            <a:r>
              <a:rPr lang="en-US" dirty="0"/>
              <a:t>) values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60663" y="3354388"/>
            <a:ext cx="3576637" cy="1606550"/>
            <a:chOff x="1535376" y="3354183"/>
            <a:chExt cx="3577341" cy="1606808"/>
          </a:xfrm>
        </p:grpSpPr>
        <p:sp>
          <p:nvSpPr>
            <p:cNvPr id="5" name="Rectangle 4"/>
            <p:cNvSpPr/>
            <p:nvPr/>
          </p:nvSpPr>
          <p:spPr>
            <a:xfrm>
              <a:off x="1546490" y="3354183"/>
              <a:ext cx="3566227" cy="160680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800" name="TextBox 5"/>
            <p:cNvSpPr txBox="1">
              <a:spLocks noChangeArrowheads="1"/>
            </p:cNvSpPr>
            <p:nvPr/>
          </p:nvSpPr>
          <p:spPr bwMode="auto">
            <a:xfrm>
              <a:off x="1567941" y="3441495"/>
              <a:ext cx="976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M[0]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= 0</a:t>
              </a:r>
            </a:p>
          </p:txBody>
        </p:sp>
        <p:sp>
          <p:nvSpPr>
            <p:cNvPr id="33801" name="TextBox 6"/>
            <p:cNvSpPr txBox="1">
              <a:spLocks noChangeArrowheads="1"/>
            </p:cNvSpPr>
            <p:nvPr/>
          </p:nvSpPr>
          <p:spPr bwMode="auto">
            <a:xfrm>
              <a:off x="1567941" y="4298586"/>
              <a:ext cx="33269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M[j] </a:t>
              </a:r>
              <a:r>
                <a:rPr lang="en-US" sz="1800">
                  <a:latin typeface="Calibri" charset="0"/>
                </a:rPr>
                <a:t>= max </a:t>
              </a:r>
              <a:r>
                <a:rPr lang="en-US" sz="2000">
                  <a:latin typeface="Calibri" charset="0"/>
                </a:rPr>
                <a:t>{</a:t>
              </a:r>
              <a:r>
                <a:rPr lang="en-US" sz="1800">
                  <a:latin typeface="Calibri" charset="0"/>
                </a:rPr>
                <a:t>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v</a:t>
              </a:r>
              <a:r>
                <a:rPr lang="en-US" sz="1800" baseline="-25000">
                  <a:solidFill>
                    <a:srgbClr val="B700B7"/>
                  </a:solidFill>
                  <a:latin typeface="Calibri" charset="0"/>
                </a:rPr>
                <a:t>j</a:t>
              </a:r>
              <a:r>
                <a:rPr lang="en-US" sz="1800">
                  <a:latin typeface="Calibri" charset="0"/>
                </a:rPr>
                <a:t> +  </a:t>
              </a:r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p(j)]</a:t>
              </a:r>
              <a:r>
                <a:rPr lang="en-US" sz="1800">
                  <a:latin typeface="Calibri" charset="0"/>
                </a:rPr>
                <a:t>, </a:t>
              </a:r>
              <a:r>
                <a:rPr lang="en-US" sz="1800">
                  <a:solidFill>
                    <a:srgbClr val="C000C0"/>
                  </a:solidFill>
                  <a:latin typeface="Calibri" charset="0"/>
                </a:rPr>
                <a:t>M[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j-1</a:t>
              </a:r>
              <a:r>
                <a:rPr lang="en-US" sz="1800">
                  <a:latin typeface="Calibri" charset="0"/>
                </a:rPr>
                <a:t>] </a:t>
              </a:r>
              <a:r>
                <a:rPr lang="en-US" sz="2000">
                  <a:latin typeface="Calibri" charset="0"/>
                </a:rPr>
                <a:t>}</a:t>
              </a:r>
            </a:p>
          </p:txBody>
        </p:sp>
        <p:sp>
          <p:nvSpPr>
            <p:cNvPr id="33802" name="TextBox 7"/>
            <p:cNvSpPr txBox="1">
              <a:spLocks noChangeArrowheads="1"/>
            </p:cNvSpPr>
            <p:nvPr/>
          </p:nvSpPr>
          <p:spPr bwMode="auto">
            <a:xfrm>
              <a:off x="1535376" y="3876935"/>
              <a:ext cx="12249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For </a:t>
              </a:r>
              <a:r>
                <a:rPr lang="en-US" sz="1800">
                  <a:solidFill>
                    <a:srgbClr val="B700B7"/>
                  </a:solidFill>
                  <a:latin typeface="Calibri" charset="0"/>
                </a:rPr>
                <a:t>j=1,…,n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49550" y="2930525"/>
            <a:ext cx="231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  <a:latin typeface="Calibri" charset="0"/>
              </a:rPr>
              <a:t>Iterative-Compute-Opt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985838" y="4960938"/>
            <a:ext cx="2335212" cy="955675"/>
          </a:xfrm>
          <a:prstGeom prst="cloudCallout">
            <a:avLst>
              <a:gd name="adj1" fmla="val -13397"/>
              <a:gd name="adj2" fmla="val 38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M[j</a:t>
            </a:r>
            <a:r>
              <a:rPr lang="en-US" dirty="0">
                <a:solidFill>
                  <a:srgbClr val="C000C0"/>
                </a:solidFill>
              </a:rPr>
              <a:t>] = </a:t>
            </a:r>
            <a:r>
              <a:rPr lang="en-US" dirty="0" err="1">
                <a:solidFill>
                  <a:srgbClr val="C000C0"/>
                </a:solidFill>
              </a:rPr>
              <a:t>OPT(j</a:t>
            </a:r>
            <a:r>
              <a:rPr lang="en-US" dirty="0">
                <a:solidFill>
                  <a:srgbClr val="C000C0"/>
                </a:solidFill>
              </a:rPr>
              <a:t>)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715000" y="4960938"/>
            <a:ext cx="2335213" cy="955675"/>
          </a:xfrm>
          <a:prstGeom prst="cloudCallout">
            <a:avLst>
              <a:gd name="adj1" fmla="val -13397"/>
              <a:gd name="adj2" fmla="val 38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C0"/>
                </a:solidFill>
              </a:rPr>
              <a:t>O(n</a:t>
            </a:r>
            <a:r>
              <a:rPr lang="en-US" dirty="0">
                <a:solidFill>
                  <a:srgbClr val="C000C0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run time</a:t>
            </a:r>
          </a:p>
        </p:txBody>
      </p:sp>
    </p:spTree>
    <p:extLst>
      <p:ext uri="{BB962C8B-B14F-4D97-AF65-F5344CB8AC3E}">
        <p14:creationId xmlns:p14="http://schemas.microsoft.com/office/powerpoint/2010/main" val="469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High level view of CSE 331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8425" y="144938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425" y="3854450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8425" y="2681288"/>
            <a:ext cx="3168650" cy="706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Problem Definition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005263" y="2154238"/>
            <a:ext cx="379412" cy="527050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8425" y="4989513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Implementation</a:t>
            </a:r>
            <a:r>
              <a: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16375" y="4559300"/>
            <a:ext cx="381000" cy="430213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38425" y="6065838"/>
            <a:ext cx="3168650" cy="704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Analysis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016375" y="5694363"/>
            <a:ext cx="381000" cy="37147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6" name="TextBox 48"/>
          <p:cNvSpPr txBox="1">
            <a:spLocks noChangeArrowheads="1"/>
          </p:cNvSpPr>
          <p:nvPr/>
        </p:nvSpPr>
        <p:spPr bwMode="auto">
          <a:xfrm>
            <a:off x="6040438" y="6289675"/>
            <a:ext cx="300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Correctness+Runtime Analysis</a:t>
            </a:r>
          </a:p>
        </p:txBody>
      </p:sp>
      <p:sp>
        <p:nvSpPr>
          <p:cNvPr id="14347" name="TextBox 45"/>
          <p:cNvSpPr txBox="1">
            <a:spLocks noChangeArrowheads="1"/>
          </p:cNvSpPr>
          <p:nvPr/>
        </p:nvSpPr>
        <p:spPr bwMode="auto">
          <a:xfrm>
            <a:off x="6169025" y="5189538"/>
            <a:ext cx="163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Data Structures</a:t>
            </a:r>
          </a:p>
        </p:txBody>
      </p:sp>
      <p:sp>
        <p:nvSpPr>
          <p:cNvPr id="9" name="Down Arrow 8"/>
          <p:cNvSpPr/>
          <p:nvPr/>
        </p:nvSpPr>
        <p:spPr>
          <a:xfrm>
            <a:off x="4016375" y="3387725"/>
            <a:ext cx="381000" cy="466725"/>
          </a:xfrm>
          <a:prstGeom prst="down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206375" y="3060700"/>
            <a:ext cx="2432050" cy="1651000"/>
          </a:xfrm>
          <a:prstGeom prst="cloudCallout">
            <a:avLst>
              <a:gd name="adj1" fmla="val 97885"/>
              <a:gd name="adj2" fmla="val -19079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Three general techniques</a:t>
            </a:r>
          </a:p>
        </p:txBody>
      </p:sp>
    </p:spTree>
    <p:extLst>
      <p:ext uri="{BB962C8B-B14F-4D97-AF65-F5344CB8AC3E}">
        <p14:creationId xmlns:p14="http://schemas.microsoft.com/office/powerpoint/2010/main" val="164403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764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Greedy Algorithms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106488" y="166528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Natural algorithms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06488" y="6156325"/>
            <a:ext cx="628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Reduced exponential running time to polynomial</a:t>
            </a:r>
          </a:p>
        </p:txBody>
      </p:sp>
      <p:pic>
        <p:nvPicPr>
          <p:cNvPr id="15364" name="Picture 1" descr="greed1024x7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255838"/>
            <a:ext cx="508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2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new algorithmic technique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468563" y="3121025"/>
            <a:ext cx="4206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400">
                <a:latin typeface="Calibri" charset="0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5645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50875" y="1997075"/>
            <a:ext cx="3768725" cy="30178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Using Memory to be smarter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50875" y="2236788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Pow (a,n)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052513" y="33655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// n is even and ≥ 2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052513" y="3843338"/>
            <a:ext cx="3367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return Pow(a,n/2) * Pow(a, n/2)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1183481" y="3050382"/>
            <a:ext cx="619125" cy="1111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193800" y="4516438"/>
            <a:ext cx="619125" cy="95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052513" y="5753100"/>
            <a:ext cx="2768600" cy="619125"/>
          </a:xfrm>
          <a:prstGeom prst="wedgeRoundRectCallout">
            <a:avLst>
              <a:gd name="adj1" fmla="val 25834"/>
              <a:gd name="adj2" fmla="val -3129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O(n</a:t>
            </a:r>
            <a:r>
              <a:rPr lang="en-US" dirty="0"/>
              <a:t>) as we </a:t>
            </a:r>
            <a:r>
              <a:rPr lang="en-US" dirty="0" err="1"/>
              <a:t>recompute</a:t>
            </a:r>
            <a:r>
              <a:rPr lang="en-US" dirty="0"/>
              <a:t>!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62538" y="1965325"/>
            <a:ext cx="3768725" cy="3549650"/>
            <a:chOff x="5063326" y="1965764"/>
            <a:chExt cx="3768025" cy="3548860"/>
          </a:xfrm>
        </p:grpSpPr>
        <p:sp>
          <p:nvSpPr>
            <p:cNvPr id="11" name="Rounded Rectangle 10"/>
            <p:cNvSpPr/>
            <p:nvPr/>
          </p:nvSpPr>
          <p:spPr>
            <a:xfrm>
              <a:off x="5063326" y="1965764"/>
              <a:ext cx="3768025" cy="354886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8" name="TextBox 11"/>
            <p:cNvSpPr txBox="1">
              <a:spLocks noChangeArrowheads="1"/>
            </p:cNvSpPr>
            <p:nvPr/>
          </p:nvSpPr>
          <p:spPr bwMode="auto">
            <a:xfrm>
              <a:off x="5063326" y="2204596"/>
              <a:ext cx="11724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Pow (a,n)</a:t>
              </a:r>
            </a:p>
          </p:txBody>
        </p:sp>
        <p:sp>
          <p:nvSpPr>
            <p:cNvPr id="19469" name="TextBox 12"/>
            <p:cNvSpPr txBox="1">
              <a:spLocks noChangeArrowheads="1"/>
            </p:cNvSpPr>
            <p:nvPr/>
          </p:nvSpPr>
          <p:spPr bwMode="auto">
            <a:xfrm>
              <a:off x="5464962" y="3290394"/>
              <a:ext cx="2133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</a:rPr>
                <a:t>// n is even and ≥ 2</a:t>
              </a:r>
            </a:p>
          </p:txBody>
        </p:sp>
        <p:sp>
          <p:nvSpPr>
            <p:cNvPr id="19470" name="TextBox 13"/>
            <p:cNvSpPr txBox="1">
              <a:spLocks noChangeArrowheads="1"/>
            </p:cNvSpPr>
            <p:nvPr/>
          </p:nvSpPr>
          <p:spPr bwMode="auto">
            <a:xfrm>
              <a:off x="5464962" y="4006627"/>
              <a:ext cx="1198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return t * t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5595051" y="3019629"/>
              <a:ext cx="618987" cy="9523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5605368" y="4777394"/>
              <a:ext cx="618987" cy="11111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73" name="TextBox 16"/>
            <p:cNvSpPr txBox="1">
              <a:spLocks noChangeArrowheads="1"/>
            </p:cNvSpPr>
            <p:nvPr/>
          </p:nvSpPr>
          <p:spPr bwMode="auto">
            <a:xfrm>
              <a:off x="5464962" y="3626553"/>
              <a:ext cx="15639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t= Pow(a,n/2)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5278438" y="5753100"/>
            <a:ext cx="3408362" cy="619125"/>
          </a:xfrm>
          <a:prstGeom prst="wedgeRoundRectCallout">
            <a:avLst>
              <a:gd name="adj1" fmla="val -5585"/>
              <a:gd name="adj2" fmla="val -33925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O(log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as we compute only once</a:t>
            </a:r>
          </a:p>
        </p:txBody>
      </p:sp>
    </p:spTree>
    <p:extLst>
      <p:ext uri="{BB962C8B-B14F-4D97-AF65-F5344CB8AC3E}">
        <p14:creationId xmlns:p14="http://schemas.microsoft.com/office/powerpoint/2010/main" val="418153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End of Semester blues</a:t>
            </a:r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02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0503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0504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0505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0506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2463" y="5600700"/>
            <a:ext cx="7031037" cy="40163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40413" y="4895850"/>
            <a:ext cx="1843087" cy="423863"/>
          </a:xfrm>
          <a:prstGeom prst="rect">
            <a:avLst/>
          </a:prstGeom>
          <a:solidFill>
            <a:srgbClr val="4F62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331  HW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81225" y="4873625"/>
            <a:ext cx="1935163" cy="4349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Exam study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14800" y="4298950"/>
            <a:ext cx="1725613" cy="4127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Party!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463" y="3592513"/>
            <a:ext cx="5187950" cy="4349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up a term paper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2463" y="1417638"/>
            <a:ext cx="5394325" cy="145891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pitchFamily="-112" charset="-128"/>
                <a:cs typeface="ＭＳ Ｐゴシック" pitchFamily="-112" charset="-128"/>
              </a:rPr>
              <a:t>Can only do one thing at any day: what is the optimal schedule to obtain maximum value?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675063" y="3592513"/>
            <a:ext cx="4090987" cy="2409825"/>
            <a:chOff x="3674741" y="3592513"/>
            <a:chExt cx="4091191" cy="2409825"/>
          </a:xfrm>
        </p:grpSpPr>
        <p:sp>
          <p:nvSpPr>
            <p:cNvPr id="20491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  <p:sp>
          <p:nvSpPr>
            <p:cNvPr id="20492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  <p:sp>
          <p:nvSpPr>
            <p:cNvPr id="20493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  <p:sp>
          <p:nvSpPr>
            <p:cNvPr id="20494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7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  <p:sp>
          <p:nvSpPr>
            <p:cNvPr id="20495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7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Previous Greedy algorithm</a:t>
            </a: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1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1532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1533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1534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1535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52463" y="1417638"/>
            <a:ext cx="5394325" cy="808037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Order by end </a:t>
            </a:r>
            <a:r>
              <a:rPr lang="en-US" sz="2100" dirty="0"/>
              <a:t>time</a:t>
            </a:r>
            <a:endParaRPr lang="en-US" sz="21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52463" y="5600700"/>
            <a:ext cx="7031037" cy="401638"/>
            <a:chOff x="652463" y="5600700"/>
            <a:chExt cx="7031037" cy="401638"/>
          </a:xfrm>
        </p:grpSpPr>
        <p:sp>
          <p:nvSpPr>
            <p:cNvPr id="19" name="Rectangle 18"/>
            <p:cNvSpPr/>
            <p:nvPr/>
          </p:nvSpPr>
          <p:spPr>
            <a:xfrm>
              <a:off x="652463" y="5600700"/>
              <a:ext cx="7031037" cy="40163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Project</a:t>
              </a:r>
            </a:p>
          </p:txBody>
        </p:sp>
        <p:sp>
          <p:nvSpPr>
            <p:cNvPr id="21524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</p:grp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5840413" y="4895850"/>
            <a:ext cx="1925637" cy="423863"/>
            <a:chOff x="5840413" y="4895850"/>
            <a:chExt cx="1925435" cy="423863"/>
          </a:xfrm>
        </p:grpSpPr>
        <p:sp>
          <p:nvSpPr>
            <p:cNvPr id="21" name="Rectangle 20"/>
            <p:cNvSpPr/>
            <p:nvPr/>
          </p:nvSpPr>
          <p:spPr>
            <a:xfrm>
              <a:off x="5840413" y="4895850"/>
              <a:ext cx="1842894" cy="423863"/>
            </a:xfrm>
            <a:prstGeom prst="rect">
              <a:avLst/>
            </a:prstGeom>
            <a:solidFill>
              <a:srgbClr val="4F62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331  HW</a:t>
              </a:r>
            </a:p>
          </p:txBody>
        </p:sp>
        <p:sp>
          <p:nvSpPr>
            <p:cNvPr id="21522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</p:grpSp>
      <p:grpSp>
        <p:nvGrpSpPr>
          <p:cNvPr id="21511" name="Group 31"/>
          <p:cNvGrpSpPr>
            <a:grpSpLocks/>
          </p:cNvGrpSpPr>
          <p:nvPr/>
        </p:nvGrpSpPr>
        <p:grpSpPr bwMode="auto">
          <a:xfrm>
            <a:off x="4114800" y="4298950"/>
            <a:ext cx="1804988" cy="412750"/>
            <a:chOff x="4114800" y="4298950"/>
            <a:chExt cx="1805456" cy="412750"/>
          </a:xfrm>
        </p:grpSpPr>
        <p:sp>
          <p:nvSpPr>
            <p:cNvPr id="23" name="Rectangle 22"/>
            <p:cNvSpPr/>
            <p:nvPr/>
          </p:nvSpPr>
          <p:spPr>
            <a:xfrm>
              <a:off x="4114800" y="4298950"/>
              <a:ext cx="1726060" cy="4127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Party!</a:t>
              </a:r>
            </a:p>
          </p:txBody>
        </p:sp>
        <p:sp>
          <p:nvSpPr>
            <p:cNvPr id="21520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181225" y="4873625"/>
            <a:ext cx="1935163" cy="434975"/>
            <a:chOff x="2181225" y="4873625"/>
            <a:chExt cx="1935163" cy="434975"/>
          </a:xfrm>
        </p:grpSpPr>
        <p:sp>
          <p:nvSpPr>
            <p:cNvPr id="22" name="Rectangle 21"/>
            <p:cNvSpPr/>
            <p:nvPr/>
          </p:nvSpPr>
          <p:spPr>
            <a:xfrm>
              <a:off x="2181225" y="4873625"/>
              <a:ext cx="1935163" cy="434975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Exam study</a:t>
              </a:r>
            </a:p>
          </p:txBody>
        </p:sp>
        <p:sp>
          <p:nvSpPr>
            <p:cNvPr id="21518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652463" y="3592513"/>
            <a:ext cx="5187950" cy="434975"/>
            <a:chOff x="652463" y="3592513"/>
            <a:chExt cx="5187950" cy="434975"/>
          </a:xfrm>
        </p:grpSpPr>
        <p:sp>
          <p:nvSpPr>
            <p:cNvPr id="24" name="Rectangle 23"/>
            <p:cNvSpPr/>
            <p:nvPr/>
          </p:nvSpPr>
          <p:spPr>
            <a:xfrm>
              <a:off x="652463" y="3592513"/>
              <a:ext cx="5187950" cy="4349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 up a term paper</a:t>
              </a:r>
            </a:p>
          </p:txBody>
        </p:sp>
        <p:sp>
          <p:nvSpPr>
            <p:cNvPr id="21516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  <p:sp>
        <p:nvSpPr>
          <p:cNvPr id="36" name="Cloud Callout 35"/>
          <p:cNvSpPr/>
          <p:nvPr/>
        </p:nvSpPr>
        <p:spPr>
          <a:xfrm>
            <a:off x="1323975" y="2582863"/>
            <a:ext cx="4479925" cy="1009650"/>
          </a:xfrm>
          <a:prstGeom prst="cloudCallout">
            <a:avLst>
              <a:gd name="adj1" fmla="val 6553"/>
              <a:gd name="adj2" fmla="val 1388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Greedy value = </a:t>
            </a:r>
            <a:r>
              <a:rPr lang="en-US" dirty="0"/>
              <a:t>2+15+10=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New Greedy algorithm</a:t>
            </a: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417638"/>
            <a:ext cx="19002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173038" y="6078538"/>
            <a:ext cx="7947025" cy="663575"/>
            <a:chOff x="173558" y="6079117"/>
            <a:chExt cx="7945999" cy="66230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683" y="6209043"/>
              <a:ext cx="7661874" cy="11091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525367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055519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990432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5822" y="6203496"/>
              <a:ext cx="250346" cy="1587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558671" y="6203496"/>
              <a:ext cx="250346" cy="1588"/>
            </a:xfrm>
            <a:prstGeom prst="line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56" name="TextBox 12"/>
            <p:cNvSpPr txBox="1">
              <a:spLocks noChangeArrowheads="1"/>
            </p:cNvSpPr>
            <p:nvPr/>
          </p:nvSpPr>
          <p:spPr bwMode="auto">
            <a:xfrm>
              <a:off x="173558" y="6372092"/>
              <a:ext cx="957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Monday</a:t>
              </a:r>
            </a:p>
          </p:txBody>
        </p:sp>
        <p:sp>
          <p:nvSpPr>
            <p:cNvPr id="22557" name="TextBox 13"/>
            <p:cNvSpPr txBox="1">
              <a:spLocks noChangeArrowheads="1"/>
            </p:cNvSpPr>
            <p:nvPr/>
          </p:nvSpPr>
          <p:spPr bwMode="auto">
            <a:xfrm>
              <a:off x="1701733" y="6372092"/>
              <a:ext cx="9412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Tuesday</a:t>
              </a:r>
            </a:p>
          </p:txBody>
        </p:sp>
        <p:sp>
          <p:nvSpPr>
            <p:cNvPr id="22558" name="TextBox 14"/>
            <p:cNvSpPr txBox="1">
              <a:spLocks noChangeArrowheads="1"/>
            </p:cNvSpPr>
            <p:nvPr/>
          </p:nvSpPr>
          <p:spPr bwMode="auto">
            <a:xfrm>
              <a:off x="3637105" y="6372092"/>
              <a:ext cx="1276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Wednesday</a:t>
              </a:r>
            </a:p>
          </p:txBody>
        </p:sp>
        <p:sp>
          <p:nvSpPr>
            <p:cNvPr id="22559" name="TextBox 15"/>
            <p:cNvSpPr txBox="1">
              <a:spLocks noChangeArrowheads="1"/>
            </p:cNvSpPr>
            <p:nvPr/>
          </p:nvSpPr>
          <p:spPr bwMode="auto">
            <a:xfrm>
              <a:off x="5361464" y="6372092"/>
              <a:ext cx="10385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Thursday</a:t>
              </a:r>
            </a:p>
          </p:txBody>
        </p:sp>
        <p:sp>
          <p:nvSpPr>
            <p:cNvPr id="22560" name="TextBox 16"/>
            <p:cNvSpPr txBox="1">
              <a:spLocks noChangeArrowheads="1"/>
            </p:cNvSpPr>
            <p:nvPr/>
          </p:nvSpPr>
          <p:spPr bwMode="auto">
            <a:xfrm>
              <a:off x="7206818" y="6372092"/>
              <a:ext cx="75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Friday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652463" y="1417638"/>
            <a:ext cx="5394325" cy="808037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/>
              <a:t>Order by </a:t>
            </a:r>
            <a:r>
              <a:rPr lang="en-US" sz="2100" dirty="0"/>
              <a:t>decreasing weight</a:t>
            </a:r>
            <a:endParaRPr lang="en-US" sz="2100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52463" y="5600700"/>
            <a:ext cx="7031037" cy="401638"/>
            <a:chOff x="652463" y="5600700"/>
            <a:chExt cx="7031037" cy="401638"/>
          </a:xfrm>
        </p:grpSpPr>
        <p:sp>
          <p:nvSpPr>
            <p:cNvPr id="19" name="Rectangle 18"/>
            <p:cNvSpPr/>
            <p:nvPr/>
          </p:nvSpPr>
          <p:spPr>
            <a:xfrm>
              <a:off x="652463" y="5600700"/>
              <a:ext cx="7031037" cy="40163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Project</a:t>
              </a:r>
            </a:p>
          </p:txBody>
        </p:sp>
        <p:sp>
          <p:nvSpPr>
            <p:cNvPr id="22549" name="TextBox 25"/>
            <p:cNvSpPr txBox="1">
              <a:spLocks noChangeArrowheads="1"/>
            </p:cNvSpPr>
            <p:nvPr/>
          </p:nvSpPr>
          <p:spPr bwMode="auto">
            <a:xfrm>
              <a:off x="5632673" y="5633006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(30)</a:t>
              </a:r>
            </a:p>
          </p:txBody>
        </p:sp>
      </p:grpSp>
      <p:grpSp>
        <p:nvGrpSpPr>
          <p:cNvPr id="21510" name="Group 33"/>
          <p:cNvGrpSpPr>
            <a:grpSpLocks/>
          </p:cNvGrpSpPr>
          <p:nvPr/>
        </p:nvGrpSpPr>
        <p:grpSpPr bwMode="auto">
          <a:xfrm>
            <a:off x="5840413" y="4895850"/>
            <a:ext cx="1925637" cy="423863"/>
            <a:chOff x="5840413" y="4895850"/>
            <a:chExt cx="1925435" cy="423863"/>
          </a:xfrm>
        </p:grpSpPr>
        <p:sp>
          <p:nvSpPr>
            <p:cNvPr id="21" name="Rectangle 20"/>
            <p:cNvSpPr/>
            <p:nvPr/>
          </p:nvSpPr>
          <p:spPr>
            <a:xfrm>
              <a:off x="5840413" y="4895850"/>
              <a:ext cx="1842894" cy="423863"/>
            </a:xfrm>
            <a:prstGeom prst="rect">
              <a:avLst/>
            </a:prstGeom>
            <a:solidFill>
              <a:srgbClr val="4F62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331  HW</a:t>
              </a:r>
            </a:p>
          </p:txBody>
        </p:sp>
        <p:sp>
          <p:nvSpPr>
            <p:cNvPr id="22547" name="TextBox 26"/>
            <p:cNvSpPr txBox="1">
              <a:spLocks noChangeArrowheads="1"/>
            </p:cNvSpPr>
            <p:nvPr/>
          </p:nvSpPr>
          <p:spPr bwMode="auto">
            <a:xfrm>
              <a:off x="7207206" y="4895850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(10)</a:t>
              </a:r>
            </a:p>
          </p:txBody>
        </p:sp>
      </p:grpSp>
      <p:grpSp>
        <p:nvGrpSpPr>
          <p:cNvPr id="21511" name="Group 31"/>
          <p:cNvGrpSpPr>
            <a:grpSpLocks/>
          </p:cNvGrpSpPr>
          <p:nvPr/>
        </p:nvGrpSpPr>
        <p:grpSpPr bwMode="auto">
          <a:xfrm>
            <a:off x="4114800" y="4298950"/>
            <a:ext cx="1804988" cy="412750"/>
            <a:chOff x="4114800" y="4298950"/>
            <a:chExt cx="1805456" cy="412750"/>
          </a:xfrm>
        </p:grpSpPr>
        <p:sp>
          <p:nvSpPr>
            <p:cNvPr id="23" name="Rectangle 22"/>
            <p:cNvSpPr/>
            <p:nvPr/>
          </p:nvSpPr>
          <p:spPr>
            <a:xfrm>
              <a:off x="4114800" y="4298950"/>
              <a:ext cx="1726060" cy="4127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Party!</a:t>
              </a:r>
            </a:p>
          </p:txBody>
        </p:sp>
        <p:sp>
          <p:nvSpPr>
            <p:cNvPr id="22545" name="TextBox 27"/>
            <p:cNvSpPr txBox="1">
              <a:spLocks noChangeArrowheads="1"/>
            </p:cNvSpPr>
            <p:nvPr/>
          </p:nvSpPr>
          <p:spPr bwMode="auto">
            <a:xfrm>
              <a:off x="5361614" y="4342368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(15)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181225" y="4873625"/>
            <a:ext cx="1935163" cy="434975"/>
            <a:chOff x="2181225" y="4873625"/>
            <a:chExt cx="1935163" cy="434975"/>
          </a:xfrm>
        </p:grpSpPr>
        <p:sp>
          <p:nvSpPr>
            <p:cNvPr id="22" name="Rectangle 21"/>
            <p:cNvSpPr/>
            <p:nvPr/>
          </p:nvSpPr>
          <p:spPr>
            <a:xfrm>
              <a:off x="2181225" y="4873625"/>
              <a:ext cx="1935163" cy="434975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Exam study</a:t>
              </a:r>
            </a:p>
          </p:txBody>
        </p:sp>
        <p:sp>
          <p:nvSpPr>
            <p:cNvPr id="22543" name="TextBox 28"/>
            <p:cNvSpPr txBox="1">
              <a:spLocks noChangeArrowheads="1"/>
            </p:cNvSpPr>
            <p:nvPr/>
          </p:nvSpPr>
          <p:spPr bwMode="auto">
            <a:xfrm>
              <a:off x="3674741" y="4895850"/>
              <a:ext cx="441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(2)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652463" y="3592513"/>
            <a:ext cx="5187950" cy="434975"/>
            <a:chOff x="652463" y="3592513"/>
            <a:chExt cx="5187950" cy="434975"/>
          </a:xfrm>
        </p:grpSpPr>
        <p:sp>
          <p:nvSpPr>
            <p:cNvPr id="24" name="Rectangle 23"/>
            <p:cNvSpPr/>
            <p:nvPr/>
          </p:nvSpPr>
          <p:spPr>
            <a:xfrm>
              <a:off x="652463" y="3592513"/>
              <a:ext cx="5187950" cy="4349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 up a term paper</a:t>
              </a:r>
            </a:p>
          </p:txBody>
        </p:sp>
        <p:sp>
          <p:nvSpPr>
            <p:cNvPr id="22541" name="TextBox 29"/>
            <p:cNvSpPr txBox="1">
              <a:spLocks noChangeArrowheads="1"/>
            </p:cNvSpPr>
            <p:nvPr/>
          </p:nvSpPr>
          <p:spPr bwMode="auto">
            <a:xfrm>
              <a:off x="4692534" y="3592513"/>
              <a:ext cx="558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bg1"/>
                  </a:solidFill>
                  <a:latin typeface="Calibri" charset="0"/>
                </a:rPr>
                <a:t>(25)</a:t>
              </a:r>
            </a:p>
          </p:txBody>
        </p:sp>
      </p:grpSp>
      <p:sp>
        <p:nvSpPr>
          <p:cNvPr id="36" name="Cloud Callout 35"/>
          <p:cNvSpPr/>
          <p:nvPr/>
        </p:nvSpPr>
        <p:spPr>
          <a:xfrm>
            <a:off x="1241425" y="2408238"/>
            <a:ext cx="4479925" cy="1009650"/>
          </a:xfrm>
          <a:prstGeom prst="cloudCallout">
            <a:avLst>
              <a:gd name="adj1" fmla="val 19413"/>
              <a:gd name="adj2" fmla="val 584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OPT = 35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7593013" y="3643313"/>
            <a:ext cx="1541462" cy="911225"/>
          </a:xfrm>
          <a:prstGeom prst="wedgeRoundRectCallout">
            <a:avLst>
              <a:gd name="adj1" fmla="val -37008"/>
              <a:gd name="adj2" fmla="val 169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Greedy =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2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agenda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1106488" y="1397000"/>
            <a:ext cx="3248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Formal definition of the problem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1106488" y="1889125"/>
            <a:ext cx="513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Start designing a recursive algorithm for the problem</a:t>
            </a:r>
          </a:p>
        </p:txBody>
      </p:sp>
      <p:pic>
        <p:nvPicPr>
          <p:cNvPr id="23556" name="Picture 2" descr="recursionag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416175"/>
            <a:ext cx="5248275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95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925</Words>
  <Application>Microsoft Macintosh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Dynamic Programming</vt:lpstr>
      <vt:lpstr>High level view of CSE 331</vt:lpstr>
      <vt:lpstr>Greedy Algorithms</vt:lpstr>
      <vt:lpstr>A new algorithmic technique</vt:lpstr>
      <vt:lpstr>Using Memory to be smarter</vt:lpstr>
      <vt:lpstr>End of Semester blues</vt:lpstr>
      <vt:lpstr>Previous Greedy algorithm</vt:lpstr>
      <vt:lpstr>New Greedy algorithm</vt:lpstr>
      <vt:lpstr>Today’s agenda</vt:lpstr>
      <vt:lpstr>Weighted Interval Scheduling</vt:lpstr>
      <vt:lpstr>Couple more definitions</vt:lpstr>
      <vt:lpstr>Property of OPT</vt:lpstr>
      <vt:lpstr>A recursive algorithm</vt:lpstr>
      <vt:lpstr>Exponential Running Time</vt:lpstr>
      <vt:lpstr>How many distinct OPT values?</vt:lpstr>
      <vt:lpstr>A recursive algorithm</vt:lpstr>
      <vt:lpstr>Bounding # recursions</vt:lpstr>
      <vt:lpstr>Property of OPT</vt:lpstr>
      <vt:lpstr>Recursion+ memory = Iteration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10</cp:revision>
  <dcterms:created xsi:type="dcterms:W3CDTF">2018-05-29T14:01:07Z</dcterms:created>
  <dcterms:modified xsi:type="dcterms:W3CDTF">2018-06-04T18:17:12Z</dcterms:modified>
</cp:coreProperties>
</file>