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75" r:id="rId5"/>
    <p:sldId id="258" r:id="rId6"/>
    <p:sldId id="259" r:id="rId7"/>
    <p:sldId id="260" r:id="rId8"/>
    <p:sldId id="261" r:id="rId9"/>
    <p:sldId id="263" r:id="rId10"/>
    <p:sldId id="265" r:id="rId11"/>
    <p:sldId id="272" r:id="rId12"/>
    <p:sldId id="268" r:id="rId13"/>
    <p:sldId id="274" r:id="rId14"/>
    <p:sldId id="273" r:id="rId15"/>
    <p:sldId id="267" r:id="rId16"/>
    <p:sldId id="269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9ABD8-CC08-634C-8959-69E2F102606D}" type="datetimeFigureOut">
              <a:rPr lang="en-US" smtClean="0"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xkcd.com/722/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xkcd.com/376/" TargetMode="Externa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ma.umn.edu/~arnold/disasters/patriot.html" TargetMode="Externa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ist_of_software_bugs%23cite_note-35" TargetMode="Externa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heregister.co.uk/2015/05/27/text_message_unicode_ios_osx_vulnerability/" TargetMode="Externa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readnetworks.com/" TargetMode="Externa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2010_Flash_Crash" TargetMode="External"/><Relationship Id="rId3" Type="http://schemas.openxmlformats.org/officeDocument/2006/relationships/hyperlink" Target="http://www.bloomberg.com/bw/articles/2012-08-02/knight-shows-how-to-lose-440-million-in-30-minute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haeleisen.org/blog/?p=358" TargetMode="Externa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oftware_bug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bug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Grace_Hopp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Mars_Climate_Orbiter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7825"/>
            <a:ext cx="7772400" cy="1470025"/>
          </a:xfrm>
        </p:spPr>
        <p:txBody>
          <a:bodyPr/>
          <a:lstStyle/>
          <a:p>
            <a:r>
              <a:rPr lang="en-US" dirty="0" smtClean="0"/>
              <a:t>Software Errors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1700"/>
            <a:ext cx="74549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Lighter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 = 5;</a:t>
            </a:r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k = 7;</a:t>
            </a:r>
          </a:p>
          <a:p>
            <a:pPr marL="0" indent="0" algn="ctr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(“The sum is: “ + n + k);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The sum is: 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41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Y2K</a:t>
            </a:r>
          </a:p>
          <a:p>
            <a:pPr lvl="1"/>
            <a:r>
              <a:rPr lang="en-US" dirty="0" smtClean="0"/>
              <a:t>2 digit year instead of 4</a:t>
            </a:r>
          </a:p>
          <a:p>
            <a:pPr lvl="1"/>
            <a:r>
              <a:rPr lang="en-US" dirty="0" smtClean="0"/>
              <a:t>What happens when it’s 1900 again? -nothing</a:t>
            </a:r>
          </a:p>
          <a:p>
            <a:r>
              <a:rPr lang="en-US" dirty="0" smtClean="0"/>
              <a:t>Many 32-bit UNIX-like systems</a:t>
            </a:r>
          </a:p>
          <a:p>
            <a:pPr lvl="1"/>
            <a:r>
              <a:rPr lang="en-US" dirty="0" smtClean="0"/>
              <a:t>The epoch</a:t>
            </a:r>
          </a:p>
          <a:p>
            <a:pPr lvl="2"/>
            <a:r>
              <a:rPr lang="en-US" dirty="0" smtClean="0"/>
              <a:t>January 1, 1970 @ 0:00:00 UTC</a:t>
            </a:r>
          </a:p>
          <a:p>
            <a:pPr lvl="1"/>
            <a:r>
              <a:rPr lang="en-US" dirty="0" smtClean="0"/>
              <a:t>Current time represent in seconds</a:t>
            </a:r>
          </a:p>
          <a:p>
            <a:pPr lvl="2"/>
            <a:r>
              <a:rPr lang="en-US" dirty="0" smtClean="0"/>
              <a:t>32-bit signed </a:t>
            </a:r>
            <a:r>
              <a:rPr lang="en-US" dirty="0" err="1" smtClean="0"/>
              <a:t>int</a:t>
            </a:r>
            <a:r>
              <a:rPr lang="en-US" dirty="0" smtClean="0"/>
              <a:t> + epoch</a:t>
            </a:r>
          </a:p>
          <a:p>
            <a:pPr lvl="1"/>
            <a:r>
              <a:rPr lang="en-US" dirty="0" smtClean="0"/>
              <a:t>What happens after 2</a:t>
            </a:r>
            <a:r>
              <a:rPr lang="en-US" baseline="30000" dirty="0" smtClean="0"/>
              <a:t>31</a:t>
            </a:r>
            <a:r>
              <a:rPr lang="en-US" dirty="0" smtClean="0"/>
              <a:t> seconds?</a:t>
            </a:r>
          </a:p>
          <a:p>
            <a:pPr lvl="2"/>
            <a:r>
              <a:rPr lang="en-US" dirty="0" smtClean="0"/>
              <a:t>January 19, 2038 @ 3:14:07am UTC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4294756"/>
            <a:ext cx="2692400" cy="25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1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Patriot Missile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89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Needs to track time</a:t>
            </a:r>
          </a:p>
          <a:p>
            <a:pPr lvl="1"/>
            <a:r>
              <a:rPr lang="en-US" dirty="0" smtClean="0"/>
              <a:t>24-bit floating point variable</a:t>
            </a:r>
          </a:p>
          <a:p>
            <a:pPr lvl="1"/>
            <a:r>
              <a:rPr lang="en-US" dirty="0" smtClean="0"/>
              <a:t>Store time to the tenth of a second</a:t>
            </a:r>
          </a:p>
          <a:p>
            <a:pPr lvl="1"/>
            <a:r>
              <a:rPr lang="en-US" dirty="0" smtClean="0"/>
              <a:t>1/10 is truncated in binary</a:t>
            </a:r>
          </a:p>
          <a:p>
            <a:r>
              <a:rPr lang="en-US" dirty="0" smtClean="0"/>
              <a:t>Truncations were accumulated over time</a:t>
            </a:r>
          </a:p>
          <a:p>
            <a:r>
              <a:rPr lang="en-US" dirty="0" smtClean="0"/>
              <a:t>Tested on short time intervals</a:t>
            </a:r>
          </a:p>
          <a:p>
            <a:r>
              <a:rPr lang="en-US" dirty="0" smtClean="0"/>
              <a:t>Deployed with bug</a:t>
            </a:r>
          </a:p>
          <a:p>
            <a:pPr lvl="1"/>
            <a:r>
              <a:rPr lang="en-US" dirty="0" smtClean="0"/>
              <a:t>100 hours of continuous operation</a:t>
            </a:r>
          </a:p>
          <a:p>
            <a:pPr lvl="1"/>
            <a:r>
              <a:rPr lang="en-US" dirty="0" smtClean="0"/>
              <a:t>System failure</a:t>
            </a:r>
          </a:p>
          <a:p>
            <a:pPr lvl="1"/>
            <a:r>
              <a:rPr lang="en-US" dirty="0" smtClean="0"/>
              <a:t>Missiles were off by ~1/2 km</a:t>
            </a:r>
          </a:p>
          <a:p>
            <a:endParaRPr lang="en-US" dirty="0" smtClean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0" y="4902200"/>
            <a:ext cx="2540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28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Steam Bug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0679"/>
          </a:xfrm>
        </p:spPr>
        <p:txBody>
          <a:bodyPr/>
          <a:lstStyle/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move your install directory</a:t>
            </a:r>
            <a:endParaRPr lang="en-US" dirty="0"/>
          </a:p>
        </p:txBody>
      </p:sp>
      <p:pic>
        <p:nvPicPr>
          <p:cNvPr id="9" name="Picture 8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7184"/>
            <a:ext cx="9144000" cy="14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58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DRM and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DRM (Digital Rights Management)</a:t>
            </a:r>
          </a:p>
          <a:p>
            <a:pPr lvl="1"/>
            <a:r>
              <a:rPr lang="en-US" dirty="0" smtClean="0"/>
              <a:t>Ensure copyright protection for digital media</a:t>
            </a:r>
          </a:p>
          <a:p>
            <a:pPr lvl="1"/>
            <a:r>
              <a:rPr lang="en-US" dirty="0" smtClean="0"/>
              <a:t>Takes many forms (always-on, activation codes, restrictive file formats)</a:t>
            </a:r>
          </a:p>
          <a:p>
            <a:r>
              <a:rPr lang="en-US" dirty="0" smtClean="0"/>
              <a:t>Sony BMG’s DRM Solution</a:t>
            </a:r>
          </a:p>
          <a:p>
            <a:pPr lvl="1"/>
            <a:r>
              <a:rPr lang="en-US" dirty="0" smtClean="0"/>
              <a:t>Install rootkit alongside legitimate software</a:t>
            </a:r>
          </a:p>
          <a:p>
            <a:pPr lvl="1"/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inform the user</a:t>
            </a:r>
          </a:p>
          <a:p>
            <a:pPr lvl="1"/>
            <a:r>
              <a:rPr lang="en-US" dirty="0" smtClean="0"/>
              <a:t>Spy on them to look for illegal copying</a:t>
            </a:r>
          </a:p>
          <a:p>
            <a:pPr lvl="1"/>
            <a:r>
              <a:rPr lang="en-US" dirty="0" smtClean="0"/>
              <a:t>If this wasn’t bad enough</a:t>
            </a:r>
          </a:p>
          <a:p>
            <a:pPr lvl="2"/>
            <a:r>
              <a:rPr lang="en-US" dirty="0" smtClean="0"/>
              <a:t>The rootkit had a bug</a:t>
            </a:r>
          </a:p>
          <a:p>
            <a:pPr lvl="2"/>
            <a:r>
              <a:rPr lang="en-US" dirty="0" smtClean="0"/>
              <a:t>Contained a backdoor that allowed anyone to control it</a:t>
            </a:r>
          </a:p>
          <a:p>
            <a:pPr lvl="2"/>
            <a:r>
              <a:rPr lang="en-US" dirty="0" smtClean="0"/>
              <a:t>Any attacker had access to your machine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8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r>
              <a:rPr lang="en-US" dirty="0" smtClean="0"/>
              <a:t>Apple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4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Send as a text to iPhone</a:t>
            </a:r>
          </a:p>
          <a:p>
            <a:r>
              <a:rPr lang="en-US" dirty="0" smtClean="0"/>
              <a:t>Causes </a:t>
            </a:r>
            <a:r>
              <a:rPr lang="en-US" dirty="0" err="1" smtClean="0"/>
              <a:t>seg</a:t>
            </a:r>
            <a:r>
              <a:rPr lang="en-US" dirty="0" smtClean="0"/>
              <a:t> fault</a:t>
            </a:r>
          </a:p>
          <a:p>
            <a:r>
              <a:rPr lang="en-US" dirty="0" smtClean="0"/>
              <a:t>Crashes current app</a:t>
            </a:r>
          </a:p>
          <a:p>
            <a:r>
              <a:rPr lang="en-US" dirty="0" smtClean="0"/>
              <a:t>Crashes entire phone if opened from the notification center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00" y="1417638"/>
            <a:ext cx="36322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Quants of Wall Street (quantitative analyst)</a:t>
            </a:r>
          </a:p>
          <a:p>
            <a:r>
              <a:rPr lang="en-US" dirty="0" smtClean="0"/>
              <a:t>Significant algorithmic trading</a:t>
            </a:r>
          </a:p>
          <a:p>
            <a:r>
              <a:rPr lang="en-US" dirty="0" smtClean="0"/>
              <a:t>Chicago-NYC arbitration</a:t>
            </a:r>
          </a:p>
          <a:p>
            <a:pPr lvl="1"/>
            <a:r>
              <a:rPr lang="en-US" dirty="0" smtClean="0"/>
              <a:t>Different prices for the same commodity</a:t>
            </a:r>
          </a:p>
          <a:p>
            <a:pPr lvl="1"/>
            <a:r>
              <a:rPr lang="en-US" dirty="0" smtClean="0"/>
              <a:t>Free money if you win the race</a:t>
            </a:r>
          </a:p>
          <a:p>
            <a:r>
              <a:rPr lang="en-US" dirty="0"/>
              <a:t>Spread Networks</a:t>
            </a:r>
          </a:p>
          <a:p>
            <a:pPr lvl="1"/>
            <a:r>
              <a:rPr lang="en-US" dirty="0"/>
              <a:t>$300 million laying 827 miles of fiber</a:t>
            </a:r>
          </a:p>
          <a:p>
            <a:pPr lvl="1"/>
            <a:r>
              <a:rPr lang="en-US" dirty="0" smtClean="0"/>
              <a:t>Cut round trip communication</a:t>
            </a:r>
          </a:p>
          <a:p>
            <a:pPr lvl="1"/>
            <a:r>
              <a:rPr lang="en-US" dirty="0" smtClean="0"/>
              <a:t>From 14.5ms to 13ms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0" y="5572022"/>
            <a:ext cx="2730500" cy="12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83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Trading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76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The Flash Crash</a:t>
            </a:r>
            <a:endParaRPr lang="en-US" dirty="0"/>
          </a:p>
          <a:p>
            <a:pPr lvl="1"/>
            <a:r>
              <a:rPr lang="en-US" dirty="0" smtClean="0"/>
              <a:t>May 6, 2010</a:t>
            </a:r>
          </a:p>
          <a:p>
            <a:pPr lvl="1"/>
            <a:r>
              <a:rPr lang="en-US" dirty="0" smtClean="0"/>
              <a:t>$1 trillion of market value vanished</a:t>
            </a:r>
          </a:p>
          <a:p>
            <a:pPr lvl="1"/>
            <a:r>
              <a:rPr lang="en-US" dirty="0" smtClean="0"/>
              <a:t>Prices recovered quickly</a:t>
            </a:r>
          </a:p>
          <a:p>
            <a:pPr lvl="1"/>
            <a:r>
              <a:rPr lang="en-US" dirty="0" smtClean="0"/>
              <a:t>Lasted about 36 minutes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Knight</a:t>
            </a:r>
            <a:endParaRPr lang="en-US" dirty="0"/>
          </a:p>
          <a:p>
            <a:pPr lvl="1"/>
            <a:r>
              <a:rPr lang="en-US" dirty="0" smtClean="0"/>
              <a:t>August 1, 2012</a:t>
            </a:r>
          </a:p>
          <a:p>
            <a:pPr lvl="1"/>
            <a:r>
              <a:rPr lang="en-US" dirty="0" smtClean="0"/>
              <a:t>Software made erratic trades</a:t>
            </a:r>
          </a:p>
          <a:p>
            <a:pPr lvl="1"/>
            <a:r>
              <a:rPr lang="en-US" dirty="0" smtClean="0"/>
              <a:t>Loses </a:t>
            </a:r>
            <a:r>
              <a:rPr lang="en-US" dirty="0"/>
              <a:t>of $440 million </a:t>
            </a:r>
            <a:r>
              <a:rPr lang="en-US" dirty="0" smtClean="0"/>
              <a:t>in </a:t>
            </a:r>
            <a:r>
              <a:rPr lang="en-US" dirty="0"/>
              <a:t>½ hour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9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algorithms on Amazon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89100"/>
            <a:ext cx="7620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8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bug in our code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1417638"/>
            <a:ext cx="6787137" cy="5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5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a bug in 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[Probably] The first software bug</a:t>
            </a:r>
          </a:p>
          <a:p>
            <a:r>
              <a:rPr lang="en-US" dirty="0" smtClean="0"/>
              <a:t>Harvard Mark II</a:t>
            </a:r>
          </a:p>
          <a:p>
            <a:pPr lvl="1"/>
            <a:r>
              <a:rPr lang="en-US" dirty="0" smtClean="0"/>
              <a:t>Electromechanical machine</a:t>
            </a:r>
          </a:p>
          <a:p>
            <a:r>
              <a:rPr lang="en-US" dirty="0" smtClean="0"/>
              <a:t>Moth found in relay</a:t>
            </a:r>
          </a:p>
          <a:p>
            <a:r>
              <a:rPr lang="en-US" dirty="0" smtClean="0"/>
              <a:t>Found by </a:t>
            </a:r>
            <a:r>
              <a:rPr lang="en-US" dirty="0" smtClean="0">
                <a:hlinkClick r:id="rId2"/>
              </a:rPr>
              <a:t>Grace Hopper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600" y="3898810"/>
            <a:ext cx="3637793" cy="286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9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that we’ll mention today</a:t>
            </a:r>
          </a:p>
          <a:p>
            <a:pPr lvl="1"/>
            <a:r>
              <a:rPr lang="en-US" dirty="0" smtClean="0"/>
              <a:t>Compiler errors</a:t>
            </a:r>
          </a:p>
          <a:p>
            <a:pPr lvl="1"/>
            <a:r>
              <a:rPr lang="en-US" dirty="0" smtClean="0"/>
              <a:t>Linking errors</a:t>
            </a:r>
          </a:p>
          <a:p>
            <a:pPr lvl="1"/>
            <a:r>
              <a:rPr lang="en-US" dirty="0" smtClean="0"/>
              <a:t>Logic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3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frustrating</a:t>
            </a:r>
          </a:p>
          <a:p>
            <a:r>
              <a:rPr lang="en-US" dirty="0" smtClean="0"/>
              <a:t>Not a big issue</a:t>
            </a:r>
          </a:p>
          <a:p>
            <a:pPr lvl="1"/>
            <a:r>
              <a:rPr lang="en-US" dirty="0" smtClean="0"/>
              <a:t>The errors are never released</a:t>
            </a:r>
          </a:p>
          <a:p>
            <a:r>
              <a:rPr lang="en-US" dirty="0" smtClean="0"/>
              <a:t>The compiler is your first round of testing</a:t>
            </a:r>
            <a:endParaRPr lang="en-US" dirty="0" smtClean="0"/>
          </a:p>
          <a:p>
            <a:r>
              <a:rPr lang="en-US" dirty="0" smtClean="0"/>
              <a:t>Preventing </a:t>
            </a:r>
            <a:r>
              <a:rPr lang="en-US" dirty="0"/>
              <a:t>c</a:t>
            </a:r>
            <a:r>
              <a:rPr lang="en-US" dirty="0" smtClean="0"/>
              <a:t>ompiler errors</a:t>
            </a:r>
          </a:p>
          <a:p>
            <a:pPr lvl="1"/>
            <a:r>
              <a:rPr lang="en-US" dirty="0" smtClean="0"/>
              <a:t>Practice coding</a:t>
            </a:r>
          </a:p>
          <a:p>
            <a:pPr lvl="1"/>
            <a:r>
              <a:rPr lang="en-US" dirty="0" smtClean="0"/>
              <a:t>You </a:t>
            </a:r>
            <a:r>
              <a:rPr lang="en-US" dirty="0" smtClean="0"/>
              <a:t>should be experts at solving these by </a:t>
            </a:r>
            <a:r>
              <a:rPr lang="en-US" dirty="0" smtClean="0"/>
              <a:t>now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441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be </a:t>
            </a:r>
            <a:r>
              <a:rPr lang="en-US" dirty="0" smtClean="0"/>
              <a:t>frustrating</a:t>
            </a:r>
            <a:endParaRPr lang="en-US" dirty="0" smtClean="0"/>
          </a:p>
          <a:p>
            <a:pPr lvl="1"/>
            <a:r>
              <a:rPr lang="en-US" dirty="0" smtClean="0"/>
              <a:t>Especially on large projects</a:t>
            </a:r>
          </a:p>
          <a:p>
            <a:r>
              <a:rPr lang="en-US" dirty="0" smtClean="0"/>
              <a:t>The errors are usually not released</a:t>
            </a:r>
          </a:p>
          <a:p>
            <a:pPr lvl="1"/>
            <a:r>
              <a:rPr lang="en-US" dirty="0" smtClean="0"/>
              <a:t>Issues if the software is environment dependent</a:t>
            </a:r>
            <a:endParaRPr lang="en-US" dirty="0" smtClean="0"/>
          </a:p>
          <a:p>
            <a:r>
              <a:rPr lang="en-US" dirty="0" smtClean="0"/>
              <a:t>Preventing linking errors</a:t>
            </a:r>
          </a:p>
          <a:p>
            <a:pPr lvl="1"/>
            <a:r>
              <a:rPr lang="en-US" dirty="0" smtClean="0"/>
              <a:t>Have protocols to organize dependencies</a:t>
            </a:r>
          </a:p>
          <a:p>
            <a:r>
              <a:rPr lang="en-US" dirty="0"/>
              <a:t>B</a:t>
            </a:r>
            <a:r>
              <a:rPr lang="en-US" dirty="0" smtClean="0"/>
              <a:t>uild tools</a:t>
            </a:r>
          </a:p>
          <a:p>
            <a:pPr lvl="1"/>
            <a:r>
              <a:rPr lang="en-US" dirty="0" smtClean="0"/>
              <a:t>Coordinate the project build</a:t>
            </a:r>
          </a:p>
          <a:p>
            <a:pPr lvl="1"/>
            <a:r>
              <a:rPr lang="en-US" dirty="0" smtClean="0"/>
              <a:t>Link necessary libraries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Scary!</a:t>
            </a:r>
            <a:endParaRPr lang="en-US" dirty="0" smtClean="0"/>
          </a:p>
          <a:p>
            <a:r>
              <a:rPr lang="en-US" dirty="0" smtClean="0"/>
              <a:t>Today’s focus</a:t>
            </a:r>
            <a:endParaRPr lang="en-US" dirty="0" smtClean="0"/>
          </a:p>
          <a:p>
            <a:r>
              <a:rPr lang="en-US" dirty="0" smtClean="0"/>
              <a:t>When everything looks fine and runs fine</a:t>
            </a:r>
          </a:p>
          <a:p>
            <a:pPr lvl="1"/>
            <a:r>
              <a:rPr lang="en-US" dirty="0" smtClean="0"/>
              <a:t>but it’s terribly terribly </a:t>
            </a:r>
            <a:r>
              <a:rPr lang="en-US" dirty="0" smtClean="0"/>
              <a:t>broken</a:t>
            </a:r>
          </a:p>
          <a:p>
            <a:r>
              <a:rPr lang="en-US" dirty="0" smtClean="0"/>
              <a:t>Can be very difficult to detect</a:t>
            </a:r>
          </a:p>
          <a:p>
            <a:pPr lvl="1"/>
            <a:r>
              <a:rPr lang="en-US" dirty="0" smtClean="0"/>
              <a:t>Often released</a:t>
            </a:r>
          </a:p>
          <a:p>
            <a:r>
              <a:rPr lang="en-US" dirty="0" smtClean="0"/>
              <a:t>Preventing </a:t>
            </a:r>
            <a:r>
              <a:rPr lang="en-US" dirty="0"/>
              <a:t>l</a:t>
            </a:r>
            <a:r>
              <a:rPr lang="en-US" dirty="0" smtClean="0"/>
              <a:t>ogic errors</a:t>
            </a:r>
          </a:p>
          <a:p>
            <a:pPr lvl="1"/>
            <a:r>
              <a:rPr lang="en-US" dirty="0" smtClean="0"/>
              <a:t>Extensive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9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of Today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Stories of logic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96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Mars Climate Orbiter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0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Launched </a:t>
            </a:r>
          </a:p>
          <a:p>
            <a:pPr lvl="1"/>
            <a:r>
              <a:rPr lang="en-US" dirty="0" smtClean="0"/>
              <a:t>December 11, 1998</a:t>
            </a:r>
            <a:endParaRPr lang="en-US" dirty="0"/>
          </a:p>
          <a:p>
            <a:r>
              <a:rPr lang="en-US" dirty="0" smtClean="0"/>
              <a:t>Lost communication</a:t>
            </a:r>
          </a:p>
          <a:p>
            <a:pPr lvl="1"/>
            <a:r>
              <a:rPr lang="en-US" dirty="0" smtClean="0"/>
              <a:t>September 23, 1999</a:t>
            </a:r>
          </a:p>
          <a:p>
            <a:r>
              <a:rPr lang="en-US" dirty="0" smtClean="0"/>
              <a:t>Never studied Martian climate</a:t>
            </a:r>
          </a:p>
          <a:p>
            <a:r>
              <a:rPr lang="en-US" dirty="0" smtClean="0"/>
              <a:t>Large teams and contractors</a:t>
            </a:r>
          </a:p>
          <a:p>
            <a:pPr lvl="1"/>
            <a:r>
              <a:rPr lang="en-US" dirty="0" smtClean="0"/>
              <a:t>Some used N s (Newton-second)</a:t>
            </a:r>
          </a:p>
          <a:p>
            <a:pPr lvl="1"/>
            <a:r>
              <a:rPr lang="en-US" dirty="0" smtClean="0"/>
              <a:t>Others used </a:t>
            </a:r>
            <a:r>
              <a:rPr lang="en-US" dirty="0" err="1" smtClean="0"/>
              <a:t>lbf</a:t>
            </a:r>
            <a:r>
              <a:rPr lang="en-US" dirty="0" smtClean="0"/>
              <a:t> s (Pound-foot-second)</a:t>
            </a:r>
          </a:p>
          <a:p>
            <a:pPr lvl="1"/>
            <a:r>
              <a:rPr lang="en-US" dirty="0" smtClean="0"/>
              <a:t>Conversions were never made</a:t>
            </a:r>
          </a:p>
          <a:p>
            <a:r>
              <a:rPr lang="en-US" dirty="0"/>
              <a:t>Total cost: $327.6 million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1417638"/>
            <a:ext cx="2349500" cy="21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50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570</Words>
  <Application>Microsoft Macintosh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Software Errors</vt:lpstr>
      <vt:lpstr>There’s a bug in our code</vt:lpstr>
      <vt:lpstr>There’s a bug in our code</vt:lpstr>
      <vt:lpstr>Type of Errors</vt:lpstr>
      <vt:lpstr>Compiler Errors</vt:lpstr>
      <vt:lpstr>Linking errors</vt:lpstr>
      <vt:lpstr>Logic Errors</vt:lpstr>
      <vt:lpstr>Rest of Today</vt:lpstr>
      <vt:lpstr>Mars Climate Orbiter</vt:lpstr>
      <vt:lpstr>On the Lighter Side</vt:lpstr>
      <vt:lpstr>Representing Time</vt:lpstr>
      <vt:lpstr>Patriot Missile</vt:lpstr>
      <vt:lpstr>Steam Bug</vt:lpstr>
      <vt:lpstr>DRM and Malware</vt:lpstr>
      <vt:lpstr>Apple Error</vt:lpstr>
      <vt:lpstr>Stock Market</vt:lpstr>
      <vt:lpstr>Stock Trading Errors</vt:lpstr>
      <vt:lpstr>Similar algorithms on Amazon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57</cp:revision>
  <dcterms:created xsi:type="dcterms:W3CDTF">2015-08-25T05:16:22Z</dcterms:created>
  <dcterms:modified xsi:type="dcterms:W3CDTF">2015-09-28T15:13:30Z</dcterms:modified>
</cp:coreProperties>
</file>