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6" r:id="rId4"/>
    <p:sldId id="258" r:id="rId5"/>
    <p:sldId id="267" r:id="rId6"/>
    <p:sldId id="259" r:id="rId7"/>
    <p:sldId id="268" r:id="rId8"/>
    <p:sldId id="260" r:id="rId9"/>
    <p:sldId id="269" r:id="rId10"/>
    <p:sldId id="261" r:id="rId11"/>
    <p:sldId id="270" r:id="rId12"/>
    <p:sldId id="263" r:id="rId13"/>
    <p:sldId id="272" r:id="rId14"/>
    <p:sldId id="262" r:id="rId15"/>
    <p:sldId id="27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6" autoAdjust="0"/>
  </p:normalViewPr>
  <p:slideViewPr>
    <p:cSldViewPr snapToGrid="0">
      <p:cViewPr varScale="1">
        <p:scale>
          <a:sx n="73" d="100"/>
          <a:sy n="73" d="100"/>
        </p:scale>
        <p:origin x="1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1D415-845A-4A2A-8C7E-F61EEC01BF70}" type="doc">
      <dgm:prSet loTypeId="urn:microsoft.com/office/officeart/2008/layout/PictureAccentBlocks" loCatId="picture" qsTypeId="urn:microsoft.com/office/officeart/2005/8/quickstyle/simple1" qsCatId="simple" csTypeId="urn:microsoft.com/office/officeart/2005/8/colors/accent1_2" csCatId="accent1" phldr="1"/>
      <dgm:spPr/>
      <dgm:t>
        <a:bodyPr/>
        <a:lstStyle/>
        <a:p>
          <a:endParaRPr lang="en-US"/>
        </a:p>
      </dgm:t>
    </dgm:pt>
    <dgm:pt modelId="{880D49F9-237A-4EFF-B50E-F47B6E3E5BA8}">
      <dgm:prSet phldrT="[Text]" phldr="1"/>
      <dgm:spPr/>
      <dgm:t>
        <a:bodyPr/>
        <a:lstStyle/>
        <a:p>
          <a:endParaRPr lang="en-US"/>
        </a:p>
      </dgm:t>
    </dgm:pt>
    <dgm:pt modelId="{B236ED6C-5ED7-4B29-9F61-82675BC032DF}" type="parTrans" cxnId="{859B5E5F-7E3C-46B7-9F1B-3A8D9AFEE095}">
      <dgm:prSet/>
      <dgm:spPr/>
      <dgm:t>
        <a:bodyPr/>
        <a:lstStyle/>
        <a:p>
          <a:endParaRPr lang="en-US"/>
        </a:p>
      </dgm:t>
    </dgm:pt>
    <dgm:pt modelId="{14C65231-F9B7-46F7-AF56-2E9C11E1DF0E}" type="sibTrans" cxnId="{859B5E5F-7E3C-46B7-9F1B-3A8D9AFEE095}">
      <dgm:prSet/>
      <dgm:spPr/>
      <dgm:t>
        <a:bodyPr/>
        <a:lstStyle/>
        <a:p>
          <a:endParaRPr lang="en-US"/>
        </a:p>
      </dgm:t>
    </dgm:pt>
    <dgm:pt modelId="{14259012-85F4-4699-9C8F-95808C3C776E}">
      <dgm:prSet phldrT="[Text]" phldr="1"/>
      <dgm:spPr/>
      <dgm:t>
        <a:bodyPr/>
        <a:lstStyle/>
        <a:p>
          <a:endParaRPr lang="en-US"/>
        </a:p>
      </dgm:t>
    </dgm:pt>
    <dgm:pt modelId="{6E320105-A537-4581-89EE-FD39AC68BE6C}" type="parTrans" cxnId="{205E2169-80CC-4682-A138-D4A573CEDD74}">
      <dgm:prSet/>
      <dgm:spPr/>
      <dgm:t>
        <a:bodyPr/>
        <a:lstStyle/>
        <a:p>
          <a:endParaRPr lang="en-US"/>
        </a:p>
      </dgm:t>
    </dgm:pt>
    <dgm:pt modelId="{0F2A0D3A-4CDC-44EE-979A-4ADE838956D6}" type="sibTrans" cxnId="{205E2169-80CC-4682-A138-D4A573CEDD74}">
      <dgm:prSet/>
      <dgm:spPr/>
      <dgm:t>
        <a:bodyPr/>
        <a:lstStyle/>
        <a:p>
          <a:endParaRPr lang="en-US"/>
        </a:p>
      </dgm:t>
    </dgm:pt>
    <dgm:pt modelId="{F1B2277F-73F0-4858-8BE5-0D50A8C84B3E}">
      <dgm:prSet phldrT="[Text]" phldr="1"/>
      <dgm:spPr/>
      <dgm:t>
        <a:bodyPr/>
        <a:lstStyle/>
        <a:p>
          <a:endParaRPr lang="en-US"/>
        </a:p>
      </dgm:t>
    </dgm:pt>
    <dgm:pt modelId="{88017E82-9469-4275-BD39-5BF67E546568}" type="parTrans" cxnId="{6C0B1198-57C6-4C59-A404-1FD06F013AB4}">
      <dgm:prSet/>
      <dgm:spPr/>
      <dgm:t>
        <a:bodyPr/>
        <a:lstStyle/>
        <a:p>
          <a:endParaRPr lang="en-US"/>
        </a:p>
      </dgm:t>
    </dgm:pt>
    <dgm:pt modelId="{245BDD00-A257-454B-9F1E-B0600978A0B9}" type="sibTrans" cxnId="{6C0B1198-57C6-4C59-A404-1FD06F013AB4}">
      <dgm:prSet/>
      <dgm:spPr/>
      <dgm:t>
        <a:bodyPr/>
        <a:lstStyle/>
        <a:p>
          <a:endParaRPr lang="en-US"/>
        </a:p>
      </dgm:t>
    </dgm:pt>
    <dgm:pt modelId="{FAEBE581-954E-44F0-97E2-03891F6428D3}" type="pres">
      <dgm:prSet presAssocID="{6331D415-845A-4A2A-8C7E-F61EEC01BF70}" presName="Name0" presStyleCnt="0">
        <dgm:presLayoutVars>
          <dgm:dir/>
        </dgm:presLayoutVars>
      </dgm:prSet>
      <dgm:spPr/>
      <dgm:t>
        <a:bodyPr/>
        <a:lstStyle/>
        <a:p>
          <a:endParaRPr lang="en-US"/>
        </a:p>
      </dgm:t>
    </dgm:pt>
    <dgm:pt modelId="{B2FB5DC6-67CA-4C3B-8823-403219F547AC}" type="pres">
      <dgm:prSet presAssocID="{880D49F9-237A-4EFF-B50E-F47B6E3E5BA8}" presName="composite" presStyleCnt="0"/>
      <dgm:spPr/>
    </dgm:pt>
    <dgm:pt modelId="{2EC3226F-646B-4206-8E03-215BB21B1BC8}" type="pres">
      <dgm:prSet presAssocID="{880D49F9-237A-4EFF-B50E-F47B6E3E5BA8}" presName="Image" presStyleLbl="alignNode1" presStyleIdx="0" presStyleCnt="3" custLinFactNeighborX="5311"/>
      <dgm:spPr>
        <a:blipFill>
          <a:blip xmlns:r="http://schemas.openxmlformats.org/officeDocument/2006/relationships" r:embed="rId1">
            <a:extLst>
              <a:ext uri="{28A0092B-C50C-407E-A947-70E740481C1C}">
                <a14:useLocalDpi xmlns:a14="http://schemas.microsoft.com/office/drawing/2010/main" val="0"/>
              </a:ext>
            </a:extLst>
          </a:blip>
          <a:srcRect/>
          <a:stretch>
            <a:fillRect l="-57000" r="-57000"/>
          </a:stretch>
        </a:blipFill>
      </dgm:spPr>
    </dgm:pt>
    <dgm:pt modelId="{E2F26BF8-672C-4885-947F-767E8456CD29}" type="pres">
      <dgm:prSet presAssocID="{880D49F9-237A-4EFF-B50E-F47B6E3E5BA8}" presName="Parent" presStyleLbl="revTx" presStyleIdx="0" presStyleCnt="3">
        <dgm:presLayoutVars>
          <dgm:bulletEnabled val="1"/>
        </dgm:presLayoutVars>
      </dgm:prSet>
      <dgm:spPr/>
      <dgm:t>
        <a:bodyPr/>
        <a:lstStyle/>
        <a:p>
          <a:endParaRPr lang="en-US"/>
        </a:p>
      </dgm:t>
    </dgm:pt>
    <dgm:pt modelId="{CFD44A8C-E925-47A6-985E-6649373E75D9}" type="pres">
      <dgm:prSet presAssocID="{14C65231-F9B7-46F7-AF56-2E9C11E1DF0E}" presName="sibTrans" presStyleCnt="0"/>
      <dgm:spPr/>
    </dgm:pt>
    <dgm:pt modelId="{85D81776-BA78-4E0C-B8F9-C31EF44F40E5}" type="pres">
      <dgm:prSet presAssocID="{14259012-85F4-4699-9C8F-95808C3C776E}" presName="composite" presStyleCnt="0"/>
      <dgm:spPr/>
    </dgm:pt>
    <dgm:pt modelId="{256E5629-F5E1-41C3-B92C-FEE163313D71}" type="pres">
      <dgm:prSet presAssocID="{14259012-85F4-4699-9C8F-95808C3C776E}" presName="Image" presStyleLbl="align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C4936858-AD77-4F80-9913-7664C7B1181C}" type="pres">
      <dgm:prSet presAssocID="{14259012-85F4-4699-9C8F-95808C3C776E}" presName="Parent" presStyleLbl="revTx" presStyleIdx="1" presStyleCnt="3">
        <dgm:presLayoutVars>
          <dgm:bulletEnabled val="1"/>
        </dgm:presLayoutVars>
      </dgm:prSet>
      <dgm:spPr/>
      <dgm:t>
        <a:bodyPr/>
        <a:lstStyle/>
        <a:p>
          <a:endParaRPr lang="en-US"/>
        </a:p>
      </dgm:t>
    </dgm:pt>
    <dgm:pt modelId="{D236B875-F599-4603-B9B1-C566E181C3BF}" type="pres">
      <dgm:prSet presAssocID="{0F2A0D3A-4CDC-44EE-979A-4ADE838956D6}" presName="sibTrans" presStyleCnt="0"/>
      <dgm:spPr/>
    </dgm:pt>
    <dgm:pt modelId="{5FFC35C9-84C4-46F7-B941-444D7343D17B}" type="pres">
      <dgm:prSet presAssocID="{F1B2277F-73F0-4858-8BE5-0D50A8C84B3E}" presName="composite" presStyleCnt="0"/>
      <dgm:spPr/>
    </dgm:pt>
    <dgm:pt modelId="{3C18944D-B617-491F-9E64-FCCD79C0E324}" type="pres">
      <dgm:prSet presAssocID="{F1B2277F-73F0-4858-8BE5-0D50A8C84B3E}" presName="Image" presStyleLbl="align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dgm:spPr>
    </dgm:pt>
    <dgm:pt modelId="{A7585C09-5D18-424F-9157-1BF1472B4332}" type="pres">
      <dgm:prSet presAssocID="{F1B2277F-73F0-4858-8BE5-0D50A8C84B3E}" presName="Parent" presStyleLbl="revTx" presStyleIdx="2" presStyleCnt="3">
        <dgm:presLayoutVars>
          <dgm:bulletEnabled val="1"/>
        </dgm:presLayoutVars>
      </dgm:prSet>
      <dgm:spPr/>
      <dgm:t>
        <a:bodyPr/>
        <a:lstStyle/>
        <a:p>
          <a:endParaRPr lang="en-US"/>
        </a:p>
      </dgm:t>
    </dgm:pt>
  </dgm:ptLst>
  <dgm:cxnLst>
    <dgm:cxn modelId="{205E2169-80CC-4682-A138-D4A573CEDD74}" srcId="{6331D415-845A-4A2A-8C7E-F61EEC01BF70}" destId="{14259012-85F4-4699-9C8F-95808C3C776E}" srcOrd="1" destOrd="0" parTransId="{6E320105-A537-4581-89EE-FD39AC68BE6C}" sibTransId="{0F2A0D3A-4CDC-44EE-979A-4ADE838956D6}"/>
    <dgm:cxn modelId="{0569B684-8281-4833-AEDB-03A77EB4692C}" type="presOf" srcId="{14259012-85F4-4699-9C8F-95808C3C776E}" destId="{C4936858-AD77-4F80-9913-7664C7B1181C}" srcOrd="0" destOrd="0" presId="urn:microsoft.com/office/officeart/2008/layout/PictureAccentBlocks"/>
    <dgm:cxn modelId="{6C0B1198-57C6-4C59-A404-1FD06F013AB4}" srcId="{6331D415-845A-4A2A-8C7E-F61EEC01BF70}" destId="{F1B2277F-73F0-4858-8BE5-0D50A8C84B3E}" srcOrd="2" destOrd="0" parTransId="{88017E82-9469-4275-BD39-5BF67E546568}" sibTransId="{245BDD00-A257-454B-9F1E-B0600978A0B9}"/>
    <dgm:cxn modelId="{F9AD9EA7-3C6F-4F73-8D32-2C8A29EF290F}" type="presOf" srcId="{6331D415-845A-4A2A-8C7E-F61EEC01BF70}" destId="{FAEBE581-954E-44F0-97E2-03891F6428D3}" srcOrd="0" destOrd="0" presId="urn:microsoft.com/office/officeart/2008/layout/PictureAccentBlocks"/>
    <dgm:cxn modelId="{859B5E5F-7E3C-46B7-9F1B-3A8D9AFEE095}" srcId="{6331D415-845A-4A2A-8C7E-F61EEC01BF70}" destId="{880D49F9-237A-4EFF-B50E-F47B6E3E5BA8}" srcOrd="0" destOrd="0" parTransId="{B236ED6C-5ED7-4B29-9F61-82675BC032DF}" sibTransId="{14C65231-F9B7-46F7-AF56-2E9C11E1DF0E}"/>
    <dgm:cxn modelId="{AF888085-B465-4CF0-AD91-24E47E574F64}" type="presOf" srcId="{880D49F9-237A-4EFF-B50E-F47B6E3E5BA8}" destId="{E2F26BF8-672C-4885-947F-767E8456CD29}" srcOrd="0" destOrd="0" presId="urn:microsoft.com/office/officeart/2008/layout/PictureAccentBlocks"/>
    <dgm:cxn modelId="{82698928-A1D6-4F11-82B5-0D191451D6D3}" type="presOf" srcId="{F1B2277F-73F0-4858-8BE5-0D50A8C84B3E}" destId="{A7585C09-5D18-424F-9157-1BF1472B4332}" srcOrd="0" destOrd="0" presId="urn:microsoft.com/office/officeart/2008/layout/PictureAccentBlocks"/>
    <dgm:cxn modelId="{879EE534-D5AF-4F3A-B874-59F11AE23C23}" type="presParOf" srcId="{FAEBE581-954E-44F0-97E2-03891F6428D3}" destId="{B2FB5DC6-67CA-4C3B-8823-403219F547AC}" srcOrd="0" destOrd="0" presId="urn:microsoft.com/office/officeart/2008/layout/PictureAccentBlocks"/>
    <dgm:cxn modelId="{3F700A3F-78E4-457A-AF66-ED4DAF73F1A7}" type="presParOf" srcId="{B2FB5DC6-67CA-4C3B-8823-403219F547AC}" destId="{2EC3226F-646B-4206-8E03-215BB21B1BC8}" srcOrd="0" destOrd="0" presId="urn:microsoft.com/office/officeart/2008/layout/PictureAccentBlocks"/>
    <dgm:cxn modelId="{B56C2925-09F4-42B9-8FEC-9143D0D0A987}" type="presParOf" srcId="{B2FB5DC6-67CA-4C3B-8823-403219F547AC}" destId="{E2F26BF8-672C-4885-947F-767E8456CD29}" srcOrd="1" destOrd="0" presId="urn:microsoft.com/office/officeart/2008/layout/PictureAccentBlocks"/>
    <dgm:cxn modelId="{E2790FBC-1856-4342-B398-40EFB6924E2D}" type="presParOf" srcId="{FAEBE581-954E-44F0-97E2-03891F6428D3}" destId="{CFD44A8C-E925-47A6-985E-6649373E75D9}" srcOrd="1" destOrd="0" presId="urn:microsoft.com/office/officeart/2008/layout/PictureAccentBlocks"/>
    <dgm:cxn modelId="{8E4939B2-57DD-4BF5-80BC-6A49AB10992B}" type="presParOf" srcId="{FAEBE581-954E-44F0-97E2-03891F6428D3}" destId="{85D81776-BA78-4E0C-B8F9-C31EF44F40E5}" srcOrd="2" destOrd="0" presId="urn:microsoft.com/office/officeart/2008/layout/PictureAccentBlocks"/>
    <dgm:cxn modelId="{DD47643F-4EA7-422A-A0C4-DB7DCB1E0B7C}" type="presParOf" srcId="{85D81776-BA78-4E0C-B8F9-C31EF44F40E5}" destId="{256E5629-F5E1-41C3-B92C-FEE163313D71}" srcOrd="0" destOrd="0" presId="urn:microsoft.com/office/officeart/2008/layout/PictureAccentBlocks"/>
    <dgm:cxn modelId="{4A452B87-208E-499A-8DEE-5C85CAA8A9E9}" type="presParOf" srcId="{85D81776-BA78-4E0C-B8F9-C31EF44F40E5}" destId="{C4936858-AD77-4F80-9913-7664C7B1181C}" srcOrd="1" destOrd="0" presId="urn:microsoft.com/office/officeart/2008/layout/PictureAccentBlocks"/>
    <dgm:cxn modelId="{B5D15560-3231-4676-93B0-FA0D1F846321}" type="presParOf" srcId="{FAEBE581-954E-44F0-97E2-03891F6428D3}" destId="{D236B875-F599-4603-B9B1-C566E181C3BF}" srcOrd="3" destOrd="0" presId="urn:microsoft.com/office/officeart/2008/layout/PictureAccentBlocks"/>
    <dgm:cxn modelId="{243B8CC0-F42F-4A6F-B721-5FC4BDC1E721}" type="presParOf" srcId="{FAEBE581-954E-44F0-97E2-03891F6428D3}" destId="{5FFC35C9-84C4-46F7-B941-444D7343D17B}" srcOrd="4" destOrd="0" presId="urn:microsoft.com/office/officeart/2008/layout/PictureAccentBlocks"/>
    <dgm:cxn modelId="{5EC73586-61E3-4119-A71D-69FEBD2B003B}" type="presParOf" srcId="{5FFC35C9-84C4-46F7-B941-444D7343D17B}" destId="{3C18944D-B617-491F-9E64-FCCD79C0E324}" srcOrd="0" destOrd="0" presId="urn:microsoft.com/office/officeart/2008/layout/PictureAccentBlocks"/>
    <dgm:cxn modelId="{430F5B28-CAD2-415C-9E7F-39C54B957976}" type="presParOf" srcId="{5FFC35C9-84C4-46F7-B941-444D7343D17B}" destId="{A7585C09-5D18-424F-9157-1BF1472B4332}" srcOrd="1" destOrd="0" presId="urn:microsoft.com/office/officeart/2008/layout/PictureAccent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3226F-646B-4206-8E03-215BB21B1BC8}">
      <dsp:nvSpPr>
        <dsp:cNvPr id="0" name=""/>
        <dsp:cNvSpPr/>
      </dsp:nvSpPr>
      <dsp:spPr>
        <a:xfrm>
          <a:off x="2771090" y="2923646"/>
          <a:ext cx="2495020" cy="249502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7000" r="-57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26BF8-672C-4885-947F-767E8456CD29}">
      <dsp:nvSpPr>
        <dsp:cNvPr id="0" name=""/>
        <dsp:cNvSpPr/>
      </dsp:nvSpPr>
      <dsp:spPr>
        <a:xfrm rot="16200000">
          <a:off x="1141566" y="3921654"/>
          <a:ext cx="2495020" cy="499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1600200">
            <a:lnSpc>
              <a:spcPct val="90000"/>
            </a:lnSpc>
            <a:spcBef>
              <a:spcPct val="0"/>
            </a:spcBef>
            <a:spcAft>
              <a:spcPct val="35000"/>
            </a:spcAft>
          </a:pPr>
          <a:endParaRPr lang="en-US" sz="3600" kern="1200"/>
        </a:p>
      </dsp:txBody>
      <dsp:txXfrm>
        <a:off x="1141566" y="3921654"/>
        <a:ext cx="2495020" cy="499004"/>
      </dsp:txXfrm>
    </dsp:sp>
    <dsp:sp modelId="{256E5629-F5E1-41C3-B92C-FEE163313D71}">
      <dsp:nvSpPr>
        <dsp:cNvPr id="0" name=""/>
        <dsp:cNvSpPr/>
      </dsp:nvSpPr>
      <dsp:spPr>
        <a:xfrm>
          <a:off x="5632979" y="2923646"/>
          <a:ext cx="2495020" cy="249502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936858-AD77-4F80-9913-7664C7B1181C}">
      <dsp:nvSpPr>
        <dsp:cNvPr id="0" name=""/>
        <dsp:cNvSpPr/>
      </dsp:nvSpPr>
      <dsp:spPr>
        <a:xfrm rot="16200000">
          <a:off x="4135966" y="3921654"/>
          <a:ext cx="2495020" cy="499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1600200">
            <a:lnSpc>
              <a:spcPct val="90000"/>
            </a:lnSpc>
            <a:spcBef>
              <a:spcPct val="0"/>
            </a:spcBef>
            <a:spcAft>
              <a:spcPct val="35000"/>
            </a:spcAft>
          </a:pPr>
          <a:endParaRPr lang="en-US" sz="3600" kern="1200"/>
        </a:p>
      </dsp:txBody>
      <dsp:txXfrm>
        <a:off x="4135966" y="3921654"/>
        <a:ext cx="2495020" cy="499004"/>
      </dsp:txXfrm>
    </dsp:sp>
    <dsp:sp modelId="{3C18944D-B617-491F-9E64-FCCD79C0E324}">
      <dsp:nvSpPr>
        <dsp:cNvPr id="0" name=""/>
        <dsp:cNvSpPr/>
      </dsp:nvSpPr>
      <dsp:spPr>
        <a:xfrm>
          <a:off x="5632979" y="90300"/>
          <a:ext cx="2495020" cy="249502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85C09-5D18-424F-9157-1BF1472B4332}">
      <dsp:nvSpPr>
        <dsp:cNvPr id="0" name=""/>
        <dsp:cNvSpPr/>
      </dsp:nvSpPr>
      <dsp:spPr>
        <a:xfrm rot="16200000">
          <a:off x="4135966" y="1088308"/>
          <a:ext cx="2495020" cy="499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1600200">
            <a:lnSpc>
              <a:spcPct val="90000"/>
            </a:lnSpc>
            <a:spcBef>
              <a:spcPct val="0"/>
            </a:spcBef>
            <a:spcAft>
              <a:spcPct val="35000"/>
            </a:spcAft>
          </a:pPr>
          <a:endParaRPr lang="en-US" sz="3600" kern="1200"/>
        </a:p>
      </dsp:txBody>
      <dsp:txXfrm>
        <a:off x="4135966" y="1088308"/>
        <a:ext cx="2495020" cy="499004"/>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Blocks">
  <dgm:title val=""/>
  <dgm:desc val=""/>
  <dgm:catLst>
    <dgm:cat type="picture" pri="12000"/>
    <dgm:cat type="pictureconvert" pri="12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gt" val="5">
        <dgm:choose name="Name3">
          <dgm:if name="Name4" func="var" arg="dir" op="equ" val="norm">
            <dgm:alg type="snake">
              <dgm:param type="grDir" val="bL"/>
              <dgm:param type="bkpt" val="fixed"/>
              <dgm:param type="bkPtFixedVal" val="3"/>
              <dgm:param type="off" val="off"/>
              <dgm:param type="horzAlign" val="r"/>
              <dgm:param type="vertAlign" val="b"/>
            </dgm:alg>
          </dgm:if>
          <dgm:else name="Name5">
            <dgm:alg type="snake">
              <dgm:param type="grDir" val="bR"/>
              <dgm:param type="bkpt" val="fixed"/>
              <dgm:param type="bkPtFixedVal" val="3"/>
              <dgm:param type="off" val="off"/>
              <dgm:param type="horzAlign" val="l"/>
              <dgm:param type="vertAlign" val="b"/>
            </dgm:alg>
          </dgm:else>
        </dgm:choose>
      </dgm:if>
      <dgm:else name="Name6">
        <dgm:choose name="Name7">
          <dgm:if name="Name8" func="var" arg="dir" op="equ" val="norm">
            <dgm:alg type="snake">
              <dgm:param type="grDir" val="bL"/>
              <dgm:param type="bkpt" val="fixed"/>
              <dgm:param type="bkPtFixedVal" val="2"/>
              <dgm:param type="off" val="off"/>
              <dgm:param type="horzAlign" val="r"/>
              <dgm:param type="vertAlign" val="b"/>
            </dgm:alg>
          </dgm:if>
          <dgm:else name="Name9">
            <dgm:alg type="snake">
              <dgm:param type="grDir" val="bR"/>
              <dgm:param type="bkpt" val="fixed"/>
              <dgm:param type="bkPtFixedVal" val="2"/>
              <dgm:param type="off" val="off"/>
              <dgm:param type="horzAlign" val="l"/>
              <dgm:param type="vertAlign" val="b"/>
            </dgm:alg>
          </dgm:else>
        </dgm:choose>
      </dgm:else>
    </dgm:choose>
    <dgm:shape xmlns:r="http://schemas.openxmlformats.org/officeDocument/2006/relationships" r:blip="">
      <dgm:adjLst/>
    </dgm:shape>
    <dgm:constrLst>
      <dgm:constr type="alignOff" val="1"/>
      <dgm:constr type="primFontSz" for="des" ptType="node" op="equ" val="65"/>
      <dgm:constr type="w" for="ch" forName="composite" refType="w"/>
      <dgm:constr type="h" for="ch" forName="composite" refType="h"/>
      <dgm:constr type="sp" refType="w" refFor="ch" refForName="composite" op="equ" fact="0.113"/>
      <dgm:constr type="w" for="ch" forName="sibTrans" refType="w" refFor="ch" refForName="composite" op="equ" fact="0.0001"/>
      <dgm:constr type="h" for="ch" forName="sibTrans" refType="w" refFor="ch" refForName="sibTrans" op="equ"/>
    </dgm:constrLst>
    <dgm:forEach name="nodesForEach" axis="ch" ptType="node">
      <dgm:layoutNode name="composite">
        <dgm:alg type="composite">
          <dgm:param type="ar" val="1.2"/>
        </dgm:alg>
        <dgm:shape xmlns:r="http://schemas.openxmlformats.org/officeDocument/2006/relationships" r:blip="">
          <dgm:adjLst/>
        </dgm:shape>
        <dgm:choose name="Name10">
          <dgm:if name="Name11" func="var" arg="dir" op="equ" val="norm">
            <dgm:constrLst>
              <dgm:constr type="l" for="ch" forName="Image" refType="w" refFor="ch" refForName="Image" fact="0.2"/>
              <dgm:constr type="t" for="ch" forName="Image" refType="h" fact="0"/>
              <dgm:constr type="h" for="ch" forName="Image" refType="h"/>
              <dgm:constr type="w" for="ch" forName="Image" refType="h" refFor="ch" refForName="Image" op="equ"/>
              <dgm:constr type="l" for="ch" forName="Parent" refType="w" fact="0"/>
              <dgm:constr type="t" for="ch" forName="Parent" refType="h" fact="0"/>
              <dgm:constr type="w" for="ch" forName="Parent" refType="h" refFor="ch" refForName="Image" op="equ" fact="0.2"/>
              <dgm:constr type="h" for="ch" forName="Parent" refType="h" refFor="ch" refForName="Image" op="equ"/>
            </dgm:constrLst>
          </dgm:if>
          <dgm:else name="Name12">
            <dgm:constrLst>
              <dgm:constr type="l" for="ch" forName="Image" refType="w" fact="0"/>
              <dgm:constr type="t" for="ch" forName="Image" refType="h" fact="0"/>
              <dgm:constr type="h" for="ch" forName="Image" refType="h"/>
              <dgm:constr type="w" for="ch" forName="Image" refType="h" refFor="ch" refForName="Image" op="equ"/>
              <dgm:constr type="l" for="ch" forName="Parent" refType="w" refFor="ch" refForName="Image"/>
              <dgm:constr type="t" for="ch" forName="Parent" refType="h" fact="0"/>
              <dgm:constr type="w" for="ch" forName="Parent" refType="w" refFor="ch" refForName="Image" fact="0.2"/>
              <dgm:constr type="h" for="ch" forName="Parent" refType="h" refFor="ch" refForName="Image"/>
            </dgm:constrLst>
          </dgm:else>
        </dgm:choose>
        <dgm:layoutNode name="Image" styleLbl="alignNode1">
          <dgm:alg type="sp"/>
          <dgm:shape xmlns:r="http://schemas.openxmlformats.org/officeDocument/2006/relationships" type="rect" r:blip="" blipPhldr="1">
            <dgm:adjLst/>
          </dgm:shape>
          <dgm:presOf/>
        </dgm:layoutNode>
        <dgm:layoutNode name="Parent" styleLbl="revTx">
          <dgm:varLst>
            <dgm:bulletEnabled val="1"/>
          </dgm:varLst>
          <dgm:alg type="tx">
            <dgm:param type="parTxLTRAlign" val="l"/>
            <dgm:param type="txAnchorVert" val="b"/>
            <dgm:param type="txAnchorVertCh" val="b"/>
            <dgm:param type="autoTxRot" val="grav"/>
          </dgm:alg>
          <dgm:choose name="Name13">
            <dgm:if name="Name14" func="var" arg="dir" op="equ" val="norm">
              <dgm:shape xmlns:r="http://schemas.openxmlformats.org/officeDocument/2006/relationships" rot="270" type="rect" r:blip="">
                <dgm:adjLst/>
              </dgm:shape>
            </dgm:if>
            <dgm:else name="Name15">
              <dgm:shape xmlns:r="http://schemas.openxmlformats.org/officeDocument/2006/relationships" rot="90" type="rect" r:blip="">
                <dgm:adjLst/>
              </dgm:shape>
            </dgm:else>
          </dgm:choose>
          <dgm:presOf axis="desOr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5CBC0-7337-4114-8A90-221492E7A020}" type="datetimeFigureOut">
              <a:rPr lang="en-US" smtClean="0"/>
              <a:t>2/26/2017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0A6E-0E4F-49C3-8DE8-AB9FF97D70AB}" type="slidenum">
              <a:rPr lang="en-US" smtClean="0"/>
              <a:t>‹#›</a:t>
            </a:fld>
            <a:endParaRPr lang="en-US"/>
          </a:p>
        </p:txBody>
      </p:sp>
    </p:spTree>
    <p:extLst>
      <p:ext uri="{BB962C8B-B14F-4D97-AF65-F5344CB8AC3E}">
        <p14:creationId xmlns:p14="http://schemas.microsoft.com/office/powerpoint/2010/main" val="3991582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Projects, Open Source projects, Phone app on the 115 message board</a:t>
            </a:r>
          </a:p>
          <a:p>
            <a:r>
              <a:rPr lang="en-US" dirty="0" smtClean="0"/>
              <a:t>Interview </a:t>
            </a:r>
            <a:r>
              <a:rPr lang="en-US" smtClean="0"/>
              <a:t>for personality</a:t>
            </a:r>
            <a:endParaRPr lang="en-US" dirty="0" smtClean="0"/>
          </a:p>
          <a:p>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2</a:t>
            </a:fld>
            <a:endParaRPr lang="en-US"/>
          </a:p>
        </p:txBody>
      </p:sp>
    </p:spTree>
    <p:extLst>
      <p:ext uri="{BB962C8B-B14F-4D97-AF65-F5344CB8AC3E}">
        <p14:creationId xmlns:p14="http://schemas.microsoft.com/office/powerpoint/2010/main" val="1972519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Knowing</a:t>
            </a:r>
            <a:r>
              <a:rPr lang="en-US" baseline="0" dirty="0" smtClean="0"/>
              <a:t> when it makes sense to fix vs. rebuild</a:t>
            </a:r>
          </a:p>
          <a:p>
            <a:r>
              <a:rPr lang="en-US" dirty="0" smtClean="0"/>
              <a:t>Sometimes</a:t>
            </a:r>
            <a:r>
              <a:rPr lang="en-US" baseline="0" dirty="0" smtClean="0"/>
              <a:t> code is awkward for good reasons</a:t>
            </a:r>
          </a:p>
          <a:p>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11</a:t>
            </a:fld>
            <a:endParaRPr lang="en-US"/>
          </a:p>
        </p:txBody>
      </p:sp>
    </p:spTree>
    <p:extLst>
      <p:ext uri="{BB962C8B-B14F-4D97-AF65-F5344CB8AC3E}">
        <p14:creationId xmlns:p14="http://schemas.microsoft.com/office/powerpoint/2010/main" val="35055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cleansing” vs spam</a:t>
            </a:r>
            <a:r>
              <a:rPr lang="en-US" baseline="0" dirty="0" smtClean="0"/>
              <a:t> – example of AD move</a:t>
            </a:r>
          </a:p>
          <a:p>
            <a:r>
              <a:rPr lang="en-US" baseline="0" dirty="0" smtClean="0"/>
              <a:t>Show passion – </a:t>
            </a:r>
            <a:r>
              <a:rPr lang="en-US" baseline="0" dirty="0" err="1" smtClean="0"/>
              <a:t>javascript</a:t>
            </a:r>
            <a:r>
              <a:rPr lang="en-US" baseline="0" dirty="0" smtClean="0"/>
              <a:t> desk example</a:t>
            </a:r>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14</a:t>
            </a:fld>
            <a:endParaRPr lang="en-US"/>
          </a:p>
        </p:txBody>
      </p:sp>
    </p:spTree>
    <p:extLst>
      <p:ext uri="{BB962C8B-B14F-4D97-AF65-F5344CB8AC3E}">
        <p14:creationId xmlns:p14="http://schemas.microsoft.com/office/powerpoint/2010/main" val="908026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 cleansing” vs spam</a:t>
            </a:r>
            <a:r>
              <a:rPr lang="en-US" baseline="0" dirty="0" smtClean="0"/>
              <a:t> – example of AD move</a:t>
            </a:r>
          </a:p>
          <a:p>
            <a:r>
              <a:rPr lang="en-US" baseline="0" dirty="0" smtClean="0"/>
              <a:t>Show passion – </a:t>
            </a:r>
            <a:r>
              <a:rPr lang="en-US" baseline="0" dirty="0" err="1" smtClean="0"/>
              <a:t>javascript</a:t>
            </a:r>
            <a:r>
              <a:rPr lang="en-US" baseline="0" dirty="0" smtClean="0"/>
              <a:t> desk example</a:t>
            </a:r>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15</a:t>
            </a:fld>
            <a:endParaRPr lang="en-US"/>
          </a:p>
        </p:txBody>
      </p:sp>
    </p:spTree>
    <p:extLst>
      <p:ext uri="{BB962C8B-B14F-4D97-AF65-F5344CB8AC3E}">
        <p14:creationId xmlns:p14="http://schemas.microsoft.com/office/powerpoint/2010/main" val="3289172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Projects, Open Source projects, Phone app on the 115 message board</a:t>
            </a:r>
          </a:p>
          <a:p>
            <a:r>
              <a:rPr lang="en-US" dirty="0" smtClean="0"/>
              <a:t>Interview </a:t>
            </a:r>
            <a:r>
              <a:rPr lang="en-US" smtClean="0"/>
              <a:t>for personality</a:t>
            </a:r>
            <a:endParaRPr lang="en-US" dirty="0" smtClean="0"/>
          </a:p>
          <a:p>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3</a:t>
            </a:fld>
            <a:endParaRPr lang="en-US"/>
          </a:p>
        </p:txBody>
      </p:sp>
    </p:spTree>
    <p:extLst>
      <p:ext uri="{BB962C8B-B14F-4D97-AF65-F5344CB8AC3E}">
        <p14:creationId xmlns:p14="http://schemas.microsoft.com/office/powerpoint/2010/main" val="2513874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OWASP</a:t>
            </a:r>
            <a:r>
              <a:rPr lang="en-US" baseline="0" dirty="0" smtClean="0"/>
              <a:t> security </a:t>
            </a:r>
          </a:p>
          <a:p>
            <a:pPr marL="0" indent="0">
              <a:buNone/>
            </a:pPr>
            <a:r>
              <a:rPr lang="en-US" dirty="0" smtClean="0">
                <a:solidFill>
                  <a:schemeClr val="tx1">
                    <a:lumMod val="50000"/>
                  </a:schemeClr>
                </a:solidFill>
              </a:rPr>
              <a:t>Secure coding practices</a:t>
            </a:r>
          </a:p>
          <a:p>
            <a:pPr marL="0" indent="0">
              <a:buNone/>
            </a:pPr>
            <a:r>
              <a:rPr lang="en-US" dirty="0" smtClean="0">
                <a:solidFill>
                  <a:schemeClr val="tx1">
                    <a:lumMod val="50000"/>
                  </a:schemeClr>
                </a:solidFill>
              </a:rPr>
              <a:t>Input and output validation </a:t>
            </a:r>
          </a:p>
          <a:p>
            <a:pPr marL="0" indent="0">
              <a:buNone/>
            </a:pPr>
            <a:r>
              <a:rPr lang="en-US" dirty="0" smtClean="0">
                <a:solidFill>
                  <a:schemeClr val="tx1">
                    <a:lumMod val="50000"/>
                  </a:schemeClr>
                </a:solidFill>
              </a:rPr>
              <a:t>Edge cases, negative tests</a:t>
            </a:r>
          </a:p>
          <a:p>
            <a:pPr marL="0" indent="0">
              <a:buNone/>
            </a:pPr>
            <a:r>
              <a:rPr lang="en-US" dirty="0" smtClean="0">
                <a:solidFill>
                  <a:schemeClr val="tx1">
                    <a:lumMod val="50000"/>
                  </a:schemeClr>
                </a:solidFill>
              </a:rPr>
              <a:t>Error handling</a:t>
            </a:r>
          </a:p>
          <a:p>
            <a:pPr marL="0" indent="0">
              <a:buNone/>
            </a:pPr>
            <a:r>
              <a:rPr lang="en-US" dirty="0" smtClean="0">
                <a:solidFill>
                  <a:schemeClr val="tx1">
                    <a:lumMod val="50000"/>
                  </a:schemeClr>
                </a:solidFill>
              </a:rPr>
              <a:t>Test Driven Development</a:t>
            </a:r>
          </a:p>
          <a:p>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4</a:t>
            </a:fld>
            <a:endParaRPr lang="en-US"/>
          </a:p>
        </p:txBody>
      </p:sp>
    </p:spTree>
    <p:extLst>
      <p:ext uri="{BB962C8B-B14F-4D97-AF65-F5344CB8AC3E}">
        <p14:creationId xmlns:p14="http://schemas.microsoft.com/office/powerpoint/2010/main" val="325222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OWASP</a:t>
            </a:r>
            <a:r>
              <a:rPr lang="en-US" baseline="0" dirty="0" smtClean="0"/>
              <a:t> security </a:t>
            </a:r>
          </a:p>
          <a:p>
            <a:pPr marL="0" indent="0">
              <a:buNone/>
            </a:pPr>
            <a:r>
              <a:rPr lang="en-US" dirty="0" smtClean="0">
                <a:solidFill>
                  <a:schemeClr val="tx1">
                    <a:lumMod val="50000"/>
                  </a:schemeClr>
                </a:solidFill>
              </a:rPr>
              <a:t>Secure coding practices</a:t>
            </a:r>
          </a:p>
          <a:p>
            <a:pPr marL="0" indent="0">
              <a:buNone/>
            </a:pPr>
            <a:r>
              <a:rPr lang="en-US" dirty="0" smtClean="0">
                <a:solidFill>
                  <a:schemeClr val="tx1">
                    <a:lumMod val="50000"/>
                  </a:schemeClr>
                </a:solidFill>
              </a:rPr>
              <a:t>Input and output validation </a:t>
            </a:r>
          </a:p>
          <a:p>
            <a:pPr marL="0" indent="0">
              <a:buNone/>
            </a:pPr>
            <a:r>
              <a:rPr lang="en-US" dirty="0" smtClean="0">
                <a:solidFill>
                  <a:schemeClr val="tx1">
                    <a:lumMod val="50000"/>
                  </a:schemeClr>
                </a:solidFill>
              </a:rPr>
              <a:t>Edge cases, negative tests</a:t>
            </a:r>
          </a:p>
          <a:p>
            <a:pPr marL="0" indent="0">
              <a:buNone/>
            </a:pPr>
            <a:r>
              <a:rPr lang="en-US" dirty="0" smtClean="0">
                <a:solidFill>
                  <a:schemeClr val="tx1">
                    <a:lumMod val="50000"/>
                  </a:schemeClr>
                </a:solidFill>
              </a:rPr>
              <a:t>Error handling</a:t>
            </a:r>
          </a:p>
          <a:p>
            <a:pPr marL="0" indent="0">
              <a:buNone/>
            </a:pPr>
            <a:r>
              <a:rPr lang="en-US" dirty="0" smtClean="0">
                <a:solidFill>
                  <a:schemeClr val="tx1">
                    <a:lumMod val="50000"/>
                  </a:schemeClr>
                </a:solidFill>
              </a:rPr>
              <a:t>Test Driven Development</a:t>
            </a:r>
          </a:p>
          <a:p>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5</a:t>
            </a:fld>
            <a:endParaRPr lang="en-US"/>
          </a:p>
        </p:txBody>
      </p:sp>
    </p:spTree>
    <p:extLst>
      <p:ext uri="{BB962C8B-B14F-4D97-AF65-F5344CB8AC3E}">
        <p14:creationId xmlns:p14="http://schemas.microsoft.com/office/powerpoint/2010/main" val="3586208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Colorblind users</a:t>
            </a:r>
          </a:p>
          <a:p>
            <a:r>
              <a:rPr lang="en-US" dirty="0" smtClean="0"/>
              <a:t>Mobil</a:t>
            </a:r>
            <a:r>
              <a:rPr lang="en-US" baseline="0" dirty="0" smtClean="0"/>
              <a:t>e first principles/Adaptive Design</a:t>
            </a:r>
          </a:p>
          <a:p>
            <a:r>
              <a:rPr lang="en-US" dirty="0" smtClean="0"/>
              <a:t>Search vs. Sort</a:t>
            </a:r>
            <a:r>
              <a:rPr lang="en-US" baseline="0" dirty="0" smtClean="0"/>
              <a:t> for menus/actions</a:t>
            </a:r>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6</a:t>
            </a:fld>
            <a:endParaRPr lang="en-US"/>
          </a:p>
        </p:txBody>
      </p:sp>
    </p:spTree>
    <p:extLst>
      <p:ext uri="{BB962C8B-B14F-4D97-AF65-F5344CB8AC3E}">
        <p14:creationId xmlns:p14="http://schemas.microsoft.com/office/powerpoint/2010/main" val="3279024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Colorblind users</a:t>
            </a:r>
          </a:p>
          <a:p>
            <a:r>
              <a:rPr lang="en-US" dirty="0" smtClean="0"/>
              <a:t>Mobil</a:t>
            </a:r>
            <a:r>
              <a:rPr lang="en-US" baseline="0" dirty="0" smtClean="0"/>
              <a:t>e first principles/Adaptive Design</a:t>
            </a:r>
          </a:p>
          <a:p>
            <a:r>
              <a:rPr lang="en-US" dirty="0" smtClean="0"/>
              <a:t>Search vs. Sort</a:t>
            </a:r>
            <a:r>
              <a:rPr lang="en-US" baseline="0" dirty="0" smtClean="0"/>
              <a:t> for menus/actions</a:t>
            </a:r>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7</a:t>
            </a:fld>
            <a:endParaRPr lang="en-US"/>
          </a:p>
        </p:txBody>
      </p:sp>
    </p:spTree>
    <p:extLst>
      <p:ext uri="{BB962C8B-B14F-4D97-AF65-F5344CB8AC3E}">
        <p14:creationId xmlns:p14="http://schemas.microsoft.com/office/powerpoint/2010/main" val="1092476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GPL = Bad, Apache v2 = Good</a:t>
            </a:r>
          </a:p>
          <a:p>
            <a:r>
              <a:rPr lang="en-US" dirty="0" smtClean="0"/>
              <a:t>PII,</a:t>
            </a:r>
            <a:r>
              <a:rPr lang="en-US" baseline="0" dirty="0" smtClean="0"/>
              <a:t> HIPAA, SOX</a:t>
            </a:r>
          </a:p>
          <a:p>
            <a:r>
              <a:rPr lang="en-US" baseline="0" dirty="0" smtClean="0"/>
              <a:t>FedEx country list, </a:t>
            </a:r>
            <a:r>
              <a:rPr lang="en-US" baseline="0" dirty="0" err="1" smtClean="0"/>
              <a:t>Nuvectra</a:t>
            </a:r>
            <a:r>
              <a:rPr lang="en-US" baseline="0" dirty="0" smtClean="0"/>
              <a:t> PHI, SOX Control</a:t>
            </a:r>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8</a:t>
            </a:fld>
            <a:endParaRPr lang="en-US"/>
          </a:p>
        </p:txBody>
      </p:sp>
    </p:spTree>
    <p:extLst>
      <p:ext uri="{BB962C8B-B14F-4D97-AF65-F5344CB8AC3E}">
        <p14:creationId xmlns:p14="http://schemas.microsoft.com/office/powerpoint/2010/main" val="281155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GPL = Bad, Apache v2 = Good</a:t>
            </a:r>
          </a:p>
          <a:p>
            <a:r>
              <a:rPr lang="en-US" dirty="0" smtClean="0"/>
              <a:t>PII,</a:t>
            </a:r>
            <a:r>
              <a:rPr lang="en-US" baseline="0" dirty="0" smtClean="0"/>
              <a:t> HIPAA, SOX</a:t>
            </a:r>
          </a:p>
          <a:p>
            <a:r>
              <a:rPr lang="en-US" baseline="0" dirty="0" smtClean="0"/>
              <a:t>FedEx country list, </a:t>
            </a:r>
            <a:r>
              <a:rPr lang="en-US" baseline="0" dirty="0" err="1" smtClean="0"/>
              <a:t>Nuvectra</a:t>
            </a:r>
            <a:r>
              <a:rPr lang="en-US" baseline="0" dirty="0" smtClean="0"/>
              <a:t> PHI, SOX Control</a:t>
            </a:r>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9</a:t>
            </a:fld>
            <a:endParaRPr lang="en-US"/>
          </a:p>
        </p:txBody>
      </p:sp>
    </p:spTree>
    <p:extLst>
      <p:ext uri="{BB962C8B-B14F-4D97-AF65-F5344CB8AC3E}">
        <p14:creationId xmlns:p14="http://schemas.microsoft.com/office/powerpoint/2010/main" val="489109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Knowing</a:t>
            </a:r>
            <a:r>
              <a:rPr lang="en-US" baseline="0" dirty="0" smtClean="0"/>
              <a:t> when it makes sense to fix vs. rebuild</a:t>
            </a:r>
          </a:p>
          <a:p>
            <a:r>
              <a:rPr lang="en-US" dirty="0" smtClean="0"/>
              <a:t>Sometimes</a:t>
            </a:r>
            <a:r>
              <a:rPr lang="en-US" baseline="0" dirty="0" smtClean="0"/>
              <a:t> code is awkward for good reasons</a:t>
            </a:r>
          </a:p>
          <a:p>
            <a:endParaRPr lang="en-US" dirty="0"/>
          </a:p>
        </p:txBody>
      </p:sp>
      <p:sp>
        <p:nvSpPr>
          <p:cNvPr id="4" name="Slide Number Placeholder 3"/>
          <p:cNvSpPr>
            <a:spLocks noGrp="1"/>
          </p:cNvSpPr>
          <p:nvPr>
            <p:ph type="sldNum" sz="quarter" idx="10"/>
          </p:nvPr>
        </p:nvSpPr>
        <p:spPr/>
        <p:txBody>
          <a:bodyPr/>
          <a:lstStyle/>
          <a:p>
            <a:fld id="{05D40A6E-0E4F-49C3-8DE8-AB9FF97D70AB}" type="slidenum">
              <a:rPr lang="en-US" smtClean="0"/>
              <a:t>10</a:t>
            </a:fld>
            <a:endParaRPr lang="en-US"/>
          </a:p>
        </p:txBody>
      </p:sp>
    </p:spTree>
    <p:extLst>
      <p:ext uri="{BB962C8B-B14F-4D97-AF65-F5344CB8AC3E}">
        <p14:creationId xmlns:p14="http://schemas.microsoft.com/office/powerpoint/2010/main" val="3655409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9F9A2E9-9B55-4256-9DF6-6A480F31E500}" type="datetimeFigureOut">
              <a:rPr lang="en-US" smtClean="0"/>
              <a:t>2/26/2017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224922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9A2E9-9B55-4256-9DF6-6A480F31E500}"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196294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9A2E9-9B55-4256-9DF6-6A480F31E500}"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953227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9A2E9-9B55-4256-9DF6-6A480F31E500}"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0B4B5-5941-46B8-A548-871D7A695E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8039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9A2E9-9B55-4256-9DF6-6A480F31E500}"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822571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9F9A2E9-9B55-4256-9DF6-6A480F31E500}" type="datetimeFigureOut">
              <a:rPr lang="en-US" smtClean="0"/>
              <a:t>2/26/2017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3604729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9F9A2E9-9B55-4256-9DF6-6A480F31E500}" type="datetimeFigureOut">
              <a:rPr lang="en-US" smtClean="0"/>
              <a:t>2/26/2017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1324113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9A2E9-9B55-4256-9DF6-6A480F31E500}"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3553952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9A2E9-9B55-4256-9DF6-6A480F31E500}"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220844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F9A2E9-9B55-4256-9DF6-6A480F31E500}"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152768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F9A2E9-9B55-4256-9DF6-6A480F31E500}"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51413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F9A2E9-9B55-4256-9DF6-6A480F31E500}"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288053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F9A2E9-9B55-4256-9DF6-6A480F31E500}" type="datetimeFigureOut">
              <a:rPr lang="en-US" smtClean="0"/>
              <a:t>2/26/2017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79543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F9A2E9-9B55-4256-9DF6-6A480F31E500}" type="datetimeFigureOut">
              <a:rPr lang="en-US" smtClean="0"/>
              <a:t>2/26/2017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89824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F9A2E9-9B55-4256-9DF6-6A480F31E500}" type="datetimeFigureOut">
              <a:rPr lang="en-US" smtClean="0"/>
              <a:t>2/26/2017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16596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9A2E9-9B55-4256-9DF6-6A480F31E500}"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31682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F9A2E9-9B55-4256-9DF6-6A480F31E500}"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0B4B5-5941-46B8-A548-871D7A695E1D}" type="slidenum">
              <a:rPr lang="en-US" smtClean="0"/>
              <a:t>‹#›</a:t>
            </a:fld>
            <a:endParaRPr lang="en-US"/>
          </a:p>
        </p:txBody>
      </p:sp>
    </p:spTree>
    <p:extLst>
      <p:ext uri="{BB962C8B-B14F-4D97-AF65-F5344CB8AC3E}">
        <p14:creationId xmlns:p14="http://schemas.microsoft.com/office/powerpoint/2010/main" val="261158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F9A2E9-9B55-4256-9DF6-6A480F31E500}" type="datetimeFigureOut">
              <a:rPr lang="en-US" smtClean="0"/>
              <a:t>2/26/2017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20B4B5-5941-46B8-A548-871D7A695E1D}" type="slidenum">
              <a:rPr lang="en-US" smtClean="0"/>
              <a:t>‹#›</a:t>
            </a:fld>
            <a:endParaRPr lang="en-US"/>
          </a:p>
        </p:txBody>
      </p:sp>
    </p:spTree>
    <p:extLst>
      <p:ext uri="{BB962C8B-B14F-4D97-AF65-F5344CB8AC3E}">
        <p14:creationId xmlns:p14="http://schemas.microsoft.com/office/powerpoint/2010/main" val="5374496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73403" y="1457216"/>
            <a:ext cx="8791575" cy="2387600"/>
          </a:xfrm>
        </p:spPr>
        <p:txBody>
          <a:bodyPr/>
          <a:lstStyle/>
          <a:p>
            <a:r>
              <a:rPr lang="en-US" dirty="0" smtClean="0">
                <a:solidFill>
                  <a:schemeClr val="tx1">
                    <a:lumMod val="50000"/>
                  </a:schemeClr>
                </a:solidFill>
              </a:rPr>
              <a:t>Seven Things Recent Graduates Don’t Know</a:t>
            </a:r>
            <a:endParaRPr lang="en-US" dirty="0">
              <a:solidFill>
                <a:schemeClr val="tx1">
                  <a:lumMod val="50000"/>
                </a:schemeClr>
              </a:solidFill>
            </a:endParaRPr>
          </a:p>
        </p:txBody>
      </p:sp>
      <p:sp>
        <p:nvSpPr>
          <p:cNvPr id="3" name="Subtitle 2"/>
          <p:cNvSpPr>
            <a:spLocks noGrp="1"/>
          </p:cNvSpPr>
          <p:nvPr>
            <p:ph type="subTitle" idx="1"/>
          </p:nvPr>
        </p:nvSpPr>
        <p:spPr>
          <a:xfrm>
            <a:off x="3473403" y="3936891"/>
            <a:ext cx="8791575" cy="1655762"/>
          </a:xfrm>
        </p:spPr>
        <p:txBody>
          <a:bodyPr/>
          <a:lstStyle/>
          <a:p>
            <a:r>
              <a:rPr lang="en-US" dirty="0" smtClean="0">
                <a:solidFill>
                  <a:schemeClr val="tx1">
                    <a:lumMod val="50000"/>
                  </a:schemeClr>
                </a:solidFill>
              </a:rPr>
              <a:t>Alan Hunt – March 1</a:t>
            </a:r>
            <a:r>
              <a:rPr lang="en-US" baseline="30000" dirty="0" smtClean="0">
                <a:solidFill>
                  <a:schemeClr val="tx1">
                    <a:lumMod val="50000"/>
                  </a:schemeClr>
                </a:solidFill>
              </a:rPr>
              <a:t>st</a:t>
            </a:r>
            <a:r>
              <a:rPr lang="en-US" dirty="0" smtClean="0">
                <a:solidFill>
                  <a:schemeClr val="tx1">
                    <a:lumMod val="50000"/>
                  </a:schemeClr>
                </a:solidFill>
              </a:rPr>
              <a:t>, 2017</a:t>
            </a:r>
            <a:endParaRPr lang="en-US" dirty="0">
              <a:solidFill>
                <a:schemeClr val="tx1">
                  <a:lumMod val="50000"/>
                </a:schemeClr>
              </a:solidFill>
            </a:endParaRPr>
          </a:p>
        </p:txBody>
      </p:sp>
      <p:pic>
        <p:nvPicPr>
          <p:cNvPr id="9218" name="Picture 2" descr="Image result for sev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38" y="195878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613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Who Built this junk?</a:t>
            </a:r>
            <a:endParaRPr lang="en-US" dirty="0">
              <a:solidFill>
                <a:schemeClr val="tx1">
                  <a:lumMod val="50000"/>
                </a:schemeClr>
              </a:solidFill>
            </a:endParaRPr>
          </a:p>
        </p:txBody>
      </p:sp>
      <p:sp>
        <p:nvSpPr>
          <p:cNvPr id="3" name="Content Placeholder 2"/>
          <p:cNvSpPr>
            <a:spLocks noGrp="1"/>
          </p:cNvSpPr>
          <p:nvPr>
            <p:ph idx="1"/>
          </p:nvPr>
        </p:nvSpPr>
        <p:spPr>
          <a:xfrm>
            <a:off x="1141413" y="2097088"/>
            <a:ext cx="5073858" cy="3694113"/>
          </a:xfrm>
        </p:spPr>
        <p:txBody>
          <a:bodyPr/>
          <a:lstStyle/>
          <a:p>
            <a:pPr marL="0" indent="0">
              <a:buNone/>
            </a:pPr>
            <a:r>
              <a:rPr lang="en-US" dirty="0" smtClean="0">
                <a:solidFill>
                  <a:schemeClr val="tx1">
                    <a:lumMod val="50000"/>
                  </a:schemeClr>
                </a:solidFill>
              </a:rPr>
              <a:t>After four years of writing projects from scratch, the first thing that a new programmer is usually given to do is fix something that someone else did a bad job </a:t>
            </a:r>
            <a:r>
              <a:rPr lang="en-US" dirty="0" smtClean="0">
                <a:solidFill>
                  <a:schemeClr val="tx1">
                    <a:lumMod val="50000"/>
                  </a:schemeClr>
                </a:solidFill>
              </a:rPr>
              <a:t>building, or that they don’t understand well.  </a:t>
            </a:r>
            <a:r>
              <a:rPr lang="en-US" dirty="0" smtClean="0">
                <a:solidFill>
                  <a:schemeClr val="tx1">
                    <a:lumMod val="50000"/>
                  </a:schemeClr>
                </a:solidFill>
              </a:rPr>
              <a:t>Knowing how </a:t>
            </a:r>
            <a:r>
              <a:rPr lang="en-US" dirty="0" smtClean="0">
                <a:solidFill>
                  <a:schemeClr val="tx1">
                    <a:lumMod val="50000"/>
                  </a:schemeClr>
                </a:solidFill>
              </a:rPr>
              <a:t>to decipher, </a:t>
            </a:r>
            <a:r>
              <a:rPr lang="en-US" dirty="0" smtClean="0">
                <a:solidFill>
                  <a:schemeClr val="tx1">
                    <a:lumMod val="50000"/>
                  </a:schemeClr>
                </a:solidFill>
              </a:rPr>
              <a:t>re-architect, repair, and refactor are critical skills.</a:t>
            </a:r>
            <a:endParaRPr lang="en-US" dirty="0">
              <a:solidFill>
                <a:schemeClr val="tx1">
                  <a:lumMod val="50000"/>
                </a:schemeClr>
              </a:solidFill>
            </a:endParaRPr>
          </a:p>
        </p:txBody>
      </p:sp>
      <p:pic>
        <p:nvPicPr>
          <p:cNvPr id="6146" name="Picture 2" descr="Image result for bad software architecture"/>
          <p:cNvPicPr>
            <a:picLocks noChangeAspect="1" noChangeArrowheads="1"/>
          </p:cNvPicPr>
          <p:nvPr/>
        </p:nvPicPr>
        <p:blipFill rotWithShape="1">
          <a:blip r:embed="rId3">
            <a:extLst>
              <a:ext uri="{28A0092B-C50C-407E-A947-70E740481C1C}">
                <a14:useLocalDpi xmlns:a14="http://schemas.microsoft.com/office/drawing/2010/main" val="0"/>
              </a:ext>
            </a:extLst>
          </a:blip>
          <a:srcRect t="874" b="19580"/>
          <a:stretch/>
        </p:blipFill>
        <p:spPr bwMode="auto">
          <a:xfrm>
            <a:off x="6467061" y="2097088"/>
            <a:ext cx="5092837" cy="309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972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Who Built this junk?</a:t>
            </a:r>
            <a:endParaRPr lang="en-US" dirty="0">
              <a:solidFill>
                <a:schemeClr val="tx1">
                  <a:lumMod val="50000"/>
                </a:schemeClr>
              </a:solidFill>
            </a:endParaRPr>
          </a:p>
        </p:txBody>
      </p:sp>
      <p:sp>
        <p:nvSpPr>
          <p:cNvPr id="3" name="Content Placeholder 2"/>
          <p:cNvSpPr>
            <a:spLocks noGrp="1"/>
          </p:cNvSpPr>
          <p:nvPr>
            <p:ph idx="1"/>
          </p:nvPr>
        </p:nvSpPr>
        <p:spPr>
          <a:xfrm>
            <a:off x="1141413" y="2097088"/>
            <a:ext cx="5073858" cy="3694113"/>
          </a:xfrm>
        </p:spPr>
        <p:txBody>
          <a:bodyPr/>
          <a:lstStyle/>
          <a:p>
            <a:r>
              <a:rPr lang="en-US" dirty="0" smtClean="0">
                <a:solidFill>
                  <a:schemeClr val="tx1">
                    <a:lumMod val="50000"/>
                  </a:schemeClr>
                </a:solidFill>
              </a:rPr>
              <a:t>No code is an island</a:t>
            </a:r>
          </a:p>
          <a:p>
            <a:r>
              <a:rPr lang="en-US" dirty="0" smtClean="0">
                <a:solidFill>
                  <a:schemeClr val="tx1">
                    <a:lumMod val="50000"/>
                  </a:schemeClr>
                </a:solidFill>
              </a:rPr>
              <a:t>Confusing != wrong</a:t>
            </a:r>
          </a:p>
          <a:p>
            <a:r>
              <a:rPr lang="en-US" dirty="0" smtClean="0">
                <a:solidFill>
                  <a:schemeClr val="tx1">
                    <a:lumMod val="50000"/>
                  </a:schemeClr>
                </a:solidFill>
              </a:rPr>
              <a:t>Cost is a factor</a:t>
            </a:r>
          </a:p>
          <a:p>
            <a:r>
              <a:rPr lang="en-US" dirty="0" smtClean="0">
                <a:solidFill>
                  <a:schemeClr val="tx1">
                    <a:lumMod val="50000"/>
                  </a:schemeClr>
                </a:solidFill>
              </a:rPr>
              <a:t>Best idea at the time</a:t>
            </a:r>
          </a:p>
          <a:p>
            <a:r>
              <a:rPr lang="en-US" dirty="0" smtClean="0">
                <a:solidFill>
                  <a:schemeClr val="tx1">
                    <a:lumMod val="50000"/>
                  </a:schemeClr>
                </a:solidFill>
              </a:rPr>
              <a:t>Project Shuffling</a:t>
            </a:r>
          </a:p>
          <a:p>
            <a:r>
              <a:rPr lang="en-US" dirty="0" smtClean="0">
                <a:solidFill>
                  <a:schemeClr val="tx1">
                    <a:lumMod val="50000"/>
                  </a:schemeClr>
                </a:solidFill>
              </a:rPr>
              <a:t>Modular architectures</a:t>
            </a:r>
          </a:p>
          <a:p>
            <a:pPr marL="0" indent="0">
              <a:buNone/>
            </a:pPr>
            <a:endParaRPr lang="en-US" dirty="0" smtClean="0">
              <a:solidFill>
                <a:schemeClr val="tx1">
                  <a:lumMod val="50000"/>
                </a:schemeClr>
              </a:solidFill>
            </a:endParaRPr>
          </a:p>
          <a:p>
            <a:pPr marL="0" indent="0">
              <a:buNone/>
            </a:pPr>
            <a:endParaRPr lang="en-US" dirty="0" smtClean="0">
              <a:solidFill>
                <a:schemeClr val="tx1">
                  <a:lumMod val="50000"/>
                </a:schemeClr>
              </a:solidFill>
            </a:endParaRPr>
          </a:p>
          <a:p>
            <a:pPr marL="0" indent="0">
              <a:buNone/>
            </a:pPr>
            <a:endParaRPr lang="en-US" dirty="0">
              <a:solidFill>
                <a:schemeClr val="tx1">
                  <a:lumMod val="50000"/>
                </a:schemeClr>
              </a:solidFill>
            </a:endParaRPr>
          </a:p>
        </p:txBody>
      </p:sp>
      <p:pic>
        <p:nvPicPr>
          <p:cNvPr id="5122" name="Picture 2" descr="Image result for demoli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993" y="2202666"/>
            <a:ext cx="4877799" cy="325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646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That’s easy!  That’s easy!  That’s… late.</a:t>
            </a:r>
            <a:endParaRPr lang="en-US" dirty="0">
              <a:solidFill>
                <a:schemeClr val="tx1">
                  <a:lumMod val="50000"/>
                </a:schemeClr>
              </a:solidFill>
            </a:endParaRPr>
          </a:p>
        </p:txBody>
      </p:sp>
      <p:sp>
        <p:nvSpPr>
          <p:cNvPr id="3" name="Content Placeholder 2"/>
          <p:cNvSpPr>
            <a:spLocks noGrp="1"/>
          </p:cNvSpPr>
          <p:nvPr>
            <p:ph idx="1"/>
          </p:nvPr>
        </p:nvSpPr>
        <p:spPr>
          <a:xfrm>
            <a:off x="1141412" y="2249487"/>
            <a:ext cx="5325649" cy="3541714"/>
          </a:xfrm>
        </p:spPr>
        <p:txBody>
          <a:bodyPr>
            <a:normAutofit fontScale="92500"/>
          </a:bodyPr>
          <a:lstStyle/>
          <a:p>
            <a:pPr marL="0" indent="0">
              <a:buNone/>
            </a:pPr>
            <a:r>
              <a:rPr lang="en-US" dirty="0" smtClean="0">
                <a:solidFill>
                  <a:schemeClr val="tx1">
                    <a:lumMod val="50000"/>
                  </a:schemeClr>
                </a:solidFill>
              </a:rPr>
              <a:t>While individual tasks seem simple, enough simple tasks are the equivalent of a hard one.  There are limits to the amount of effective multitasking you can do.</a:t>
            </a:r>
          </a:p>
          <a:p>
            <a:pPr marL="0" indent="0">
              <a:buNone/>
            </a:pPr>
            <a:r>
              <a:rPr lang="en-US" dirty="0" smtClean="0">
                <a:solidFill>
                  <a:schemeClr val="tx1">
                    <a:lumMod val="50000"/>
                  </a:schemeClr>
                </a:solidFill>
              </a:rPr>
              <a:t>Delivering a program is more than just coding – don’t forget requirements, testing, training, documentation, and support!</a:t>
            </a:r>
            <a:endParaRPr lang="en-US" dirty="0">
              <a:solidFill>
                <a:schemeClr val="tx1">
                  <a:lumMod val="50000"/>
                </a:schemeClr>
              </a:solidFill>
            </a:endParaRPr>
          </a:p>
        </p:txBody>
      </p:sp>
      <p:pic>
        <p:nvPicPr>
          <p:cNvPr id="5124" name="Picture 4" descr="Image result for multitas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445" y="2249487"/>
            <a:ext cx="4384966" cy="311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013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That’s easy!  That’s easy!  That’s… late.</a:t>
            </a:r>
            <a:endParaRPr lang="en-US" dirty="0">
              <a:solidFill>
                <a:schemeClr val="tx1">
                  <a:lumMod val="50000"/>
                </a:schemeClr>
              </a:solidFill>
            </a:endParaRPr>
          </a:p>
        </p:txBody>
      </p:sp>
      <p:sp>
        <p:nvSpPr>
          <p:cNvPr id="3" name="Content Placeholder 2"/>
          <p:cNvSpPr>
            <a:spLocks noGrp="1"/>
          </p:cNvSpPr>
          <p:nvPr>
            <p:ph idx="1"/>
          </p:nvPr>
        </p:nvSpPr>
        <p:spPr>
          <a:xfrm>
            <a:off x="1141412" y="2249487"/>
            <a:ext cx="5325649" cy="3541714"/>
          </a:xfrm>
        </p:spPr>
        <p:txBody>
          <a:bodyPr>
            <a:normAutofit/>
          </a:bodyPr>
          <a:lstStyle/>
          <a:p>
            <a:r>
              <a:rPr lang="en-US" dirty="0" smtClean="0">
                <a:solidFill>
                  <a:schemeClr val="tx1">
                    <a:lumMod val="50000"/>
                  </a:schemeClr>
                </a:solidFill>
              </a:rPr>
              <a:t>Time Management</a:t>
            </a:r>
          </a:p>
          <a:p>
            <a:r>
              <a:rPr lang="en-US" dirty="0" smtClean="0">
                <a:solidFill>
                  <a:schemeClr val="tx1">
                    <a:lumMod val="50000"/>
                  </a:schemeClr>
                </a:solidFill>
              </a:rPr>
              <a:t>Task Prioritization</a:t>
            </a:r>
          </a:p>
          <a:p>
            <a:r>
              <a:rPr lang="en-US" dirty="0" smtClean="0">
                <a:solidFill>
                  <a:schemeClr val="tx1">
                    <a:lumMod val="50000"/>
                  </a:schemeClr>
                </a:solidFill>
              </a:rPr>
              <a:t>Coordination</a:t>
            </a:r>
          </a:p>
          <a:p>
            <a:r>
              <a:rPr lang="en-US" dirty="0" smtClean="0">
                <a:solidFill>
                  <a:schemeClr val="tx1">
                    <a:lumMod val="50000"/>
                  </a:schemeClr>
                </a:solidFill>
              </a:rPr>
              <a:t>Milestones</a:t>
            </a:r>
          </a:p>
          <a:p>
            <a:r>
              <a:rPr lang="en-US" dirty="0" smtClean="0">
                <a:solidFill>
                  <a:schemeClr val="tx1">
                    <a:lumMod val="50000"/>
                  </a:schemeClr>
                </a:solidFill>
              </a:rPr>
              <a:t>Change Management</a:t>
            </a:r>
          </a:p>
          <a:p>
            <a:pPr marL="0" indent="0">
              <a:buNone/>
            </a:pPr>
            <a:endParaRPr lang="en-US" dirty="0">
              <a:solidFill>
                <a:schemeClr val="tx1">
                  <a:lumMod val="50000"/>
                </a:schemeClr>
              </a:solidFill>
            </a:endParaRPr>
          </a:p>
        </p:txBody>
      </p:sp>
      <p:pic>
        <p:nvPicPr>
          <p:cNvPr id="7170" name="Picture 2" descr="Image result for projec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009" y="1825652"/>
            <a:ext cx="5358402" cy="356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2047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Communicate, and Make the complex Simple</a:t>
            </a:r>
            <a:endParaRPr lang="en-US" dirty="0">
              <a:solidFill>
                <a:schemeClr val="tx1">
                  <a:lumMod val="50000"/>
                </a:schemeClr>
              </a:solidFill>
            </a:endParaRPr>
          </a:p>
        </p:txBody>
      </p:sp>
      <p:sp>
        <p:nvSpPr>
          <p:cNvPr id="3" name="Content Placeholder 2"/>
          <p:cNvSpPr>
            <a:spLocks noGrp="1"/>
          </p:cNvSpPr>
          <p:nvPr>
            <p:ph idx="1"/>
          </p:nvPr>
        </p:nvSpPr>
        <p:spPr>
          <a:xfrm>
            <a:off x="1141412" y="2249487"/>
            <a:ext cx="5656953" cy="3541714"/>
          </a:xfrm>
        </p:spPr>
        <p:txBody>
          <a:bodyPr>
            <a:normAutofit fontScale="92500"/>
          </a:bodyPr>
          <a:lstStyle/>
          <a:p>
            <a:pPr marL="0" indent="0">
              <a:buNone/>
            </a:pPr>
            <a:r>
              <a:rPr lang="en-US" dirty="0" smtClean="0">
                <a:solidFill>
                  <a:schemeClr val="tx1">
                    <a:lumMod val="50000"/>
                  </a:schemeClr>
                </a:solidFill>
              </a:rPr>
              <a:t>Communications of all kinds are as important as technical skill.  Understanding the need from the users point of view, and being able to explain how your solution meets that need can be the difference between success and failure.</a:t>
            </a:r>
          </a:p>
          <a:p>
            <a:pPr marL="0" indent="0">
              <a:buNone/>
            </a:pPr>
            <a:r>
              <a:rPr lang="en-US" dirty="0">
                <a:solidFill>
                  <a:schemeClr val="tx1">
                    <a:lumMod val="50000"/>
                  </a:schemeClr>
                </a:solidFill>
              </a:rPr>
              <a:t>If you can’t communicate technical issues in simple to understand ways, you won’t be able to sell your ideas.  </a:t>
            </a:r>
          </a:p>
          <a:p>
            <a:pPr marL="0" indent="0">
              <a:buNone/>
            </a:pPr>
            <a:endParaRPr lang="en-US" dirty="0">
              <a:solidFill>
                <a:schemeClr val="tx1">
                  <a:lumMod val="50000"/>
                </a:schemeClr>
              </a:solidFill>
            </a:endParaRPr>
          </a:p>
        </p:txBody>
      </p:sp>
      <p:pic>
        <p:nvPicPr>
          <p:cNvPr id="7170" name="Picture 2" descr="Image result for make complex si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411" y="2249487"/>
            <a:ext cx="4218181" cy="351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08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Communicate, and Make the complex Simple</a:t>
            </a:r>
            <a:endParaRPr lang="en-US" dirty="0">
              <a:solidFill>
                <a:schemeClr val="tx1">
                  <a:lumMod val="50000"/>
                </a:schemeClr>
              </a:solidFill>
            </a:endParaRPr>
          </a:p>
        </p:txBody>
      </p:sp>
      <p:sp>
        <p:nvSpPr>
          <p:cNvPr id="3" name="Content Placeholder 2"/>
          <p:cNvSpPr>
            <a:spLocks noGrp="1"/>
          </p:cNvSpPr>
          <p:nvPr>
            <p:ph idx="1"/>
          </p:nvPr>
        </p:nvSpPr>
        <p:spPr>
          <a:xfrm>
            <a:off x="1141412" y="2249487"/>
            <a:ext cx="5656953" cy="3541714"/>
          </a:xfrm>
        </p:spPr>
        <p:txBody>
          <a:bodyPr>
            <a:normAutofit/>
          </a:bodyPr>
          <a:lstStyle/>
          <a:p>
            <a:r>
              <a:rPr lang="en-US" dirty="0" smtClean="0">
                <a:solidFill>
                  <a:schemeClr val="tx1">
                    <a:lumMod val="50000"/>
                  </a:schemeClr>
                </a:solidFill>
              </a:rPr>
              <a:t>Avoid Technical </a:t>
            </a:r>
            <a:r>
              <a:rPr lang="en-US" dirty="0">
                <a:solidFill>
                  <a:schemeClr val="tx1">
                    <a:lumMod val="50000"/>
                  </a:schemeClr>
                </a:solidFill>
              </a:rPr>
              <a:t>J</a:t>
            </a:r>
            <a:r>
              <a:rPr lang="en-US" dirty="0" smtClean="0">
                <a:solidFill>
                  <a:schemeClr val="tx1">
                    <a:lumMod val="50000"/>
                  </a:schemeClr>
                </a:solidFill>
              </a:rPr>
              <a:t>argon</a:t>
            </a:r>
          </a:p>
          <a:p>
            <a:r>
              <a:rPr lang="en-US" dirty="0" smtClean="0">
                <a:solidFill>
                  <a:schemeClr val="tx1">
                    <a:lumMod val="50000"/>
                  </a:schemeClr>
                </a:solidFill>
              </a:rPr>
              <a:t>Show Passion</a:t>
            </a:r>
          </a:p>
          <a:p>
            <a:r>
              <a:rPr lang="en-US" dirty="0" smtClean="0">
                <a:solidFill>
                  <a:schemeClr val="tx1">
                    <a:lumMod val="50000"/>
                  </a:schemeClr>
                </a:solidFill>
              </a:rPr>
              <a:t>Diversity Breeds </a:t>
            </a:r>
            <a:r>
              <a:rPr lang="en-US" dirty="0">
                <a:solidFill>
                  <a:schemeClr val="tx1">
                    <a:lumMod val="50000"/>
                  </a:schemeClr>
                </a:solidFill>
              </a:rPr>
              <a:t>B</a:t>
            </a:r>
            <a:r>
              <a:rPr lang="en-US" dirty="0" smtClean="0">
                <a:solidFill>
                  <a:schemeClr val="tx1">
                    <a:lumMod val="50000"/>
                  </a:schemeClr>
                </a:solidFill>
              </a:rPr>
              <a:t>etter Ideas</a:t>
            </a:r>
          </a:p>
          <a:p>
            <a:r>
              <a:rPr lang="en-US" dirty="0" smtClean="0">
                <a:solidFill>
                  <a:schemeClr val="tx1">
                    <a:lumMod val="50000"/>
                  </a:schemeClr>
                </a:solidFill>
              </a:rPr>
              <a:t>Walk A Mile in Their </a:t>
            </a:r>
            <a:r>
              <a:rPr lang="en-US" dirty="0">
                <a:solidFill>
                  <a:schemeClr val="tx1">
                    <a:lumMod val="50000"/>
                  </a:schemeClr>
                </a:solidFill>
              </a:rPr>
              <a:t>S</a:t>
            </a:r>
            <a:r>
              <a:rPr lang="en-US" dirty="0" smtClean="0">
                <a:solidFill>
                  <a:schemeClr val="tx1">
                    <a:lumMod val="50000"/>
                  </a:schemeClr>
                </a:solidFill>
              </a:rPr>
              <a:t>hoes</a:t>
            </a:r>
            <a:endParaRPr lang="en-US" dirty="0">
              <a:solidFill>
                <a:schemeClr val="tx1">
                  <a:lumMod val="50000"/>
                </a:schemeClr>
              </a:solidFill>
            </a:endParaRPr>
          </a:p>
          <a:p>
            <a:pPr marL="0" indent="0">
              <a:buNone/>
            </a:pPr>
            <a:endParaRPr lang="en-US" dirty="0">
              <a:solidFill>
                <a:schemeClr val="tx1">
                  <a:lumMod val="50000"/>
                </a:schemeClr>
              </a:solidFill>
            </a:endParaRPr>
          </a:p>
        </p:txBody>
      </p:sp>
      <p:pic>
        <p:nvPicPr>
          <p:cNvPr id="6146" name="Picture 2" descr="Image result for communicating ide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983" y="1871232"/>
            <a:ext cx="4887922" cy="3258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95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Questions?</a:t>
            </a:r>
            <a:endParaRPr lang="en-US" dirty="0">
              <a:solidFill>
                <a:schemeClr val="tx1">
                  <a:lumMod val="50000"/>
                </a:schemeClr>
              </a:solidFill>
            </a:endParaRPr>
          </a:p>
        </p:txBody>
      </p:sp>
      <p:pic>
        <p:nvPicPr>
          <p:cNvPr id="8194" name="Picture 2" descr="Image result for Q&am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307" y="1813774"/>
            <a:ext cx="66484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538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teamwork</a:t>
            </a:r>
            <a:endParaRPr lang="en-US" dirty="0">
              <a:solidFill>
                <a:schemeClr val="tx1">
                  <a:lumMod val="50000"/>
                </a:schemeClr>
              </a:solidFill>
            </a:endParaRPr>
          </a:p>
        </p:txBody>
      </p:sp>
      <p:sp>
        <p:nvSpPr>
          <p:cNvPr id="4" name="Content Placeholder 3"/>
          <p:cNvSpPr>
            <a:spLocks noGrp="1"/>
          </p:cNvSpPr>
          <p:nvPr>
            <p:ph idx="1"/>
          </p:nvPr>
        </p:nvSpPr>
        <p:spPr>
          <a:xfrm>
            <a:off x="1141413" y="1902691"/>
            <a:ext cx="6199545" cy="3888510"/>
          </a:xfrm>
        </p:spPr>
        <p:txBody>
          <a:bodyPr>
            <a:normAutofit fontScale="92500" lnSpcReduction="20000"/>
          </a:bodyPr>
          <a:lstStyle/>
          <a:p>
            <a:pPr marL="0" indent="0">
              <a:buNone/>
            </a:pPr>
            <a:r>
              <a:rPr lang="en-US" dirty="0" smtClean="0">
                <a:solidFill>
                  <a:schemeClr val="tx1">
                    <a:lumMod val="50000"/>
                  </a:schemeClr>
                </a:solidFill>
              </a:rPr>
              <a:t>In almost every case, you will be working with other people to get a job done, and your success will be measured by total outcomes more that by individual contribution.  </a:t>
            </a:r>
          </a:p>
          <a:p>
            <a:pPr marL="0" indent="0">
              <a:buNone/>
            </a:pPr>
            <a:r>
              <a:rPr lang="en-US" dirty="0" smtClean="0">
                <a:solidFill>
                  <a:schemeClr val="tx1">
                    <a:lumMod val="50000"/>
                  </a:schemeClr>
                </a:solidFill>
              </a:rPr>
              <a:t>You don’t have to like or </a:t>
            </a:r>
            <a:r>
              <a:rPr lang="en-US" smtClean="0">
                <a:solidFill>
                  <a:schemeClr val="tx1">
                    <a:lumMod val="50000"/>
                  </a:schemeClr>
                </a:solidFill>
              </a:rPr>
              <a:t>agree with everyone </a:t>
            </a:r>
            <a:r>
              <a:rPr lang="en-US" dirty="0" smtClean="0">
                <a:solidFill>
                  <a:schemeClr val="tx1">
                    <a:lumMod val="50000"/>
                  </a:schemeClr>
                </a:solidFill>
              </a:rPr>
              <a:t>you work with, but you do need to work with them productively.</a:t>
            </a:r>
          </a:p>
          <a:p>
            <a:pPr marL="0" indent="0">
              <a:buNone/>
            </a:pPr>
            <a:r>
              <a:rPr lang="en-US" dirty="0" smtClean="0">
                <a:solidFill>
                  <a:schemeClr val="tx1">
                    <a:lumMod val="50000"/>
                  </a:schemeClr>
                </a:solidFill>
              </a:rPr>
              <a:t>Establishing relationships will be just as important to you as developing and maintaining technical skills.</a:t>
            </a:r>
          </a:p>
          <a:p>
            <a:pPr marL="0" indent="0">
              <a:buNone/>
            </a:pPr>
            <a:r>
              <a:rPr lang="en-US" dirty="0" smtClean="0">
                <a:solidFill>
                  <a:schemeClr val="tx1">
                    <a:lumMod val="50000"/>
                  </a:schemeClr>
                </a:solidFill>
              </a:rPr>
              <a:t> </a:t>
            </a:r>
          </a:p>
          <a:p>
            <a:pPr marL="0" indent="0">
              <a:buNone/>
            </a:pPr>
            <a:endParaRPr lang="en-US" dirty="0">
              <a:solidFill>
                <a:schemeClr val="tx1">
                  <a:lumMod val="50000"/>
                </a:schemeClr>
              </a:solidFill>
            </a:endParaRPr>
          </a:p>
        </p:txBody>
      </p:sp>
      <p:pic>
        <p:nvPicPr>
          <p:cNvPr id="1028" name="Picture 4" descr="Image result for team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2626" y="1902691"/>
            <a:ext cx="3793742" cy="296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770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teamwork</a:t>
            </a:r>
            <a:endParaRPr lang="en-US" dirty="0">
              <a:solidFill>
                <a:schemeClr val="tx1">
                  <a:lumMod val="50000"/>
                </a:schemeClr>
              </a:solidFill>
            </a:endParaRPr>
          </a:p>
        </p:txBody>
      </p:sp>
      <p:sp>
        <p:nvSpPr>
          <p:cNvPr id="4" name="Content Placeholder 3"/>
          <p:cNvSpPr>
            <a:spLocks noGrp="1"/>
          </p:cNvSpPr>
          <p:nvPr>
            <p:ph idx="1"/>
          </p:nvPr>
        </p:nvSpPr>
        <p:spPr>
          <a:xfrm>
            <a:off x="1141413" y="1902691"/>
            <a:ext cx="6199545" cy="3888510"/>
          </a:xfrm>
        </p:spPr>
        <p:txBody>
          <a:bodyPr>
            <a:normAutofit/>
          </a:bodyPr>
          <a:lstStyle/>
          <a:p>
            <a:r>
              <a:rPr lang="en-US" dirty="0" smtClean="0">
                <a:solidFill>
                  <a:schemeClr val="tx1">
                    <a:lumMod val="50000"/>
                  </a:schemeClr>
                </a:solidFill>
              </a:rPr>
              <a:t>Group Projects</a:t>
            </a:r>
          </a:p>
          <a:p>
            <a:r>
              <a:rPr lang="en-US" dirty="0" smtClean="0">
                <a:solidFill>
                  <a:schemeClr val="tx1">
                    <a:lumMod val="50000"/>
                  </a:schemeClr>
                </a:solidFill>
              </a:rPr>
              <a:t>Open Source Contributions</a:t>
            </a:r>
          </a:p>
          <a:p>
            <a:r>
              <a:rPr lang="en-US" dirty="0" smtClean="0">
                <a:solidFill>
                  <a:schemeClr val="tx1">
                    <a:lumMod val="50000"/>
                  </a:schemeClr>
                </a:solidFill>
              </a:rPr>
              <a:t>Personal Projects</a:t>
            </a:r>
          </a:p>
          <a:p>
            <a:r>
              <a:rPr lang="en-US" dirty="0" smtClean="0">
                <a:solidFill>
                  <a:schemeClr val="tx1">
                    <a:lumMod val="50000"/>
                  </a:schemeClr>
                </a:solidFill>
              </a:rPr>
              <a:t>Hackathons</a:t>
            </a:r>
            <a:endParaRPr lang="en-US" dirty="0" smtClean="0">
              <a:solidFill>
                <a:schemeClr val="tx1">
                  <a:lumMod val="50000"/>
                </a:schemeClr>
              </a:solidFill>
            </a:endParaRPr>
          </a:p>
          <a:p>
            <a:pPr marL="0" indent="0">
              <a:buNone/>
            </a:pPr>
            <a:r>
              <a:rPr lang="en-US" dirty="0" smtClean="0">
                <a:solidFill>
                  <a:schemeClr val="tx1">
                    <a:lumMod val="50000"/>
                  </a:schemeClr>
                </a:solidFill>
              </a:rPr>
              <a:t> </a:t>
            </a:r>
          </a:p>
          <a:p>
            <a:pPr marL="0" indent="0">
              <a:buNone/>
            </a:pPr>
            <a:endParaRPr lang="en-US" dirty="0">
              <a:solidFill>
                <a:schemeClr val="tx1">
                  <a:lumMod val="50000"/>
                </a:schemeClr>
              </a:solidFill>
            </a:endParaRPr>
          </a:p>
        </p:txBody>
      </p:sp>
      <p:pic>
        <p:nvPicPr>
          <p:cNvPr id="1026" name="Picture 2" descr="Image result for team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940" y="1714386"/>
            <a:ext cx="3238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260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704345963"/>
              </p:ext>
            </p:extLst>
          </p:nvPr>
        </p:nvGraphicFramePr>
        <p:xfrm>
          <a:off x="3092290" y="120645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141412" y="467174"/>
            <a:ext cx="9905998" cy="1478570"/>
          </a:xfrm>
        </p:spPr>
        <p:txBody>
          <a:bodyPr/>
          <a:lstStyle/>
          <a:p>
            <a:r>
              <a:rPr lang="en-US" dirty="0" smtClean="0">
                <a:solidFill>
                  <a:schemeClr val="tx1">
                    <a:lumMod val="50000"/>
                  </a:schemeClr>
                </a:solidFill>
              </a:rPr>
              <a:t>If you build it, they will break it</a:t>
            </a:r>
            <a:endParaRPr lang="en-US" dirty="0">
              <a:solidFill>
                <a:schemeClr val="tx1">
                  <a:lumMod val="50000"/>
                </a:schemeClr>
              </a:solidFill>
            </a:endParaRPr>
          </a:p>
        </p:txBody>
      </p:sp>
      <p:sp>
        <p:nvSpPr>
          <p:cNvPr id="3" name="Content Placeholder 2"/>
          <p:cNvSpPr>
            <a:spLocks noGrp="1"/>
          </p:cNvSpPr>
          <p:nvPr>
            <p:ph idx="1"/>
          </p:nvPr>
        </p:nvSpPr>
        <p:spPr>
          <a:xfrm>
            <a:off x="1141412" y="2249487"/>
            <a:ext cx="4628323" cy="3541714"/>
          </a:xfrm>
        </p:spPr>
        <p:txBody>
          <a:bodyPr/>
          <a:lstStyle/>
          <a:p>
            <a:pPr marL="0" indent="0">
              <a:buNone/>
            </a:pPr>
            <a:r>
              <a:rPr lang="en-US" dirty="0" smtClean="0">
                <a:solidFill>
                  <a:schemeClr val="tx1">
                    <a:lumMod val="50000"/>
                  </a:schemeClr>
                </a:solidFill>
              </a:rPr>
              <a:t>While malicious attempts on applications are an increasing concern in ALL industry, many of the same principles applied for secure development are also best practice for prevention of errors and unexpected behavior</a:t>
            </a:r>
            <a:endParaRPr lang="en-US" dirty="0">
              <a:solidFill>
                <a:schemeClr val="tx1">
                  <a:lumMod val="50000"/>
                </a:schemeClr>
              </a:solidFill>
            </a:endParaRPr>
          </a:p>
        </p:txBody>
      </p:sp>
    </p:spTree>
    <p:extLst>
      <p:ext uri="{BB962C8B-B14F-4D97-AF65-F5344CB8AC3E}">
        <p14:creationId xmlns:p14="http://schemas.microsoft.com/office/powerpoint/2010/main" val="2961726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2" y="467174"/>
            <a:ext cx="9905998" cy="1478570"/>
          </a:xfrm>
        </p:spPr>
        <p:txBody>
          <a:bodyPr/>
          <a:lstStyle/>
          <a:p>
            <a:r>
              <a:rPr lang="en-US" dirty="0" smtClean="0">
                <a:solidFill>
                  <a:schemeClr val="tx1">
                    <a:lumMod val="50000"/>
                  </a:schemeClr>
                </a:solidFill>
              </a:rPr>
              <a:t>If you build it, they will break it</a:t>
            </a:r>
            <a:endParaRPr lang="en-US" dirty="0">
              <a:solidFill>
                <a:schemeClr val="tx1">
                  <a:lumMod val="50000"/>
                </a:schemeClr>
              </a:solidFill>
            </a:endParaRPr>
          </a:p>
        </p:txBody>
      </p:sp>
      <p:sp>
        <p:nvSpPr>
          <p:cNvPr id="3" name="Content Placeholder 2"/>
          <p:cNvSpPr>
            <a:spLocks noGrp="1"/>
          </p:cNvSpPr>
          <p:nvPr>
            <p:ph idx="1"/>
          </p:nvPr>
        </p:nvSpPr>
        <p:spPr>
          <a:xfrm>
            <a:off x="1141412" y="2249487"/>
            <a:ext cx="4628323" cy="3541714"/>
          </a:xfrm>
        </p:spPr>
        <p:txBody>
          <a:bodyPr>
            <a:normAutofit fontScale="92500" lnSpcReduction="10000"/>
          </a:bodyPr>
          <a:lstStyle/>
          <a:p>
            <a:r>
              <a:rPr lang="en-US" dirty="0" smtClean="0">
                <a:solidFill>
                  <a:schemeClr val="tx1">
                    <a:lumMod val="50000"/>
                  </a:schemeClr>
                </a:solidFill>
              </a:rPr>
              <a:t>OWASP Security Project</a:t>
            </a:r>
          </a:p>
          <a:p>
            <a:r>
              <a:rPr lang="en-US" dirty="0" smtClean="0">
                <a:solidFill>
                  <a:schemeClr val="tx1">
                    <a:lumMod val="50000"/>
                  </a:schemeClr>
                </a:solidFill>
              </a:rPr>
              <a:t>Defense in Depth</a:t>
            </a:r>
            <a:endParaRPr lang="en-US" dirty="0" smtClean="0">
              <a:solidFill>
                <a:schemeClr val="tx1">
                  <a:lumMod val="50000"/>
                </a:schemeClr>
              </a:solidFill>
            </a:endParaRPr>
          </a:p>
          <a:p>
            <a:r>
              <a:rPr lang="en-US" dirty="0" smtClean="0">
                <a:solidFill>
                  <a:schemeClr val="tx1">
                    <a:lumMod val="50000"/>
                  </a:schemeClr>
                </a:solidFill>
              </a:rPr>
              <a:t>Input and Output Validation</a:t>
            </a:r>
          </a:p>
          <a:p>
            <a:r>
              <a:rPr lang="en-US" dirty="0" smtClean="0">
                <a:solidFill>
                  <a:schemeClr val="tx1">
                    <a:lumMod val="50000"/>
                  </a:schemeClr>
                </a:solidFill>
              </a:rPr>
              <a:t>Edge Cases</a:t>
            </a:r>
          </a:p>
          <a:p>
            <a:r>
              <a:rPr lang="en-US" dirty="0" smtClean="0">
                <a:solidFill>
                  <a:schemeClr val="tx1">
                    <a:lumMod val="50000"/>
                  </a:schemeClr>
                </a:solidFill>
              </a:rPr>
              <a:t>Negative Testing</a:t>
            </a:r>
          </a:p>
          <a:p>
            <a:r>
              <a:rPr lang="en-US" dirty="0" smtClean="0">
                <a:solidFill>
                  <a:schemeClr val="tx1">
                    <a:lumMod val="50000"/>
                  </a:schemeClr>
                </a:solidFill>
              </a:rPr>
              <a:t>Error Handling</a:t>
            </a:r>
          </a:p>
          <a:p>
            <a:r>
              <a:rPr lang="en-US" dirty="0" smtClean="0">
                <a:solidFill>
                  <a:schemeClr val="tx1">
                    <a:lumMod val="50000"/>
                  </a:schemeClr>
                </a:solidFill>
              </a:rPr>
              <a:t>Test Driven Development</a:t>
            </a:r>
          </a:p>
          <a:p>
            <a:endParaRPr lang="en-US" dirty="0">
              <a:solidFill>
                <a:schemeClr val="tx1">
                  <a:lumMod val="50000"/>
                </a:schemeClr>
              </a:solidFill>
            </a:endParaRPr>
          </a:p>
        </p:txBody>
      </p:sp>
      <p:pic>
        <p:nvPicPr>
          <p:cNvPr id="2050" name="Picture 2" descr="Image result for secure co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256" y="2589121"/>
            <a:ext cx="33337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51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User experience is as important as functionality</a:t>
            </a:r>
            <a:endParaRPr lang="en-US" dirty="0">
              <a:solidFill>
                <a:schemeClr val="tx1">
                  <a:lumMod val="50000"/>
                </a:schemeClr>
              </a:solidFill>
            </a:endParaRPr>
          </a:p>
        </p:txBody>
      </p:sp>
      <p:sp>
        <p:nvSpPr>
          <p:cNvPr id="3" name="Content Placeholder 2"/>
          <p:cNvSpPr>
            <a:spLocks noGrp="1"/>
          </p:cNvSpPr>
          <p:nvPr>
            <p:ph idx="1"/>
          </p:nvPr>
        </p:nvSpPr>
        <p:spPr>
          <a:xfrm>
            <a:off x="1141413" y="2097088"/>
            <a:ext cx="5612084" cy="3806756"/>
          </a:xfrm>
        </p:spPr>
        <p:txBody>
          <a:bodyPr/>
          <a:lstStyle/>
          <a:p>
            <a:pPr marL="0" indent="0">
              <a:buNone/>
            </a:pPr>
            <a:r>
              <a:rPr lang="en-US" dirty="0" smtClean="0">
                <a:solidFill>
                  <a:schemeClr val="tx1">
                    <a:lumMod val="50000"/>
                  </a:schemeClr>
                </a:solidFill>
              </a:rPr>
              <a:t>User </a:t>
            </a:r>
            <a:r>
              <a:rPr lang="en-US" dirty="0" smtClean="0">
                <a:solidFill>
                  <a:schemeClr val="tx1">
                    <a:lumMod val="50000"/>
                  </a:schemeClr>
                </a:solidFill>
              </a:rPr>
              <a:t>requirements </a:t>
            </a:r>
            <a:r>
              <a:rPr lang="en-US" dirty="0" smtClean="0">
                <a:solidFill>
                  <a:schemeClr val="tx1">
                    <a:lumMod val="50000"/>
                  </a:schemeClr>
                </a:solidFill>
              </a:rPr>
              <a:t>documents almost never specify </a:t>
            </a:r>
            <a:r>
              <a:rPr lang="en-US" dirty="0" smtClean="0">
                <a:solidFill>
                  <a:schemeClr val="tx1">
                    <a:lumMod val="50000"/>
                  </a:schemeClr>
                </a:solidFill>
              </a:rPr>
              <a:t>that something </a:t>
            </a:r>
            <a:r>
              <a:rPr lang="en-US" dirty="0" smtClean="0">
                <a:solidFill>
                  <a:schemeClr val="tx1">
                    <a:lumMod val="50000"/>
                  </a:schemeClr>
                </a:solidFill>
              </a:rPr>
              <a:t>needs to be</a:t>
            </a:r>
            <a:r>
              <a:rPr lang="en-US" dirty="0" smtClean="0">
                <a:solidFill>
                  <a:schemeClr val="tx1">
                    <a:lumMod val="50000"/>
                  </a:schemeClr>
                </a:solidFill>
              </a:rPr>
              <a:t> </a:t>
            </a:r>
            <a:r>
              <a:rPr lang="en-US" dirty="0" smtClean="0">
                <a:solidFill>
                  <a:schemeClr val="tx1">
                    <a:lumMod val="50000"/>
                  </a:schemeClr>
                </a:solidFill>
              </a:rPr>
              <a:t>easy to </a:t>
            </a:r>
            <a:r>
              <a:rPr lang="en-US" dirty="0" smtClean="0">
                <a:solidFill>
                  <a:schemeClr val="tx1">
                    <a:lumMod val="50000"/>
                  </a:schemeClr>
                </a:solidFill>
              </a:rPr>
              <a:t>use</a:t>
            </a:r>
            <a:r>
              <a:rPr lang="en-US" dirty="0" smtClean="0">
                <a:solidFill>
                  <a:schemeClr val="tx1">
                    <a:lumMod val="50000"/>
                  </a:schemeClr>
                </a:solidFill>
              </a:rPr>
              <a:t>, but it is </a:t>
            </a:r>
            <a:r>
              <a:rPr lang="en-US" i="1" dirty="0" smtClean="0">
                <a:solidFill>
                  <a:schemeClr val="tx1">
                    <a:lumMod val="50000"/>
                  </a:schemeClr>
                </a:solidFill>
              </a:rPr>
              <a:t>always</a:t>
            </a:r>
            <a:r>
              <a:rPr lang="en-US" dirty="0" smtClean="0">
                <a:solidFill>
                  <a:schemeClr val="tx1">
                    <a:lumMod val="50000"/>
                  </a:schemeClr>
                </a:solidFill>
              </a:rPr>
              <a:t> a requirement</a:t>
            </a:r>
            <a:r>
              <a:rPr lang="en-US" dirty="0" smtClean="0">
                <a:solidFill>
                  <a:schemeClr val="tx1">
                    <a:lumMod val="50000"/>
                  </a:schemeClr>
                </a:solidFill>
              </a:rPr>
              <a:t>.</a:t>
            </a:r>
          </a:p>
          <a:p>
            <a:pPr marL="0" indent="0">
              <a:buNone/>
            </a:pPr>
            <a:r>
              <a:rPr lang="en-US" dirty="0" smtClean="0">
                <a:solidFill>
                  <a:schemeClr val="tx1">
                    <a:lumMod val="50000"/>
                  </a:schemeClr>
                </a:solidFill>
              </a:rPr>
              <a:t>Without user adoption, no solution will provide the intended value, and awkward or frustrating experiences erode trust.</a:t>
            </a:r>
            <a:endParaRPr lang="en-US" dirty="0" smtClean="0">
              <a:solidFill>
                <a:schemeClr val="tx1">
                  <a:lumMod val="50000"/>
                </a:schemeClr>
              </a:solidFill>
            </a:endParaRPr>
          </a:p>
        </p:txBody>
      </p:sp>
      <p:pic>
        <p:nvPicPr>
          <p:cNvPr id="3074" name="Picture 2" descr="Image result for frustrated user"/>
          <p:cNvPicPr>
            <a:picLocks noChangeAspect="1" noChangeArrowheads="1"/>
          </p:cNvPicPr>
          <p:nvPr/>
        </p:nvPicPr>
        <p:blipFill rotWithShape="1">
          <a:blip r:embed="rId3">
            <a:extLst>
              <a:ext uri="{28A0092B-C50C-407E-A947-70E740481C1C}">
                <a14:useLocalDpi xmlns:a14="http://schemas.microsoft.com/office/drawing/2010/main" val="0"/>
              </a:ext>
            </a:extLst>
          </a:blip>
          <a:srcRect l="14293" r="-2916"/>
          <a:stretch/>
        </p:blipFill>
        <p:spPr bwMode="auto">
          <a:xfrm>
            <a:off x="7054133" y="2448269"/>
            <a:ext cx="4297680" cy="282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344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User experience is as important as functionality</a:t>
            </a:r>
            <a:endParaRPr lang="en-US" dirty="0">
              <a:solidFill>
                <a:schemeClr val="tx1">
                  <a:lumMod val="50000"/>
                </a:schemeClr>
              </a:solidFill>
            </a:endParaRPr>
          </a:p>
        </p:txBody>
      </p:sp>
      <p:sp>
        <p:nvSpPr>
          <p:cNvPr id="3" name="Content Placeholder 2"/>
          <p:cNvSpPr>
            <a:spLocks noGrp="1"/>
          </p:cNvSpPr>
          <p:nvPr>
            <p:ph idx="1"/>
          </p:nvPr>
        </p:nvSpPr>
        <p:spPr>
          <a:xfrm>
            <a:off x="1141413" y="2097088"/>
            <a:ext cx="5034101" cy="3806756"/>
          </a:xfrm>
        </p:spPr>
        <p:txBody>
          <a:bodyPr>
            <a:normAutofit lnSpcReduction="10000"/>
          </a:bodyPr>
          <a:lstStyle/>
          <a:p>
            <a:r>
              <a:rPr lang="en-US" dirty="0" smtClean="0">
                <a:solidFill>
                  <a:schemeClr val="tx1">
                    <a:lumMod val="50000"/>
                  </a:schemeClr>
                </a:solidFill>
              </a:rPr>
              <a:t>Colorblind users</a:t>
            </a:r>
          </a:p>
          <a:p>
            <a:r>
              <a:rPr lang="en-US" dirty="0" smtClean="0">
                <a:solidFill>
                  <a:schemeClr val="tx1">
                    <a:lumMod val="50000"/>
                  </a:schemeClr>
                </a:solidFill>
              </a:rPr>
              <a:t>Mobile First/Adaptive Design</a:t>
            </a:r>
          </a:p>
          <a:p>
            <a:r>
              <a:rPr lang="en-US" dirty="0" smtClean="0">
                <a:solidFill>
                  <a:schemeClr val="tx1">
                    <a:lumMod val="50000"/>
                  </a:schemeClr>
                </a:solidFill>
              </a:rPr>
              <a:t>Gamification</a:t>
            </a:r>
          </a:p>
          <a:p>
            <a:r>
              <a:rPr lang="en-US" dirty="0" smtClean="0">
                <a:solidFill>
                  <a:schemeClr val="tx1">
                    <a:lumMod val="50000"/>
                  </a:schemeClr>
                </a:solidFill>
              </a:rPr>
              <a:t>Cross Browser Compatibility</a:t>
            </a:r>
          </a:p>
          <a:p>
            <a:r>
              <a:rPr lang="en-US" dirty="0" smtClean="0">
                <a:solidFill>
                  <a:schemeClr val="tx1">
                    <a:lumMod val="50000"/>
                  </a:schemeClr>
                </a:solidFill>
              </a:rPr>
              <a:t>Search vs. Sort</a:t>
            </a:r>
          </a:p>
          <a:p>
            <a:r>
              <a:rPr lang="en-US" dirty="0" smtClean="0">
                <a:solidFill>
                  <a:schemeClr val="tx1">
                    <a:lumMod val="50000"/>
                  </a:schemeClr>
                </a:solidFill>
              </a:rPr>
              <a:t>Bad Error Messages</a:t>
            </a:r>
          </a:p>
          <a:p>
            <a:r>
              <a:rPr lang="en-US" dirty="0" smtClean="0">
                <a:solidFill>
                  <a:schemeClr val="tx1">
                    <a:lumMod val="50000"/>
                  </a:schemeClr>
                </a:solidFill>
              </a:rPr>
              <a:t>Failure </a:t>
            </a:r>
            <a:r>
              <a:rPr lang="en-US" dirty="0" smtClean="0">
                <a:solidFill>
                  <a:schemeClr val="tx1">
                    <a:lumMod val="50000"/>
                  </a:schemeClr>
                </a:solidFill>
              </a:rPr>
              <a:t>to provide </a:t>
            </a:r>
            <a:r>
              <a:rPr lang="en-US" dirty="0" smtClean="0">
                <a:solidFill>
                  <a:schemeClr val="tx1">
                    <a:lumMod val="50000"/>
                  </a:schemeClr>
                </a:solidFill>
              </a:rPr>
              <a:t>feedback</a:t>
            </a:r>
          </a:p>
          <a:p>
            <a:pPr marL="0" indent="0">
              <a:buNone/>
            </a:pPr>
            <a:endParaRPr lang="en-US" dirty="0">
              <a:solidFill>
                <a:schemeClr val="tx1">
                  <a:lumMod val="50000"/>
                </a:schemeClr>
              </a:solidFill>
            </a:endParaRPr>
          </a:p>
        </p:txBody>
      </p:sp>
      <p:pic>
        <p:nvPicPr>
          <p:cNvPr id="4" name="Picture 2" descr="Image result for user exper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126" y="2084025"/>
            <a:ext cx="5114925"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048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Most source isn’t open</a:t>
            </a:r>
            <a:endParaRPr lang="en-US" dirty="0">
              <a:solidFill>
                <a:schemeClr val="tx1">
                  <a:lumMod val="50000"/>
                </a:schemeClr>
              </a:solidFill>
            </a:endParaRPr>
          </a:p>
        </p:txBody>
      </p:sp>
      <p:sp>
        <p:nvSpPr>
          <p:cNvPr id="3" name="Content Placeholder 2"/>
          <p:cNvSpPr>
            <a:spLocks noGrp="1"/>
          </p:cNvSpPr>
          <p:nvPr>
            <p:ph idx="1"/>
          </p:nvPr>
        </p:nvSpPr>
        <p:spPr>
          <a:xfrm>
            <a:off x="1141413" y="2249487"/>
            <a:ext cx="6064320" cy="3541714"/>
          </a:xfrm>
        </p:spPr>
        <p:txBody>
          <a:bodyPr>
            <a:normAutofit fontScale="92500" lnSpcReduction="20000"/>
          </a:bodyPr>
          <a:lstStyle/>
          <a:p>
            <a:pPr marL="0" indent="0">
              <a:buNone/>
            </a:pPr>
            <a:r>
              <a:rPr lang="en-US" dirty="0" smtClean="0">
                <a:solidFill>
                  <a:schemeClr val="tx1">
                    <a:lumMod val="50000"/>
                  </a:schemeClr>
                </a:solidFill>
              </a:rPr>
              <a:t>Unless you work for a university or an unusually enlightened employer, the code you write will be closed source, and key intellectual property.</a:t>
            </a:r>
          </a:p>
          <a:p>
            <a:pPr marL="0" indent="0">
              <a:buNone/>
            </a:pPr>
            <a:r>
              <a:rPr lang="en-US" dirty="0" smtClean="0">
                <a:solidFill>
                  <a:schemeClr val="tx1">
                    <a:lumMod val="50000"/>
                  </a:schemeClr>
                </a:solidFill>
              </a:rPr>
              <a:t>Using open source libraries, widgets, GUI components, or other code sources could require that you compromise the nature of that IP (</a:t>
            </a:r>
            <a:r>
              <a:rPr lang="en-US" dirty="0" err="1" smtClean="0">
                <a:solidFill>
                  <a:schemeClr val="tx1">
                    <a:lumMod val="50000"/>
                  </a:schemeClr>
                </a:solidFill>
              </a:rPr>
              <a:t>copyleft</a:t>
            </a:r>
            <a:r>
              <a:rPr lang="en-US" dirty="0" smtClean="0">
                <a:solidFill>
                  <a:schemeClr val="tx1">
                    <a:lumMod val="50000"/>
                  </a:schemeClr>
                </a:solidFill>
              </a:rPr>
              <a:t>).    </a:t>
            </a:r>
          </a:p>
          <a:p>
            <a:pPr marL="0" indent="0">
              <a:buNone/>
            </a:pPr>
            <a:r>
              <a:rPr lang="en-US" dirty="0" smtClean="0">
                <a:solidFill>
                  <a:schemeClr val="tx1">
                    <a:lumMod val="50000"/>
                  </a:schemeClr>
                </a:solidFill>
              </a:rPr>
              <a:t>Each industry also has regulations that govern it, and these can be unintentionally breached unless they are part of your thought process.</a:t>
            </a:r>
            <a:endParaRPr lang="en-US" dirty="0">
              <a:solidFill>
                <a:schemeClr val="tx1">
                  <a:lumMod val="50000"/>
                </a:schemeClr>
              </a:solidFill>
            </a:endParaRPr>
          </a:p>
        </p:txBody>
      </p:sp>
      <p:pic>
        <p:nvPicPr>
          <p:cNvPr id="4098" name="Picture 2" descr="Image result for law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732" y="2498379"/>
            <a:ext cx="404812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359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50000"/>
                  </a:schemeClr>
                </a:solidFill>
              </a:rPr>
              <a:t>Most source isn’t open</a:t>
            </a:r>
            <a:endParaRPr lang="en-US" dirty="0">
              <a:solidFill>
                <a:schemeClr val="tx1">
                  <a:lumMod val="50000"/>
                </a:schemeClr>
              </a:solidFill>
            </a:endParaRPr>
          </a:p>
        </p:txBody>
      </p:sp>
      <p:sp>
        <p:nvSpPr>
          <p:cNvPr id="3" name="Content Placeholder 2"/>
          <p:cNvSpPr>
            <a:spLocks noGrp="1"/>
          </p:cNvSpPr>
          <p:nvPr>
            <p:ph idx="1"/>
          </p:nvPr>
        </p:nvSpPr>
        <p:spPr>
          <a:xfrm>
            <a:off x="1141413" y="2249487"/>
            <a:ext cx="6064320" cy="3541714"/>
          </a:xfrm>
        </p:spPr>
        <p:txBody>
          <a:bodyPr>
            <a:normAutofit/>
          </a:bodyPr>
          <a:lstStyle/>
          <a:p>
            <a:r>
              <a:rPr lang="en-US" dirty="0" smtClean="0">
                <a:solidFill>
                  <a:schemeClr val="tx1">
                    <a:lumMod val="50000"/>
                  </a:schemeClr>
                </a:solidFill>
              </a:rPr>
              <a:t>GPL vs. Apache v2 vs. MIT…</a:t>
            </a:r>
          </a:p>
          <a:p>
            <a:r>
              <a:rPr lang="en-US" dirty="0" smtClean="0">
                <a:solidFill>
                  <a:schemeClr val="tx1">
                    <a:lumMod val="50000"/>
                  </a:schemeClr>
                </a:solidFill>
              </a:rPr>
              <a:t>PII and data classification</a:t>
            </a:r>
          </a:p>
          <a:p>
            <a:r>
              <a:rPr lang="en-US" dirty="0" smtClean="0">
                <a:solidFill>
                  <a:schemeClr val="tx1">
                    <a:lumMod val="50000"/>
                  </a:schemeClr>
                </a:solidFill>
              </a:rPr>
              <a:t>HIPAA</a:t>
            </a:r>
          </a:p>
          <a:p>
            <a:r>
              <a:rPr lang="en-US" dirty="0" smtClean="0">
                <a:solidFill>
                  <a:schemeClr val="tx1">
                    <a:lumMod val="50000"/>
                  </a:schemeClr>
                </a:solidFill>
              </a:rPr>
              <a:t>SOX</a:t>
            </a:r>
          </a:p>
          <a:p>
            <a:r>
              <a:rPr lang="en-US" dirty="0" smtClean="0">
                <a:solidFill>
                  <a:schemeClr val="tx1">
                    <a:lumMod val="50000"/>
                  </a:schemeClr>
                </a:solidFill>
              </a:rPr>
              <a:t>Embargoed Countries</a:t>
            </a:r>
          </a:p>
          <a:p>
            <a:pPr marL="0" indent="0">
              <a:buNone/>
            </a:pPr>
            <a:endParaRPr lang="en-US" dirty="0">
              <a:solidFill>
                <a:schemeClr val="tx1">
                  <a:lumMod val="50000"/>
                </a:schemeClr>
              </a:solidFill>
            </a:endParaRPr>
          </a:p>
        </p:txBody>
      </p:sp>
      <p:pic>
        <p:nvPicPr>
          <p:cNvPr id="4" name="Picture 2" descr="Image result for regul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248" y="2097088"/>
            <a:ext cx="3740483" cy="322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177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4163</TotalTime>
  <Words>824</Words>
  <Application>Microsoft Office PowerPoint</Application>
  <PresentationFormat>Widescreen</PresentationFormat>
  <Paragraphs>120</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Tw Cen MT</vt:lpstr>
      <vt:lpstr>Circuit</vt:lpstr>
      <vt:lpstr>Seven Things Recent Graduates Don’t Know</vt:lpstr>
      <vt:lpstr>teamwork</vt:lpstr>
      <vt:lpstr>teamwork</vt:lpstr>
      <vt:lpstr>If you build it, they will break it</vt:lpstr>
      <vt:lpstr>If you build it, they will break it</vt:lpstr>
      <vt:lpstr>User experience is as important as functionality</vt:lpstr>
      <vt:lpstr>User experience is as important as functionality</vt:lpstr>
      <vt:lpstr>Most source isn’t open</vt:lpstr>
      <vt:lpstr>Most source isn’t open</vt:lpstr>
      <vt:lpstr>Who Built this junk?</vt:lpstr>
      <vt:lpstr>Who Built this junk?</vt:lpstr>
      <vt:lpstr>That’s easy!  That’s easy!  That’s… late.</vt:lpstr>
      <vt:lpstr>That’s easy!  That’s easy!  That’s… late.</vt:lpstr>
      <vt:lpstr>Communicate, and Make the complex Simple</vt:lpstr>
      <vt:lpstr>Communicate, and Make the complex Simple</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Things Recent Graduates Don’t Know</dc:title>
  <dc:creator>Alan Hunt</dc:creator>
  <cp:lastModifiedBy>Alan Hunt</cp:lastModifiedBy>
  <cp:revision>63</cp:revision>
  <dcterms:created xsi:type="dcterms:W3CDTF">2017-02-18T16:25:51Z</dcterms:created>
  <dcterms:modified xsi:type="dcterms:W3CDTF">2017-02-28T00:41:16Z</dcterms:modified>
</cp:coreProperties>
</file>