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92" r:id="rId4"/>
    <p:sldId id="284" r:id="rId5"/>
    <p:sldId id="257" r:id="rId6"/>
    <p:sldId id="281" r:id="rId7"/>
    <p:sldId id="282" r:id="rId8"/>
    <p:sldId id="283" r:id="rId9"/>
    <p:sldId id="285" r:id="rId10"/>
    <p:sldId id="267" r:id="rId11"/>
    <p:sldId id="262" r:id="rId12"/>
    <p:sldId id="268" r:id="rId13"/>
    <p:sldId id="286" r:id="rId14"/>
    <p:sldId id="287" r:id="rId15"/>
    <p:sldId id="288" r:id="rId16"/>
    <p:sldId id="263" r:id="rId17"/>
    <p:sldId id="269" r:id="rId18"/>
    <p:sldId id="289" r:id="rId19"/>
    <p:sldId id="264" r:id="rId20"/>
    <p:sldId id="290" r:id="rId21"/>
    <p:sldId id="271" r:id="rId22"/>
    <p:sldId id="260" r:id="rId23"/>
    <p:sldId id="273" r:id="rId24"/>
    <p:sldId id="274" r:id="rId25"/>
    <p:sldId id="265" r:id="rId26"/>
    <p:sldId id="291" r:id="rId27"/>
    <p:sldId id="275" r:id="rId28"/>
    <p:sldId id="266" r:id="rId29"/>
    <p:sldId id="277" r:id="rId30"/>
    <p:sldId id="278" r:id="rId31"/>
    <p:sldId id="259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ABD8-CC08-634C-8959-69E2F102606D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Observer_pattern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Head-First-Design-Patterns-Freeman/dp/0596007124/ref=sr_1_1?ie=UTF8&amp;qid=1443164314&amp;sr=8-1&amp;keywords=Head+First:+Design+Pattern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ecorator_pattern" TargetMode="Externa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making.com/design_patterns/state" TargetMode="Externa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ameprogrammingpatterns.com/design-patterns-revisited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making.com/design_patterns/state" TargetMode="External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odel%E2%80%93view%E2%80%93controller" TargetMode="Externa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1100"/>
          </a:xfrm>
        </p:spPr>
        <p:txBody>
          <a:bodyPr/>
          <a:lstStyle/>
          <a:p>
            <a:r>
              <a:rPr lang="en-US" dirty="0" smtClean="0"/>
              <a:t>A single object has many other objects that need to know when it updates</a:t>
            </a:r>
          </a:p>
          <a:p>
            <a:r>
              <a:rPr lang="en-US" dirty="0" smtClean="0"/>
              <a:t>On an update, broadcast to all concerned objects</a:t>
            </a:r>
          </a:p>
          <a:p>
            <a:r>
              <a:rPr lang="en-US" dirty="0" smtClean="0"/>
              <a:t>But how?</a:t>
            </a:r>
          </a:p>
          <a:p>
            <a:r>
              <a:rPr lang="en-US" dirty="0" smtClean="0"/>
              <a:t>Thermostat temp sensor</a:t>
            </a:r>
          </a:p>
          <a:p>
            <a:pPr lvl="1"/>
            <a:r>
              <a:rPr lang="en-US" dirty="0" smtClean="0"/>
              <a:t>Furnace</a:t>
            </a:r>
          </a:p>
          <a:p>
            <a:pPr lvl="1"/>
            <a:r>
              <a:rPr lang="en-US" dirty="0" smtClean="0"/>
              <a:t>AC</a:t>
            </a:r>
          </a:p>
          <a:p>
            <a:pPr lvl="1"/>
            <a:r>
              <a:rPr lang="en-US" dirty="0" smtClean="0"/>
              <a:t>Mobile app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626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94700"/>
            <a:ext cx="8496300" cy="35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500"/>
          </a:xfrm>
        </p:spPr>
        <p:txBody>
          <a:bodyPr>
            <a:normAutofit/>
          </a:bodyPr>
          <a:lstStyle/>
          <a:p>
            <a:r>
              <a:rPr lang="en-US" dirty="0" smtClean="0"/>
              <a:t>Loose coupling</a:t>
            </a:r>
          </a:p>
          <a:p>
            <a:r>
              <a:rPr lang="en-US" dirty="0" smtClean="0"/>
              <a:t>Observers can be registered and unregistered during runtime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Dynamic</a:t>
            </a:r>
          </a:p>
          <a:p>
            <a:r>
              <a:rPr lang="en-US" dirty="0" smtClean="0"/>
              <a:t>No need to hardcode and notify every possible object that might ever be concerned</a:t>
            </a:r>
          </a:p>
          <a:p>
            <a:r>
              <a:rPr lang="en-US" dirty="0" smtClean="0"/>
              <a:t>Subject is only coded once</a:t>
            </a:r>
          </a:p>
          <a:p>
            <a:pPr lvl="1"/>
            <a:r>
              <a:rPr lang="en-US" dirty="0" smtClean="0"/>
              <a:t>This is a big deal!</a:t>
            </a:r>
          </a:p>
        </p:txBody>
      </p:sp>
    </p:spTree>
    <p:extLst>
      <p:ext uri="{BB962C8B-B14F-4D97-AF65-F5344CB8AC3E}">
        <p14:creationId xmlns:p14="http://schemas.microsoft.com/office/powerpoint/2010/main" val="235683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from </a:t>
            </a:r>
            <a:r>
              <a:rPr lang="en-US" dirty="0">
                <a:hlinkClick r:id="rId2"/>
              </a:rPr>
              <a:t>Head </a:t>
            </a:r>
            <a:r>
              <a:rPr lang="en-US" dirty="0" smtClean="0">
                <a:hlinkClick r:id="rId2"/>
              </a:rPr>
              <a:t>First </a:t>
            </a:r>
            <a:r>
              <a:rPr lang="en-US" dirty="0">
                <a:hlinkClick r:id="rId2"/>
              </a:rPr>
              <a:t>Design Patterns</a:t>
            </a:r>
            <a:endParaRPr lang="en-US" dirty="0"/>
          </a:p>
          <a:p>
            <a:r>
              <a:rPr lang="en-US" dirty="0" smtClean="0"/>
              <a:t>Need to compute the cost of a burger</a:t>
            </a:r>
          </a:p>
          <a:p>
            <a:r>
              <a:rPr lang="en-US" dirty="0" smtClean="0"/>
              <a:t>Condiments cost extra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53917"/>
              </p:ext>
            </p:extLst>
          </p:nvPr>
        </p:nvGraphicFramePr>
        <p:xfrm>
          <a:off x="1308100" y="3530600"/>
          <a:ext cx="6096000" cy="3073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48000"/>
                <a:gridCol w="3048000"/>
              </a:tblGrid>
              <a:tr h="7683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Burger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$1.50</a:t>
                      </a:r>
                      <a:endParaRPr lang="en-US" sz="3200" dirty="0"/>
                    </a:p>
                  </a:txBody>
                  <a:tcPr/>
                </a:tc>
              </a:tr>
              <a:tr h="7683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Ketchup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$0.05</a:t>
                      </a:r>
                      <a:endParaRPr lang="en-US" sz="3200" dirty="0"/>
                    </a:p>
                  </a:txBody>
                  <a:tcPr/>
                </a:tc>
              </a:tr>
              <a:tr h="7683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Relish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$0.10</a:t>
                      </a:r>
                      <a:endParaRPr lang="en-US" sz="3200" dirty="0"/>
                    </a:p>
                  </a:txBody>
                  <a:tcPr/>
                </a:tc>
              </a:tr>
              <a:tr h="7683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Cheese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$0.50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50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adjust to added requirement?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05702"/>
              </p:ext>
            </p:extLst>
          </p:nvPr>
        </p:nvGraphicFramePr>
        <p:xfrm>
          <a:off x="1511300" y="2576513"/>
          <a:ext cx="6096000" cy="38417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48000"/>
                <a:gridCol w="3048000"/>
              </a:tblGrid>
              <a:tr h="7683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Burger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$1.50</a:t>
                      </a:r>
                      <a:endParaRPr lang="en-US" sz="3200" dirty="0"/>
                    </a:p>
                  </a:txBody>
                  <a:tcPr/>
                </a:tc>
              </a:tr>
              <a:tr h="7683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Ketchup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$0.05</a:t>
                      </a:r>
                      <a:endParaRPr lang="en-US" sz="3200" dirty="0"/>
                    </a:p>
                  </a:txBody>
                  <a:tcPr/>
                </a:tc>
              </a:tr>
              <a:tr h="7683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Relish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$0.10</a:t>
                      </a:r>
                      <a:endParaRPr lang="en-US" sz="3200" dirty="0"/>
                    </a:p>
                  </a:txBody>
                  <a:tcPr/>
                </a:tc>
              </a:tr>
              <a:tr h="7683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Cheese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$0.25</a:t>
                      </a:r>
                      <a:endParaRPr lang="en-US" sz="3200" dirty="0"/>
                    </a:p>
                  </a:txBody>
                  <a:tcPr/>
                </a:tc>
              </a:tr>
              <a:tr h="7683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Bacon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$0.50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9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orders double cheese and triple bacon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2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</a:p>
          <a:p>
            <a:r>
              <a:rPr lang="en-US" dirty="0" smtClean="0"/>
              <a:t>Add features by adding wrapper classes</a:t>
            </a:r>
          </a:p>
          <a:p>
            <a:r>
              <a:rPr lang="en-US" dirty="0" smtClean="0"/>
              <a:t>Outer object interacts with the world</a:t>
            </a:r>
          </a:p>
          <a:p>
            <a:r>
              <a:rPr lang="en-US" dirty="0" smtClean="0"/>
              <a:t>Original/inner object is hidden</a:t>
            </a:r>
          </a:p>
          <a:p>
            <a:r>
              <a:rPr lang="en-US" dirty="0" smtClean="0"/>
              <a:t>Especially useful when original class is in a library and lacks needed </a:t>
            </a:r>
            <a:r>
              <a:rPr lang="en-US" dirty="0" err="1" smtClean="0"/>
              <a:t>funtionality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79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99" y="1511300"/>
            <a:ext cx="6596777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7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1410" y="1689131"/>
            <a:ext cx="2330598" cy="8380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Food Item</a:t>
            </a:r>
          </a:p>
          <a:p>
            <a:pPr algn="ctr"/>
            <a:r>
              <a:rPr lang="en-US" dirty="0" smtClean="0"/>
              <a:t>cost()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3909" y="3106924"/>
            <a:ext cx="2330598" cy="8380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Condiment</a:t>
            </a:r>
          </a:p>
          <a:p>
            <a:pPr algn="ctr"/>
            <a:r>
              <a:rPr lang="en-US" dirty="0" smtClean="0"/>
              <a:t>-Food Item</a:t>
            </a:r>
          </a:p>
          <a:p>
            <a:pPr algn="ctr"/>
            <a:r>
              <a:rPr lang="en-US" dirty="0" smtClean="0"/>
              <a:t>cost()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9554" y="3106924"/>
            <a:ext cx="2330598" cy="8380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Burger</a:t>
            </a:r>
          </a:p>
          <a:p>
            <a:pPr algn="ctr"/>
            <a:r>
              <a:rPr lang="en-US" dirty="0" smtClean="0"/>
              <a:t>cost()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6365" y="4747315"/>
            <a:ext cx="1264071" cy="8380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Relish</a:t>
            </a:r>
          </a:p>
          <a:p>
            <a:pPr algn="ctr"/>
            <a:r>
              <a:rPr lang="en-US" dirty="0" smtClean="0"/>
              <a:t>cost()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96835" y="4747315"/>
            <a:ext cx="1264071" cy="8380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Cheese</a:t>
            </a:r>
          </a:p>
          <a:p>
            <a:pPr algn="ctr"/>
            <a:r>
              <a:rPr lang="en-US" dirty="0" smtClean="0"/>
              <a:t>cost()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1410" y="4747315"/>
            <a:ext cx="1264071" cy="8380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Ketchup</a:t>
            </a:r>
          </a:p>
          <a:p>
            <a:pPr algn="ctr"/>
            <a:r>
              <a:rPr lang="en-US" dirty="0" smtClean="0"/>
              <a:t>cost()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98878" y="4747315"/>
            <a:ext cx="1264071" cy="8380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Bacon</a:t>
            </a:r>
          </a:p>
          <a:p>
            <a:pPr algn="ctr"/>
            <a:r>
              <a:rPr lang="en-US" dirty="0" smtClean="0"/>
              <a:t>cost()</a:t>
            </a:r>
            <a:endParaRPr lang="en-US" dirty="0"/>
          </a:p>
        </p:txBody>
      </p:sp>
      <p:cxnSp>
        <p:nvCxnSpPr>
          <p:cNvPr id="18" name="Elbow Connector 17"/>
          <p:cNvCxnSpPr>
            <a:stCxn id="9" idx="0"/>
            <a:endCxn id="5" idx="2"/>
          </p:cNvCxnSpPr>
          <p:nvPr/>
        </p:nvCxnSpPr>
        <p:spPr>
          <a:xfrm rot="5400000" flipH="1" flipV="1">
            <a:off x="3820141" y="3268248"/>
            <a:ext cx="802373" cy="215576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  <a:endCxn id="5" idx="2"/>
          </p:cNvCxnSpPr>
          <p:nvPr/>
        </p:nvCxnSpPr>
        <p:spPr>
          <a:xfrm rot="5400000" flipH="1" flipV="1">
            <a:off x="4532618" y="3980726"/>
            <a:ext cx="802373" cy="73080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0"/>
            <a:endCxn id="5" idx="2"/>
          </p:cNvCxnSpPr>
          <p:nvPr/>
        </p:nvCxnSpPr>
        <p:spPr>
          <a:xfrm rot="16200000" flipV="1">
            <a:off x="5262854" y="3981297"/>
            <a:ext cx="802373" cy="72966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0"/>
            <a:endCxn id="5" idx="2"/>
          </p:cNvCxnSpPr>
          <p:nvPr/>
        </p:nvCxnSpPr>
        <p:spPr>
          <a:xfrm rot="16200000" flipV="1">
            <a:off x="5963875" y="3280276"/>
            <a:ext cx="802373" cy="213170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0"/>
            <a:endCxn id="3" idx="2"/>
          </p:cNvCxnSpPr>
          <p:nvPr/>
        </p:nvCxnSpPr>
        <p:spPr>
          <a:xfrm rot="16200000" flipV="1">
            <a:off x="4198072" y="2005787"/>
            <a:ext cx="579775" cy="162249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0"/>
            <a:endCxn id="3" idx="2"/>
          </p:cNvCxnSpPr>
          <p:nvPr/>
        </p:nvCxnSpPr>
        <p:spPr>
          <a:xfrm rot="5400000" flipH="1" flipV="1">
            <a:off x="2720894" y="2151109"/>
            <a:ext cx="579775" cy="13318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3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>
            <a:normAutofit/>
          </a:bodyPr>
          <a:lstStyle/>
          <a:p>
            <a:r>
              <a:rPr lang="en-US" dirty="0" smtClean="0"/>
              <a:t>Need to create an enemy (abstract class)</a:t>
            </a:r>
          </a:p>
          <a:p>
            <a:r>
              <a:rPr lang="en-US" dirty="0" smtClean="0"/>
              <a:t>Type of enemy (concrete class) depends on: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layer’s level</a:t>
            </a:r>
          </a:p>
          <a:p>
            <a:pPr lvl="1"/>
            <a:r>
              <a:rPr lang="en-US" dirty="0" smtClean="0"/>
              <a:t>Player’s location</a:t>
            </a:r>
          </a:p>
          <a:p>
            <a:pPr lvl="1"/>
            <a:r>
              <a:rPr lang="en-US" dirty="0" smtClean="0"/>
              <a:t>Some randomness</a:t>
            </a:r>
          </a:p>
          <a:p>
            <a:r>
              <a:rPr lang="en-US" dirty="0" smtClean="0"/>
              <a:t>Enemies are created throughout the codebase</a:t>
            </a:r>
          </a:p>
          <a:p>
            <a:r>
              <a:rPr lang="en-US" dirty="0" smtClean="0"/>
              <a:t>What do you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2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OO-Concepts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rewrite code</a:t>
            </a:r>
          </a:p>
          <a:p>
            <a:r>
              <a:rPr lang="en-US" dirty="0"/>
              <a:t>Encapsulation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Write flexible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that makes objects</a:t>
            </a:r>
          </a:p>
          <a:p>
            <a:pPr lvl="1"/>
            <a:r>
              <a:rPr lang="en-US" dirty="0"/>
              <a:t>Don’t all classes do that?</a:t>
            </a:r>
          </a:p>
          <a:p>
            <a:r>
              <a:rPr lang="en-US" dirty="0" smtClean="0"/>
              <a:t>Factory </a:t>
            </a:r>
            <a:r>
              <a:rPr lang="en-US" dirty="0"/>
              <a:t>pattern</a:t>
            </a:r>
          </a:p>
          <a:p>
            <a:pPr lvl="1"/>
            <a:r>
              <a:rPr lang="en-US" dirty="0" smtClean="0"/>
              <a:t>Create objects of an abstract type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concern about </a:t>
            </a:r>
            <a:r>
              <a:rPr lang="en-US" dirty="0" smtClean="0"/>
              <a:t>the concrete </a:t>
            </a:r>
            <a:r>
              <a:rPr lang="en-US" dirty="0"/>
              <a:t>class that’s </a:t>
            </a:r>
            <a:r>
              <a:rPr lang="en-US" dirty="0" smtClean="0"/>
              <a:t>instantiated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0"/>
            <a:ext cx="8883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doesn’t push the a button</a:t>
            </a:r>
          </a:p>
          <a:p>
            <a:r>
              <a:rPr lang="en-US" dirty="0" smtClean="0"/>
              <a:t>AI and human mixed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9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doesn’t push the a button</a:t>
            </a:r>
          </a:p>
          <a:p>
            <a:r>
              <a:rPr lang="en-US" dirty="0" smtClean="0"/>
              <a:t>AI and human mixed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3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doesn’t push the a button</a:t>
            </a:r>
          </a:p>
          <a:p>
            <a:r>
              <a:rPr lang="en-US" dirty="0" smtClean="0"/>
              <a:t>AI and human mixed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between 2 different protocols</a:t>
            </a:r>
          </a:p>
          <a:p>
            <a:r>
              <a:rPr lang="en-US" dirty="0" smtClean="0"/>
              <a:t>Don’t modify the source code of either</a:t>
            </a:r>
          </a:p>
          <a:p>
            <a:r>
              <a:rPr lang="en-US" dirty="0" smtClean="0"/>
              <a:t>Often needed when combining code bases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ibraries</a:t>
            </a:r>
          </a:p>
          <a:p>
            <a:r>
              <a:rPr lang="en-US" dirty="0" smtClean="0"/>
              <a:t>Your code uses a single interface</a:t>
            </a:r>
          </a:p>
          <a:p>
            <a:r>
              <a:rPr lang="en-US" dirty="0" smtClean="0"/>
              <a:t>Adapters extend the interface and make external function calls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751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338"/>
            <a:ext cx="9144000" cy="2630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2768"/>
            <a:ext cx="9144000" cy="10123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5245100"/>
            <a:ext cx="7112000" cy="1511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0800" y="266700"/>
            <a:ext cx="3821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Library we need expects this: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3669503"/>
            <a:ext cx="381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Our code is built around this: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63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8"/>
            <a:ext cx="8229600" cy="1143000"/>
          </a:xfrm>
        </p:spPr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9144000" cy="53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CSE116</a:t>
            </a:r>
          </a:p>
          <a:p>
            <a:pPr lvl="1"/>
            <a:r>
              <a:rPr lang="en-US" dirty="0" smtClean="0"/>
              <a:t>Make a program without using “if”</a:t>
            </a:r>
          </a:p>
          <a:p>
            <a:r>
              <a:rPr lang="en-US" dirty="0" smtClean="0"/>
              <a:t>CSE396</a:t>
            </a:r>
          </a:p>
          <a:p>
            <a:pPr lvl="1"/>
            <a:r>
              <a:rPr lang="en-US" dirty="0" smtClean="0"/>
              <a:t>DFA’s</a:t>
            </a:r>
          </a:p>
          <a:p>
            <a:r>
              <a:rPr lang="en-US" dirty="0" smtClean="0"/>
              <a:t>Delegate functionality to a state object</a:t>
            </a:r>
          </a:p>
          <a:p>
            <a:r>
              <a:rPr lang="en-US" dirty="0" smtClean="0"/>
              <a:t>Functionality changes as state </a:t>
            </a:r>
            <a:r>
              <a:rPr lang="en-US" dirty="0" err="1" smtClean="0"/>
              <a:t>chnges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7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417638"/>
            <a:ext cx="8750300" cy="52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7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Time to level up!</a:t>
            </a:r>
          </a:p>
          <a:p>
            <a:r>
              <a:rPr lang="en-US" dirty="0" smtClean="0"/>
              <a:t>Necessary when the projects are large</a:t>
            </a:r>
          </a:p>
          <a:p>
            <a:r>
              <a:rPr lang="en-US" dirty="0" smtClean="0"/>
              <a:t>Course projects (possibly including CSE442)</a:t>
            </a:r>
          </a:p>
          <a:p>
            <a:pPr lvl="1"/>
            <a:r>
              <a:rPr lang="en-US" dirty="0" smtClean="0"/>
              <a:t>Small projects</a:t>
            </a:r>
          </a:p>
          <a:p>
            <a:pPr lvl="1"/>
            <a:r>
              <a:rPr lang="en-US" dirty="0" smtClean="0"/>
              <a:t>Requirements don’t change</a:t>
            </a:r>
          </a:p>
          <a:p>
            <a:pPr lvl="1"/>
            <a:r>
              <a:rPr lang="en-US" dirty="0" smtClean="0"/>
              <a:t>No design patterns needed</a:t>
            </a:r>
          </a:p>
          <a:p>
            <a:pPr lvl="1"/>
            <a:r>
              <a:rPr lang="en-US" dirty="0" smtClean="0"/>
              <a:t>Can get away without proper OO usage</a:t>
            </a:r>
          </a:p>
          <a:p>
            <a:r>
              <a:rPr lang="en-US" dirty="0" smtClean="0"/>
              <a:t>Large projects with poor design</a:t>
            </a:r>
          </a:p>
          <a:p>
            <a:pPr lvl="1"/>
            <a:r>
              <a:rPr lang="en-US" dirty="0" smtClean="0"/>
              <a:t>Do you want to refactor 10,000 lines of code?</a:t>
            </a:r>
          </a:p>
          <a:p>
            <a:pPr lvl="1"/>
            <a:r>
              <a:rPr lang="en-US" dirty="0" smtClean="0"/>
              <a:t>100,000 lines?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3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433" y="955527"/>
            <a:ext cx="9144000" cy="58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2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Where all the action</a:t>
            </a:r>
            <a:endParaRPr lang="en-US" dirty="0" smtClean="0"/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What the user sees</a:t>
            </a:r>
          </a:p>
          <a:p>
            <a:pPr lvl="1"/>
            <a:r>
              <a:rPr lang="en-US" dirty="0" smtClean="0"/>
              <a:t>Outputs</a:t>
            </a:r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How the user interacts</a:t>
            </a:r>
          </a:p>
          <a:p>
            <a:pPr lvl="1"/>
            <a:r>
              <a:rPr lang="en-US" dirty="0" smtClean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8187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800100"/>
            <a:ext cx="5080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 should be used in moderation</a:t>
            </a:r>
          </a:p>
          <a:p>
            <a:r>
              <a:rPr lang="en-US" dirty="0" smtClean="0"/>
              <a:t>This is a hammer</a:t>
            </a:r>
          </a:p>
          <a:p>
            <a:pPr lvl="1"/>
            <a:r>
              <a:rPr lang="en-US" dirty="0" smtClean="0"/>
              <a:t>Not all problems are nails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3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learn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Singleton</a:t>
            </a:r>
          </a:p>
          <a:p>
            <a:r>
              <a:rPr lang="en-US" dirty="0" smtClean="0"/>
              <a:t>Observer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Decorator Pattern</a:t>
            </a:r>
          </a:p>
          <a:p>
            <a:r>
              <a:rPr lang="en-US" dirty="0" smtClean="0"/>
              <a:t>Factory Pattern</a:t>
            </a:r>
            <a:endParaRPr lang="en-US" dirty="0"/>
          </a:p>
          <a:p>
            <a:r>
              <a:rPr lang="en-US" smtClean="0"/>
              <a:t>//Command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Adapter Pattern</a:t>
            </a:r>
          </a:p>
          <a:p>
            <a:r>
              <a:rPr lang="en-US" dirty="0" smtClean="0"/>
              <a:t>State pattern</a:t>
            </a:r>
          </a:p>
          <a:p>
            <a:r>
              <a:rPr lang="en-US" dirty="0" smtClean="0"/>
              <a:t>MVC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can be only one!</a:t>
            </a:r>
          </a:p>
          <a:p>
            <a:r>
              <a:rPr lang="en-US" dirty="0" smtClean="0"/>
              <a:t>When your codebase needs to share a single object (not a single class)</a:t>
            </a:r>
          </a:p>
          <a:p>
            <a:r>
              <a:rPr lang="en-US" dirty="0" smtClean="0"/>
              <a:t>Private constructor</a:t>
            </a:r>
          </a:p>
          <a:p>
            <a:pPr lvl="1"/>
            <a:r>
              <a:rPr lang="en-US" dirty="0" smtClean="0"/>
              <a:t>What?</a:t>
            </a:r>
          </a:p>
          <a:p>
            <a:r>
              <a:rPr lang="en-US" dirty="0" smtClean="0"/>
              <a:t>Controversial</a:t>
            </a:r>
          </a:p>
          <a:p>
            <a:pPr lvl="1"/>
            <a:r>
              <a:rPr lang="en-US" dirty="0" smtClean="0"/>
              <a:t>Introduces global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46199"/>
            <a:ext cx="8877300" cy="536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3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pass the settings in every constructor and function call</a:t>
            </a:r>
          </a:p>
          <a:p>
            <a:r>
              <a:rPr lang="en-US" dirty="0" smtClean="0"/>
              <a:t>Can cause issues</a:t>
            </a:r>
          </a:p>
          <a:p>
            <a:pPr lvl="1"/>
            <a:r>
              <a:rPr lang="en-US" dirty="0" smtClean="0"/>
              <a:t>What if I want multiple sets of settings concurrently?</a:t>
            </a:r>
          </a:p>
          <a:p>
            <a:pPr lvl="1"/>
            <a:r>
              <a:rPr lang="en-US" dirty="0" smtClean="0"/>
              <a:t>Panic</a:t>
            </a:r>
          </a:p>
          <a:p>
            <a:pPr lvl="1"/>
            <a:r>
              <a:rPr lang="en-US" dirty="0" smtClean="0"/>
              <a:t>Then run multiple instances of the program and let the OS take care of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0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create an object until it’s about to be used</a:t>
            </a:r>
          </a:p>
          <a:p>
            <a:r>
              <a:rPr lang="en-US" dirty="0" smtClean="0"/>
              <a:t>If an object is never used, it’s never created</a:t>
            </a:r>
          </a:p>
          <a:p>
            <a:r>
              <a:rPr lang="en-US" dirty="0" smtClean="0"/>
              <a:t>Can prevent multiple instantiations</a:t>
            </a:r>
          </a:p>
          <a:p>
            <a:r>
              <a:rPr lang="en-US" dirty="0" smtClean="0"/>
              <a:t>Can greatly improve efficiency</a:t>
            </a:r>
          </a:p>
          <a:p>
            <a:r>
              <a:rPr lang="en-US" dirty="0" smtClean="0"/>
              <a:t>At least spreads out the computation</a:t>
            </a:r>
          </a:p>
          <a:p>
            <a:pPr lvl="1"/>
            <a:r>
              <a:rPr lang="en-US" dirty="0" smtClean="0"/>
              <a:t>If that’s what you’re into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628</Words>
  <Application>Microsoft Macintosh PowerPoint</Application>
  <PresentationFormat>On-screen Show (4:3)</PresentationFormat>
  <Paragraphs>169</Paragraphs>
  <Slides>32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Design Patterns</vt:lpstr>
      <vt:lpstr>OO-Concepts</vt:lpstr>
      <vt:lpstr>Design Patterns</vt:lpstr>
      <vt:lpstr>Caution</vt:lpstr>
      <vt:lpstr>Let’s learn these</vt:lpstr>
      <vt:lpstr>Singleton</vt:lpstr>
      <vt:lpstr>Singleton</vt:lpstr>
      <vt:lpstr>Singleton</vt:lpstr>
      <vt:lpstr>Lazy Initialization</vt:lpstr>
      <vt:lpstr>Observer Pattern</vt:lpstr>
      <vt:lpstr>Observer Pattern</vt:lpstr>
      <vt:lpstr>Observer Pattern</vt:lpstr>
      <vt:lpstr>Scenario</vt:lpstr>
      <vt:lpstr>Scenario</vt:lpstr>
      <vt:lpstr>Scenario</vt:lpstr>
      <vt:lpstr>Decorator Pattern</vt:lpstr>
      <vt:lpstr>Decorator Pattern</vt:lpstr>
      <vt:lpstr>Decorator Pattern</vt:lpstr>
      <vt:lpstr>Scenario</vt:lpstr>
      <vt:lpstr>Factory Pattern</vt:lpstr>
      <vt:lpstr>PowerPoint Presentation</vt:lpstr>
      <vt:lpstr>Command pattern</vt:lpstr>
      <vt:lpstr>Command pattern</vt:lpstr>
      <vt:lpstr>Command pattern</vt:lpstr>
      <vt:lpstr>Adapter Pattern</vt:lpstr>
      <vt:lpstr>PowerPoint Presentation</vt:lpstr>
      <vt:lpstr>Adapter Pattern</vt:lpstr>
      <vt:lpstr>State Pattern</vt:lpstr>
      <vt:lpstr>State Pattern</vt:lpstr>
      <vt:lpstr>State Pattern</vt:lpstr>
      <vt:lpstr>MVC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50</cp:revision>
  <dcterms:created xsi:type="dcterms:W3CDTF">2015-08-25T05:16:22Z</dcterms:created>
  <dcterms:modified xsi:type="dcterms:W3CDTF">2015-09-25T08:22:53Z</dcterms:modified>
</cp:coreProperties>
</file>