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0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4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9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3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4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6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6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9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6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01A9D-F57C-4547-8FD3-A3844D0961BA}" type="datetimeFigureOut"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3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Shortest Path with Negative Edge Weights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Bellman-Ford</a:t>
            </a:r>
          </a:p>
        </p:txBody>
      </p:sp>
    </p:spTree>
    <p:extLst>
      <p:ext uri="{BB962C8B-B14F-4D97-AF65-F5344CB8AC3E}">
        <p14:creationId xmlns:p14="http://schemas.microsoft.com/office/powerpoint/2010/main" val="3327612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When to use Dynamic Programming</a:t>
            </a:r>
          </a:p>
        </p:txBody>
      </p:sp>
      <p:sp>
        <p:nvSpPr>
          <p:cNvPr id="14338" name="TextBox 2"/>
          <p:cNvSpPr txBox="1">
            <a:spLocks noChangeArrowheads="1"/>
          </p:cNvSpPr>
          <p:nvPr/>
        </p:nvSpPr>
        <p:spPr bwMode="auto">
          <a:xfrm>
            <a:off x="1009650" y="2670175"/>
            <a:ext cx="4241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There are polynomially many sub-problems</a:t>
            </a:r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1009650" y="3852863"/>
            <a:ext cx="6416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Optimal solution can be computed from solutions to sub-problems</a:t>
            </a:r>
          </a:p>
        </p:txBody>
      </p:sp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1009650" y="5037138"/>
            <a:ext cx="71625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There is an ordering among sub-problems that allows for iterative solution</a:t>
            </a:r>
          </a:p>
        </p:txBody>
      </p:sp>
      <p:pic>
        <p:nvPicPr>
          <p:cNvPr id="1434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50" y="1111250"/>
            <a:ext cx="1520825" cy="22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Box 6"/>
          <p:cNvSpPr txBox="1">
            <a:spLocks noChangeArrowheads="1"/>
          </p:cNvSpPr>
          <p:nvPr/>
        </p:nvSpPr>
        <p:spPr bwMode="auto">
          <a:xfrm>
            <a:off x="7023100" y="3429000"/>
            <a:ext cx="1368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latin typeface="Calibri" charset="0"/>
              </a:rPr>
              <a:t>Richard Bellman</a:t>
            </a:r>
          </a:p>
        </p:txBody>
      </p:sp>
    </p:spTree>
    <p:extLst>
      <p:ext uri="{BB962C8B-B14F-4D97-AF65-F5344CB8AC3E}">
        <p14:creationId xmlns:p14="http://schemas.microsoft.com/office/powerpoint/2010/main" val="1602155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Shortest Path Problem</a:t>
            </a:r>
          </a:p>
        </p:txBody>
      </p:sp>
      <p:sp>
        <p:nvSpPr>
          <p:cNvPr id="15362" name="TextBox 2"/>
          <p:cNvSpPr txBox="1">
            <a:spLocks noChangeArrowheads="1"/>
          </p:cNvSpPr>
          <p:nvPr/>
        </p:nvSpPr>
        <p:spPr bwMode="auto">
          <a:xfrm>
            <a:off x="1292225" y="2171700"/>
            <a:ext cx="74014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Input: (Directed) Graph </a:t>
            </a:r>
            <a:r>
              <a:rPr lang="en-US" sz="1800">
                <a:solidFill>
                  <a:srgbClr val="B100B1"/>
                </a:solidFill>
                <a:latin typeface="Calibri" charset="0"/>
              </a:rPr>
              <a:t>G=(V,E)</a:t>
            </a:r>
            <a:r>
              <a:rPr lang="en-US" sz="1800">
                <a:latin typeface="Calibri" charset="0"/>
              </a:rPr>
              <a:t> and for every edge </a:t>
            </a:r>
            <a:r>
              <a:rPr lang="en-US" sz="1800">
                <a:solidFill>
                  <a:srgbClr val="B100B1"/>
                </a:solidFill>
                <a:latin typeface="Calibri" charset="0"/>
              </a:rPr>
              <a:t>e</a:t>
            </a:r>
            <a:r>
              <a:rPr lang="en-US" sz="1800">
                <a:latin typeface="Calibri" charset="0"/>
              </a:rPr>
              <a:t> has a cost </a:t>
            </a:r>
            <a:r>
              <a:rPr lang="en-US" sz="1800">
                <a:solidFill>
                  <a:srgbClr val="B100B1"/>
                </a:solidFill>
                <a:latin typeface="Calibri" charset="0"/>
              </a:rPr>
              <a:t>c</a:t>
            </a:r>
            <a:r>
              <a:rPr lang="en-US" sz="1800" baseline="-25000">
                <a:solidFill>
                  <a:srgbClr val="B100B1"/>
                </a:solidFill>
                <a:latin typeface="Calibri" charset="0"/>
              </a:rPr>
              <a:t>e</a:t>
            </a:r>
            <a:r>
              <a:rPr lang="en-US" sz="1800">
                <a:latin typeface="Calibri" charset="0"/>
              </a:rPr>
              <a:t> (can be </a:t>
            </a:r>
            <a:r>
              <a:rPr lang="en-US" sz="1800">
                <a:solidFill>
                  <a:srgbClr val="B100B1"/>
                </a:solidFill>
                <a:latin typeface="Calibri" charset="0"/>
              </a:rPr>
              <a:t>&lt;0</a:t>
            </a:r>
            <a:r>
              <a:rPr lang="en-US" sz="1800">
                <a:latin typeface="Calibri" charset="0"/>
              </a:rPr>
              <a:t>) </a:t>
            </a:r>
          </a:p>
          <a:p>
            <a:pPr eaLnBrk="1" hangingPunct="1"/>
            <a:r>
              <a:rPr lang="en-US" sz="1800">
                <a:latin typeface="Calibri" charset="0"/>
              </a:rPr>
              <a:t>and no negative cycles in </a:t>
            </a:r>
            <a:r>
              <a:rPr lang="en-US" sz="1800">
                <a:solidFill>
                  <a:srgbClr val="B100B1"/>
                </a:solidFill>
                <a:latin typeface="Calibri" charset="0"/>
              </a:rPr>
              <a:t>G</a:t>
            </a:r>
            <a:endParaRPr lang="en-US" sz="1800">
              <a:latin typeface="Calibri" charset="0"/>
            </a:endParaRP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1901031" y="2818031"/>
            <a:ext cx="671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B100B1"/>
                </a:solidFill>
                <a:latin typeface="Calibri" charset="0"/>
              </a:rPr>
              <a:t>t</a:t>
            </a:r>
            <a:r>
              <a:rPr lang="en-US" sz="1800">
                <a:latin typeface="Calibri" charset="0"/>
              </a:rPr>
              <a:t> in </a:t>
            </a:r>
            <a:r>
              <a:rPr lang="en-US" sz="1800">
                <a:solidFill>
                  <a:srgbClr val="B100B1"/>
                </a:solidFill>
                <a:latin typeface="Calibri" charset="0"/>
              </a:rPr>
              <a:t>V</a:t>
            </a:r>
          </a:p>
        </p:txBody>
      </p:sp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1292225" y="3364706"/>
            <a:ext cx="3830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Output: Shortest path from every </a:t>
            </a:r>
            <a:r>
              <a:rPr lang="en-US" sz="1800">
                <a:solidFill>
                  <a:srgbClr val="B100B1"/>
                </a:solidFill>
                <a:latin typeface="Calibri" charset="0"/>
              </a:rPr>
              <a:t>s</a:t>
            </a:r>
            <a:r>
              <a:rPr lang="en-US" sz="1800">
                <a:latin typeface="Calibri" charset="0"/>
              </a:rPr>
              <a:t> to </a:t>
            </a:r>
            <a:r>
              <a:rPr lang="en-US" sz="1800">
                <a:solidFill>
                  <a:srgbClr val="B100B1"/>
                </a:solidFill>
                <a:latin typeface="Calibri" charset="0"/>
              </a:rPr>
              <a:t>t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960563" y="4200525"/>
            <a:ext cx="3357562" cy="2171700"/>
            <a:chOff x="1961187" y="4200859"/>
            <a:chExt cx="3357387" cy="2171476"/>
          </a:xfrm>
        </p:grpSpPr>
        <p:sp>
          <p:nvSpPr>
            <p:cNvPr id="6" name="Oval 5"/>
            <p:cNvSpPr/>
            <p:nvPr/>
          </p:nvSpPr>
          <p:spPr>
            <a:xfrm>
              <a:off x="2235810" y="4570709"/>
              <a:ext cx="119057" cy="13016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559716" y="4570709"/>
              <a:ext cx="120644" cy="13016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002678" y="4570709"/>
              <a:ext cx="119056" cy="13016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255004" y="5861213"/>
              <a:ext cx="119057" cy="13174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919987" y="5796132"/>
              <a:ext cx="119056" cy="13174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2" name="Straight Arrow Connector 11"/>
            <p:cNvCxnSpPr>
              <a:stCxn id="6" idx="5"/>
              <a:endCxn id="7" idx="2"/>
            </p:cNvCxnSpPr>
            <p:nvPr/>
          </p:nvCxnSpPr>
          <p:spPr>
            <a:xfrm rot="5400000" flipH="1" flipV="1">
              <a:off x="2925544" y="4047650"/>
              <a:ext cx="46033" cy="1222311"/>
            </a:xfrm>
            <a:prstGeom prst="straightConnector1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3680359" y="4635789"/>
              <a:ext cx="1322319" cy="1588"/>
            </a:xfrm>
            <a:prstGeom prst="straightConnector1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5"/>
              <a:endCxn id="9" idx="1"/>
            </p:cNvCxnSpPr>
            <p:nvPr/>
          </p:nvCxnSpPr>
          <p:spPr>
            <a:xfrm rot="16200000" flipH="1">
              <a:off x="3367669" y="4977051"/>
              <a:ext cx="1200026" cy="609568"/>
            </a:xfrm>
            <a:prstGeom prst="straightConnector1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2"/>
              <a:endCxn id="10" idx="5"/>
            </p:cNvCxnSpPr>
            <p:nvPr/>
          </p:nvCxnSpPr>
          <p:spPr>
            <a:xfrm rot="10800000">
              <a:off x="3021582" y="5908833"/>
              <a:ext cx="1233423" cy="19048"/>
            </a:xfrm>
            <a:prstGeom prst="straightConnector1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1"/>
              <a:endCxn id="7" idx="3"/>
            </p:cNvCxnSpPr>
            <p:nvPr/>
          </p:nvCxnSpPr>
          <p:spPr>
            <a:xfrm rot="5400000" flipH="1" flipV="1">
              <a:off x="2690634" y="4928637"/>
              <a:ext cx="1133358" cy="639730"/>
            </a:xfrm>
            <a:prstGeom prst="straightConnector1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78" name="TextBox 20"/>
            <p:cNvSpPr txBox="1">
              <a:spLocks noChangeArrowheads="1"/>
            </p:cNvSpPr>
            <p:nvPr/>
          </p:nvSpPr>
          <p:spPr bwMode="auto">
            <a:xfrm>
              <a:off x="2786657" y="4200859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B100B1"/>
                  </a:solidFill>
                  <a:latin typeface="Calibri" charset="0"/>
                </a:rPr>
                <a:t>1</a:t>
              </a:r>
            </a:p>
          </p:txBody>
        </p:sp>
        <p:sp>
          <p:nvSpPr>
            <p:cNvPr id="15379" name="TextBox 21"/>
            <p:cNvSpPr txBox="1">
              <a:spLocks noChangeArrowheads="1"/>
            </p:cNvSpPr>
            <p:nvPr/>
          </p:nvSpPr>
          <p:spPr bwMode="auto">
            <a:xfrm>
              <a:off x="4121825" y="4265992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B100B1"/>
                  </a:solidFill>
                  <a:latin typeface="Calibri" charset="0"/>
                </a:rPr>
                <a:t>1</a:t>
              </a:r>
            </a:p>
          </p:txBody>
        </p:sp>
        <p:sp>
          <p:nvSpPr>
            <p:cNvPr id="15380" name="TextBox 22"/>
            <p:cNvSpPr txBox="1">
              <a:spLocks noChangeArrowheads="1"/>
            </p:cNvSpPr>
            <p:nvPr/>
          </p:nvSpPr>
          <p:spPr bwMode="auto">
            <a:xfrm>
              <a:off x="3987346" y="4993436"/>
              <a:ext cx="5356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B100B1"/>
                  </a:solidFill>
                  <a:latin typeface="Calibri" charset="0"/>
                </a:rPr>
                <a:t>100</a:t>
              </a:r>
            </a:p>
          </p:txBody>
        </p:sp>
        <p:sp>
          <p:nvSpPr>
            <p:cNvPr id="15381" name="TextBox 23"/>
            <p:cNvSpPr txBox="1">
              <a:spLocks noChangeArrowheads="1"/>
            </p:cNvSpPr>
            <p:nvPr/>
          </p:nvSpPr>
          <p:spPr bwMode="auto">
            <a:xfrm>
              <a:off x="3300711" y="6003003"/>
              <a:ext cx="7233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B100B1"/>
                  </a:solidFill>
                  <a:latin typeface="Calibri" charset="0"/>
                </a:rPr>
                <a:t>-1000</a:t>
              </a:r>
            </a:p>
          </p:txBody>
        </p:sp>
        <p:sp>
          <p:nvSpPr>
            <p:cNvPr id="15382" name="TextBox 24"/>
            <p:cNvSpPr txBox="1">
              <a:spLocks noChangeArrowheads="1"/>
            </p:cNvSpPr>
            <p:nvPr/>
          </p:nvSpPr>
          <p:spPr bwMode="auto">
            <a:xfrm>
              <a:off x="2669663" y="4993436"/>
              <a:ext cx="5356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B100B1"/>
                  </a:solidFill>
                  <a:latin typeface="Calibri" charset="0"/>
                </a:rPr>
                <a:t>899</a:t>
              </a:r>
            </a:p>
          </p:txBody>
        </p:sp>
        <p:sp>
          <p:nvSpPr>
            <p:cNvPr id="15383" name="TextBox 25"/>
            <p:cNvSpPr txBox="1">
              <a:spLocks noChangeArrowheads="1"/>
            </p:cNvSpPr>
            <p:nvPr/>
          </p:nvSpPr>
          <p:spPr bwMode="auto">
            <a:xfrm>
              <a:off x="1961187" y="4452246"/>
              <a:ext cx="2749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008000"/>
                  </a:solidFill>
                  <a:latin typeface="Calibri" charset="0"/>
                </a:rPr>
                <a:t>s</a:t>
              </a:r>
            </a:p>
          </p:txBody>
        </p:sp>
        <p:sp>
          <p:nvSpPr>
            <p:cNvPr id="15384" name="TextBox 26"/>
            <p:cNvSpPr txBox="1">
              <a:spLocks noChangeArrowheads="1"/>
            </p:cNvSpPr>
            <p:nvPr/>
          </p:nvSpPr>
          <p:spPr bwMode="auto">
            <a:xfrm>
              <a:off x="5056588" y="4419678"/>
              <a:ext cx="2619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FF0000"/>
                  </a:solidFill>
                  <a:latin typeface="Calibri" charset="0"/>
                </a:rPr>
                <a:t>t</a:t>
              </a:r>
            </a:p>
          </p:txBody>
        </p:sp>
      </p:grpSp>
      <p:sp>
        <p:nvSpPr>
          <p:cNvPr id="29" name="Rounded Rectangular Callout 28"/>
          <p:cNvSpPr/>
          <p:nvPr/>
        </p:nvSpPr>
        <p:spPr>
          <a:xfrm>
            <a:off x="303213" y="4821238"/>
            <a:ext cx="1933575" cy="1060450"/>
          </a:xfrm>
          <a:prstGeom prst="wedgeRoundRectCallout">
            <a:avLst>
              <a:gd name="adj1" fmla="val 112313"/>
              <a:gd name="adj2" fmla="val 45082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Shortest path has cost negative infinity</a:t>
            </a:r>
          </a:p>
        </p:txBody>
      </p:sp>
      <p:sp>
        <p:nvSpPr>
          <p:cNvPr id="30" name="Cloud Callout 29"/>
          <p:cNvSpPr/>
          <p:nvPr/>
        </p:nvSpPr>
        <p:spPr>
          <a:xfrm>
            <a:off x="5786438" y="4517838"/>
            <a:ext cx="2900362" cy="1897062"/>
          </a:xfrm>
          <a:prstGeom prst="cloudCallout">
            <a:avLst>
              <a:gd name="adj1" fmla="val -9982"/>
              <a:gd name="adj2" fmla="val 40182"/>
            </a:avLst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Assume that </a:t>
            </a:r>
            <a:r>
              <a:rPr lang="en-US" dirty="0">
                <a:solidFill>
                  <a:srgbClr val="B100B1"/>
                </a:solidFill>
              </a:rPr>
              <a:t>G</a:t>
            </a:r>
            <a:r>
              <a:rPr lang="en-US" dirty="0"/>
              <a:t> has no negative cycle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55288" y="3904209"/>
            <a:ext cx="7401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(Can also reverse the problem and find Shortest path from </a:t>
            </a:r>
            <a:r>
              <a:rPr lang="en-US">
                <a:solidFill>
                  <a:srgbClr val="B100B1"/>
                </a:solidFill>
                <a:latin typeface="Calibri" charset="0"/>
              </a:rPr>
              <a:t>s </a:t>
            </a:r>
            <a:r>
              <a:rPr lang="en-US"/>
              <a:t>to every node </a:t>
            </a:r>
            <a:r>
              <a:rPr lang="en-US">
                <a:solidFill>
                  <a:srgbClr val="B100B1"/>
                </a:solidFill>
                <a:latin typeface="Calibri" charset="0"/>
              </a:rPr>
              <a:t>t</a:t>
            </a:r>
            <a:r>
              <a:rPr lang="en-US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21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Rest of today’s agenda</a:t>
            </a:r>
          </a:p>
        </p:txBody>
      </p:sp>
      <p:sp>
        <p:nvSpPr>
          <p:cNvPr id="16386" name="TextBox 2"/>
          <p:cNvSpPr txBox="1">
            <a:spLocks noChangeArrowheads="1"/>
          </p:cNvSpPr>
          <p:nvPr/>
        </p:nvSpPr>
        <p:spPr bwMode="auto">
          <a:xfrm>
            <a:off x="2838450" y="2443163"/>
            <a:ext cx="3467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Dynamic Program for shortest path</a:t>
            </a:r>
          </a:p>
        </p:txBody>
      </p:sp>
    </p:spTree>
    <p:extLst>
      <p:ext uri="{BB962C8B-B14F-4D97-AF65-F5344CB8AC3E}">
        <p14:creationId xmlns:p14="http://schemas.microsoft.com/office/powerpoint/2010/main" val="558210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Bellman to the rescue</a:t>
            </a:r>
          </a:p>
        </p:txBody>
      </p:sp>
      <p:pic>
        <p:nvPicPr>
          <p:cNvPr id="1741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0" y="1273175"/>
            <a:ext cx="3444875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341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Recurrence Relation</a:t>
            </a:r>
          </a:p>
        </p:txBody>
      </p:sp>
      <p:sp>
        <p:nvSpPr>
          <p:cNvPr id="18434" name="TextBox 2"/>
          <p:cNvSpPr txBox="1">
            <a:spLocks noChangeArrowheads="1"/>
          </p:cNvSpPr>
          <p:nvPr/>
        </p:nvSpPr>
        <p:spPr bwMode="auto">
          <a:xfrm>
            <a:off x="1889125" y="2116138"/>
            <a:ext cx="6062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B200B2"/>
                </a:solidFill>
                <a:latin typeface="Calibri" charset="0"/>
              </a:rPr>
              <a:t>OPT(i,u) </a:t>
            </a:r>
            <a:r>
              <a:rPr lang="en-US" sz="1800">
                <a:latin typeface="Calibri" charset="0"/>
              </a:rPr>
              <a:t>= cost of shortest path from 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u</a:t>
            </a:r>
            <a:r>
              <a:rPr lang="en-US" sz="1800">
                <a:latin typeface="Calibri" charset="0"/>
              </a:rPr>
              <a:t> to 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t</a:t>
            </a:r>
            <a:r>
              <a:rPr lang="en-US" sz="1800">
                <a:latin typeface="Calibri" charset="0"/>
              </a:rPr>
              <a:t> with at most 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i</a:t>
            </a:r>
            <a:r>
              <a:rPr lang="en-US" sz="1800">
                <a:latin typeface="Calibri" charset="0"/>
              </a:rPr>
              <a:t> edges</a:t>
            </a:r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403225" y="3798888"/>
            <a:ext cx="85074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700">
                <a:solidFill>
                  <a:srgbClr val="B200B2"/>
                </a:solidFill>
                <a:latin typeface="Calibri" charset="0"/>
              </a:rPr>
              <a:t>OPT(i,u)</a:t>
            </a:r>
            <a:r>
              <a:rPr lang="en-US" sz="2700">
                <a:latin typeface="Calibri" charset="0"/>
              </a:rPr>
              <a:t> = min </a:t>
            </a:r>
            <a:r>
              <a:rPr lang="en-US" sz="4000">
                <a:solidFill>
                  <a:srgbClr val="0000FF"/>
                </a:solidFill>
                <a:latin typeface="Calibri" charset="0"/>
              </a:rPr>
              <a:t>{</a:t>
            </a:r>
            <a:r>
              <a:rPr lang="en-US" sz="2700">
                <a:latin typeface="Calibri" charset="0"/>
              </a:rPr>
              <a:t> </a:t>
            </a:r>
            <a:r>
              <a:rPr lang="en-US" sz="2700">
                <a:solidFill>
                  <a:srgbClr val="B200B2"/>
                </a:solidFill>
                <a:latin typeface="Calibri" charset="0"/>
              </a:rPr>
              <a:t>OPT(i-1,u)</a:t>
            </a:r>
            <a:r>
              <a:rPr lang="en-US" sz="2700">
                <a:latin typeface="Calibri" charset="0"/>
              </a:rPr>
              <a:t>, min</a:t>
            </a:r>
            <a:r>
              <a:rPr lang="en-US" sz="2700" baseline="-25000">
                <a:solidFill>
                  <a:srgbClr val="B200B2"/>
                </a:solidFill>
                <a:latin typeface="Calibri" charset="0"/>
              </a:rPr>
              <a:t>(u,w) in E</a:t>
            </a:r>
            <a:r>
              <a:rPr lang="en-US" sz="2700" baseline="-25000">
                <a:latin typeface="Calibri" charset="0"/>
              </a:rPr>
              <a:t> </a:t>
            </a:r>
            <a:r>
              <a:rPr lang="en-US" sz="3000" b="1">
                <a:solidFill>
                  <a:srgbClr val="008000"/>
                </a:solidFill>
                <a:latin typeface="Calibri" charset="0"/>
              </a:rPr>
              <a:t>{</a:t>
            </a:r>
            <a:r>
              <a:rPr lang="en-US" sz="2700">
                <a:latin typeface="Calibri" charset="0"/>
              </a:rPr>
              <a:t> </a:t>
            </a:r>
            <a:r>
              <a:rPr lang="en-US" sz="2700">
                <a:solidFill>
                  <a:srgbClr val="B200B2"/>
                </a:solidFill>
                <a:latin typeface="Calibri" charset="0"/>
              </a:rPr>
              <a:t>c</a:t>
            </a:r>
            <a:r>
              <a:rPr lang="en-US" sz="2700" baseline="-25000">
                <a:solidFill>
                  <a:srgbClr val="B200B2"/>
                </a:solidFill>
                <a:latin typeface="Calibri" charset="0"/>
              </a:rPr>
              <a:t>u,w</a:t>
            </a:r>
            <a:r>
              <a:rPr lang="en-US" sz="2700">
                <a:solidFill>
                  <a:srgbClr val="B200B2"/>
                </a:solidFill>
                <a:latin typeface="Calibri" charset="0"/>
              </a:rPr>
              <a:t> + OPT(i-1, w)</a:t>
            </a:r>
            <a:r>
              <a:rPr lang="en-US" sz="3000" b="1">
                <a:solidFill>
                  <a:srgbClr val="008000"/>
                </a:solidFill>
                <a:latin typeface="Calibri" charset="0"/>
              </a:rPr>
              <a:t>}</a:t>
            </a:r>
            <a:r>
              <a:rPr lang="en-US" sz="2700">
                <a:latin typeface="Calibri" charset="0"/>
              </a:rPr>
              <a:t> </a:t>
            </a:r>
            <a:r>
              <a:rPr lang="en-US" sz="4000">
                <a:solidFill>
                  <a:srgbClr val="0000FF"/>
                </a:solidFill>
                <a:latin typeface="Calibri" charset="0"/>
              </a:rPr>
              <a:t>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1312863" y="5199063"/>
            <a:ext cx="2692400" cy="706437"/>
          </a:xfrm>
          <a:prstGeom prst="wedgeRoundRectCallout">
            <a:avLst>
              <a:gd name="adj1" fmla="val 21909"/>
              <a:gd name="adj2" fmla="val -15442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Path uses </a:t>
            </a:r>
            <a:r>
              <a:rPr lang="en-US" dirty="0">
                <a:solidFill>
                  <a:srgbClr val="B200B2"/>
                </a:solidFill>
              </a:rPr>
              <a:t>≤ i-1 </a:t>
            </a:r>
            <a:r>
              <a:rPr lang="en-US" dirty="0"/>
              <a:t>edges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362575" y="5330825"/>
            <a:ext cx="3324225" cy="781050"/>
          </a:xfrm>
          <a:prstGeom prst="wedgeRoundRectCallout">
            <a:avLst>
              <a:gd name="adj1" fmla="val -42384"/>
              <a:gd name="adj2" fmla="val -159722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Best path through all neighbors</a:t>
            </a:r>
          </a:p>
        </p:txBody>
      </p:sp>
    </p:spTree>
    <p:extLst>
      <p:ext uri="{BB962C8B-B14F-4D97-AF65-F5344CB8AC3E}">
        <p14:creationId xmlns:p14="http://schemas.microsoft.com/office/powerpoint/2010/main" val="2860298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Today</a:t>
            </a:r>
            <a:r>
              <a:rPr lang="ja-JP" altLang="en-US">
                <a:latin typeface="Calibri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  <a:cs typeface="ＭＳ Ｐゴシック" charset="0"/>
              </a:rPr>
              <a:t>s agenda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58" name="TextBox 2"/>
          <p:cNvSpPr txBox="1">
            <a:spLocks noChangeArrowheads="1"/>
          </p:cNvSpPr>
          <p:nvPr/>
        </p:nvSpPr>
        <p:spPr bwMode="auto">
          <a:xfrm>
            <a:off x="1443038" y="2322513"/>
            <a:ext cx="3000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Finish Bellman-Ford algorithm</a:t>
            </a:r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1443038" y="3462338"/>
            <a:ext cx="2127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Analyze the run time</a:t>
            </a:r>
          </a:p>
        </p:txBody>
      </p:sp>
    </p:spTree>
    <p:extLst>
      <p:ext uri="{BB962C8B-B14F-4D97-AF65-F5344CB8AC3E}">
        <p14:creationId xmlns:p14="http://schemas.microsoft.com/office/powerpoint/2010/main" val="3515382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Some consequences</a:t>
            </a:r>
          </a:p>
        </p:txBody>
      </p:sp>
      <p:sp>
        <p:nvSpPr>
          <p:cNvPr id="20482" name="TextBox 2"/>
          <p:cNvSpPr txBox="1">
            <a:spLocks noChangeArrowheads="1"/>
          </p:cNvSpPr>
          <p:nvPr/>
        </p:nvSpPr>
        <p:spPr bwMode="auto">
          <a:xfrm>
            <a:off x="1889125" y="1417638"/>
            <a:ext cx="5365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B200B2"/>
                </a:solidFill>
                <a:latin typeface="Calibri" charset="0"/>
              </a:rPr>
              <a:t>OPT(i,u) </a:t>
            </a:r>
            <a:r>
              <a:rPr lang="en-US" sz="1800">
                <a:latin typeface="Calibri" charset="0"/>
              </a:rPr>
              <a:t>= shortest path from 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u</a:t>
            </a:r>
            <a:r>
              <a:rPr lang="en-US" sz="1800">
                <a:latin typeface="Calibri" charset="0"/>
              </a:rPr>
              <a:t> to 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t</a:t>
            </a:r>
            <a:r>
              <a:rPr lang="en-US" sz="1800">
                <a:latin typeface="Calibri" charset="0"/>
              </a:rPr>
              <a:t> with at most 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i</a:t>
            </a:r>
            <a:r>
              <a:rPr lang="en-US" sz="1800">
                <a:latin typeface="Calibri" charset="0"/>
              </a:rPr>
              <a:t> edges</a:t>
            </a:r>
          </a:p>
        </p:txBody>
      </p:sp>
      <p:sp>
        <p:nvSpPr>
          <p:cNvPr id="20483" name="TextBox 3"/>
          <p:cNvSpPr txBox="1">
            <a:spLocks noChangeArrowheads="1"/>
          </p:cNvSpPr>
          <p:nvPr/>
        </p:nvSpPr>
        <p:spPr bwMode="auto">
          <a:xfrm>
            <a:off x="365125" y="2062163"/>
            <a:ext cx="85074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700">
                <a:solidFill>
                  <a:srgbClr val="B200B2"/>
                </a:solidFill>
                <a:latin typeface="Calibri" charset="0"/>
              </a:rPr>
              <a:t>OPT(i,u)</a:t>
            </a:r>
            <a:r>
              <a:rPr lang="en-US" sz="2700">
                <a:latin typeface="Calibri" charset="0"/>
              </a:rPr>
              <a:t> = min </a:t>
            </a:r>
            <a:r>
              <a:rPr lang="en-US" sz="4000">
                <a:solidFill>
                  <a:srgbClr val="0000FF"/>
                </a:solidFill>
                <a:latin typeface="Calibri" charset="0"/>
              </a:rPr>
              <a:t>{</a:t>
            </a:r>
            <a:r>
              <a:rPr lang="en-US" sz="2700">
                <a:latin typeface="Calibri" charset="0"/>
              </a:rPr>
              <a:t> </a:t>
            </a:r>
            <a:r>
              <a:rPr lang="en-US" sz="2700">
                <a:solidFill>
                  <a:srgbClr val="B200B2"/>
                </a:solidFill>
                <a:latin typeface="Calibri" charset="0"/>
              </a:rPr>
              <a:t>OPT(i-1,u)</a:t>
            </a:r>
            <a:r>
              <a:rPr lang="en-US" sz="2700">
                <a:latin typeface="Calibri" charset="0"/>
              </a:rPr>
              <a:t>, min</a:t>
            </a:r>
            <a:r>
              <a:rPr lang="en-US" sz="2700" baseline="-25000">
                <a:solidFill>
                  <a:srgbClr val="B200B2"/>
                </a:solidFill>
                <a:latin typeface="Calibri" charset="0"/>
              </a:rPr>
              <a:t>(u,w) in E</a:t>
            </a:r>
            <a:r>
              <a:rPr lang="en-US" sz="2700" baseline="-25000">
                <a:latin typeface="Calibri" charset="0"/>
              </a:rPr>
              <a:t> </a:t>
            </a:r>
            <a:r>
              <a:rPr lang="en-US" sz="3000" b="1">
                <a:solidFill>
                  <a:srgbClr val="008000"/>
                </a:solidFill>
                <a:latin typeface="Calibri" charset="0"/>
              </a:rPr>
              <a:t>{</a:t>
            </a:r>
            <a:r>
              <a:rPr lang="en-US" sz="2700">
                <a:latin typeface="Calibri" charset="0"/>
              </a:rPr>
              <a:t> </a:t>
            </a:r>
            <a:r>
              <a:rPr lang="en-US" sz="2700">
                <a:solidFill>
                  <a:srgbClr val="B200B2"/>
                </a:solidFill>
                <a:latin typeface="Calibri" charset="0"/>
              </a:rPr>
              <a:t>c</a:t>
            </a:r>
            <a:r>
              <a:rPr lang="en-US" sz="2700" baseline="-25000">
                <a:solidFill>
                  <a:srgbClr val="B200B2"/>
                </a:solidFill>
                <a:latin typeface="Calibri" charset="0"/>
              </a:rPr>
              <a:t>u,w</a:t>
            </a:r>
            <a:r>
              <a:rPr lang="en-US" sz="2700">
                <a:solidFill>
                  <a:srgbClr val="B200B2"/>
                </a:solidFill>
                <a:latin typeface="Calibri" charset="0"/>
              </a:rPr>
              <a:t> + OPT(i-1, w)</a:t>
            </a:r>
            <a:r>
              <a:rPr lang="en-US" sz="3000" b="1">
                <a:solidFill>
                  <a:srgbClr val="008000"/>
                </a:solidFill>
                <a:latin typeface="Calibri" charset="0"/>
              </a:rPr>
              <a:t>}</a:t>
            </a:r>
            <a:r>
              <a:rPr lang="en-US" sz="2700">
                <a:latin typeface="Calibri" charset="0"/>
              </a:rPr>
              <a:t> </a:t>
            </a:r>
            <a:r>
              <a:rPr lang="en-US" sz="4000">
                <a:solidFill>
                  <a:srgbClr val="0000FF"/>
                </a:solidFill>
                <a:latin typeface="Calibri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246313" y="3213100"/>
            <a:ext cx="4694237" cy="576263"/>
          </a:xfrm>
          <a:prstGeom prst="rect">
            <a:avLst/>
          </a:prstGeom>
          <a:solidFill>
            <a:schemeClr val="accent6">
              <a:lumMod val="75000"/>
              <a:alpha val="7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B200B2"/>
                </a:solidFill>
                <a:latin typeface="Calibri" charset="0"/>
                <a:ea typeface="ＭＳ Ｐゴシック" charset="0"/>
                <a:cs typeface="ＭＳ Ｐゴシック" charset="0"/>
              </a:rPr>
              <a:t>OPT(n-1,u) </a:t>
            </a:r>
            <a:r>
              <a: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is shortest path cost between </a:t>
            </a:r>
            <a:r>
              <a:rPr lang="en-US">
                <a:solidFill>
                  <a:srgbClr val="B200B2"/>
                </a:solidFill>
                <a:latin typeface="Calibri" charset="0"/>
                <a:ea typeface="ＭＳ Ｐゴシック" charset="0"/>
                <a:cs typeface="ＭＳ Ｐゴシック" charset="0"/>
              </a:rPr>
              <a:t>u</a:t>
            </a:r>
            <a:r>
              <a: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>
                <a:solidFill>
                  <a:srgbClr val="B200B2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1563688" y="4200525"/>
            <a:ext cx="6924675" cy="2117725"/>
          </a:xfrm>
          <a:prstGeom prst="cloudCallout">
            <a:avLst>
              <a:gd name="adj1" fmla="val -18012"/>
              <a:gd name="adj2" fmla="val 51218"/>
            </a:avLst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7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Group talk time:</a:t>
            </a:r>
          </a:p>
          <a:p>
            <a:pPr algn="ctr">
              <a:defRPr/>
            </a:pPr>
            <a:r>
              <a:rPr lang="en-US" sz="27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How to compute the shortest path between </a:t>
            </a:r>
            <a:r>
              <a:rPr lang="en-US" sz="2700">
                <a:solidFill>
                  <a:srgbClr val="B200B2"/>
                </a:solidFill>
                <a:latin typeface="Calibri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27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sz="2700">
                <a:solidFill>
                  <a:srgbClr val="B200B2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7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 given all </a:t>
            </a:r>
            <a:r>
              <a:rPr lang="en-US" sz="2700">
                <a:solidFill>
                  <a:srgbClr val="B200B2"/>
                </a:solidFill>
                <a:latin typeface="Calibri" charset="0"/>
                <a:ea typeface="ＭＳ Ｐゴシック" charset="0"/>
                <a:cs typeface="ＭＳ Ｐゴシック" charset="0"/>
              </a:rPr>
              <a:t>OPT(i,u) </a:t>
            </a:r>
            <a:r>
              <a:rPr lang="en-US" sz="27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3057381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1506" name="Picture 2" descr="pillow_tal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2028825"/>
            <a:ext cx="9112250" cy="264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506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333</Words>
  <Application>Microsoft Macintosh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Shortest Path with Negative Edge Weights</vt:lpstr>
      <vt:lpstr>When to use Dynamic Programming</vt:lpstr>
      <vt:lpstr>Shortest Path Problem</vt:lpstr>
      <vt:lpstr>Rest of today’s agenda</vt:lpstr>
      <vt:lpstr>Bellman to the rescue</vt:lpstr>
      <vt:lpstr>Recurrence Relation</vt:lpstr>
      <vt:lpstr>Today’s agenda</vt:lpstr>
      <vt:lpstr>Some consequences</vt:lpstr>
      <vt:lpstr>PowerPoint Presentation</vt:lpstr>
    </vt:vector>
  </TitlesOfParts>
  <Company>University at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Hartloff</dc:creator>
  <cp:lastModifiedBy>Jesse Hartloff</cp:lastModifiedBy>
  <cp:revision>11</cp:revision>
  <dcterms:created xsi:type="dcterms:W3CDTF">2018-05-29T14:01:07Z</dcterms:created>
  <dcterms:modified xsi:type="dcterms:W3CDTF">2018-06-18T17:57:57Z</dcterms:modified>
</cp:coreProperties>
</file>