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1" r:id="rId1"/>
  </p:sldMasterIdLst>
  <p:notesMasterIdLst>
    <p:notesMasterId r:id="rId32"/>
  </p:notesMasterIdLst>
  <p:sldIdLst>
    <p:sldId id="273" r:id="rId2"/>
    <p:sldId id="465" r:id="rId3"/>
    <p:sldId id="477" r:id="rId4"/>
    <p:sldId id="488" r:id="rId5"/>
    <p:sldId id="489" r:id="rId6"/>
    <p:sldId id="490" r:id="rId7"/>
    <p:sldId id="491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505" r:id="rId22"/>
    <p:sldId id="506" r:id="rId23"/>
    <p:sldId id="507" r:id="rId24"/>
    <p:sldId id="508" r:id="rId25"/>
    <p:sldId id="509" r:id="rId26"/>
    <p:sldId id="514" r:id="rId27"/>
    <p:sldId id="510" r:id="rId28"/>
    <p:sldId id="512" r:id="rId29"/>
    <p:sldId id="513" r:id="rId30"/>
    <p:sldId id="511" r:id="rId31"/>
  </p:sldIdLst>
  <p:sldSz cx="9144000" cy="6858000" type="screen4x3"/>
  <p:notesSz cx="6858000" cy="9144000"/>
  <p:custDataLst>
    <p:tags r:id="rId34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DEC9"/>
    <a:srgbClr val="FCAD00"/>
    <a:srgbClr val="84AA33"/>
    <a:srgbClr val="000000"/>
    <a:srgbClr val="FFFF00"/>
    <a:srgbClr val="CC9900"/>
    <a:srgbClr val="00CC00"/>
    <a:srgbClr val="208600"/>
    <a:srgbClr val="66FF3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6219" autoAdjust="0"/>
  </p:normalViewPr>
  <p:slideViewPr>
    <p:cSldViewPr>
      <p:cViewPr varScale="1">
        <p:scale>
          <a:sx n="95" d="100"/>
          <a:sy n="95" d="100"/>
        </p:scale>
        <p:origin x="-117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tags" Target="tags/tag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97E-4E59-93A1-15249B0480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97E-4E59-93A1-15249B0480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97E-4E59-93A1-15249B048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104659032"/>
        <c:axId val="-2104656056"/>
        <c:axId val="-2104652872"/>
      </c:bar3DChart>
      <c:catAx>
        <c:axId val="-2104659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4656056"/>
        <c:crosses val="autoZero"/>
        <c:auto val="1"/>
        <c:lblAlgn val="ctr"/>
        <c:lblOffset val="100"/>
        <c:noMultiLvlLbl val="0"/>
      </c:catAx>
      <c:valAx>
        <c:axId val="-2104656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4659032"/>
        <c:crosses val="autoZero"/>
        <c:crossBetween val="between"/>
      </c:valAx>
      <c:serAx>
        <c:axId val="-210465287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4656056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6413" cy="91424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4825" cy="91408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6025" cy="411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886200" y="8867775"/>
            <a:ext cx="2968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60" tIns="46080" rIns="92160" bIns="46080" anchor="b">
            <a:spAutoFit/>
          </a:bodyPr>
          <a:lstStyle/>
          <a:p>
            <a:pPr algn="r" eaLnBrk="0" hangingPunct="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9BF98-C07C-4E11-9413-DAF078D46E34}" type="slidenum">
              <a:rPr lang="en-GB" sz="1200">
                <a:latin typeface="Times" pitchFamily="18" charset="0"/>
              </a:rPr>
              <a:pPr algn="r" eaLnBrk="0" hangingPunct="0"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20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595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6B474E34-EC0C-4979-A4B9-37DF8AFD8A7A}" type="slidenum">
              <a:rPr lang="en-US"/>
              <a:pPr/>
              <a:t>2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0813" y="784225"/>
            <a:ext cx="4029075" cy="30226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7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7C69A8B9-E7F6-482E-AF9E-664422817C03}" type="slidenum">
              <a:rPr lang="en-US"/>
              <a:pPr/>
              <a:t>3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32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Hotfix merged to both 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0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F3BE79-3420-4BE1-9497-D23CD9EEB0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FBA-F599-4831-8C90-0DE10E6135B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617672897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469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  <a:lvl3pPr>
              <a:buClr>
                <a:schemeClr val="accent3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5">
                  <a:lumMod val="60000"/>
                  <a:lumOff val="40000"/>
                </a:schemeClr>
              </a:buClr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3886200" cy="511603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6"/>
            <a:ext cx="3886200" cy="511603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4267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4267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A1427D-DA3D-45EE-BE54-D19C443E7AC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E3E414-9E77-4930-BF67-77DAEB18C4C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9530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953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DA04FBA-F599-4831-8C90-0DE10E6135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vie.com/posts/a-successful-git-branching-model/" TargetMode="Externa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vie.com/posts/a-successful-git-branching-model/" TargetMode="External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usinessinsider.com/learning-how-to-code-imposter-syndrome-2014-11" TargetMode="Externa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839200" cy="597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036" name="Rectangle 4"/>
          <p:cNvSpPr>
            <a:spLocks noGrp="1" noChangeArrowheads="1"/>
          </p:cNvSpPr>
          <p:nvPr>
            <p:ph type="ctrTitle"/>
          </p:nvPr>
        </p:nvSpPr>
        <p:spPr>
          <a:solidFill>
            <a:schemeClr val="bg2">
              <a:alpha val="47000"/>
            </a:schemeClr>
          </a:solidFill>
        </p:spPr>
        <p:txBody>
          <a:bodyPr>
            <a:noAutofit/>
          </a:bodyPr>
          <a:lstStyle/>
          <a:p>
            <a:r>
              <a:rPr lang="en-US" dirty="0" smtClean="0"/>
              <a:t>Version Control: Branching</a:t>
            </a:r>
            <a:endParaRPr lang="en-US" sz="3600" dirty="0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</a:t>
            </a:r>
            <a:r>
              <a:rPr lang="en-US" dirty="0" smtClean="0"/>
              <a:t>442 – Software </a:t>
            </a:r>
            <a:r>
              <a:rPr lang="en-US" dirty="0" smtClean="0"/>
              <a:t>Engineering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Without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1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Huge argument about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 smtClean="0">
                <a:solidFill>
                  <a:schemeClr val="accent3"/>
                </a:solidFill>
              </a:rPr>
              <a:t>ing</a:t>
            </a:r>
            <a:r>
              <a:rPr lang="en-US" dirty="0" smtClean="0"/>
              <a:t> incomplete code</a:t>
            </a:r>
          </a:p>
          <a:p>
            <a:pPr lvl="1"/>
            <a:r>
              <a:rPr lang="en-US" dirty="0" smtClean="0"/>
              <a:t>Most tempting &amp; </a:t>
            </a:r>
            <a:r>
              <a:rPr lang="en-US" dirty="0" smtClean="0">
                <a:solidFill>
                  <a:schemeClr val="accent1"/>
                </a:solidFill>
              </a:rPr>
              <a:t>easiest solution reached: JUST WAIT</a:t>
            </a:r>
          </a:p>
          <a:p>
            <a:r>
              <a:rPr lang="en-US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Worse </a:t>
            </a:r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scenario</a:t>
            </a:r>
            <a:r>
              <a:rPr lang="en-US" dirty="0" smtClean="0"/>
              <a:t>: everyone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 smtClean="0">
                <a:solidFill>
                  <a:schemeClr val="accent3"/>
                </a:solidFill>
              </a:rPr>
              <a:t>es week of deadline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124200"/>
            <a:ext cx="4724400" cy="359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Without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1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Huge argument about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 smtClean="0">
                <a:solidFill>
                  <a:schemeClr val="accent3"/>
                </a:solidFill>
              </a:rPr>
              <a:t>ing</a:t>
            </a:r>
            <a:r>
              <a:rPr lang="en-US" dirty="0" smtClean="0"/>
              <a:t> incomplete code</a:t>
            </a:r>
          </a:p>
          <a:p>
            <a:pPr lvl="1"/>
            <a:r>
              <a:rPr lang="en-US" dirty="0" smtClean="0"/>
              <a:t>Most tempting &amp; </a:t>
            </a:r>
            <a:r>
              <a:rPr lang="en-US" dirty="0" smtClean="0">
                <a:solidFill>
                  <a:schemeClr val="accent1"/>
                </a:solidFill>
              </a:rPr>
              <a:t>easiest solution reached: JUST WAIT</a:t>
            </a:r>
          </a:p>
          <a:p>
            <a:r>
              <a:rPr lang="en-US" b="1" dirty="0" smtClean="0">
                <a:solidFill>
                  <a:schemeClr val="accent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Worst </a:t>
            </a:r>
            <a:r>
              <a:rPr lang="en-US" b="1" dirty="0">
                <a:solidFill>
                  <a:schemeClr val="accent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scenario</a:t>
            </a:r>
            <a:r>
              <a:rPr lang="en-US" dirty="0" smtClean="0">
                <a:solidFill>
                  <a:schemeClr val="accent3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/>
              <a:t>everyone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solidFill>
                  <a:schemeClr val="accent3"/>
                </a:solidFill>
              </a:rPr>
              <a:t>es </a:t>
            </a:r>
            <a:r>
              <a:rPr lang="en-US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</a:t>
            </a:r>
            <a:r>
              <a:rPr lang="en-US" dirty="0" smtClean="0">
                <a:solidFill>
                  <a:schemeClr val="accent3"/>
                </a:solidFill>
              </a:rPr>
              <a:t> of </a:t>
            </a:r>
            <a:r>
              <a:rPr lang="en-US" dirty="0">
                <a:solidFill>
                  <a:schemeClr val="accent3"/>
                </a:solidFill>
              </a:rPr>
              <a:t>deadline</a:t>
            </a:r>
          </a:p>
          <a:p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200400"/>
            <a:ext cx="4724400" cy="353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1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378952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Allows developers to </a:t>
            </a:r>
            <a:r>
              <a:rPr lang="en-US" dirty="0" smtClean="0">
                <a:solidFill>
                  <a:schemeClr val="accent3"/>
                </a:solidFill>
              </a:rPr>
              <a:t>work independently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Changes and updates saved </a:t>
            </a:r>
            <a:r>
              <a:rPr lang="en-US" dirty="0"/>
              <a:t>in version control</a:t>
            </a:r>
          </a:p>
          <a:p>
            <a:pPr lvl="1"/>
            <a:r>
              <a:rPr lang="en-US" dirty="0"/>
              <a:t>Total independence not needed; </a:t>
            </a:r>
            <a:r>
              <a:rPr lang="en-US" dirty="0" smtClean="0">
                <a:solidFill>
                  <a:schemeClr val="accent1"/>
                </a:solidFill>
              </a:rPr>
              <a:t>others can join branch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Always able to prune branch </a:t>
            </a:r>
            <a:r>
              <a:rPr lang="en-US" dirty="0"/>
              <a:t>and rejoin </a:t>
            </a:r>
            <a:r>
              <a:rPr lang="en-US" dirty="0" smtClean="0"/>
              <a:t>rest of team</a:t>
            </a:r>
            <a:endParaRPr lang="en-US" dirty="0"/>
          </a:p>
          <a:p>
            <a:pPr lvl="1"/>
            <a:r>
              <a:rPr lang="en-US" dirty="0"/>
              <a:t>Not everything is success, </a:t>
            </a:r>
            <a:r>
              <a:rPr lang="en-US" dirty="0" smtClean="0">
                <a:solidFill>
                  <a:schemeClr val="accent1"/>
                </a:solidFill>
              </a:rPr>
              <a:t>simplify if/when backing out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Merge branch into </a:t>
            </a:r>
            <a:r>
              <a:rPr lang="en-US" dirty="0" smtClean="0">
                <a:solidFill>
                  <a:schemeClr val="accent3"/>
                </a:solidFill>
              </a:rPr>
              <a:t>develop </a:t>
            </a:r>
            <a:r>
              <a:rPr lang="en-US" dirty="0" smtClean="0"/>
              <a:t>when </a:t>
            </a:r>
            <a:r>
              <a:rPr lang="en-US" dirty="0" smtClean="0"/>
              <a:t>work is complete</a:t>
            </a:r>
          </a:p>
          <a:p>
            <a:pPr lvl="1"/>
            <a:r>
              <a:rPr lang="en-US" dirty="0" smtClean="0"/>
              <a:t>Should not interfere with others; </a:t>
            </a:r>
            <a:r>
              <a:rPr lang="en-US" dirty="0" smtClean="0">
                <a:solidFill>
                  <a:schemeClr val="accent1"/>
                </a:solidFill>
              </a:rPr>
              <a:t>you got it working!</a:t>
            </a:r>
          </a:p>
        </p:txBody>
      </p:sp>
    </p:spTree>
    <p:extLst>
      <p:ext uri="{BB962C8B-B14F-4D97-AF65-F5344CB8AC3E}">
        <p14:creationId xmlns:p14="http://schemas.microsoft.com/office/powerpoint/2010/main" val="841086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378952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Allows developers to </a:t>
            </a:r>
            <a:r>
              <a:rPr lang="en-US" dirty="0" smtClean="0">
                <a:solidFill>
                  <a:schemeClr val="accent3"/>
                </a:solidFill>
              </a:rPr>
              <a:t>work independently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Changes and updates saved </a:t>
            </a:r>
            <a:r>
              <a:rPr lang="en-US" dirty="0"/>
              <a:t>in version control</a:t>
            </a:r>
          </a:p>
          <a:p>
            <a:pPr lvl="1"/>
            <a:r>
              <a:rPr lang="en-US" dirty="0"/>
              <a:t>Total independence not needed; </a:t>
            </a:r>
            <a:r>
              <a:rPr lang="en-US" dirty="0" smtClean="0">
                <a:solidFill>
                  <a:schemeClr val="accent1"/>
                </a:solidFill>
              </a:rPr>
              <a:t>others can join branch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Always able to prune branch </a:t>
            </a:r>
            <a:r>
              <a:rPr lang="en-US" dirty="0"/>
              <a:t>and rejoin </a:t>
            </a:r>
            <a:r>
              <a:rPr lang="en-US" dirty="0" smtClean="0"/>
              <a:t>rest of team</a:t>
            </a:r>
            <a:endParaRPr lang="en-US" dirty="0"/>
          </a:p>
          <a:p>
            <a:pPr lvl="1"/>
            <a:r>
              <a:rPr lang="en-US" dirty="0"/>
              <a:t>Not everything is success, </a:t>
            </a:r>
            <a:r>
              <a:rPr lang="en-US" dirty="0" smtClean="0">
                <a:solidFill>
                  <a:schemeClr val="accent1"/>
                </a:solidFill>
              </a:rPr>
              <a:t>simplify if/when backing out</a:t>
            </a:r>
          </a:p>
          <a:p>
            <a:endParaRPr lang="en-US" dirty="0" smtClean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  <a:p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Merge branch into master </a:t>
            </a:r>
            <a:r>
              <a:rPr lang="en-US" dirty="0" smtClean="0"/>
              <a:t>when work is complete</a:t>
            </a:r>
          </a:p>
          <a:p>
            <a:pPr lvl="1"/>
            <a:r>
              <a:rPr lang="en-US" dirty="0" smtClean="0"/>
              <a:t>Should not interfere with others; </a:t>
            </a:r>
            <a:r>
              <a:rPr lang="en-US" dirty="0" smtClean="0">
                <a:solidFill>
                  <a:schemeClr val="accent1"/>
                </a:solidFill>
              </a:rPr>
              <a:t>you got it working!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648" y="1676400"/>
            <a:ext cx="8378952" cy="2895600"/>
          </a:xfrm>
          <a:prstGeom prst="rect">
            <a:avLst/>
          </a:prstGeom>
          <a:solidFill>
            <a:srgbClr val="E7DEC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00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378952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Allows developers to </a:t>
            </a:r>
            <a:r>
              <a:rPr lang="en-US" dirty="0" smtClean="0">
                <a:solidFill>
                  <a:schemeClr val="accent3"/>
                </a:solidFill>
              </a:rPr>
              <a:t>work independently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Changes and updates saved </a:t>
            </a:r>
            <a:r>
              <a:rPr lang="en-US" dirty="0"/>
              <a:t>in version control</a:t>
            </a:r>
          </a:p>
          <a:p>
            <a:pPr lvl="1"/>
            <a:r>
              <a:rPr lang="en-US" dirty="0"/>
              <a:t>Total independence not needed; </a:t>
            </a:r>
            <a:r>
              <a:rPr lang="en-US" dirty="0" smtClean="0">
                <a:solidFill>
                  <a:schemeClr val="accent1"/>
                </a:solidFill>
              </a:rPr>
              <a:t>others can join branch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Always able to prune branch </a:t>
            </a:r>
            <a:r>
              <a:rPr lang="en-US" dirty="0"/>
              <a:t>and rejoin </a:t>
            </a:r>
            <a:r>
              <a:rPr lang="en-US" dirty="0" smtClean="0"/>
              <a:t>rest of team</a:t>
            </a:r>
            <a:endParaRPr lang="en-US" dirty="0"/>
          </a:p>
          <a:p>
            <a:pPr lvl="1"/>
            <a:r>
              <a:rPr lang="en-US" dirty="0"/>
              <a:t>Not everything is success, </a:t>
            </a:r>
            <a:r>
              <a:rPr lang="en-US" dirty="0" smtClean="0">
                <a:solidFill>
                  <a:schemeClr val="accent1"/>
                </a:solidFill>
              </a:rPr>
              <a:t>simplify if/when backing out</a:t>
            </a:r>
          </a:p>
          <a:p>
            <a:endParaRPr lang="en-US" dirty="0" smtClean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Merge branch into master </a:t>
            </a:r>
            <a:r>
              <a:rPr lang="en-US" dirty="0" smtClean="0"/>
              <a:t>when work is complete</a:t>
            </a:r>
          </a:p>
          <a:p>
            <a:pPr lvl="1"/>
            <a:r>
              <a:rPr lang="en-US" dirty="0" smtClean="0"/>
              <a:t>Should not interfere with others; </a:t>
            </a:r>
            <a:r>
              <a:rPr lang="en-US" dirty="0" smtClean="0">
                <a:solidFill>
                  <a:schemeClr val="accent1"/>
                </a:solidFill>
              </a:rPr>
              <a:t>you got it working!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Limits time solving conflicts </a:t>
            </a:r>
            <a:r>
              <a:rPr lang="en-US" dirty="0" smtClean="0">
                <a:solidFill>
                  <a:schemeClr val="accent1">
                    <a:alpha val="50000"/>
                  </a:schemeClr>
                </a:solidFill>
              </a:rPr>
              <a:t>(for most developers)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648" y="1676400"/>
            <a:ext cx="8378952" cy="2895600"/>
          </a:xfrm>
          <a:prstGeom prst="rect">
            <a:avLst/>
          </a:prstGeom>
          <a:solidFill>
            <a:srgbClr val="E7DEC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60" y="1600200"/>
            <a:ext cx="2974376" cy="351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9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in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455152" cy="5105400"/>
          </a:xfrm>
        </p:spPr>
        <p:txBody>
          <a:bodyPr/>
          <a:lstStyle/>
          <a:p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–b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newBranchName</a:t>
            </a:r>
            <a:r>
              <a:rPr lang="en-US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Creates new branch </a:t>
            </a:r>
            <a:r>
              <a:rPr lang="en-US" dirty="0" smtClean="0"/>
              <a:t>in repo named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newBranchName</a:t>
            </a:r>
            <a:r>
              <a:rPr lang="en-US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 smtClean="0"/>
          </a:p>
          <a:p>
            <a:pPr lvl="1"/>
            <a:r>
              <a:rPr lang="en-US" dirty="0" smtClean="0"/>
              <a:t>Local system will </a:t>
            </a:r>
            <a:r>
              <a:rPr lang="en-US" dirty="0" smtClean="0">
                <a:solidFill>
                  <a:schemeClr val="accent1"/>
                </a:solidFill>
              </a:rPr>
              <a:t>now use branch (until merged back)</a:t>
            </a:r>
          </a:p>
          <a:p>
            <a:pPr lvl="1"/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Could instead </a:t>
            </a:r>
            <a:r>
              <a:rPr lang="en-US" dirty="0" smtClean="0">
                <a:solidFill>
                  <a:schemeClr val="accent3"/>
                </a:solidFill>
              </a:rPr>
              <a:t>use two separate commands:</a:t>
            </a:r>
          </a:p>
          <a:p>
            <a:pPr lvl="1"/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newBranchName</a:t>
            </a:r>
            <a:r>
              <a:rPr lang="en-US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 smtClean="0"/>
          </a:p>
          <a:p>
            <a:pPr lvl="1"/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newBranchName</a:t>
            </a:r>
            <a:r>
              <a:rPr lang="en-US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4454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Two standard branches </a:t>
            </a:r>
            <a:r>
              <a:rPr lang="en-US" dirty="0" smtClean="0"/>
              <a:t>commonly used in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Default that &amp; one </a:t>
            </a:r>
            <a:r>
              <a:rPr lang="en-US" dirty="0" smtClean="0">
                <a:solidFill>
                  <a:schemeClr val="accent1"/>
                </a:solidFill>
              </a:rPr>
              <a:t>initially used is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branch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Often create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en-US" dirty="0" smtClean="0">
                <a:solidFill>
                  <a:schemeClr val="accent1"/>
                </a:solidFill>
              </a:rPr>
              <a:t> branch </a:t>
            </a:r>
            <a:r>
              <a:rPr lang="en-US" dirty="0" smtClean="0"/>
              <a:t>for experimental code</a:t>
            </a:r>
          </a:p>
          <a:p>
            <a:r>
              <a:rPr lang="en-US" dirty="0" smtClean="0"/>
              <a:t>Only store code for </a:t>
            </a:r>
            <a:r>
              <a:rPr lang="en-US" dirty="0" smtClean="0">
                <a:solidFill>
                  <a:schemeClr val="accent3"/>
                </a:solidFill>
              </a:rPr>
              <a:t>stable releases in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Every version tagged </a:t>
            </a:r>
            <a:r>
              <a:rPr lang="en-US" dirty="0" smtClean="0"/>
              <a:t>so can always find where you were</a:t>
            </a:r>
            <a:endParaRPr lang="en-US" dirty="0"/>
          </a:p>
          <a:p>
            <a:pPr lvl="1"/>
            <a:r>
              <a:rPr lang="en-US" dirty="0" smtClean="0"/>
              <a:t>In worst case, </a:t>
            </a:r>
            <a:r>
              <a:rPr lang="en-US" dirty="0" smtClean="0">
                <a:solidFill>
                  <a:schemeClr val="accent1"/>
                </a:solidFill>
              </a:rPr>
              <a:t>always have solid, stable code available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Never used directly</a:t>
            </a:r>
            <a:r>
              <a:rPr lang="en-US" dirty="0" smtClean="0"/>
              <a:t>; merges added after thorough testing</a:t>
            </a:r>
          </a:p>
          <a:p>
            <a:r>
              <a:rPr lang="en-US" dirty="0" smtClean="0"/>
              <a:t>Team keeps </a:t>
            </a:r>
            <a:r>
              <a:rPr lang="en-US" dirty="0" smtClean="0">
                <a:solidFill>
                  <a:schemeClr val="accent3"/>
                </a:solidFill>
              </a:rPr>
              <a:t>completed features in </a:t>
            </a:r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en-US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Code being readied for inclusion</a:t>
            </a:r>
            <a:r>
              <a:rPr lang="en-US" dirty="0"/>
              <a:t> in next product release</a:t>
            </a:r>
          </a:p>
          <a:p>
            <a:pPr lvl="1"/>
            <a:r>
              <a:rPr lang="en-US" dirty="0" smtClean="0"/>
              <a:t>Gauge completion by </a:t>
            </a:r>
            <a:r>
              <a:rPr lang="en-US" dirty="0" smtClean="0">
                <a:solidFill>
                  <a:schemeClr val="accent1"/>
                </a:solidFill>
              </a:rPr>
              <a:t>testing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en-US" dirty="0" smtClean="0">
                <a:solidFill>
                  <a:schemeClr val="accent1"/>
                </a:solidFill>
              </a:rPr>
              <a:t> for stability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105400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When time to release </a:t>
            </a:r>
            <a:r>
              <a:rPr lang="en-US" dirty="0" smtClean="0"/>
              <a:t>new version draws near….</a:t>
            </a:r>
          </a:p>
          <a:p>
            <a:pPr lvl="1"/>
            <a:r>
              <a:rPr lang="en-US" dirty="0" smtClean="0"/>
              <a:t>Commits stored in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merged into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 smtClean="0">
                <a:solidFill>
                  <a:schemeClr val="accent1"/>
                </a:solidFill>
              </a:rPr>
              <a:t> subjected to final tests </a:t>
            </a:r>
            <a:r>
              <a:rPr lang="en-US" dirty="0" smtClean="0"/>
              <a:t>for any latent bugs</a:t>
            </a:r>
          </a:p>
          <a:p>
            <a:pPr lvl="1"/>
            <a:r>
              <a:rPr lang="en-US" dirty="0" smtClean="0"/>
              <a:t>Once ready, </a:t>
            </a:r>
            <a:r>
              <a:rPr lang="en-US" dirty="0" smtClean="0">
                <a:solidFill>
                  <a:schemeClr val="accent1"/>
                </a:solidFill>
              </a:rPr>
              <a:t>add tag to identify version used in release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…&amp; repeat: continue work in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next pass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038600"/>
            <a:ext cx="210935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26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Model for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Content Placeholder 5">
            <a:hlinkClick r:id="rId2"/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971800" y="1600200"/>
            <a:ext cx="3413125" cy="513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4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Developing Each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506"/>
          </a:xfrm>
        </p:spPr>
        <p:txBody>
          <a:bodyPr>
            <a:normAutofit/>
          </a:bodyPr>
          <a:lstStyle/>
          <a:p>
            <a:r>
              <a:rPr lang="en-US" dirty="0" smtClean="0"/>
              <a:t>Between releases </a:t>
            </a:r>
            <a:r>
              <a:rPr lang="en-US" dirty="0" smtClean="0">
                <a:solidFill>
                  <a:schemeClr val="accent3"/>
                </a:solidFill>
              </a:rPr>
              <a:t>branch off </a:t>
            </a:r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en-US" dirty="0">
                <a:solidFill>
                  <a:schemeClr val="accent3"/>
                </a:solidFill>
              </a:rPr>
              <a:t> not </a:t>
            </a:r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Defines unit of code </a:t>
            </a:r>
            <a:r>
              <a:rPr lang="en-US" dirty="0" smtClean="0"/>
              <a:t>added back to project</a:t>
            </a:r>
          </a:p>
          <a:p>
            <a:pPr lvl="1"/>
            <a:r>
              <a:rPr lang="en-US" dirty="0" smtClean="0"/>
              <a:t>Selectively </a:t>
            </a:r>
            <a:r>
              <a:rPr lang="en-US" dirty="0" smtClean="0">
                <a:solidFill>
                  <a:schemeClr val="accent1"/>
                </a:solidFill>
              </a:rPr>
              <a:t>merging part of branch impossible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Fine having many branches</a:t>
            </a:r>
            <a:r>
              <a:rPr lang="en-US" dirty="0" smtClean="0"/>
              <a:t> developed </a:t>
            </a:r>
            <a:r>
              <a:rPr lang="en-US" dirty="0"/>
              <a:t>in parallel</a:t>
            </a:r>
          </a:p>
          <a:p>
            <a:pPr lvl="1"/>
            <a:r>
              <a:rPr lang="en-US" dirty="0" smtClean="0"/>
              <a:t>With branching cheap, often </a:t>
            </a:r>
            <a:r>
              <a:rPr lang="en-US" dirty="0" smtClean="0">
                <a:solidFill>
                  <a:schemeClr val="accent1"/>
                </a:solidFill>
              </a:rPr>
              <a:t>create one for each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9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Bersoff’s</a:t>
            </a:r>
            <a:r>
              <a:rPr lang="en-US" dirty="0" smtClean="0"/>
              <a:t> “First Law”</a:t>
            </a:r>
            <a:endParaRPr lang="en-US" dirty="0"/>
          </a:p>
        </p:txBody>
      </p:sp>
      <p:sp>
        <p:nvSpPr>
          <p:cNvPr id="98312" name="Rectangle 8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en-US" sz="480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No matter where you are </a:t>
            </a:r>
            <a:r>
              <a:rPr lang="en-US" sz="4800" dirty="0" smtClean="0"/>
              <a:t>in</a:t>
            </a:r>
          </a:p>
          <a:p>
            <a:pPr algn="ctr">
              <a:buNone/>
            </a:pPr>
            <a:r>
              <a:rPr lang="en-US" sz="4800" dirty="0" smtClean="0"/>
              <a:t>developing a system 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6600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the system will change </a:t>
            </a:r>
            <a:endParaRPr lang="en-US" sz="4800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en-US" sz="4800" dirty="0" smtClean="0"/>
              <a:t>&amp; </a:t>
            </a:r>
            <a:r>
              <a:rPr lang="en-US" sz="4800" dirty="0" smtClean="0">
                <a:solidFill>
                  <a:srgbClr val="000000"/>
                </a:solidFill>
              </a:rPr>
              <a:t>you will find </a:t>
            </a:r>
          </a:p>
          <a:p>
            <a:pPr algn="ctr">
              <a:buNone/>
            </a:pPr>
            <a:r>
              <a:rPr lang="en-US" sz="4800" dirty="0" smtClean="0">
                <a:solidFill>
                  <a:schemeClr val="accent3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continued desire to change it</a:t>
            </a:r>
          </a:p>
        </p:txBody>
      </p:sp>
    </p:spTree>
    <p:extLst>
      <p:ext uri="{BB962C8B-B14F-4D97-AF65-F5344CB8AC3E}">
        <p14:creationId xmlns:p14="http://schemas.microsoft.com/office/powerpoint/2010/main" val="13695504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Key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506"/>
          </a:xfrm>
        </p:spPr>
        <p:txBody>
          <a:bodyPr>
            <a:normAutofit/>
          </a:bodyPr>
          <a:lstStyle/>
          <a:p>
            <a:r>
              <a:rPr lang="en-US" dirty="0" smtClean="0"/>
              <a:t>Between releases </a:t>
            </a:r>
            <a:r>
              <a:rPr lang="en-US" dirty="0" smtClean="0">
                <a:solidFill>
                  <a:schemeClr val="accent3"/>
                </a:solidFill>
              </a:rPr>
              <a:t>branch off </a:t>
            </a:r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en-US" dirty="0">
                <a:solidFill>
                  <a:schemeClr val="accent3"/>
                </a:solidFill>
              </a:rPr>
              <a:t> not </a:t>
            </a:r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Defines unit of code </a:t>
            </a:r>
            <a:r>
              <a:rPr lang="en-US" dirty="0" smtClean="0"/>
              <a:t>added back to project</a:t>
            </a:r>
          </a:p>
          <a:p>
            <a:pPr lvl="1"/>
            <a:r>
              <a:rPr lang="en-US" dirty="0" smtClean="0"/>
              <a:t>Selectively </a:t>
            </a:r>
            <a:r>
              <a:rPr lang="en-US" dirty="0" smtClean="0">
                <a:solidFill>
                  <a:schemeClr val="accent1"/>
                </a:solidFill>
              </a:rPr>
              <a:t>merging part of branch impossible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Fine having many branches</a:t>
            </a:r>
            <a:r>
              <a:rPr lang="en-US" dirty="0" smtClean="0"/>
              <a:t> developed </a:t>
            </a:r>
            <a:r>
              <a:rPr lang="en-US" dirty="0"/>
              <a:t>in parallel</a:t>
            </a:r>
          </a:p>
          <a:p>
            <a:pPr lvl="1"/>
            <a:r>
              <a:rPr lang="en-US" dirty="0" smtClean="0"/>
              <a:t>With branching cheap, often </a:t>
            </a:r>
            <a:r>
              <a:rPr lang="en-US" dirty="0" smtClean="0">
                <a:solidFill>
                  <a:schemeClr val="accent1"/>
                </a:solidFill>
              </a:rPr>
              <a:t>create one for each feature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057400"/>
            <a:ext cx="8686800" cy="2286000"/>
          </a:xfrm>
          <a:prstGeom prst="rect">
            <a:avLst/>
          </a:prstGeom>
          <a:solidFill>
            <a:srgbClr val="E7DEC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33600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6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Developing Each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50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Some, but not all, features work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as expected</a:t>
            </a:r>
          </a:p>
          <a:p>
            <a:pPr lvl="1"/>
            <a:r>
              <a:rPr lang="en-US" dirty="0"/>
              <a:t>Avoid confusion: </a:t>
            </a:r>
            <a:r>
              <a:rPr lang="en-US" dirty="0" smtClean="0">
                <a:solidFill>
                  <a:schemeClr val="accent1"/>
                </a:solidFill>
              </a:rPr>
              <a:t>delete branches where ideas failed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Review code before merging </a:t>
            </a:r>
            <a:r>
              <a:rPr lang="en-US" dirty="0" smtClean="0"/>
              <a:t>into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</a:p>
          <a:p>
            <a:pPr lvl="1"/>
            <a:r>
              <a:rPr lang="en-US" dirty="0" smtClean="0"/>
              <a:t>Or, &amp; often done, </a:t>
            </a:r>
            <a:r>
              <a:rPr lang="en-US" dirty="0" smtClean="0">
                <a:solidFill>
                  <a:schemeClr val="accent1"/>
                </a:solidFill>
              </a:rPr>
              <a:t>just hope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does not break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 smtClean="0">
                <a:solidFill>
                  <a:schemeClr val="accent1"/>
                </a:solidFill>
              </a:rPr>
              <a:t> remains safe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so still better than nothing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97" y="3990485"/>
            <a:ext cx="4016502" cy="273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72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534400" cy="869950"/>
          </a:xfrm>
        </p:spPr>
        <p:txBody>
          <a:bodyPr>
            <a:normAutofit/>
          </a:bodyPr>
          <a:lstStyle/>
          <a:p>
            <a:r>
              <a:rPr lang="en-US" dirty="0" smtClean="0"/>
              <a:t>Merging: A Comparison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Command to be used: </a:t>
            </a:r>
            <a:r>
              <a:rPr lang="en-US" dirty="0"/>
              <a:t/>
            </a:r>
            <a:br>
              <a:rPr lang="en-US" dirty="0"/>
            </a:br>
            <a:r>
              <a:rPr lang="en-US" sz="2300" b="1" dirty="0" err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23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merge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Changes merged </a:t>
            </a:r>
            <a:r>
              <a:rPr lang="en-US" dirty="0" smtClean="0"/>
              <a:t>&amp;  </a:t>
            </a:r>
            <a:r>
              <a:rPr lang="en-US" dirty="0" smtClean="0">
                <a:solidFill>
                  <a:schemeClr val="accent3"/>
                </a:solidFill>
              </a:rPr>
              <a:t>branch existence lost</a:t>
            </a:r>
          </a:p>
          <a:p>
            <a:pPr lvl="1"/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history complex from lack of data 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Demands</a:t>
            </a:r>
            <a:r>
              <a:rPr lang="en-US" dirty="0" smtClean="0">
                <a:solidFill>
                  <a:schemeClr val="accent1"/>
                </a:solidFill>
              </a:rPr>
              <a:t> good commit messages &amp; useful tags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Command </a:t>
            </a:r>
            <a:r>
              <a:rPr lang="en-US" dirty="0">
                <a:solidFill>
                  <a:schemeClr val="accent1"/>
                </a:solidFill>
              </a:rPr>
              <a:t>to be used: </a:t>
            </a:r>
            <a:r>
              <a:rPr lang="en-US" dirty="0"/>
              <a:t/>
            </a:r>
            <a:br>
              <a:rPr lang="en-US" dirty="0"/>
            </a:br>
            <a:r>
              <a:rPr lang="en-US" sz="25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25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merge </a:t>
            </a:r>
            <a:r>
              <a:rPr lang="en-US" sz="2500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500" b="1" dirty="0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no-</a:t>
            </a:r>
            <a:r>
              <a:rPr lang="en-US" sz="2500" b="1" dirty="0" err="1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ff</a:t>
            </a:r>
            <a:endParaRPr lang="en-US" sz="2500" b="1" dirty="0" smtClean="0">
              <a:solidFill>
                <a:srgbClr val="7030A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Changes merged</a:t>
            </a:r>
            <a:r>
              <a:rPr lang="en-US" dirty="0" smtClean="0"/>
              <a:t>, but </a:t>
            </a:r>
            <a:r>
              <a:rPr lang="en-US" dirty="0" smtClean="0">
                <a:solidFill>
                  <a:schemeClr val="accent3"/>
                </a:solidFill>
              </a:rPr>
              <a:t>branch existence kept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Branch development process can be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seen</a:t>
            </a:r>
          </a:p>
          <a:p>
            <a:pPr lvl="1"/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Helped by </a:t>
            </a:r>
            <a:r>
              <a:rPr lang="en-US" dirty="0">
                <a:solidFill>
                  <a:schemeClr val="accent1"/>
                </a:solidFill>
              </a:rPr>
              <a:t>good commit messages &amp; useful tags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Merging With </a:t>
            </a:r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ast-forwarding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Merging Without fast-forwarding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309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Autofit/>
          </a:bodyPr>
          <a:lstStyle/>
          <a:p>
            <a:r>
              <a:rPr lang="en-US" dirty="0" smtClean="0"/>
              <a:t>Merge </a:t>
            </a:r>
            <a:r>
              <a:rPr lang="en-US" b="1" u="sng" dirty="0" smtClean="0"/>
              <a:t>History</a:t>
            </a:r>
            <a:r>
              <a:rPr lang="en-US" dirty="0" smtClean="0"/>
              <a:t> Comparison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52600" y="1600200"/>
            <a:ext cx="5821486" cy="51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28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(&amp; Hotfixes) Happen</a:t>
            </a:r>
            <a:endParaRPr lang="en-US" dirty="0"/>
          </a:p>
        </p:txBody>
      </p:sp>
      <p:pic>
        <p:nvPicPr>
          <p:cNvPr id="5" name="Content Placeholder 4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95923" y="1600200"/>
            <a:ext cx="3787104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52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Picture of Good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Repo</a:t>
            </a:r>
            <a:endParaRPr lang="en-US" dirty="0"/>
          </a:p>
        </p:txBody>
      </p:sp>
      <p:pic>
        <p:nvPicPr>
          <p:cNvPr id="5" name="Content Placeholder 4">
            <a:hlinkClick r:id="rId2"/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763225" y="1600200"/>
            <a:ext cx="38525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1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Every feature branch should be associated with an issue in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828" y="2667000"/>
            <a:ext cx="6545972" cy="400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25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Don’t</a:t>
            </a:r>
            <a:r>
              <a:rPr lang="en-US" dirty="0" smtClean="0"/>
              <a:t> push directly into </a:t>
            </a:r>
            <a:r>
              <a:rPr lang="en-US" dirty="0" smtClean="0">
                <a:solidFill>
                  <a:srgbClr val="C32D2E"/>
                </a:solidFill>
              </a:rPr>
              <a:t>develop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32D2E"/>
                </a:solidFill>
              </a:rPr>
              <a:t>master</a:t>
            </a:r>
          </a:p>
          <a:p>
            <a:pPr lvl="1"/>
            <a:r>
              <a:rPr lang="en-US" dirty="0" smtClean="0">
                <a:solidFill>
                  <a:srgbClr val="C32D2E"/>
                </a:solidFill>
              </a:rPr>
              <a:t>EVER! </a:t>
            </a:r>
            <a:r>
              <a:rPr lang="en-US" dirty="0" smtClean="0"/>
              <a:t>(At least in this course and on most teams)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Merge your feature branch with a pull request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Add a reviewer to your pull request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Add the issue being resolved to the request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038600"/>
            <a:ext cx="6602819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60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Review the pull request to ensure the code is ready to be added to the project</a:t>
            </a:r>
          </a:p>
          <a:p>
            <a:r>
              <a:rPr lang="en-US" dirty="0" smtClean="0"/>
              <a:t>Check</a:t>
            </a:r>
          </a:p>
          <a:p>
            <a:pPr lvl="1"/>
            <a:r>
              <a:rPr lang="en-US" dirty="0" smtClean="0"/>
              <a:t>For errors (clone the pull request code and test)</a:t>
            </a:r>
          </a:p>
          <a:p>
            <a:pPr lvl="1"/>
            <a:r>
              <a:rPr lang="en-US" dirty="0" smtClean="0"/>
              <a:t>Code conventions</a:t>
            </a:r>
          </a:p>
          <a:p>
            <a:pPr lvl="1"/>
            <a:r>
              <a:rPr lang="en-US" dirty="0" smtClean="0"/>
              <a:t>Readability</a:t>
            </a:r>
          </a:p>
          <a:p>
            <a:pPr lvl="1"/>
            <a:r>
              <a:rPr lang="en-US" dirty="0" smtClean="0"/>
              <a:t>Anything else important to the team or project</a:t>
            </a:r>
          </a:p>
        </p:txBody>
      </p:sp>
    </p:spTree>
    <p:extLst>
      <p:ext uri="{BB962C8B-B14F-4D97-AF65-F5344CB8AC3E}">
        <p14:creationId xmlns:p14="http://schemas.microsoft.com/office/powerpoint/2010/main" val="1201422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Communication is critical!</a:t>
            </a:r>
          </a:p>
          <a:p>
            <a:pPr lvl="1"/>
            <a:r>
              <a:rPr lang="en-US" dirty="0" smtClean="0"/>
              <a:t>Talk to the requester about the code</a:t>
            </a:r>
          </a:p>
          <a:p>
            <a:pPr lvl="1"/>
            <a:r>
              <a:rPr lang="en-US" dirty="0" smtClean="0"/>
              <a:t>Discuss the code if it is missing an important aspect</a:t>
            </a:r>
          </a:p>
          <a:p>
            <a:pPr lvl="1"/>
            <a:r>
              <a:rPr lang="en-US" dirty="0" smtClean="0"/>
              <a:t>Respond to messages on your requests and correct any issues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962400"/>
            <a:ext cx="7848599" cy="276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1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Benefits</a:t>
            </a:r>
            <a:endParaRPr lang="en-US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</a:rPr>
              <a:t>Reduces effort</a:t>
            </a:r>
            <a:r>
              <a:rPr lang="en-US" dirty="0"/>
              <a:t> managing &amp; implementing </a:t>
            </a:r>
            <a:r>
              <a:rPr lang="en-US" dirty="0" smtClean="0"/>
              <a:t>change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 changes can be </a:t>
            </a:r>
            <a:r>
              <a:rPr lang="en-US" dirty="0" smtClean="0">
                <a:solidFill>
                  <a:schemeClr val="accent1"/>
                </a:solidFill>
              </a:rPr>
              <a:t>placed in context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Easier to see logic </a:t>
            </a:r>
            <a:r>
              <a:rPr lang="en-US" dirty="0" smtClean="0"/>
              <a:t>behind changes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Software </a:t>
            </a:r>
            <a:r>
              <a:rPr lang="en-US" dirty="0">
                <a:solidFill>
                  <a:schemeClr val="accent3"/>
                </a:solidFill>
              </a:rPr>
              <a:t>integrity and </a:t>
            </a:r>
            <a:r>
              <a:rPr lang="en-US" dirty="0" smtClean="0">
                <a:solidFill>
                  <a:schemeClr val="accent3"/>
                </a:solidFill>
              </a:rPr>
              <a:t>security increased</a:t>
            </a:r>
            <a:endParaRPr lang="en-US" dirty="0">
              <a:solidFill>
                <a:schemeClr val="accent3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</a:rPr>
              <a:t>Improves quality</a:t>
            </a:r>
            <a:r>
              <a:rPr lang="en-US" dirty="0"/>
              <a:t> and </a:t>
            </a:r>
            <a:r>
              <a:rPr lang="en-US" dirty="0" smtClean="0"/>
              <a:t>reliability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Fired worker </a:t>
            </a:r>
            <a:r>
              <a:rPr lang="en-US" dirty="0" smtClean="0">
                <a:solidFill>
                  <a:schemeClr val="accent1"/>
                </a:solidFill>
              </a:rPr>
              <a:t>cannot hold project hostage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</a:rPr>
              <a:t>Generate information </a:t>
            </a:r>
            <a:r>
              <a:rPr lang="en-US" dirty="0"/>
              <a:t>about process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Improved </a:t>
            </a:r>
            <a:r>
              <a:rPr lang="en-US" dirty="0">
                <a:solidFill>
                  <a:schemeClr val="accent1"/>
                </a:solidFill>
              </a:rPr>
              <a:t>process &amp; team management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Software </a:t>
            </a:r>
            <a:r>
              <a:rPr lang="en-US" dirty="0"/>
              <a:t>development </a:t>
            </a:r>
            <a:r>
              <a:rPr lang="en-US" dirty="0" smtClean="0">
                <a:solidFill>
                  <a:schemeClr val="accent3"/>
                </a:solidFill>
              </a:rPr>
              <a:t>database automated</a:t>
            </a:r>
            <a:endParaRPr lang="en-US" dirty="0">
              <a:solidFill>
                <a:schemeClr val="accent3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Better </a:t>
            </a:r>
            <a:r>
              <a:rPr lang="en-US" dirty="0">
                <a:solidFill>
                  <a:schemeClr val="accent1"/>
                </a:solidFill>
              </a:rPr>
              <a:t>finger pointing </a:t>
            </a:r>
            <a:r>
              <a:rPr lang="en-US" dirty="0"/>
              <a:t>and/or saying “I told you so</a:t>
            </a:r>
            <a:r>
              <a:rPr lang="en-US" dirty="0" smtClean="0"/>
              <a:t>”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But, it’s easy to get in each others way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Merge Conflict</a:t>
            </a:r>
          </a:p>
        </p:txBody>
      </p:sp>
    </p:spTree>
    <p:extLst>
      <p:ext uri="{BB962C8B-B14F-4D97-AF65-F5344CB8AC3E}">
        <p14:creationId xmlns:p14="http://schemas.microsoft.com/office/powerpoint/2010/main" val="2132839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Development </a:t>
            </a:r>
            <a:r>
              <a:rPr lang="en-US" dirty="0" smtClean="0">
                <a:solidFill>
                  <a:srgbClr val="000000"/>
                </a:solidFill>
              </a:rPr>
              <a:t>Workflow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Create an issue for a task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Create a feature branch off of develop for that issue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Commit and push code to the feature branch throughout development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When complete, create a pull request to merge the feature branch into develop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Add a reviewer(s) and issue to the pull request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Reviewer approves (or rejects) pull request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Once all reviewers approve, merge the code into the develop branch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0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/>
              <a:t>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531352" cy="5105400"/>
          </a:xfrm>
        </p:spPr>
        <p:txBody>
          <a:bodyPr/>
          <a:lstStyle/>
          <a:p>
            <a:r>
              <a:rPr lang="en-US" dirty="0" smtClean="0"/>
              <a:t>Useful if </a:t>
            </a:r>
            <a:r>
              <a:rPr lang="en-US" dirty="0" smtClean="0">
                <a:solidFill>
                  <a:schemeClr val="accent3"/>
                </a:solidFill>
              </a:rPr>
              <a:t>adding feature, refactoring code, debugging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Want all benefits of version control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as you develop code</a:t>
            </a:r>
          </a:p>
          <a:p>
            <a:pPr lvl="1"/>
            <a:r>
              <a:rPr lang="en-US" dirty="0" smtClean="0"/>
              <a:t>Once changes complete, </a:t>
            </a:r>
            <a:r>
              <a:rPr lang="en-US" dirty="0" smtClean="0">
                <a:solidFill>
                  <a:schemeClr val="accent1"/>
                </a:solidFill>
              </a:rPr>
              <a:t>need to push changes back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Want any updates &amp; limit conflicts </a:t>
            </a:r>
            <a:r>
              <a:rPr lang="en-US" dirty="0" smtClean="0"/>
              <a:t>for later push</a:t>
            </a:r>
          </a:p>
          <a:p>
            <a:pPr lvl="1"/>
            <a:r>
              <a:rPr lang="en-US" dirty="0" smtClean="0"/>
              <a:t>You half-completed code </a:t>
            </a:r>
            <a:r>
              <a:rPr lang="en-US" dirty="0" smtClean="0">
                <a:solidFill>
                  <a:schemeClr val="accent1"/>
                </a:solidFill>
              </a:rPr>
              <a:t>should not pollute colleagues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solidFill>
                  <a:schemeClr val="accent3"/>
                </a:solidFill>
              </a:rPr>
              <a:t> includes branching</a:t>
            </a:r>
            <a:r>
              <a:rPr lang="en-US" dirty="0" smtClean="0"/>
              <a:t> options for </a:t>
            </a:r>
            <a:r>
              <a:rPr lang="en-US" dirty="0" smtClean="0"/>
              <a:t>these </a:t>
            </a:r>
            <a:r>
              <a:rPr lang="en-US" dirty="0" smtClean="0"/>
              <a:t>cases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(As with most of this work, also true for other systems)</a:t>
            </a:r>
          </a:p>
        </p:txBody>
      </p:sp>
    </p:spTree>
    <p:extLst>
      <p:ext uri="{BB962C8B-B14F-4D97-AF65-F5344CB8AC3E}">
        <p14:creationId xmlns:p14="http://schemas.microsoft.com/office/powerpoint/2010/main" val="201604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Without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5442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Susan busy fixing </a:t>
            </a:r>
            <a:r>
              <a:rPr lang="en-US" dirty="0" smtClean="0"/>
              <a:t>backend of system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Overhaul optimizes code </a:t>
            </a:r>
            <a:r>
              <a:rPr lang="en-US" dirty="0" smtClean="0"/>
              <a:t>&amp; improves performance…</a:t>
            </a:r>
          </a:p>
          <a:p>
            <a:pPr lvl="1"/>
            <a:r>
              <a:rPr lang="en-US" dirty="0" smtClean="0"/>
              <a:t>… or it will </a:t>
            </a:r>
            <a:r>
              <a:rPr lang="en-US" dirty="0" smtClean="0">
                <a:solidFill>
                  <a:schemeClr val="accent1"/>
                </a:solidFill>
              </a:rPr>
              <a:t>once Susan completes this work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May first make system unstable </a:t>
            </a:r>
            <a:r>
              <a:rPr lang="en-US" dirty="0" smtClean="0"/>
              <a:t>(or worse) until done</a:t>
            </a:r>
          </a:p>
          <a:p>
            <a:pPr lvl="1"/>
            <a:r>
              <a:rPr lang="en-US" dirty="0" smtClean="0"/>
              <a:t>Major task takes weeks, </a:t>
            </a:r>
            <a:r>
              <a:rPr lang="en-US" dirty="0" smtClean="0">
                <a:solidFill>
                  <a:schemeClr val="accent1"/>
                </a:solidFill>
              </a:rPr>
              <a:t>so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 smtClean="0">
                <a:solidFill>
                  <a:schemeClr val="accent1"/>
                </a:solidFill>
              </a:rPr>
              <a:t>es to avoid losing work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John tinkering on frontend </a:t>
            </a:r>
            <a:r>
              <a:rPr lang="en-US" dirty="0" smtClean="0"/>
              <a:t>making cosmetic changes</a:t>
            </a:r>
          </a:p>
          <a:p>
            <a:pPr lvl="1"/>
            <a:r>
              <a:rPr lang="en-US" dirty="0" smtClean="0"/>
              <a:t>But gets Susan's code in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chemeClr val="accent1"/>
                </a:solidFill>
              </a:rPr>
              <a:t>sees new side effects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Assumes he caused changes </a:t>
            </a:r>
            <a:r>
              <a:rPr lang="en-US" dirty="0" smtClean="0"/>
              <a:t>and starts looking for bugs</a:t>
            </a:r>
          </a:p>
          <a:p>
            <a:pPr lvl="1"/>
            <a:r>
              <a:rPr lang="en-US" dirty="0" smtClean="0"/>
              <a:t>Experience is of </a:t>
            </a:r>
            <a:r>
              <a:rPr lang="en-US" dirty="0" smtClean="0">
                <a:solidFill>
                  <a:schemeClr val="accent1"/>
                </a:solidFill>
              </a:rPr>
              <a:t>bugs which appear &amp; get fixed randomly</a:t>
            </a:r>
          </a:p>
        </p:txBody>
      </p:sp>
    </p:spTree>
    <p:extLst>
      <p:ext uri="{BB962C8B-B14F-4D97-AF65-F5344CB8AC3E}">
        <p14:creationId xmlns:p14="http://schemas.microsoft.com/office/powerpoint/2010/main" val="744275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Without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5442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Susan busy fixing </a:t>
            </a:r>
            <a:r>
              <a:rPr lang="en-US" dirty="0" smtClean="0"/>
              <a:t>backend of system</a:t>
            </a:r>
          </a:p>
          <a:p>
            <a:pPr lvl="1"/>
            <a:r>
              <a:rPr lang="en-US" dirty="0" smtClean="0"/>
              <a:t>Improves performance, but </a:t>
            </a:r>
            <a:r>
              <a:rPr lang="en-US" dirty="0" smtClean="0">
                <a:solidFill>
                  <a:schemeClr val="accent1"/>
                </a:solidFill>
              </a:rPr>
              <a:t>only once complete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John tinkering on frontend </a:t>
            </a:r>
            <a:r>
              <a:rPr lang="en-US" dirty="0" smtClean="0"/>
              <a:t>making cosmetic changes</a:t>
            </a:r>
          </a:p>
          <a:p>
            <a:pPr lvl="1"/>
            <a:r>
              <a:rPr lang="en-US" dirty="0" smtClean="0"/>
              <a:t>Sees system and </a:t>
            </a:r>
            <a:r>
              <a:rPr lang="en-US" dirty="0" smtClean="0">
                <a:solidFill>
                  <a:schemeClr val="accent1"/>
                </a:solidFill>
              </a:rPr>
              <a:t>tries to associate his changes with bugs</a:t>
            </a: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581400"/>
            <a:ext cx="6477000" cy="323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0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Without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1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Huge argument about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 smtClean="0">
                <a:solidFill>
                  <a:schemeClr val="accent3"/>
                </a:solidFill>
              </a:rPr>
              <a:t>ing</a:t>
            </a:r>
            <a:r>
              <a:rPr lang="en-US" dirty="0" smtClean="0"/>
              <a:t> incomplete code</a:t>
            </a:r>
          </a:p>
          <a:p>
            <a:pPr lvl="1"/>
            <a:r>
              <a:rPr lang="en-US" dirty="0" smtClean="0"/>
              <a:t>Most tempting &amp; </a:t>
            </a:r>
            <a:r>
              <a:rPr lang="en-US" dirty="0" smtClean="0">
                <a:solidFill>
                  <a:schemeClr val="accent1"/>
                </a:solidFill>
              </a:rPr>
              <a:t>easiest solution reached: JUST WAIT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Keep code local until complete</a:t>
            </a:r>
            <a:r>
              <a:rPr lang="en-US" dirty="0" smtClean="0"/>
              <a:t> so nobody else sees errors</a:t>
            </a:r>
          </a:p>
          <a:p>
            <a:pPr lvl="1"/>
            <a:r>
              <a:rPr lang="en-US" dirty="0" smtClean="0"/>
              <a:t>Works great in short term; </a:t>
            </a:r>
            <a:r>
              <a:rPr lang="en-US" dirty="0" smtClean="0">
                <a:solidFill>
                  <a:schemeClr val="accent1"/>
                </a:solidFill>
              </a:rPr>
              <a:t>John and Susan both happy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Final work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 smtClean="0">
                <a:solidFill>
                  <a:schemeClr val="accent1"/>
                </a:solidFill>
              </a:rPr>
              <a:t>ed </a:t>
            </a:r>
            <a:r>
              <a:rPr lang="en-US" dirty="0"/>
              <a:t>&amp; </a:t>
            </a:r>
            <a:r>
              <a:rPr lang="en-US" dirty="0" smtClean="0"/>
              <a:t>everyone </a:t>
            </a:r>
            <a:r>
              <a:rPr lang="en-US" dirty="0"/>
              <a:t>is more productive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4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Without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1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Huge argument about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 smtClean="0">
                <a:solidFill>
                  <a:schemeClr val="accent3"/>
                </a:solidFill>
              </a:rPr>
              <a:t>ing</a:t>
            </a:r>
            <a:r>
              <a:rPr lang="en-US" dirty="0" smtClean="0"/>
              <a:t> incomplete code</a:t>
            </a:r>
          </a:p>
          <a:p>
            <a:pPr lvl="1"/>
            <a:r>
              <a:rPr lang="en-US" dirty="0" smtClean="0"/>
              <a:t>Most tempting &amp; </a:t>
            </a:r>
            <a:r>
              <a:rPr lang="en-US" dirty="0" smtClean="0">
                <a:solidFill>
                  <a:schemeClr val="accent1"/>
                </a:solidFill>
              </a:rPr>
              <a:t>easiest solution reached: JUST WAIT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Keep code local until complete</a:t>
            </a:r>
            <a:r>
              <a:rPr lang="en-US" dirty="0" smtClean="0"/>
              <a:t> so nobody else sees errors</a:t>
            </a:r>
          </a:p>
          <a:p>
            <a:pPr lvl="1"/>
            <a:r>
              <a:rPr lang="en-US" dirty="0" smtClean="0"/>
              <a:t>Works great in short term; </a:t>
            </a:r>
            <a:r>
              <a:rPr lang="en-US" dirty="0" smtClean="0">
                <a:solidFill>
                  <a:schemeClr val="accent1"/>
                </a:solidFill>
              </a:rPr>
              <a:t>John and Susan both happy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Final work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 smtClean="0">
                <a:solidFill>
                  <a:schemeClr val="accent1"/>
                </a:solidFill>
              </a:rPr>
              <a:t>ed </a:t>
            </a:r>
            <a:r>
              <a:rPr lang="en-US" dirty="0"/>
              <a:t>&amp; </a:t>
            </a:r>
            <a:r>
              <a:rPr lang="en-US" dirty="0" smtClean="0"/>
              <a:t>everyone </a:t>
            </a:r>
            <a:r>
              <a:rPr lang="en-US" dirty="0"/>
              <a:t>is more productive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038600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4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Without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1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Huge argument about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 smtClean="0">
                <a:solidFill>
                  <a:schemeClr val="accent3"/>
                </a:solidFill>
              </a:rPr>
              <a:t>ing</a:t>
            </a:r>
            <a:r>
              <a:rPr lang="en-US" dirty="0" smtClean="0"/>
              <a:t> incomplete code</a:t>
            </a:r>
          </a:p>
          <a:p>
            <a:pPr lvl="1"/>
            <a:r>
              <a:rPr lang="en-US" dirty="0" smtClean="0"/>
              <a:t>Most tempting &amp; </a:t>
            </a:r>
            <a:r>
              <a:rPr lang="en-US" dirty="0" smtClean="0">
                <a:solidFill>
                  <a:schemeClr val="accent1"/>
                </a:solidFill>
              </a:rPr>
              <a:t>easiest solution reached: JUST WAIT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Bad scenario</a:t>
            </a:r>
            <a:r>
              <a:rPr lang="en-US" dirty="0" smtClean="0">
                <a:solidFill>
                  <a:schemeClr val="accent3"/>
                </a:solidFill>
              </a:rPr>
              <a:t>: lose weeks of work </a:t>
            </a:r>
            <a:r>
              <a:rPr lang="en-US" dirty="0" smtClean="0"/>
              <a:t>with disk failure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124200"/>
            <a:ext cx="3959352" cy="364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16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d44a88a3-54cc-485f-8d77-d505814d6202"/>
  <p:tag name="TPVERSION" val="6"/>
  <p:tag name="TPFULLVERSION" val="7.4.0.111"/>
  <p:tag name="PPTVERSION" val="16"/>
  <p:tag name="TPOS" val="2"/>
  <p:tag name="TPLASTSAVEVERSION" val="6.2 P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08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F08Theme</Template>
  <TotalTime>2792</TotalTime>
  <Words>1232</Words>
  <Application>Microsoft Macintosh PowerPoint</Application>
  <PresentationFormat>On-screen Show (4:3)</PresentationFormat>
  <Paragraphs>188</Paragraphs>
  <Slides>30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F08Theme</vt:lpstr>
      <vt:lpstr>Version Control: Branching</vt:lpstr>
      <vt:lpstr>Bersoff’s “First Law”</vt:lpstr>
      <vt:lpstr>Version Control Benefits</vt:lpstr>
      <vt:lpstr>git Branching</vt:lpstr>
      <vt:lpstr>Without Branching</vt:lpstr>
      <vt:lpstr>Without Branching</vt:lpstr>
      <vt:lpstr>Without Branching</vt:lpstr>
      <vt:lpstr>Without Branching</vt:lpstr>
      <vt:lpstr>Without Branching</vt:lpstr>
      <vt:lpstr>Without Branching</vt:lpstr>
      <vt:lpstr>Without Branching</vt:lpstr>
      <vt:lpstr>Benefits of Branching</vt:lpstr>
      <vt:lpstr>Benefits of Branching</vt:lpstr>
      <vt:lpstr>Benefits of Branching</vt:lpstr>
      <vt:lpstr>Branching in git</vt:lpstr>
      <vt:lpstr>master and develop</vt:lpstr>
      <vt:lpstr>master and develop</vt:lpstr>
      <vt:lpstr>Standard Model for git</vt:lpstr>
      <vt:lpstr>Developing Each Feature</vt:lpstr>
      <vt:lpstr>Feature Key Point</vt:lpstr>
      <vt:lpstr>Developing Each Feature</vt:lpstr>
      <vt:lpstr>Merging: A Comparison</vt:lpstr>
      <vt:lpstr>Merge History Comparison</vt:lpstr>
      <vt:lpstr>Bugs (&amp; Hotfixes) Happen</vt:lpstr>
      <vt:lpstr>Picture of Good git Repo</vt:lpstr>
      <vt:lpstr>GitHub</vt:lpstr>
      <vt:lpstr>Pull Request</vt:lpstr>
      <vt:lpstr>Code Reviews</vt:lpstr>
      <vt:lpstr>Code Reviews</vt:lpstr>
      <vt:lpstr>Development Workflow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Requirements: You Want Me to Do What?</dc:title>
  <dc:subject>CSC395</dc:subject>
  <dc:creator>Matthew Hertz</dc:creator>
  <cp:keywords>Requirements;Use Cases</cp:keywords>
  <cp:lastModifiedBy>Jesse Hartloff</cp:lastModifiedBy>
  <cp:revision>945</cp:revision>
  <cp:lastPrinted>2000-09-06T13:22:48Z</cp:lastPrinted>
  <dcterms:created xsi:type="dcterms:W3CDTF">2010-09-20T02:16:28Z</dcterms:created>
  <dcterms:modified xsi:type="dcterms:W3CDTF">2017-09-11T17:52:27Z</dcterms:modified>
</cp:coreProperties>
</file>