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28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4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9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3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4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6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6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9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6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01A9D-F57C-4547-8FD3-A3844D0961BA}" type="datetimeFigureOut"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3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Shortest Path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332761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Today</a:t>
            </a:r>
          </a:p>
        </p:txBody>
      </p:sp>
      <p:sp>
        <p:nvSpPr>
          <p:cNvPr id="14338" name="TextBox 2"/>
          <p:cNvSpPr txBox="1">
            <a:spLocks noChangeArrowheads="1"/>
          </p:cNvSpPr>
          <p:nvPr/>
        </p:nvSpPr>
        <p:spPr bwMode="auto">
          <a:xfrm>
            <a:off x="242888" y="3160713"/>
            <a:ext cx="32194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600">
                <a:latin typeface="Calibri" charset="0"/>
              </a:rPr>
              <a:t>Shortest Path Problem</a:t>
            </a:r>
          </a:p>
        </p:txBody>
      </p:sp>
      <p:pic>
        <p:nvPicPr>
          <p:cNvPr id="1433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1190625"/>
            <a:ext cx="4930775" cy="554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Box 5"/>
          <p:cNvSpPr txBox="1">
            <a:spLocks noChangeArrowheads="1"/>
          </p:cNvSpPr>
          <p:nvPr/>
        </p:nvSpPr>
        <p:spPr bwMode="auto">
          <a:xfrm>
            <a:off x="5972175" y="6134100"/>
            <a:ext cx="210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http://xkcd.com/85/</a:t>
            </a:r>
          </a:p>
        </p:txBody>
      </p:sp>
    </p:spTree>
    <p:extLst>
      <p:ext uri="{BB962C8B-B14F-4D97-AF65-F5344CB8AC3E}">
        <p14:creationId xmlns:p14="http://schemas.microsoft.com/office/powerpoint/2010/main" val="3788666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Shortest Path problem</a:t>
            </a:r>
          </a:p>
        </p:txBody>
      </p:sp>
      <p:sp>
        <p:nvSpPr>
          <p:cNvPr id="15362" name="TextBox 2"/>
          <p:cNvSpPr txBox="1">
            <a:spLocks noChangeArrowheads="1"/>
          </p:cNvSpPr>
          <p:nvPr/>
        </p:nvSpPr>
        <p:spPr bwMode="auto">
          <a:xfrm>
            <a:off x="803275" y="2019300"/>
            <a:ext cx="34258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Input: </a:t>
            </a:r>
            <a:r>
              <a:rPr lang="en-US" sz="1800" i="1"/>
              <a:t>Directed</a:t>
            </a:r>
            <a:r>
              <a:rPr lang="en-US" sz="1800"/>
              <a:t> graph </a:t>
            </a:r>
            <a:r>
              <a:rPr lang="en-US" sz="1800">
                <a:solidFill>
                  <a:srgbClr val="9C009C"/>
                </a:solidFill>
              </a:rPr>
              <a:t>G=(V,E)</a:t>
            </a:r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          Edge lengths, </a:t>
            </a:r>
            <a:r>
              <a:rPr lang="en-US" sz="1800">
                <a:solidFill>
                  <a:srgbClr val="9C009C"/>
                </a:solidFill>
              </a:rPr>
              <a:t>l</a:t>
            </a:r>
            <a:r>
              <a:rPr lang="en-US" sz="1800" baseline="-25000">
                <a:solidFill>
                  <a:srgbClr val="9C009C"/>
                </a:solidFill>
              </a:rPr>
              <a:t>e</a:t>
            </a:r>
            <a:r>
              <a:rPr lang="en-US" sz="1800"/>
              <a:t> for </a:t>
            </a:r>
            <a:r>
              <a:rPr lang="en-US" sz="1800">
                <a:solidFill>
                  <a:srgbClr val="9C009C"/>
                </a:solidFill>
              </a:rPr>
              <a:t>e</a:t>
            </a:r>
            <a:r>
              <a:rPr lang="en-US" sz="1800"/>
              <a:t> in </a:t>
            </a:r>
            <a:r>
              <a:rPr lang="en-US" sz="1800">
                <a:solidFill>
                  <a:srgbClr val="9C009C"/>
                </a:solidFill>
              </a:rPr>
              <a:t>E</a:t>
            </a:r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          </a:t>
            </a:r>
            <a:r>
              <a:rPr lang="ja-JP" altLang="en-US" sz="1800"/>
              <a:t>“</a:t>
            </a:r>
            <a:r>
              <a:rPr lang="en-US" altLang="ja-JP" sz="1800"/>
              <a:t>start</a:t>
            </a:r>
            <a:r>
              <a:rPr lang="ja-JP" altLang="en-US" sz="1800"/>
              <a:t>”</a:t>
            </a:r>
            <a:r>
              <a:rPr lang="en-US" altLang="ja-JP" sz="1800"/>
              <a:t> vertex </a:t>
            </a:r>
            <a:r>
              <a:rPr lang="en-US" altLang="ja-JP" sz="1800">
                <a:solidFill>
                  <a:srgbClr val="9C009C"/>
                </a:solidFill>
              </a:rPr>
              <a:t>s</a:t>
            </a:r>
            <a:r>
              <a:rPr lang="en-US" altLang="ja-JP" sz="1800"/>
              <a:t> in </a:t>
            </a:r>
            <a:r>
              <a:rPr lang="en-US" altLang="ja-JP" sz="1800">
                <a:solidFill>
                  <a:srgbClr val="9C009C"/>
                </a:solidFill>
              </a:rPr>
              <a:t>V</a:t>
            </a:r>
            <a:endParaRPr lang="en-US" sz="1800">
              <a:solidFill>
                <a:srgbClr val="9C009C"/>
              </a:solidFill>
            </a:endParaRP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803275" y="5311775"/>
            <a:ext cx="526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Output: </a:t>
            </a:r>
            <a:r>
              <a:rPr lang="en-US" sz="1800"/>
              <a:t>All shortest paths from </a:t>
            </a:r>
            <a:r>
              <a:rPr lang="en-US" sz="1800">
                <a:solidFill>
                  <a:srgbClr val="9C009C"/>
                </a:solidFill>
              </a:rPr>
              <a:t>s</a:t>
            </a:r>
            <a:r>
              <a:rPr lang="en-US" sz="1800"/>
              <a:t> to all nodes in </a:t>
            </a:r>
            <a:r>
              <a:rPr lang="en-US" sz="1800">
                <a:solidFill>
                  <a:srgbClr val="9C009C"/>
                </a:solidFill>
              </a:rPr>
              <a:t>V</a:t>
            </a:r>
          </a:p>
        </p:txBody>
      </p:sp>
      <p:cxnSp>
        <p:nvCxnSpPr>
          <p:cNvPr id="9" name="Straight Arrow Connector 8"/>
          <p:cNvCxnSpPr>
            <a:stCxn id="5" idx="7"/>
            <a:endCxn id="6" idx="2"/>
          </p:cNvCxnSpPr>
          <p:nvPr/>
        </p:nvCxnSpPr>
        <p:spPr>
          <a:xfrm rot="16200000" flipH="1">
            <a:off x="6281737" y="1566863"/>
            <a:ext cx="187325" cy="1403350"/>
          </a:xfrm>
          <a:prstGeom prst="straightConnector1">
            <a:avLst/>
          </a:prstGeom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65" name="TextBox 13"/>
          <p:cNvSpPr txBox="1">
            <a:spLocks noChangeArrowheads="1"/>
          </p:cNvSpPr>
          <p:nvPr/>
        </p:nvSpPr>
        <p:spPr bwMode="auto">
          <a:xfrm>
            <a:off x="6197600" y="1943100"/>
            <a:ext cx="569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9C009C"/>
                </a:solidFill>
              </a:rPr>
              <a:t>100</a:t>
            </a:r>
          </a:p>
        </p:txBody>
      </p:sp>
      <p:grpSp>
        <p:nvGrpSpPr>
          <p:cNvPr id="15366" name="Group 27"/>
          <p:cNvGrpSpPr>
            <a:grpSpLocks/>
          </p:cNvGrpSpPr>
          <p:nvPr/>
        </p:nvGrpSpPr>
        <p:grpSpPr bwMode="auto">
          <a:xfrm>
            <a:off x="5373688" y="1874838"/>
            <a:ext cx="2144712" cy="1295400"/>
            <a:chOff x="5373643" y="1874315"/>
            <a:chExt cx="2145621" cy="1295748"/>
          </a:xfrm>
        </p:grpSpPr>
        <p:sp>
          <p:nvSpPr>
            <p:cNvPr id="6" name="Oval 5"/>
            <p:cNvSpPr/>
            <p:nvPr/>
          </p:nvSpPr>
          <p:spPr>
            <a:xfrm>
              <a:off x="7077752" y="2312583"/>
              <a:ext cx="96879" cy="98451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3" name="Straight Arrow Connector 12"/>
            <p:cNvCxnSpPr>
              <a:stCxn id="7" idx="6"/>
              <a:endCxn id="6" idx="3"/>
            </p:cNvCxnSpPr>
            <p:nvPr/>
          </p:nvCxnSpPr>
          <p:spPr>
            <a:xfrm flipV="1">
              <a:off x="6372603" y="2396742"/>
              <a:ext cx="719443" cy="441444"/>
            </a:xfrm>
            <a:prstGeom prst="straightConnector1">
              <a:avLst/>
            </a:prstGeom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88" name="TextBox 15"/>
            <p:cNvSpPr txBox="1">
              <a:spLocks noChangeArrowheads="1"/>
            </p:cNvSpPr>
            <p:nvPr/>
          </p:nvSpPr>
          <p:spPr bwMode="auto">
            <a:xfrm>
              <a:off x="6611496" y="2562319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9C009C"/>
                  </a:solidFill>
                </a:rPr>
                <a:t>15</a:t>
              </a:r>
            </a:p>
          </p:txBody>
        </p:sp>
        <p:grpSp>
          <p:nvGrpSpPr>
            <p:cNvPr id="15389" name="Group 19"/>
            <p:cNvGrpSpPr>
              <a:grpSpLocks/>
            </p:cNvGrpSpPr>
            <p:nvPr/>
          </p:nvGrpSpPr>
          <p:grpSpPr bwMode="auto">
            <a:xfrm>
              <a:off x="5373643" y="1874315"/>
              <a:ext cx="1106984" cy="1295748"/>
              <a:chOff x="5373643" y="1874315"/>
              <a:chExt cx="1106984" cy="1295748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5589635" y="2160142"/>
                <a:ext cx="98467" cy="984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274137" y="2790548"/>
                <a:ext cx="98467" cy="9686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5" idx="5"/>
                <a:endCxn id="7" idx="2"/>
              </p:cNvCxnSpPr>
              <p:nvPr/>
            </p:nvCxnSpPr>
            <p:spPr>
              <a:xfrm rot="16200000" flipH="1">
                <a:off x="5677030" y="2241079"/>
                <a:ext cx="593885" cy="600329"/>
              </a:xfrm>
              <a:prstGeom prst="straightConnector1">
                <a:avLst/>
              </a:prstGeom>
              <a:ln w="38100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94" name="TextBox 14"/>
              <p:cNvSpPr txBox="1">
                <a:spLocks noChangeArrowheads="1"/>
              </p:cNvSpPr>
              <p:nvPr/>
            </p:nvSpPr>
            <p:spPr bwMode="auto">
              <a:xfrm>
                <a:off x="5706290" y="2409920"/>
                <a:ext cx="285683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rgbClr val="9C009C"/>
                    </a:solidFill>
                  </a:rPr>
                  <a:t>5</a:t>
                </a:r>
              </a:p>
            </p:txBody>
          </p:sp>
          <p:sp>
            <p:nvSpPr>
              <p:cNvPr id="15395" name="TextBox 16"/>
              <p:cNvSpPr txBox="1">
                <a:spLocks noChangeArrowheads="1"/>
              </p:cNvSpPr>
              <p:nvPr/>
            </p:nvSpPr>
            <p:spPr bwMode="auto">
              <a:xfrm>
                <a:off x="5373643" y="1874315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/>
                  <a:t>s</a:t>
                </a:r>
              </a:p>
            </p:txBody>
          </p:sp>
          <p:sp>
            <p:nvSpPr>
              <p:cNvPr id="15396" name="TextBox 17"/>
              <p:cNvSpPr txBox="1">
                <a:spLocks noChangeArrowheads="1"/>
              </p:cNvSpPr>
              <p:nvPr/>
            </p:nvSpPr>
            <p:spPr bwMode="auto">
              <a:xfrm>
                <a:off x="6167583" y="2800731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/>
                  <a:t>u</a:t>
                </a:r>
              </a:p>
            </p:txBody>
          </p:sp>
        </p:grpSp>
        <p:sp>
          <p:nvSpPr>
            <p:cNvPr id="15390" name="TextBox 18"/>
            <p:cNvSpPr txBox="1">
              <a:spLocks noChangeArrowheads="1"/>
            </p:cNvSpPr>
            <p:nvPr/>
          </p:nvSpPr>
          <p:spPr bwMode="auto">
            <a:xfrm>
              <a:off x="7142175" y="2116714"/>
              <a:ext cx="377089" cy="369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w</a:t>
              </a:r>
            </a:p>
          </p:txBody>
        </p:sp>
      </p:grpSp>
      <p:grpSp>
        <p:nvGrpSpPr>
          <p:cNvPr id="15367" name="Group 20"/>
          <p:cNvGrpSpPr>
            <a:grpSpLocks/>
          </p:cNvGrpSpPr>
          <p:nvPr/>
        </p:nvGrpSpPr>
        <p:grpSpPr bwMode="auto">
          <a:xfrm>
            <a:off x="5591175" y="4016375"/>
            <a:ext cx="1106488" cy="1295400"/>
            <a:chOff x="5373643" y="1874315"/>
            <a:chExt cx="1106984" cy="1295748"/>
          </a:xfrm>
        </p:grpSpPr>
        <p:sp>
          <p:nvSpPr>
            <p:cNvPr id="22" name="Oval 21"/>
            <p:cNvSpPr/>
            <p:nvPr/>
          </p:nvSpPr>
          <p:spPr>
            <a:xfrm>
              <a:off x="5589640" y="2160142"/>
              <a:ext cx="98469" cy="98451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274159" y="2790549"/>
              <a:ext cx="98469" cy="9686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" name="Straight Arrow Connector 23"/>
            <p:cNvCxnSpPr>
              <a:stCxn id="22" idx="5"/>
              <a:endCxn id="23" idx="2"/>
            </p:cNvCxnSpPr>
            <p:nvPr/>
          </p:nvCxnSpPr>
          <p:spPr>
            <a:xfrm rot="16200000" flipH="1">
              <a:off x="5677045" y="2241073"/>
              <a:ext cx="593885" cy="600344"/>
            </a:xfrm>
            <a:prstGeom prst="straightConnector1">
              <a:avLst/>
            </a:prstGeom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83" name="TextBox 24"/>
            <p:cNvSpPr txBox="1">
              <a:spLocks noChangeArrowheads="1"/>
            </p:cNvSpPr>
            <p:nvPr/>
          </p:nvSpPr>
          <p:spPr bwMode="auto">
            <a:xfrm>
              <a:off x="5706290" y="2409920"/>
              <a:ext cx="28568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9C009C"/>
                  </a:solidFill>
                </a:rPr>
                <a:t>5</a:t>
              </a:r>
            </a:p>
          </p:txBody>
        </p:sp>
        <p:sp>
          <p:nvSpPr>
            <p:cNvPr id="15384" name="TextBox 25"/>
            <p:cNvSpPr txBox="1">
              <a:spLocks noChangeArrowheads="1"/>
            </p:cNvSpPr>
            <p:nvPr/>
          </p:nvSpPr>
          <p:spPr bwMode="auto">
            <a:xfrm>
              <a:off x="5373643" y="187431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s</a:t>
              </a:r>
            </a:p>
          </p:txBody>
        </p:sp>
        <p:sp>
          <p:nvSpPr>
            <p:cNvPr id="15385" name="TextBox 26"/>
            <p:cNvSpPr txBox="1">
              <a:spLocks noChangeArrowheads="1"/>
            </p:cNvSpPr>
            <p:nvPr/>
          </p:nvSpPr>
          <p:spPr bwMode="auto">
            <a:xfrm>
              <a:off x="6167583" y="2800731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u</a:t>
              </a:r>
            </a:p>
          </p:txBody>
        </p:sp>
      </p:grpSp>
      <p:grpSp>
        <p:nvGrpSpPr>
          <p:cNvPr id="15368" name="Group 28"/>
          <p:cNvGrpSpPr>
            <a:grpSpLocks/>
          </p:cNvGrpSpPr>
          <p:nvPr/>
        </p:nvGrpSpPr>
        <p:grpSpPr bwMode="auto">
          <a:xfrm>
            <a:off x="6764338" y="3903663"/>
            <a:ext cx="2144712" cy="1296987"/>
            <a:chOff x="5373643" y="1874315"/>
            <a:chExt cx="2145621" cy="1295748"/>
          </a:xfrm>
        </p:grpSpPr>
        <p:sp>
          <p:nvSpPr>
            <p:cNvPr id="30" name="Oval 29"/>
            <p:cNvSpPr/>
            <p:nvPr/>
          </p:nvSpPr>
          <p:spPr>
            <a:xfrm>
              <a:off x="7077752" y="2312046"/>
              <a:ext cx="96879" cy="98331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1" name="Straight Arrow Connector 30"/>
            <p:cNvCxnSpPr>
              <a:endCxn id="30" idx="3"/>
            </p:cNvCxnSpPr>
            <p:nvPr/>
          </p:nvCxnSpPr>
          <p:spPr>
            <a:xfrm flipV="1">
              <a:off x="6372603" y="2396103"/>
              <a:ext cx="719443" cy="442490"/>
            </a:xfrm>
            <a:prstGeom prst="straightConnector1">
              <a:avLst/>
            </a:prstGeom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71" name="TextBox 31"/>
            <p:cNvSpPr txBox="1">
              <a:spLocks noChangeArrowheads="1"/>
            </p:cNvSpPr>
            <p:nvPr/>
          </p:nvSpPr>
          <p:spPr bwMode="auto">
            <a:xfrm>
              <a:off x="6611496" y="2562319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9C009C"/>
                  </a:solidFill>
                </a:rPr>
                <a:t>15</a:t>
              </a:r>
            </a:p>
          </p:txBody>
        </p:sp>
        <p:grpSp>
          <p:nvGrpSpPr>
            <p:cNvPr id="15372" name="Group 19"/>
            <p:cNvGrpSpPr>
              <a:grpSpLocks/>
            </p:cNvGrpSpPr>
            <p:nvPr/>
          </p:nvGrpSpPr>
          <p:grpSpPr bwMode="auto">
            <a:xfrm>
              <a:off x="5373643" y="1874315"/>
              <a:ext cx="1106984" cy="1295748"/>
              <a:chOff x="5373643" y="1874315"/>
              <a:chExt cx="1106984" cy="1295748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5589635" y="2159792"/>
                <a:ext cx="98467" cy="983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" name="Oval 6"/>
              <p:cNvSpPr/>
              <p:nvPr/>
            </p:nvSpPr>
            <p:spPr>
              <a:xfrm>
                <a:off x="6274137" y="2789427"/>
                <a:ext cx="98467" cy="983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7" name="Straight Arrow Connector 36"/>
              <p:cNvCxnSpPr>
                <a:stCxn id="35" idx="5"/>
              </p:cNvCxnSpPr>
              <p:nvPr/>
            </p:nvCxnSpPr>
            <p:spPr>
              <a:xfrm rot="16200000" flipH="1">
                <a:off x="5676600" y="2241056"/>
                <a:ext cx="594744" cy="600329"/>
              </a:xfrm>
              <a:prstGeom prst="straightConnector1">
                <a:avLst/>
              </a:prstGeom>
              <a:ln w="38100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77" name="TextBox 37"/>
              <p:cNvSpPr txBox="1">
                <a:spLocks noChangeArrowheads="1"/>
              </p:cNvSpPr>
              <p:nvPr/>
            </p:nvSpPr>
            <p:spPr bwMode="auto">
              <a:xfrm>
                <a:off x="5706290" y="2409920"/>
                <a:ext cx="285683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rgbClr val="9C009C"/>
                    </a:solidFill>
                  </a:rPr>
                  <a:t>5</a:t>
                </a:r>
              </a:p>
            </p:txBody>
          </p:sp>
          <p:sp>
            <p:nvSpPr>
              <p:cNvPr id="15378" name="TextBox 38"/>
              <p:cNvSpPr txBox="1">
                <a:spLocks noChangeArrowheads="1"/>
              </p:cNvSpPr>
              <p:nvPr/>
            </p:nvSpPr>
            <p:spPr bwMode="auto">
              <a:xfrm>
                <a:off x="5373643" y="1874315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/>
                  <a:t>s</a:t>
                </a:r>
              </a:p>
            </p:txBody>
          </p:sp>
          <p:sp>
            <p:nvSpPr>
              <p:cNvPr id="15379" name="TextBox 39"/>
              <p:cNvSpPr txBox="1">
                <a:spLocks noChangeArrowheads="1"/>
              </p:cNvSpPr>
              <p:nvPr/>
            </p:nvSpPr>
            <p:spPr bwMode="auto">
              <a:xfrm>
                <a:off x="6167583" y="2800731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/>
                  <a:t>u</a:t>
                </a:r>
              </a:p>
            </p:txBody>
          </p:sp>
        </p:grpSp>
        <p:sp>
          <p:nvSpPr>
            <p:cNvPr id="15373" name="TextBox 33"/>
            <p:cNvSpPr txBox="1">
              <a:spLocks noChangeArrowheads="1"/>
            </p:cNvSpPr>
            <p:nvPr/>
          </p:nvSpPr>
          <p:spPr bwMode="auto">
            <a:xfrm>
              <a:off x="7142175" y="2116714"/>
              <a:ext cx="377089" cy="368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130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Naïve Algorithm</a:t>
            </a:r>
          </a:p>
        </p:txBody>
      </p:sp>
      <p:sp>
        <p:nvSpPr>
          <p:cNvPr id="16386" name="TextBox 2"/>
          <p:cNvSpPr txBox="1">
            <a:spLocks noChangeArrowheads="1"/>
          </p:cNvSpPr>
          <p:nvPr/>
        </p:nvSpPr>
        <p:spPr bwMode="auto">
          <a:xfrm>
            <a:off x="3657600" y="3017838"/>
            <a:ext cx="193992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000">
                <a:solidFill>
                  <a:srgbClr val="9C009C"/>
                </a:solidFill>
              </a:rPr>
              <a:t>Ω(n!) </a:t>
            </a:r>
            <a:r>
              <a:rPr lang="en-US" sz="300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880136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Shortest Path Problem</a:t>
            </a:r>
          </a:p>
        </p:txBody>
      </p:sp>
      <p:sp>
        <p:nvSpPr>
          <p:cNvPr id="17410" name="TextBox 2"/>
          <p:cNvSpPr txBox="1">
            <a:spLocks noChangeArrowheads="1"/>
          </p:cNvSpPr>
          <p:nvPr/>
        </p:nvSpPr>
        <p:spPr bwMode="auto">
          <a:xfrm>
            <a:off x="2011363" y="5888038"/>
            <a:ext cx="441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Input: Directed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G=(V,E)</a:t>
            </a:r>
            <a:r>
              <a:rPr lang="en-US" sz="1800">
                <a:latin typeface="Calibri" charset="0"/>
              </a:rPr>
              <a:t>,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l</a:t>
            </a:r>
            <a:r>
              <a:rPr lang="en-US" sz="1800" baseline="-25000">
                <a:solidFill>
                  <a:srgbClr val="660066"/>
                </a:solidFill>
                <a:latin typeface="Calibri" charset="0"/>
              </a:rPr>
              <a:t>e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 ≥ 0</a:t>
            </a:r>
            <a:r>
              <a:rPr lang="en-US" sz="1800">
                <a:latin typeface="Calibri" charset="0"/>
              </a:rPr>
              <a:t>,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s</a:t>
            </a:r>
            <a:r>
              <a:rPr lang="en-US" sz="1800">
                <a:latin typeface="Calibri" charset="0"/>
              </a:rPr>
              <a:t> in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V</a:t>
            </a:r>
          </a:p>
        </p:txBody>
      </p:sp>
      <p:sp>
        <p:nvSpPr>
          <p:cNvPr id="10" name="Oval 9"/>
          <p:cNvSpPr/>
          <p:nvPr/>
        </p:nvSpPr>
        <p:spPr>
          <a:xfrm>
            <a:off x="2044700" y="3600450"/>
            <a:ext cx="539750" cy="5365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660066"/>
                </a:solidFill>
              </a:rPr>
              <a:t>s</a:t>
            </a:r>
          </a:p>
        </p:txBody>
      </p:sp>
      <p:sp>
        <p:nvSpPr>
          <p:cNvPr id="11" name="Oval 10"/>
          <p:cNvSpPr/>
          <p:nvPr/>
        </p:nvSpPr>
        <p:spPr>
          <a:xfrm>
            <a:off x="3760788" y="4318000"/>
            <a:ext cx="539750" cy="536575"/>
          </a:xfrm>
          <a:prstGeom prst="ellips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660066"/>
                </a:solidFill>
                <a:latin typeface="Calibri" charset="0"/>
                <a:ea typeface="ＭＳ Ｐゴシック" charset="0"/>
                <a:cs typeface="ＭＳ Ｐゴシック" charset="0"/>
              </a:rPr>
              <a:t>w</a:t>
            </a:r>
          </a:p>
        </p:txBody>
      </p:sp>
      <p:sp>
        <p:nvSpPr>
          <p:cNvPr id="12" name="Oval 11"/>
          <p:cNvSpPr/>
          <p:nvPr/>
        </p:nvSpPr>
        <p:spPr>
          <a:xfrm>
            <a:off x="3760788" y="2689225"/>
            <a:ext cx="539750" cy="536575"/>
          </a:xfrm>
          <a:prstGeom prst="ellips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660066"/>
                </a:solidFill>
              </a:rPr>
              <a:t>u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445125" y="4318000"/>
            <a:ext cx="541338" cy="536575"/>
          </a:xfrm>
          <a:prstGeom prst="ellips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660066"/>
                </a:solidFill>
              </a:rPr>
              <a:t>z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445125" y="3600450"/>
            <a:ext cx="541338" cy="536575"/>
          </a:xfrm>
          <a:prstGeom prst="ellips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660066"/>
                </a:solidFill>
              </a:rPr>
              <a:t>x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445125" y="2613025"/>
            <a:ext cx="541338" cy="536575"/>
          </a:xfrm>
          <a:prstGeom prst="ellips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660066"/>
                </a:solidFill>
              </a:rPr>
              <a:t>y</a:t>
            </a:r>
            <a:endParaRPr lang="en-US" dirty="0">
              <a:solidFill>
                <a:srgbClr val="660066"/>
              </a:solidFill>
            </a:endParaRPr>
          </a:p>
        </p:txBody>
      </p:sp>
      <p:cxnSp>
        <p:nvCxnSpPr>
          <p:cNvPr id="16" name="Straight Arrow Connector 15"/>
          <p:cNvCxnSpPr>
            <a:stCxn id="10" idx="7"/>
            <a:endCxn id="12" idx="3"/>
          </p:cNvCxnSpPr>
          <p:nvPr/>
        </p:nvCxnSpPr>
        <p:spPr>
          <a:xfrm flipV="1">
            <a:off x="2505075" y="3148013"/>
            <a:ext cx="1335088" cy="531812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6"/>
            <a:endCxn id="15" idx="2"/>
          </p:cNvCxnSpPr>
          <p:nvPr/>
        </p:nvCxnSpPr>
        <p:spPr>
          <a:xfrm flipV="1">
            <a:off x="4300538" y="2881313"/>
            <a:ext cx="1144587" cy="7620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5"/>
            <a:endCxn id="11" idx="2"/>
          </p:cNvCxnSpPr>
          <p:nvPr/>
        </p:nvCxnSpPr>
        <p:spPr>
          <a:xfrm>
            <a:off x="2505075" y="4059238"/>
            <a:ext cx="1255713" cy="52705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3" idx="2"/>
          </p:cNvCxnSpPr>
          <p:nvPr/>
        </p:nvCxnSpPr>
        <p:spPr>
          <a:xfrm>
            <a:off x="4300538" y="4586288"/>
            <a:ext cx="1144587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0"/>
            <a:endCxn id="15" idx="4"/>
          </p:cNvCxnSpPr>
          <p:nvPr/>
        </p:nvCxnSpPr>
        <p:spPr>
          <a:xfrm flipV="1">
            <a:off x="5716588" y="3149600"/>
            <a:ext cx="0" cy="45085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4"/>
            <a:endCxn id="13" idx="0"/>
          </p:cNvCxnSpPr>
          <p:nvPr/>
        </p:nvCxnSpPr>
        <p:spPr>
          <a:xfrm>
            <a:off x="5716588" y="4137025"/>
            <a:ext cx="0" cy="18097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6"/>
            <a:endCxn id="14" idx="2"/>
          </p:cNvCxnSpPr>
          <p:nvPr/>
        </p:nvCxnSpPr>
        <p:spPr>
          <a:xfrm>
            <a:off x="2584450" y="3868738"/>
            <a:ext cx="2860675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5"/>
            <a:endCxn id="14" idx="1"/>
          </p:cNvCxnSpPr>
          <p:nvPr/>
        </p:nvCxnSpPr>
        <p:spPr>
          <a:xfrm>
            <a:off x="4221163" y="3148013"/>
            <a:ext cx="1303337" cy="531812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7"/>
            <a:endCxn id="14" idx="3"/>
          </p:cNvCxnSpPr>
          <p:nvPr/>
        </p:nvCxnSpPr>
        <p:spPr>
          <a:xfrm flipV="1">
            <a:off x="4221163" y="4059238"/>
            <a:ext cx="1303337" cy="33813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47"/>
          <p:cNvGrpSpPr>
            <a:grpSpLocks/>
          </p:cNvGrpSpPr>
          <p:nvPr/>
        </p:nvGrpSpPr>
        <p:grpSpPr bwMode="auto">
          <a:xfrm>
            <a:off x="2673350" y="2538413"/>
            <a:ext cx="3500438" cy="2528887"/>
            <a:chOff x="932266" y="1982581"/>
            <a:chExt cx="2814697" cy="1943605"/>
          </a:xfrm>
        </p:grpSpPr>
        <p:sp>
          <p:nvSpPr>
            <p:cNvPr id="17427" name="TextBox 20"/>
            <p:cNvSpPr txBox="1">
              <a:spLocks noChangeArrowheads="1"/>
            </p:cNvSpPr>
            <p:nvPr/>
          </p:nvSpPr>
          <p:spPr bwMode="auto">
            <a:xfrm>
              <a:off x="1063792" y="2351912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1</a:t>
              </a:r>
            </a:p>
          </p:txBody>
        </p:sp>
        <p:sp>
          <p:nvSpPr>
            <p:cNvPr id="17428" name="TextBox 38"/>
            <p:cNvSpPr txBox="1">
              <a:spLocks noChangeArrowheads="1"/>
            </p:cNvSpPr>
            <p:nvPr/>
          </p:nvSpPr>
          <p:spPr bwMode="auto">
            <a:xfrm>
              <a:off x="932266" y="3294375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2</a:t>
              </a:r>
            </a:p>
          </p:txBody>
        </p:sp>
        <p:sp>
          <p:nvSpPr>
            <p:cNvPr id="17429" name="TextBox 39"/>
            <p:cNvSpPr txBox="1">
              <a:spLocks noChangeArrowheads="1"/>
            </p:cNvSpPr>
            <p:nvPr/>
          </p:nvSpPr>
          <p:spPr bwMode="auto">
            <a:xfrm>
              <a:off x="1513887" y="2703739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4</a:t>
              </a:r>
            </a:p>
          </p:txBody>
        </p:sp>
        <p:sp>
          <p:nvSpPr>
            <p:cNvPr id="17430" name="TextBox 40"/>
            <p:cNvSpPr txBox="1">
              <a:spLocks noChangeArrowheads="1"/>
            </p:cNvSpPr>
            <p:nvPr/>
          </p:nvSpPr>
          <p:spPr bwMode="auto">
            <a:xfrm>
              <a:off x="2552071" y="1982581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3</a:t>
              </a:r>
            </a:p>
          </p:txBody>
        </p:sp>
        <p:sp>
          <p:nvSpPr>
            <p:cNvPr id="17431" name="TextBox 41"/>
            <p:cNvSpPr txBox="1">
              <a:spLocks noChangeArrowheads="1"/>
            </p:cNvSpPr>
            <p:nvPr/>
          </p:nvSpPr>
          <p:spPr bwMode="auto">
            <a:xfrm>
              <a:off x="2552071" y="3556854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3</a:t>
              </a:r>
            </a:p>
          </p:txBody>
        </p:sp>
        <p:sp>
          <p:nvSpPr>
            <p:cNvPr id="17432" name="TextBox 42"/>
            <p:cNvSpPr txBox="1">
              <a:spLocks noChangeArrowheads="1"/>
            </p:cNvSpPr>
            <p:nvPr/>
          </p:nvSpPr>
          <p:spPr bwMode="auto">
            <a:xfrm>
              <a:off x="2260488" y="2489872"/>
              <a:ext cx="242564" cy="283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1</a:t>
              </a:r>
              <a:endParaRPr lang="en-US" sz="1800">
                <a:latin typeface="Calibri" charset="0"/>
              </a:endParaRPr>
            </a:p>
          </p:txBody>
        </p:sp>
        <p:sp>
          <p:nvSpPr>
            <p:cNvPr id="17433" name="TextBox 43"/>
            <p:cNvSpPr txBox="1">
              <a:spLocks noChangeArrowheads="1"/>
            </p:cNvSpPr>
            <p:nvPr/>
          </p:nvSpPr>
          <p:spPr bwMode="auto">
            <a:xfrm>
              <a:off x="2260488" y="3113804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2</a:t>
              </a:r>
            </a:p>
          </p:txBody>
        </p:sp>
        <p:sp>
          <p:nvSpPr>
            <p:cNvPr id="17434" name="TextBox 44"/>
            <p:cNvSpPr txBox="1">
              <a:spLocks noChangeArrowheads="1"/>
            </p:cNvSpPr>
            <p:nvPr/>
          </p:nvSpPr>
          <p:spPr bwMode="auto">
            <a:xfrm>
              <a:off x="3445302" y="2456120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1</a:t>
              </a:r>
            </a:p>
          </p:txBody>
        </p:sp>
        <p:sp>
          <p:nvSpPr>
            <p:cNvPr id="17435" name="TextBox 45"/>
            <p:cNvSpPr txBox="1">
              <a:spLocks noChangeArrowheads="1"/>
            </p:cNvSpPr>
            <p:nvPr/>
          </p:nvSpPr>
          <p:spPr bwMode="auto">
            <a:xfrm>
              <a:off x="3445303" y="3125567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319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43F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43F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43F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9DDF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43F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9DDF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43F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9DDF0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9DDF0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9DDF0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Dijkstra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s shortest path algorithm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843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413" y="1287463"/>
            <a:ext cx="3963987" cy="528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3441700" y="1298575"/>
            <a:ext cx="2890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E. W. Dijkstra (1930-2002)</a:t>
            </a:r>
          </a:p>
        </p:txBody>
      </p:sp>
    </p:spTree>
    <p:extLst>
      <p:ext uri="{BB962C8B-B14F-4D97-AF65-F5344CB8AC3E}">
        <p14:creationId xmlns:p14="http://schemas.microsoft.com/office/powerpoint/2010/main" val="3598818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 85"/>
          <p:cNvSpPr/>
          <p:nvPr/>
        </p:nvSpPr>
        <p:spPr>
          <a:xfrm>
            <a:off x="33338" y="1173163"/>
            <a:ext cx="4732337" cy="2984500"/>
          </a:xfrm>
          <a:custGeom>
            <a:avLst/>
            <a:gdLst>
              <a:gd name="connsiteX0" fmla="*/ 227956 w 4732790"/>
              <a:gd name="connsiteY0" fmla="*/ 1074701 h 2985279"/>
              <a:gd name="connsiteX1" fmla="*/ 510186 w 4732790"/>
              <a:gd name="connsiteY1" fmla="*/ 922723 h 2985279"/>
              <a:gd name="connsiteX2" fmla="*/ 597026 w 4732790"/>
              <a:gd name="connsiteY2" fmla="*/ 879301 h 2985279"/>
              <a:gd name="connsiteX3" fmla="*/ 727287 w 4732790"/>
              <a:gd name="connsiteY3" fmla="*/ 781601 h 2985279"/>
              <a:gd name="connsiteX4" fmla="*/ 792417 w 4732790"/>
              <a:gd name="connsiteY4" fmla="*/ 759890 h 2985279"/>
              <a:gd name="connsiteX5" fmla="*/ 911822 w 4732790"/>
              <a:gd name="connsiteY5" fmla="*/ 683901 h 2985279"/>
              <a:gd name="connsiteX6" fmla="*/ 987807 w 4732790"/>
              <a:gd name="connsiteY6" fmla="*/ 651334 h 2985279"/>
              <a:gd name="connsiteX7" fmla="*/ 1042082 w 4732790"/>
              <a:gd name="connsiteY7" fmla="*/ 618767 h 2985279"/>
              <a:gd name="connsiteX8" fmla="*/ 1107212 w 4732790"/>
              <a:gd name="connsiteY8" fmla="*/ 597056 h 2985279"/>
              <a:gd name="connsiteX9" fmla="*/ 1259183 w 4732790"/>
              <a:gd name="connsiteY9" fmla="*/ 553634 h 2985279"/>
              <a:gd name="connsiteX10" fmla="*/ 1422008 w 4732790"/>
              <a:gd name="connsiteY10" fmla="*/ 488501 h 2985279"/>
              <a:gd name="connsiteX11" fmla="*/ 1519703 w 4732790"/>
              <a:gd name="connsiteY11" fmla="*/ 445078 h 2985279"/>
              <a:gd name="connsiteX12" fmla="*/ 1573978 w 4732790"/>
              <a:gd name="connsiteY12" fmla="*/ 423367 h 2985279"/>
              <a:gd name="connsiteX13" fmla="*/ 1606543 w 4732790"/>
              <a:gd name="connsiteY13" fmla="*/ 401656 h 2985279"/>
              <a:gd name="connsiteX14" fmla="*/ 1801934 w 4732790"/>
              <a:gd name="connsiteY14" fmla="*/ 336523 h 2985279"/>
              <a:gd name="connsiteX15" fmla="*/ 1932194 w 4732790"/>
              <a:gd name="connsiteY15" fmla="*/ 282245 h 2985279"/>
              <a:gd name="connsiteX16" fmla="*/ 2507510 w 4732790"/>
              <a:gd name="connsiteY16" fmla="*/ 97701 h 2985279"/>
              <a:gd name="connsiteX17" fmla="*/ 2811451 w 4732790"/>
              <a:gd name="connsiteY17" fmla="*/ 43423 h 2985279"/>
              <a:gd name="connsiteX18" fmla="*/ 2930856 w 4732790"/>
              <a:gd name="connsiteY18" fmla="*/ 21712 h 2985279"/>
              <a:gd name="connsiteX19" fmla="*/ 3223942 w 4732790"/>
              <a:gd name="connsiteY19" fmla="*/ 0 h 2985279"/>
              <a:gd name="connsiteX20" fmla="*/ 3614723 w 4732790"/>
              <a:gd name="connsiteY20" fmla="*/ 10856 h 2985279"/>
              <a:gd name="connsiteX21" fmla="*/ 3658143 w 4732790"/>
              <a:gd name="connsiteY21" fmla="*/ 86845 h 2985279"/>
              <a:gd name="connsiteX22" fmla="*/ 3690708 w 4732790"/>
              <a:gd name="connsiteY22" fmla="*/ 97701 h 2985279"/>
              <a:gd name="connsiteX23" fmla="*/ 3766693 w 4732790"/>
              <a:gd name="connsiteY23" fmla="*/ 130267 h 2985279"/>
              <a:gd name="connsiteX24" fmla="*/ 3799258 w 4732790"/>
              <a:gd name="connsiteY24" fmla="*/ 141123 h 2985279"/>
              <a:gd name="connsiteX25" fmla="*/ 4059779 w 4732790"/>
              <a:gd name="connsiteY25" fmla="*/ 271389 h 2985279"/>
              <a:gd name="connsiteX26" fmla="*/ 4200894 w 4732790"/>
              <a:gd name="connsiteY26" fmla="*/ 347378 h 2985279"/>
              <a:gd name="connsiteX27" fmla="*/ 4244314 w 4732790"/>
              <a:gd name="connsiteY27" fmla="*/ 423367 h 2985279"/>
              <a:gd name="connsiteX28" fmla="*/ 4287734 w 4732790"/>
              <a:gd name="connsiteY28" fmla="*/ 488501 h 2985279"/>
              <a:gd name="connsiteX29" fmla="*/ 4298589 w 4732790"/>
              <a:gd name="connsiteY29" fmla="*/ 521067 h 2985279"/>
              <a:gd name="connsiteX30" fmla="*/ 4342009 w 4732790"/>
              <a:gd name="connsiteY30" fmla="*/ 542778 h 2985279"/>
              <a:gd name="connsiteX31" fmla="*/ 4439704 w 4732790"/>
              <a:gd name="connsiteY31" fmla="*/ 564490 h 2985279"/>
              <a:gd name="connsiteX32" fmla="*/ 4472270 w 4732790"/>
              <a:gd name="connsiteY32" fmla="*/ 575345 h 2985279"/>
              <a:gd name="connsiteX33" fmla="*/ 4569965 w 4732790"/>
              <a:gd name="connsiteY33" fmla="*/ 640479 h 2985279"/>
              <a:gd name="connsiteX34" fmla="*/ 4624240 w 4732790"/>
              <a:gd name="connsiteY34" fmla="*/ 716467 h 2985279"/>
              <a:gd name="connsiteX35" fmla="*/ 4635095 w 4732790"/>
              <a:gd name="connsiteY35" fmla="*/ 759890 h 2985279"/>
              <a:gd name="connsiteX36" fmla="*/ 4656805 w 4732790"/>
              <a:gd name="connsiteY36" fmla="*/ 814167 h 2985279"/>
              <a:gd name="connsiteX37" fmla="*/ 4667660 w 4732790"/>
              <a:gd name="connsiteY37" fmla="*/ 846734 h 2985279"/>
              <a:gd name="connsiteX38" fmla="*/ 4678515 w 4732790"/>
              <a:gd name="connsiteY38" fmla="*/ 1031279 h 2985279"/>
              <a:gd name="connsiteX39" fmla="*/ 4689370 w 4732790"/>
              <a:gd name="connsiteY39" fmla="*/ 1259245 h 2985279"/>
              <a:gd name="connsiteX40" fmla="*/ 4732790 w 4732790"/>
              <a:gd name="connsiteY40" fmla="*/ 1280957 h 2985279"/>
              <a:gd name="connsiteX41" fmla="*/ 4711080 w 4732790"/>
              <a:gd name="connsiteY41" fmla="*/ 2084268 h 2985279"/>
              <a:gd name="connsiteX42" fmla="*/ 4678515 w 4732790"/>
              <a:gd name="connsiteY42" fmla="*/ 2301379 h 2985279"/>
              <a:gd name="connsiteX43" fmla="*/ 4645950 w 4732790"/>
              <a:gd name="connsiteY43" fmla="*/ 2431646 h 2985279"/>
              <a:gd name="connsiteX44" fmla="*/ 4613385 w 4732790"/>
              <a:gd name="connsiteY44" fmla="*/ 2453357 h 2985279"/>
              <a:gd name="connsiteX45" fmla="*/ 4537400 w 4732790"/>
              <a:gd name="connsiteY45" fmla="*/ 2496779 h 2985279"/>
              <a:gd name="connsiteX46" fmla="*/ 4276879 w 4732790"/>
              <a:gd name="connsiteY46" fmla="*/ 2681324 h 2985279"/>
              <a:gd name="connsiteX47" fmla="*/ 4157474 w 4732790"/>
              <a:gd name="connsiteY47" fmla="*/ 2757313 h 2985279"/>
              <a:gd name="connsiteX48" fmla="*/ 4059779 w 4732790"/>
              <a:gd name="connsiteY48" fmla="*/ 2811591 h 2985279"/>
              <a:gd name="connsiteX49" fmla="*/ 4016359 w 4732790"/>
              <a:gd name="connsiteY49" fmla="*/ 2822446 h 2985279"/>
              <a:gd name="connsiteX50" fmla="*/ 3929518 w 4732790"/>
              <a:gd name="connsiteY50" fmla="*/ 2855013 h 2985279"/>
              <a:gd name="connsiteX51" fmla="*/ 2963421 w 4732790"/>
              <a:gd name="connsiteY51" fmla="*/ 2909291 h 2985279"/>
              <a:gd name="connsiteX52" fmla="*/ 2778886 w 4732790"/>
              <a:gd name="connsiteY52" fmla="*/ 2931002 h 2985279"/>
              <a:gd name="connsiteX53" fmla="*/ 1975614 w 4732790"/>
              <a:gd name="connsiteY53" fmla="*/ 2941857 h 2985279"/>
              <a:gd name="connsiteX54" fmla="*/ 1888774 w 4732790"/>
              <a:gd name="connsiteY54" fmla="*/ 2963568 h 2985279"/>
              <a:gd name="connsiteX55" fmla="*/ 1801934 w 4732790"/>
              <a:gd name="connsiteY55" fmla="*/ 2974424 h 2985279"/>
              <a:gd name="connsiteX56" fmla="*/ 1725949 w 4732790"/>
              <a:gd name="connsiteY56" fmla="*/ 2985279 h 2985279"/>
              <a:gd name="connsiteX57" fmla="*/ 1389443 w 4732790"/>
              <a:gd name="connsiteY57" fmla="*/ 2941857 h 2985279"/>
              <a:gd name="connsiteX58" fmla="*/ 1291748 w 4732790"/>
              <a:gd name="connsiteY58" fmla="*/ 2909291 h 2985279"/>
              <a:gd name="connsiteX59" fmla="*/ 1085502 w 4732790"/>
              <a:gd name="connsiteY59" fmla="*/ 2822446 h 2985279"/>
              <a:gd name="connsiteX60" fmla="*/ 987807 w 4732790"/>
              <a:gd name="connsiteY60" fmla="*/ 2768168 h 2985279"/>
              <a:gd name="connsiteX61" fmla="*/ 846692 w 4732790"/>
              <a:gd name="connsiteY61" fmla="*/ 2713890 h 2985279"/>
              <a:gd name="connsiteX62" fmla="*/ 803272 w 4732790"/>
              <a:gd name="connsiteY62" fmla="*/ 2670468 h 2985279"/>
              <a:gd name="connsiteX63" fmla="*/ 640446 w 4732790"/>
              <a:gd name="connsiteY63" fmla="*/ 2551057 h 2985279"/>
              <a:gd name="connsiteX64" fmla="*/ 510186 w 4732790"/>
              <a:gd name="connsiteY64" fmla="*/ 2420790 h 2985279"/>
              <a:gd name="connsiteX65" fmla="*/ 358216 w 4732790"/>
              <a:gd name="connsiteY65" fmla="*/ 2236246 h 2985279"/>
              <a:gd name="connsiteX66" fmla="*/ 303941 w 4732790"/>
              <a:gd name="connsiteY66" fmla="*/ 2138546 h 2985279"/>
              <a:gd name="connsiteX67" fmla="*/ 271376 w 4732790"/>
              <a:gd name="connsiteY67" fmla="*/ 2095124 h 2985279"/>
              <a:gd name="connsiteX68" fmla="*/ 238811 w 4732790"/>
              <a:gd name="connsiteY68" fmla="*/ 2029990 h 2985279"/>
              <a:gd name="connsiteX69" fmla="*/ 206246 w 4732790"/>
              <a:gd name="connsiteY69" fmla="*/ 1975712 h 2985279"/>
              <a:gd name="connsiteX70" fmla="*/ 108550 w 4732790"/>
              <a:gd name="connsiteY70" fmla="*/ 1964857 h 2985279"/>
              <a:gd name="connsiteX71" fmla="*/ 54275 w 4732790"/>
              <a:gd name="connsiteY71" fmla="*/ 1888868 h 2985279"/>
              <a:gd name="connsiteX72" fmla="*/ 43420 w 4732790"/>
              <a:gd name="connsiteY72" fmla="*/ 1834590 h 2985279"/>
              <a:gd name="connsiteX73" fmla="*/ 0 w 4732790"/>
              <a:gd name="connsiteY73" fmla="*/ 1747746 h 2985279"/>
              <a:gd name="connsiteX74" fmla="*/ 32565 w 4732790"/>
              <a:gd name="connsiteY74" fmla="*/ 1454646 h 2985279"/>
              <a:gd name="connsiteX75" fmla="*/ 43420 w 4732790"/>
              <a:gd name="connsiteY75" fmla="*/ 1411223 h 2985279"/>
              <a:gd name="connsiteX76" fmla="*/ 86840 w 4732790"/>
              <a:gd name="connsiteY76" fmla="*/ 1324379 h 2985279"/>
              <a:gd name="connsiteX77" fmla="*/ 108550 w 4732790"/>
              <a:gd name="connsiteY77" fmla="*/ 1215823 h 2985279"/>
              <a:gd name="connsiteX78" fmla="*/ 130260 w 4732790"/>
              <a:gd name="connsiteY78" fmla="*/ 1172401 h 2985279"/>
              <a:gd name="connsiteX79" fmla="*/ 162825 w 4732790"/>
              <a:gd name="connsiteY79" fmla="*/ 1150690 h 2985279"/>
              <a:gd name="connsiteX80" fmla="*/ 227956 w 4732790"/>
              <a:gd name="connsiteY80" fmla="*/ 1128979 h 2985279"/>
              <a:gd name="connsiteX81" fmla="*/ 227956 w 4732790"/>
              <a:gd name="connsiteY81" fmla="*/ 1074701 h 2985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4732790" h="2985279">
                <a:moveTo>
                  <a:pt x="227956" y="1074701"/>
                </a:moveTo>
                <a:cubicBezTo>
                  <a:pt x="426714" y="995194"/>
                  <a:pt x="256475" y="1070729"/>
                  <a:pt x="510186" y="922723"/>
                </a:cubicBezTo>
                <a:cubicBezTo>
                  <a:pt x="538141" y="906415"/>
                  <a:pt x="569803" y="896803"/>
                  <a:pt x="597026" y="879301"/>
                </a:cubicBezTo>
                <a:cubicBezTo>
                  <a:pt x="683762" y="823539"/>
                  <a:pt x="637201" y="826646"/>
                  <a:pt x="727287" y="781601"/>
                </a:cubicBezTo>
                <a:cubicBezTo>
                  <a:pt x="747755" y="771366"/>
                  <a:pt x="770707" y="767127"/>
                  <a:pt x="792417" y="759890"/>
                </a:cubicBezTo>
                <a:cubicBezTo>
                  <a:pt x="818236" y="742676"/>
                  <a:pt x="881154" y="699236"/>
                  <a:pt x="911822" y="683901"/>
                </a:cubicBezTo>
                <a:cubicBezTo>
                  <a:pt x="936469" y="671577"/>
                  <a:pt x="963160" y="663658"/>
                  <a:pt x="987807" y="651334"/>
                </a:cubicBezTo>
                <a:cubicBezTo>
                  <a:pt x="1006678" y="641898"/>
                  <a:pt x="1022875" y="627498"/>
                  <a:pt x="1042082" y="618767"/>
                </a:cubicBezTo>
                <a:cubicBezTo>
                  <a:pt x="1062915" y="609297"/>
                  <a:pt x="1085853" y="605271"/>
                  <a:pt x="1107212" y="597056"/>
                </a:cubicBezTo>
                <a:cubicBezTo>
                  <a:pt x="1224805" y="551827"/>
                  <a:pt x="1139122" y="570787"/>
                  <a:pt x="1259183" y="553634"/>
                </a:cubicBezTo>
                <a:cubicBezTo>
                  <a:pt x="1397701" y="484371"/>
                  <a:pt x="1240919" y="558928"/>
                  <a:pt x="1422008" y="488501"/>
                </a:cubicBezTo>
                <a:cubicBezTo>
                  <a:pt x="1455221" y="475584"/>
                  <a:pt x="1486948" y="459117"/>
                  <a:pt x="1519703" y="445078"/>
                </a:cubicBezTo>
                <a:cubicBezTo>
                  <a:pt x="1537613" y="437402"/>
                  <a:pt x="1556550" y="432081"/>
                  <a:pt x="1573978" y="423367"/>
                </a:cubicBezTo>
                <a:cubicBezTo>
                  <a:pt x="1585647" y="417532"/>
                  <a:pt x="1594351" y="406301"/>
                  <a:pt x="1606543" y="401656"/>
                </a:cubicBezTo>
                <a:cubicBezTo>
                  <a:pt x="1670699" y="377215"/>
                  <a:pt x="1738562" y="362930"/>
                  <a:pt x="1801934" y="336523"/>
                </a:cubicBezTo>
                <a:cubicBezTo>
                  <a:pt x="1845354" y="318430"/>
                  <a:pt x="1887936" y="298179"/>
                  <a:pt x="1932194" y="282245"/>
                </a:cubicBezTo>
                <a:cubicBezTo>
                  <a:pt x="2125604" y="212614"/>
                  <a:pt x="2309497" y="143906"/>
                  <a:pt x="2507510" y="97701"/>
                </a:cubicBezTo>
                <a:cubicBezTo>
                  <a:pt x="2656058" y="63038"/>
                  <a:pt x="2668032" y="67327"/>
                  <a:pt x="2811451" y="43423"/>
                </a:cubicBezTo>
                <a:cubicBezTo>
                  <a:pt x="2851355" y="36772"/>
                  <a:pt x="2890808" y="27433"/>
                  <a:pt x="2930856" y="21712"/>
                </a:cubicBezTo>
                <a:cubicBezTo>
                  <a:pt x="3014092" y="9820"/>
                  <a:pt x="3149893" y="4356"/>
                  <a:pt x="3223942" y="0"/>
                </a:cubicBezTo>
                <a:cubicBezTo>
                  <a:pt x="3354202" y="3619"/>
                  <a:pt x="3484796" y="861"/>
                  <a:pt x="3614723" y="10856"/>
                </a:cubicBezTo>
                <a:cubicBezTo>
                  <a:pt x="3666109" y="14809"/>
                  <a:pt x="3639823" y="59364"/>
                  <a:pt x="3658143" y="86845"/>
                </a:cubicBezTo>
                <a:cubicBezTo>
                  <a:pt x="3664490" y="96366"/>
                  <a:pt x="3680084" y="93451"/>
                  <a:pt x="3690708" y="97701"/>
                </a:cubicBezTo>
                <a:cubicBezTo>
                  <a:pt x="3716293" y="107936"/>
                  <a:pt x="3741108" y="120032"/>
                  <a:pt x="3766693" y="130267"/>
                </a:cubicBezTo>
                <a:cubicBezTo>
                  <a:pt x="3777317" y="134517"/>
                  <a:pt x="3788634" y="136873"/>
                  <a:pt x="3799258" y="141123"/>
                </a:cubicBezTo>
                <a:cubicBezTo>
                  <a:pt x="3912385" y="186376"/>
                  <a:pt x="3918657" y="198002"/>
                  <a:pt x="4059779" y="271389"/>
                </a:cubicBezTo>
                <a:cubicBezTo>
                  <a:pt x="4191911" y="340101"/>
                  <a:pt x="4101643" y="287826"/>
                  <a:pt x="4200894" y="347378"/>
                </a:cubicBezTo>
                <a:cubicBezTo>
                  <a:pt x="4275994" y="460035"/>
                  <a:pt x="4161681" y="285637"/>
                  <a:pt x="4244314" y="423367"/>
                </a:cubicBezTo>
                <a:cubicBezTo>
                  <a:pt x="4257738" y="445742"/>
                  <a:pt x="4279483" y="463747"/>
                  <a:pt x="4287734" y="488501"/>
                </a:cubicBezTo>
                <a:cubicBezTo>
                  <a:pt x="4291352" y="499356"/>
                  <a:pt x="4290498" y="512976"/>
                  <a:pt x="4298589" y="521067"/>
                </a:cubicBezTo>
                <a:cubicBezTo>
                  <a:pt x="4310031" y="532509"/>
                  <a:pt x="4326543" y="538019"/>
                  <a:pt x="4342009" y="542778"/>
                </a:cubicBezTo>
                <a:cubicBezTo>
                  <a:pt x="4373893" y="552589"/>
                  <a:pt x="4407341" y="556399"/>
                  <a:pt x="4439704" y="564490"/>
                </a:cubicBezTo>
                <a:cubicBezTo>
                  <a:pt x="4450805" y="567265"/>
                  <a:pt x="4462036" y="570228"/>
                  <a:pt x="4472270" y="575345"/>
                </a:cubicBezTo>
                <a:cubicBezTo>
                  <a:pt x="4492941" y="585681"/>
                  <a:pt x="4551785" y="622298"/>
                  <a:pt x="4569965" y="640479"/>
                </a:cubicBezTo>
                <a:cubicBezTo>
                  <a:pt x="4583428" y="653943"/>
                  <a:pt x="4611913" y="697977"/>
                  <a:pt x="4624240" y="716467"/>
                </a:cubicBezTo>
                <a:cubicBezTo>
                  <a:pt x="4627858" y="730941"/>
                  <a:pt x="4630377" y="745736"/>
                  <a:pt x="4635095" y="759890"/>
                </a:cubicBezTo>
                <a:cubicBezTo>
                  <a:pt x="4641257" y="778376"/>
                  <a:pt x="4649963" y="795922"/>
                  <a:pt x="4656805" y="814167"/>
                </a:cubicBezTo>
                <a:cubicBezTo>
                  <a:pt x="4660823" y="824881"/>
                  <a:pt x="4664042" y="835878"/>
                  <a:pt x="4667660" y="846734"/>
                </a:cubicBezTo>
                <a:cubicBezTo>
                  <a:pt x="4671278" y="908249"/>
                  <a:pt x="4675276" y="969743"/>
                  <a:pt x="4678515" y="1031279"/>
                </a:cubicBezTo>
                <a:cubicBezTo>
                  <a:pt x="4682513" y="1107249"/>
                  <a:pt x="4673210" y="1184906"/>
                  <a:pt x="4689370" y="1259245"/>
                </a:cubicBezTo>
                <a:cubicBezTo>
                  <a:pt x="4692807" y="1275058"/>
                  <a:pt x="4718317" y="1273720"/>
                  <a:pt x="4732790" y="1280957"/>
                </a:cubicBezTo>
                <a:cubicBezTo>
                  <a:pt x="4725553" y="1548727"/>
                  <a:pt x="4720311" y="1816559"/>
                  <a:pt x="4711080" y="2084268"/>
                </a:cubicBezTo>
                <a:cubicBezTo>
                  <a:pt x="4705640" y="2242028"/>
                  <a:pt x="4709034" y="2185401"/>
                  <a:pt x="4678515" y="2301379"/>
                </a:cubicBezTo>
                <a:cubicBezTo>
                  <a:pt x="4667125" y="2344664"/>
                  <a:pt x="4683191" y="2406818"/>
                  <a:pt x="4645950" y="2431646"/>
                </a:cubicBezTo>
                <a:cubicBezTo>
                  <a:pt x="4635095" y="2438883"/>
                  <a:pt x="4624572" y="2446645"/>
                  <a:pt x="4613385" y="2453357"/>
                </a:cubicBezTo>
                <a:cubicBezTo>
                  <a:pt x="4588370" y="2468367"/>
                  <a:pt x="4561205" y="2479916"/>
                  <a:pt x="4537400" y="2496779"/>
                </a:cubicBezTo>
                <a:cubicBezTo>
                  <a:pt x="4054071" y="2839154"/>
                  <a:pt x="4523929" y="2530341"/>
                  <a:pt x="4276879" y="2681324"/>
                </a:cubicBezTo>
                <a:cubicBezTo>
                  <a:pt x="4236623" y="2705926"/>
                  <a:pt x="4197480" y="2732308"/>
                  <a:pt x="4157474" y="2757313"/>
                </a:cubicBezTo>
                <a:cubicBezTo>
                  <a:pt x="4136756" y="2770263"/>
                  <a:pt x="4085690" y="2801874"/>
                  <a:pt x="4059779" y="2811591"/>
                </a:cubicBezTo>
                <a:cubicBezTo>
                  <a:pt x="4045810" y="2816830"/>
                  <a:pt x="4030832" y="2818828"/>
                  <a:pt x="4016359" y="2822446"/>
                </a:cubicBezTo>
                <a:cubicBezTo>
                  <a:pt x="3951581" y="2854836"/>
                  <a:pt x="3996025" y="2836538"/>
                  <a:pt x="3929518" y="2855013"/>
                </a:cubicBezTo>
                <a:cubicBezTo>
                  <a:pt x="3504203" y="2973163"/>
                  <a:pt x="3894047" y="2896882"/>
                  <a:pt x="2963421" y="2909291"/>
                </a:cubicBezTo>
                <a:lnTo>
                  <a:pt x="2778886" y="2931002"/>
                </a:lnTo>
                <a:cubicBezTo>
                  <a:pt x="2511182" y="2937453"/>
                  <a:pt x="2243371" y="2938239"/>
                  <a:pt x="1975614" y="2941857"/>
                </a:cubicBezTo>
                <a:cubicBezTo>
                  <a:pt x="1946667" y="2949094"/>
                  <a:pt x="1918101" y="2958069"/>
                  <a:pt x="1888774" y="2963568"/>
                </a:cubicBezTo>
                <a:cubicBezTo>
                  <a:pt x="1860102" y="2968944"/>
                  <a:pt x="1830850" y="2970568"/>
                  <a:pt x="1801934" y="2974424"/>
                </a:cubicBezTo>
                <a:lnTo>
                  <a:pt x="1725949" y="2985279"/>
                </a:lnTo>
                <a:cubicBezTo>
                  <a:pt x="1613780" y="2970805"/>
                  <a:pt x="1500849" y="2961354"/>
                  <a:pt x="1389443" y="2941857"/>
                </a:cubicBezTo>
                <a:cubicBezTo>
                  <a:pt x="1355630" y="2935940"/>
                  <a:pt x="1324118" y="2920716"/>
                  <a:pt x="1291748" y="2909291"/>
                </a:cubicBezTo>
                <a:cubicBezTo>
                  <a:pt x="1202164" y="2877672"/>
                  <a:pt x="1179039" y="2866466"/>
                  <a:pt x="1085502" y="2822446"/>
                </a:cubicBezTo>
                <a:cubicBezTo>
                  <a:pt x="1020225" y="2791726"/>
                  <a:pt x="1034375" y="2799215"/>
                  <a:pt x="987807" y="2768168"/>
                </a:cubicBezTo>
                <a:cubicBezTo>
                  <a:pt x="935198" y="2689253"/>
                  <a:pt x="1005163" y="2777282"/>
                  <a:pt x="846692" y="2713890"/>
                </a:cubicBezTo>
                <a:cubicBezTo>
                  <a:pt x="827687" y="2706288"/>
                  <a:pt x="819337" y="2683152"/>
                  <a:pt x="803272" y="2670468"/>
                </a:cubicBezTo>
                <a:cubicBezTo>
                  <a:pt x="750445" y="2628761"/>
                  <a:pt x="688037" y="2598651"/>
                  <a:pt x="640446" y="2551057"/>
                </a:cubicBezTo>
                <a:cubicBezTo>
                  <a:pt x="597026" y="2507635"/>
                  <a:pt x="549850" y="2467668"/>
                  <a:pt x="510186" y="2420790"/>
                </a:cubicBezTo>
                <a:cubicBezTo>
                  <a:pt x="451468" y="2351392"/>
                  <a:pt x="406502" y="2303850"/>
                  <a:pt x="358216" y="2236246"/>
                </a:cubicBezTo>
                <a:cubicBezTo>
                  <a:pt x="310435" y="2169349"/>
                  <a:pt x="365797" y="2241643"/>
                  <a:pt x="303941" y="2138546"/>
                </a:cubicBezTo>
                <a:cubicBezTo>
                  <a:pt x="294633" y="2123032"/>
                  <a:pt x="282231" y="2109598"/>
                  <a:pt x="271376" y="2095124"/>
                </a:cubicBezTo>
                <a:cubicBezTo>
                  <a:pt x="254638" y="2044907"/>
                  <a:pt x="268872" y="2078090"/>
                  <a:pt x="238811" y="2029990"/>
                </a:cubicBezTo>
                <a:cubicBezTo>
                  <a:pt x="227629" y="2012098"/>
                  <a:pt x="225118" y="1985148"/>
                  <a:pt x="206246" y="1975712"/>
                </a:cubicBezTo>
                <a:cubicBezTo>
                  <a:pt x="176940" y="1961058"/>
                  <a:pt x="141115" y="1968475"/>
                  <a:pt x="108550" y="1964857"/>
                </a:cubicBezTo>
                <a:cubicBezTo>
                  <a:pt x="106676" y="1962358"/>
                  <a:pt x="58244" y="1899452"/>
                  <a:pt x="54275" y="1888868"/>
                </a:cubicBezTo>
                <a:cubicBezTo>
                  <a:pt x="47797" y="1871592"/>
                  <a:pt x="50043" y="1851811"/>
                  <a:pt x="43420" y="1834590"/>
                </a:cubicBezTo>
                <a:cubicBezTo>
                  <a:pt x="31802" y="1804382"/>
                  <a:pt x="0" y="1747746"/>
                  <a:pt x="0" y="1747746"/>
                </a:cubicBezTo>
                <a:cubicBezTo>
                  <a:pt x="9040" y="1652817"/>
                  <a:pt x="13416" y="1550394"/>
                  <a:pt x="32565" y="1454646"/>
                </a:cubicBezTo>
                <a:cubicBezTo>
                  <a:pt x="35491" y="1440016"/>
                  <a:pt x="37682" y="1424995"/>
                  <a:pt x="43420" y="1411223"/>
                </a:cubicBezTo>
                <a:cubicBezTo>
                  <a:pt x="55867" y="1381348"/>
                  <a:pt x="86840" y="1324379"/>
                  <a:pt x="86840" y="1324379"/>
                </a:cubicBezTo>
                <a:cubicBezTo>
                  <a:pt x="90592" y="1301866"/>
                  <a:pt x="98834" y="1241734"/>
                  <a:pt x="108550" y="1215823"/>
                </a:cubicBezTo>
                <a:cubicBezTo>
                  <a:pt x="114232" y="1200671"/>
                  <a:pt x="119901" y="1184833"/>
                  <a:pt x="130260" y="1172401"/>
                </a:cubicBezTo>
                <a:cubicBezTo>
                  <a:pt x="138612" y="1162378"/>
                  <a:pt x="150903" y="1155989"/>
                  <a:pt x="162825" y="1150690"/>
                </a:cubicBezTo>
                <a:cubicBezTo>
                  <a:pt x="183737" y="1141395"/>
                  <a:pt x="227956" y="1128979"/>
                  <a:pt x="227956" y="1128979"/>
                </a:cubicBezTo>
                <a:lnTo>
                  <a:pt x="227956" y="1074701"/>
                </a:lnTo>
                <a:close/>
              </a:path>
            </a:pathLst>
          </a:cu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0" name="Freeform 79"/>
          <p:cNvSpPr/>
          <p:nvPr/>
        </p:nvSpPr>
        <p:spPr>
          <a:xfrm>
            <a:off x="93663" y="1470025"/>
            <a:ext cx="4487862" cy="2449513"/>
          </a:xfrm>
          <a:custGeom>
            <a:avLst/>
            <a:gdLst>
              <a:gd name="connsiteX0" fmla="*/ 177640 w 4487084"/>
              <a:gd name="connsiteY0" fmla="*/ 1070230 h 2448886"/>
              <a:gd name="connsiteX1" fmla="*/ 470725 w 4487084"/>
              <a:gd name="connsiteY1" fmla="*/ 1059374 h 2448886"/>
              <a:gd name="connsiteX2" fmla="*/ 676971 w 4487084"/>
              <a:gd name="connsiteY2" fmla="*/ 983386 h 2448886"/>
              <a:gd name="connsiteX3" fmla="*/ 763811 w 4487084"/>
              <a:gd name="connsiteY3" fmla="*/ 961674 h 2448886"/>
              <a:gd name="connsiteX4" fmla="*/ 937491 w 4487084"/>
              <a:gd name="connsiteY4" fmla="*/ 874830 h 2448886"/>
              <a:gd name="connsiteX5" fmla="*/ 1132882 w 4487084"/>
              <a:gd name="connsiteY5" fmla="*/ 787985 h 2448886"/>
              <a:gd name="connsiteX6" fmla="*/ 1273997 w 4487084"/>
              <a:gd name="connsiteY6" fmla="*/ 722852 h 2448886"/>
              <a:gd name="connsiteX7" fmla="*/ 1382547 w 4487084"/>
              <a:gd name="connsiteY7" fmla="*/ 657719 h 2448886"/>
              <a:gd name="connsiteX8" fmla="*/ 1436822 w 4487084"/>
              <a:gd name="connsiteY8" fmla="*/ 592585 h 2448886"/>
              <a:gd name="connsiteX9" fmla="*/ 1512807 w 4487084"/>
              <a:gd name="connsiteY9" fmla="*/ 494885 h 2448886"/>
              <a:gd name="connsiteX10" fmla="*/ 1556227 w 4487084"/>
              <a:gd name="connsiteY10" fmla="*/ 440608 h 2448886"/>
              <a:gd name="connsiteX11" fmla="*/ 1610503 w 4487084"/>
              <a:gd name="connsiteY11" fmla="*/ 364619 h 2448886"/>
              <a:gd name="connsiteX12" fmla="*/ 1632213 w 4487084"/>
              <a:gd name="connsiteY12" fmla="*/ 332052 h 2448886"/>
              <a:gd name="connsiteX13" fmla="*/ 1664778 w 4487084"/>
              <a:gd name="connsiteY13" fmla="*/ 288630 h 2448886"/>
              <a:gd name="connsiteX14" fmla="*/ 1686488 w 4487084"/>
              <a:gd name="connsiteY14" fmla="*/ 256063 h 2448886"/>
              <a:gd name="connsiteX15" fmla="*/ 1719053 w 4487084"/>
              <a:gd name="connsiteY15" fmla="*/ 223496 h 2448886"/>
              <a:gd name="connsiteX16" fmla="*/ 1740763 w 4487084"/>
              <a:gd name="connsiteY16" fmla="*/ 190930 h 2448886"/>
              <a:gd name="connsiteX17" fmla="*/ 1838458 w 4487084"/>
              <a:gd name="connsiteY17" fmla="*/ 104085 h 2448886"/>
              <a:gd name="connsiteX18" fmla="*/ 1914443 w 4487084"/>
              <a:gd name="connsiteY18" fmla="*/ 49807 h 2448886"/>
              <a:gd name="connsiteX19" fmla="*/ 1957863 w 4487084"/>
              <a:gd name="connsiteY19" fmla="*/ 38952 h 2448886"/>
              <a:gd name="connsiteX20" fmla="*/ 2174964 w 4487084"/>
              <a:gd name="connsiteY20" fmla="*/ 6385 h 2448886"/>
              <a:gd name="connsiteX21" fmla="*/ 2359499 w 4487084"/>
              <a:gd name="connsiteY21" fmla="*/ 28096 h 2448886"/>
              <a:gd name="connsiteX22" fmla="*/ 2402919 w 4487084"/>
              <a:gd name="connsiteY22" fmla="*/ 49807 h 2448886"/>
              <a:gd name="connsiteX23" fmla="*/ 2446339 w 4487084"/>
              <a:gd name="connsiteY23" fmla="*/ 82374 h 2448886"/>
              <a:gd name="connsiteX24" fmla="*/ 2511470 w 4487084"/>
              <a:gd name="connsiteY24" fmla="*/ 114941 h 2448886"/>
              <a:gd name="connsiteX25" fmla="*/ 2576600 w 4487084"/>
              <a:gd name="connsiteY25" fmla="*/ 158363 h 2448886"/>
              <a:gd name="connsiteX26" fmla="*/ 3075931 w 4487084"/>
              <a:gd name="connsiteY26" fmla="*/ 180074 h 2448886"/>
              <a:gd name="connsiteX27" fmla="*/ 3184481 w 4487084"/>
              <a:gd name="connsiteY27" fmla="*/ 147507 h 2448886"/>
              <a:gd name="connsiteX28" fmla="*/ 3249611 w 4487084"/>
              <a:gd name="connsiteY28" fmla="*/ 136652 h 2448886"/>
              <a:gd name="connsiteX29" fmla="*/ 3347306 w 4487084"/>
              <a:gd name="connsiteY29" fmla="*/ 114941 h 2448886"/>
              <a:gd name="connsiteX30" fmla="*/ 3390726 w 4487084"/>
              <a:gd name="connsiteY30" fmla="*/ 104085 h 2448886"/>
              <a:gd name="connsiteX31" fmla="*/ 3466712 w 4487084"/>
              <a:gd name="connsiteY31" fmla="*/ 93230 h 2448886"/>
              <a:gd name="connsiteX32" fmla="*/ 3553552 w 4487084"/>
              <a:gd name="connsiteY32" fmla="*/ 71519 h 2448886"/>
              <a:gd name="connsiteX33" fmla="*/ 3586117 w 4487084"/>
              <a:gd name="connsiteY33" fmla="*/ 60663 h 2448886"/>
              <a:gd name="connsiteX34" fmla="*/ 4345968 w 4487084"/>
              <a:gd name="connsiteY34" fmla="*/ 82374 h 2448886"/>
              <a:gd name="connsiteX35" fmla="*/ 4389388 w 4487084"/>
              <a:gd name="connsiteY35" fmla="*/ 180074 h 2448886"/>
              <a:gd name="connsiteX36" fmla="*/ 4411099 w 4487084"/>
              <a:gd name="connsiteY36" fmla="*/ 277774 h 2448886"/>
              <a:gd name="connsiteX37" fmla="*/ 4443664 w 4487084"/>
              <a:gd name="connsiteY37" fmla="*/ 299485 h 2448886"/>
              <a:gd name="connsiteX38" fmla="*/ 4487084 w 4487084"/>
              <a:gd name="connsiteY38" fmla="*/ 310341 h 2448886"/>
              <a:gd name="connsiteX39" fmla="*/ 4476229 w 4487084"/>
              <a:gd name="connsiteY39" fmla="*/ 1005097 h 2448886"/>
              <a:gd name="connsiteX40" fmla="*/ 4465374 w 4487084"/>
              <a:gd name="connsiteY40" fmla="*/ 1070230 h 2448886"/>
              <a:gd name="connsiteX41" fmla="*/ 4454519 w 4487084"/>
              <a:gd name="connsiteY41" fmla="*/ 1167930 h 2448886"/>
              <a:gd name="connsiteX42" fmla="*/ 4443664 w 4487084"/>
              <a:gd name="connsiteY42" fmla="*/ 1211352 h 2448886"/>
              <a:gd name="connsiteX43" fmla="*/ 4421954 w 4487084"/>
              <a:gd name="connsiteY43" fmla="*/ 1319908 h 2448886"/>
              <a:gd name="connsiteX44" fmla="*/ 4400244 w 4487084"/>
              <a:gd name="connsiteY44" fmla="*/ 1395897 h 2448886"/>
              <a:gd name="connsiteX45" fmla="*/ 4313403 w 4487084"/>
              <a:gd name="connsiteY45" fmla="*/ 1515308 h 2448886"/>
              <a:gd name="connsiteX46" fmla="*/ 4280838 w 4487084"/>
              <a:gd name="connsiteY46" fmla="*/ 1537019 h 2448886"/>
              <a:gd name="connsiteX47" fmla="*/ 4237418 w 4487084"/>
              <a:gd name="connsiteY47" fmla="*/ 1580441 h 2448886"/>
              <a:gd name="connsiteX48" fmla="*/ 4204853 w 4487084"/>
              <a:gd name="connsiteY48" fmla="*/ 1591297 h 2448886"/>
              <a:gd name="connsiteX49" fmla="*/ 4172288 w 4487084"/>
              <a:gd name="connsiteY49" fmla="*/ 1613008 h 2448886"/>
              <a:gd name="connsiteX50" fmla="*/ 4118013 w 4487084"/>
              <a:gd name="connsiteY50" fmla="*/ 1634719 h 2448886"/>
              <a:gd name="connsiteX51" fmla="*/ 4074593 w 4487084"/>
              <a:gd name="connsiteY51" fmla="*/ 1656430 h 2448886"/>
              <a:gd name="connsiteX52" fmla="*/ 4009463 w 4487084"/>
              <a:gd name="connsiteY52" fmla="*/ 1667286 h 2448886"/>
              <a:gd name="connsiteX53" fmla="*/ 3966043 w 4487084"/>
              <a:gd name="connsiteY53" fmla="*/ 1688997 h 2448886"/>
              <a:gd name="connsiteX54" fmla="*/ 3900912 w 4487084"/>
              <a:gd name="connsiteY54" fmla="*/ 1699853 h 2448886"/>
              <a:gd name="connsiteX55" fmla="*/ 3683812 w 4487084"/>
              <a:gd name="connsiteY55" fmla="*/ 1721564 h 2448886"/>
              <a:gd name="connsiteX56" fmla="*/ 3640392 w 4487084"/>
              <a:gd name="connsiteY56" fmla="*/ 1743275 h 2448886"/>
              <a:gd name="connsiteX57" fmla="*/ 3542697 w 4487084"/>
              <a:gd name="connsiteY57" fmla="*/ 1764986 h 2448886"/>
              <a:gd name="connsiteX58" fmla="*/ 3434146 w 4487084"/>
              <a:gd name="connsiteY58" fmla="*/ 1786697 h 2448886"/>
              <a:gd name="connsiteX59" fmla="*/ 3369016 w 4487084"/>
              <a:gd name="connsiteY59" fmla="*/ 1808408 h 2448886"/>
              <a:gd name="connsiteX60" fmla="*/ 3336451 w 4487084"/>
              <a:gd name="connsiteY60" fmla="*/ 1819264 h 2448886"/>
              <a:gd name="connsiteX61" fmla="*/ 3293031 w 4487084"/>
              <a:gd name="connsiteY61" fmla="*/ 1851830 h 2448886"/>
              <a:gd name="connsiteX62" fmla="*/ 3195336 w 4487084"/>
              <a:gd name="connsiteY62" fmla="*/ 1960386 h 2448886"/>
              <a:gd name="connsiteX63" fmla="*/ 3162771 w 4487084"/>
              <a:gd name="connsiteY63" fmla="*/ 1982097 h 2448886"/>
              <a:gd name="connsiteX64" fmla="*/ 3097641 w 4487084"/>
              <a:gd name="connsiteY64" fmla="*/ 2047230 h 2448886"/>
              <a:gd name="connsiteX65" fmla="*/ 3021656 w 4487084"/>
              <a:gd name="connsiteY65" fmla="*/ 2101508 h 2448886"/>
              <a:gd name="connsiteX66" fmla="*/ 2978236 w 4487084"/>
              <a:gd name="connsiteY66" fmla="*/ 2144930 h 2448886"/>
              <a:gd name="connsiteX67" fmla="*/ 2902250 w 4487084"/>
              <a:gd name="connsiteY67" fmla="*/ 2199208 h 2448886"/>
              <a:gd name="connsiteX68" fmla="*/ 2847975 w 4487084"/>
              <a:gd name="connsiteY68" fmla="*/ 2242631 h 2448886"/>
              <a:gd name="connsiteX69" fmla="*/ 2804555 w 4487084"/>
              <a:gd name="connsiteY69" fmla="*/ 2253486 h 2448886"/>
              <a:gd name="connsiteX70" fmla="*/ 2761135 w 4487084"/>
              <a:gd name="connsiteY70" fmla="*/ 2286053 h 2448886"/>
              <a:gd name="connsiteX71" fmla="*/ 2663440 w 4487084"/>
              <a:gd name="connsiteY71" fmla="*/ 2329475 h 2448886"/>
              <a:gd name="connsiteX72" fmla="*/ 2598310 w 4487084"/>
              <a:gd name="connsiteY72" fmla="*/ 2372897 h 2448886"/>
              <a:gd name="connsiteX73" fmla="*/ 2533180 w 4487084"/>
              <a:gd name="connsiteY73" fmla="*/ 2394608 h 2448886"/>
              <a:gd name="connsiteX74" fmla="*/ 2109834 w 4487084"/>
              <a:gd name="connsiteY74" fmla="*/ 2448886 h 2448886"/>
              <a:gd name="connsiteX75" fmla="*/ 1708198 w 4487084"/>
              <a:gd name="connsiteY75" fmla="*/ 2427175 h 2448886"/>
              <a:gd name="connsiteX76" fmla="*/ 1643068 w 4487084"/>
              <a:gd name="connsiteY76" fmla="*/ 2405464 h 2448886"/>
              <a:gd name="connsiteX77" fmla="*/ 1501952 w 4487084"/>
              <a:gd name="connsiteY77" fmla="*/ 2362042 h 2448886"/>
              <a:gd name="connsiteX78" fmla="*/ 1469387 w 4487084"/>
              <a:gd name="connsiteY78" fmla="*/ 2351186 h 2448886"/>
              <a:gd name="connsiteX79" fmla="*/ 1425967 w 4487084"/>
              <a:gd name="connsiteY79" fmla="*/ 2329475 h 2448886"/>
              <a:gd name="connsiteX80" fmla="*/ 1165447 w 4487084"/>
              <a:gd name="connsiteY80" fmla="*/ 2307764 h 2448886"/>
              <a:gd name="connsiteX81" fmla="*/ 1013476 w 4487084"/>
              <a:gd name="connsiteY81" fmla="*/ 2253486 h 2448886"/>
              <a:gd name="connsiteX82" fmla="*/ 937491 w 4487084"/>
              <a:gd name="connsiteY82" fmla="*/ 2231775 h 2448886"/>
              <a:gd name="connsiteX83" fmla="*/ 883216 w 4487084"/>
              <a:gd name="connsiteY83" fmla="*/ 2199208 h 2448886"/>
              <a:gd name="connsiteX84" fmla="*/ 850651 w 4487084"/>
              <a:gd name="connsiteY84" fmla="*/ 2177497 h 2448886"/>
              <a:gd name="connsiteX85" fmla="*/ 807231 w 4487084"/>
              <a:gd name="connsiteY85" fmla="*/ 2155786 h 2448886"/>
              <a:gd name="connsiteX86" fmla="*/ 774666 w 4487084"/>
              <a:gd name="connsiteY86" fmla="*/ 2134075 h 2448886"/>
              <a:gd name="connsiteX87" fmla="*/ 720391 w 4487084"/>
              <a:gd name="connsiteY87" fmla="*/ 2123219 h 2448886"/>
              <a:gd name="connsiteX88" fmla="*/ 676971 w 4487084"/>
              <a:gd name="connsiteY88" fmla="*/ 2090653 h 2448886"/>
              <a:gd name="connsiteX89" fmla="*/ 611840 w 4487084"/>
              <a:gd name="connsiteY89" fmla="*/ 2047230 h 2448886"/>
              <a:gd name="connsiteX90" fmla="*/ 600985 w 4487084"/>
              <a:gd name="connsiteY90" fmla="*/ 2003808 h 2448886"/>
              <a:gd name="connsiteX91" fmla="*/ 568420 w 4487084"/>
              <a:gd name="connsiteY91" fmla="*/ 1982097 h 2448886"/>
              <a:gd name="connsiteX92" fmla="*/ 329610 w 4487084"/>
              <a:gd name="connsiteY92" fmla="*/ 1916964 h 2448886"/>
              <a:gd name="connsiteX93" fmla="*/ 221060 w 4487084"/>
              <a:gd name="connsiteY93" fmla="*/ 1819264 h 2448886"/>
              <a:gd name="connsiteX94" fmla="*/ 188495 w 4487084"/>
              <a:gd name="connsiteY94" fmla="*/ 1786697 h 2448886"/>
              <a:gd name="connsiteX95" fmla="*/ 145075 w 4487084"/>
              <a:gd name="connsiteY95" fmla="*/ 1699853 h 2448886"/>
              <a:gd name="connsiteX96" fmla="*/ 123364 w 4487084"/>
              <a:gd name="connsiteY96" fmla="*/ 1667286 h 2448886"/>
              <a:gd name="connsiteX97" fmla="*/ 101654 w 4487084"/>
              <a:gd name="connsiteY97" fmla="*/ 1602152 h 2448886"/>
              <a:gd name="connsiteX98" fmla="*/ 79944 w 4487084"/>
              <a:gd name="connsiteY98" fmla="*/ 1537019 h 2448886"/>
              <a:gd name="connsiteX99" fmla="*/ 69089 w 4487084"/>
              <a:gd name="connsiteY99" fmla="*/ 1482741 h 2448886"/>
              <a:gd name="connsiteX100" fmla="*/ 58234 w 4487084"/>
              <a:gd name="connsiteY100" fmla="*/ 1385041 h 2448886"/>
              <a:gd name="connsiteX101" fmla="*/ 25669 w 4487084"/>
              <a:gd name="connsiteY101" fmla="*/ 1374186 h 2448886"/>
              <a:gd name="connsiteX102" fmla="*/ 58234 w 4487084"/>
              <a:gd name="connsiteY102" fmla="*/ 1135363 h 2448886"/>
              <a:gd name="connsiteX103" fmla="*/ 90799 w 4487084"/>
              <a:gd name="connsiteY103" fmla="*/ 1113652 h 2448886"/>
              <a:gd name="connsiteX104" fmla="*/ 134219 w 4487084"/>
              <a:gd name="connsiteY104" fmla="*/ 1091941 h 2448886"/>
              <a:gd name="connsiteX105" fmla="*/ 177640 w 4487084"/>
              <a:gd name="connsiteY105" fmla="*/ 1070230 h 244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4487084" h="2448886">
                <a:moveTo>
                  <a:pt x="177640" y="1070230"/>
                </a:moveTo>
                <a:cubicBezTo>
                  <a:pt x="233724" y="1064802"/>
                  <a:pt x="373946" y="1073200"/>
                  <a:pt x="470725" y="1059374"/>
                </a:cubicBezTo>
                <a:cubicBezTo>
                  <a:pt x="763343" y="1017570"/>
                  <a:pt x="550011" y="1025708"/>
                  <a:pt x="676971" y="983386"/>
                </a:cubicBezTo>
                <a:cubicBezTo>
                  <a:pt x="723960" y="967722"/>
                  <a:pt x="725220" y="979955"/>
                  <a:pt x="763811" y="961674"/>
                </a:cubicBezTo>
                <a:cubicBezTo>
                  <a:pt x="822307" y="933964"/>
                  <a:pt x="877394" y="898870"/>
                  <a:pt x="937491" y="874830"/>
                </a:cubicBezTo>
                <a:cubicBezTo>
                  <a:pt x="1149372" y="790074"/>
                  <a:pt x="950326" y="873182"/>
                  <a:pt x="1132882" y="787985"/>
                </a:cubicBezTo>
                <a:cubicBezTo>
                  <a:pt x="1190482" y="761104"/>
                  <a:pt x="1220066" y="754314"/>
                  <a:pt x="1273997" y="722852"/>
                </a:cubicBezTo>
                <a:cubicBezTo>
                  <a:pt x="1431178" y="631159"/>
                  <a:pt x="1267052" y="715469"/>
                  <a:pt x="1382547" y="657719"/>
                </a:cubicBezTo>
                <a:cubicBezTo>
                  <a:pt x="1436447" y="576864"/>
                  <a:pt x="1367174" y="676167"/>
                  <a:pt x="1436822" y="592585"/>
                </a:cubicBezTo>
                <a:cubicBezTo>
                  <a:pt x="1463233" y="560890"/>
                  <a:pt x="1487318" y="527326"/>
                  <a:pt x="1512807" y="494885"/>
                </a:cubicBezTo>
                <a:cubicBezTo>
                  <a:pt x="1527121" y="476666"/>
                  <a:pt x="1545866" y="461331"/>
                  <a:pt x="1556227" y="440608"/>
                </a:cubicBezTo>
                <a:cubicBezTo>
                  <a:pt x="1596402" y="360255"/>
                  <a:pt x="1555492" y="430635"/>
                  <a:pt x="1610503" y="364619"/>
                </a:cubicBezTo>
                <a:cubicBezTo>
                  <a:pt x="1618855" y="354596"/>
                  <a:pt x="1624630" y="342669"/>
                  <a:pt x="1632213" y="332052"/>
                </a:cubicBezTo>
                <a:cubicBezTo>
                  <a:pt x="1642729" y="317330"/>
                  <a:pt x="1654262" y="303352"/>
                  <a:pt x="1664778" y="288630"/>
                </a:cubicBezTo>
                <a:cubicBezTo>
                  <a:pt x="1672361" y="278013"/>
                  <a:pt x="1678136" y="266086"/>
                  <a:pt x="1686488" y="256063"/>
                </a:cubicBezTo>
                <a:cubicBezTo>
                  <a:pt x="1696316" y="244269"/>
                  <a:pt x="1709225" y="235290"/>
                  <a:pt x="1719053" y="223496"/>
                </a:cubicBezTo>
                <a:cubicBezTo>
                  <a:pt x="1727405" y="213473"/>
                  <a:pt x="1732096" y="200681"/>
                  <a:pt x="1740763" y="190930"/>
                </a:cubicBezTo>
                <a:cubicBezTo>
                  <a:pt x="1808344" y="114897"/>
                  <a:pt x="1783225" y="143539"/>
                  <a:pt x="1838458" y="104085"/>
                </a:cubicBezTo>
                <a:cubicBezTo>
                  <a:pt x="1844011" y="100118"/>
                  <a:pt x="1901658" y="55287"/>
                  <a:pt x="1914443" y="49807"/>
                </a:cubicBezTo>
                <a:cubicBezTo>
                  <a:pt x="1928155" y="43930"/>
                  <a:pt x="1943573" y="43239"/>
                  <a:pt x="1957863" y="38952"/>
                </a:cubicBezTo>
                <a:cubicBezTo>
                  <a:pt x="2087700" y="0"/>
                  <a:pt x="1963489" y="21492"/>
                  <a:pt x="2174964" y="6385"/>
                </a:cubicBezTo>
                <a:cubicBezTo>
                  <a:pt x="2212670" y="9286"/>
                  <a:pt x="2307715" y="8676"/>
                  <a:pt x="2359499" y="28096"/>
                </a:cubicBezTo>
                <a:cubicBezTo>
                  <a:pt x="2374650" y="33778"/>
                  <a:pt x="2389197" y="41230"/>
                  <a:pt x="2402919" y="49807"/>
                </a:cubicBezTo>
                <a:cubicBezTo>
                  <a:pt x="2418261" y="59396"/>
                  <a:pt x="2431617" y="71858"/>
                  <a:pt x="2446339" y="82374"/>
                </a:cubicBezTo>
                <a:cubicBezTo>
                  <a:pt x="2547531" y="154658"/>
                  <a:pt x="2414687" y="61170"/>
                  <a:pt x="2511470" y="114941"/>
                </a:cubicBezTo>
                <a:cubicBezTo>
                  <a:pt x="2534279" y="127613"/>
                  <a:pt x="2576600" y="158363"/>
                  <a:pt x="2576600" y="158363"/>
                </a:cubicBezTo>
                <a:cubicBezTo>
                  <a:pt x="2685710" y="322039"/>
                  <a:pt x="2596628" y="208270"/>
                  <a:pt x="3075931" y="180074"/>
                </a:cubicBezTo>
                <a:cubicBezTo>
                  <a:pt x="3132244" y="176761"/>
                  <a:pt x="3140250" y="157337"/>
                  <a:pt x="3184481" y="147507"/>
                </a:cubicBezTo>
                <a:cubicBezTo>
                  <a:pt x="3205966" y="142732"/>
                  <a:pt x="3228029" y="140969"/>
                  <a:pt x="3249611" y="136652"/>
                </a:cubicBezTo>
                <a:cubicBezTo>
                  <a:pt x="3282323" y="130109"/>
                  <a:pt x="3314801" y="122443"/>
                  <a:pt x="3347306" y="114941"/>
                </a:cubicBezTo>
                <a:cubicBezTo>
                  <a:pt x="3361843" y="111586"/>
                  <a:pt x="3376048" y="106754"/>
                  <a:pt x="3390726" y="104085"/>
                </a:cubicBezTo>
                <a:cubicBezTo>
                  <a:pt x="3415899" y="99508"/>
                  <a:pt x="3441383" y="96848"/>
                  <a:pt x="3466712" y="93230"/>
                </a:cubicBezTo>
                <a:cubicBezTo>
                  <a:pt x="3541151" y="68415"/>
                  <a:pt x="3448760" y="97718"/>
                  <a:pt x="3553552" y="71519"/>
                </a:cubicBezTo>
                <a:cubicBezTo>
                  <a:pt x="3564653" y="68744"/>
                  <a:pt x="3575262" y="64282"/>
                  <a:pt x="3586117" y="60663"/>
                </a:cubicBezTo>
                <a:cubicBezTo>
                  <a:pt x="3839401" y="67900"/>
                  <a:pt x="4093433" y="61617"/>
                  <a:pt x="4345968" y="82374"/>
                </a:cubicBezTo>
                <a:cubicBezTo>
                  <a:pt x="4378223" y="85025"/>
                  <a:pt x="4386591" y="164688"/>
                  <a:pt x="4389388" y="180074"/>
                </a:cubicBezTo>
                <a:cubicBezTo>
                  <a:pt x="4389512" y="180754"/>
                  <a:pt x="4399842" y="263701"/>
                  <a:pt x="4411099" y="277774"/>
                </a:cubicBezTo>
                <a:cubicBezTo>
                  <a:pt x="4419249" y="287962"/>
                  <a:pt x="4431673" y="294346"/>
                  <a:pt x="4443664" y="299485"/>
                </a:cubicBezTo>
                <a:cubicBezTo>
                  <a:pt x="4457376" y="305362"/>
                  <a:pt x="4472611" y="306722"/>
                  <a:pt x="4487084" y="310341"/>
                </a:cubicBezTo>
                <a:cubicBezTo>
                  <a:pt x="4483466" y="541926"/>
                  <a:pt x="4482843" y="773578"/>
                  <a:pt x="4476229" y="1005097"/>
                </a:cubicBezTo>
                <a:cubicBezTo>
                  <a:pt x="4475600" y="1027098"/>
                  <a:pt x="4468283" y="1048413"/>
                  <a:pt x="4465374" y="1070230"/>
                </a:cubicBezTo>
                <a:cubicBezTo>
                  <a:pt x="4461044" y="1102710"/>
                  <a:pt x="4459501" y="1135544"/>
                  <a:pt x="4454519" y="1167930"/>
                </a:cubicBezTo>
                <a:cubicBezTo>
                  <a:pt x="4452251" y="1182676"/>
                  <a:pt x="4446590" y="1196722"/>
                  <a:pt x="4443664" y="1211352"/>
                </a:cubicBezTo>
                <a:cubicBezTo>
                  <a:pt x="4426348" y="1297939"/>
                  <a:pt x="4440864" y="1250566"/>
                  <a:pt x="4421954" y="1319908"/>
                </a:cubicBezTo>
                <a:cubicBezTo>
                  <a:pt x="4415023" y="1345323"/>
                  <a:pt x="4411283" y="1371978"/>
                  <a:pt x="4400244" y="1395897"/>
                </a:cubicBezTo>
                <a:cubicBezTo>
                  <a:pt x="4390541" y="1416921"/>
                  <a:pt x="4331771" y="1496939"/>
                  <a:pt x="4313403" y="1515308"/>
                </a:cubicBezTo>
                <a:cubicBezTo>
                  <a:pt x="4304178" y="1524533"/>
                  <a:pt x="4290743" y="1528528"/>
                  <a:pt x="4280838" y="1537019"/>
                </a:cubicBezTo>
                <a:cubicBezTo>
                  <a:pt x="4265297" y="1550340"/>
                  <a:pt x="4254074" y="1568543"/>
                  <a:pt x="4237418" y="1580441"/>
                </a:cubicBezTo>
                <a:cubicBezTo>
                  <a:pt x="4228107" y="1587092"/>
                  <a:pt x="4215087" y="1586180"/>
                  <a:pt x="4204853" y="1591297"/>
                </a:cubicBezTo>
                <a:cubicBezTo>
                  <a:pt x="4193184" y="1597132"/>
                  <a:pt x="4183957" y="1607173"/>
                  <a:pt x="4172288" y="1613008"/>
                </a:cubicBezTo>
                <a:cubicBezTo>
                  <a:pt x="4154860" y="1621722"/>
                  <a:pt x="4135819" y="1626805"/>
                  <a:pt x="4118013" y="1634719"/>
                </a:cubicBezTo>
                <a:cubicBezTo>
                  <a:pt x="4103226" y="1641291"/>
                  <a:pt x="4090092" y="1651780"/>
                  <a:pt x="4074593" y="1656430"/>
                </a:cubicBezTo>
                <a:cubicBezTo>
                  <a:pt x="4053512" y="1662755"/>
                  <a:pt x="4031173" y="1663667"/>
                  <a:pt x="4009463" y="1667286"/>
                </a:cubicBezTo>
                <a:cubicBezTo>
                  <a:pt x="3994990" y="1674523"/>
                  <a:pt x="3981542" y="1684347"/>
                  <a:pt x="3966043" y="1688997"/>
                </a:cubicBezTo>
                <a:cubicBezTo>
                  <a:pt x="3944961" y="1695322"/>
                  <a:pt x="3922666" y="1696506"/>
                  <a:pt x="3900912" y="1699853"/>
                </a:cubicBezTo>
                <a:cubicBezTo>
                  <a:pt x="3795761" y="1716031"/>
                  <a:pt x="3818101" y="1711233"/>
                  <a:pt x="3683812" y="1721564"/>
                </a:cubicBezTo>
                <a:cubicBezTo>
                  <a:pt x="3669339" y="1728801"/>
                  <a:pt x="3655858" y="1738516"/>
                  <a:pt x="3640392" y="1743275"/>
                </a:cubicBezTo>
                <a:cubicBezTo>
                  <a:pt x="3608508" y="1753086"/>
                  <a:pt x="3575341" y="1758113"/>
                  <a:pt x="3542697" y="1764986"/>
                </a:cubicBezTo>
                <a:cubicBezTo>
                  <a:pt x="3506588" y="1772588"/>
                  <a:pt x="3469153" y="1775028"/>
                  <a:pt x="3434146" y="1786697"/>
                </a:cubicBezTo>
                <a:lnTo>
                  <a:pt x="3369016" y="1808408"/>
                </a:lnTo>
                <a:lnTo>
                  <a:pt x="3336451" y="1819264"/>
                </a:lnTo>
                <a:cubicBezTo>
                  <a:pt x="3321978" y="1830119"/>
                  <a:pt x="3305824" y="1839037"/>
                  <a:pt x="3293031" y="1851830"/>
                </a:cubicBezTo>
                <a:cubicBezTo>
                  <a:pt x="3220117" y="1924747"/>
                  <a:pt x="3366579" y="1846218"/>
                  <a:pt x="3195336" y="1960386"/>
                </a:cubicBezTo>
                <a:cubicBezTo>
                  <a:pt x="3184481" y="1967623"/>
                  <a:pt x="3172522" y="1973429"/>
                  <a:pt x="3162771" y="1982097"/>
                </a:cubicBezTo>
                <a:cubicBezTo>
                  <a:pt x="3139824" y="2002496"/>
                  <a:pt x="3123187" y="2030198"/>
                  <a:pt x="3097641" y="2047230"/>
                </a:cubicBezTo>
                <a:cubicBezTo>
                  <a:pt x="3073331" y="2063438"/>
                  <a:pt x="3043192" y="2082664"/>
                  <a:pt x="3021656" y="2101508"/>
                </a:cubicBezTo>
                <a:cubicBezTo>
                  <a:pt x="3006252" y="2114987"/>
                  <a:pt x="2993640" y="2131451"/>
                  <a:pt x="2978236" y="2144930"/>
                </a:cubicBezTo>
                <a:cubicBezTo>
                  <a:pt x="2934207" y="2183457"/>
                  <a:pt x="2942781" y="2168808"/>
                  <a:pt x="2902250" y="2199208"/>
                </a:cubicBezTo>
                <a:cubicBezTo>
                  <a:pt x="2883715" y="2213110"/>
                  <a:pt x="2868228" y="2231379"/>
                  <a:pt x="2847975" y="2242631"/>
                </a:cubicBezTo>
                <a:cubicBezTo>
                  <a:pt x="2834934" y="2249877"/>
                  <a:pt x="2819028" y="2249868"/>
                  <a:pt x="2804555" y="2253486"/>
                </a:cubicBezTo>
                <a:cubicBezTo>
                  <a:pt x="2790082" y="2264342"/>
                  <a:pt x="2776950" y="2277266"/>
                  <a:pt x="2761135" y="2286053"/>
                </a:cubicBezTo>
                <a:cubicBezTo>
                  <a:pt x="2614130" y="2367727"/>
                  <a:pt x="2788819" y="2254244"/>
                  <a:pt x="2663440" y="2329475"/>
                </a:cubicBezTo>
                <a:cubicBezTo>
                  <a:pt x="2641066" y="2342900"/>
                  <a:pt x="2623063" y="2364645"/>
                  <a:pt x="2598310" y="2372897"/>
                </a:cubicBezTo>
                <a:cubicBezTo>
                  <a:pt x="2576600" y="2380134"/>
                  <a:pt x="2555798" y="2391128"/>
                  <a:pt x="2533180" y="2394608"/>
                </a:cubicBezTo>
                <a:cubicBezTo>
                  <a:pt x="2204320" y="2445205"/>
                  <a:pt x="2345853" y="2430731"/>
                  <a:pt x="2109834" y="2448886"/>
                </a:cubicBezTo>
                <a:cubicBezTo>
                  <a:pt x="2107271" y="2448798"/>
                  <a:pt x="1804369" y="2447784"/>
                  <a:pt x="1708198" y="2427175"/>
                </a:cubicBezTo>
                <a:cubicBezTo>
                  <a:pt x="1685822" y="2422380"/>
                  <a:pt x="1665508" y="2409952"/>
                  <a:pt x="1643068" y="2405464"/>
                </a:cubicBezTo>
                <a:cubicBezTo>
                  <a:pt x="1554165" y="2387682"/>
                  <a:pt x="1613295" y="2402532"/>
                  <a:pt x="1501952" y="2362042"/>
                </a:cubicBezTo>
                <a:cubicBezTo>
                  <a:pt x="1491199" y="2358132"/>
                  <a:pt x="1479904" y="2355694"/>
                  <a:pt x="1469387" y="2351186"/>
                </a:cubicBezTo>
                <a:cubicBezTo>
                  <a:pt x="1454514" y="2344811"/>
                  <a:pt x="1441579" y="2333733"/>
                  <a:pt x="1425967" y="2329475"/>
                </a:cubicBezTo>
                <a:cubicBezTo>
                  <a:pt x="1372148" y="2314796"/>
                  <a:pt x="1175237" y="2308340"/>
                  <a:pt x="1165447" y="2307764"/>
                </a:cubicBezTo>
                <a:cubicBezTo>
                  <a:pt x="1105791" y="2285392"/>
                  <a:pt x="1071951" y="2271479"/>
                  <a:pt x="1013476" y="2253486"/>
                </a:cubicBezTo>
                <a:cubicBezTo>
                  <a:pt x="988299" y="2245739"/>
                  <a:pt x="962819" y="2239012"/>
                  <a:pt x="937491" y="2231775"/>
                </a:cubicBezTo>
                <a:cubicBezTo>
                  <a:pt x="919399" y="2220919"/>
                  <a:pt x="901107" y="2210391"/>
                  <a:pt x="883216" y="2199208"/>
                </a:cubicBezTo>
                <a:cubicBezTo>
                  <a:pt x="872153" y="2192293"/>
                  <a:pt x="861978" y="2183970"/>
                  <a:pt x="850651" y="2177497"/>
                </a:cubicBezTo>
                <a:cubicBezTo>
                  <a:pt x="836601" y="2169468"/>
                  <a:pt x="821281" y="2163815"/>
                  <a:pt x="807231" y="2155786"/>
                </a:cubicBezTo>
                <a:cubicBezTo>
                  <a:pt x="795904" y="2149313"/>
                  <a:pt x="786882" y="2138656"/>
                  <a:pt x="774666" y="2134075"/>
                </a:cubicBezTo>
                <a:cubicBezTo>
                  <a:pt x="757391" y="2127596"/>
                  <a:pt x="738483" y="2126838"/>
                  <a:pt x="720391" y="2123219"/>
                </a:cubicBezTo>
                <a:cubicBezTo>
                  <a:pt x="705918" y="2112364"/>
                  <a:pt x="691792" y="2101028"/>
                  <a:pt x="676971" y="2090653"/>
                </a:cubicBezTo>
                <a:cubicBezTo>
                  <a:pt x="655595" y="2075689"/>
                  <a:pt x="611840" y="2047230"/>
                  <a:pt x="611840" y="2047230"/>
                </a:cubicBezTo>
                <a:cubicBezTo>
                  <a:pt x="608222" y="2032756"/>
                  <a:pt x="609261" y="2016222"/>
                  <a:pt x="600985" y="2003808"/>
                </a:cubicBezTo>
                <a:cubicBezTo>
                  <a:pt x="593748" y="1992953"/>
                  <a:pt x="580846" y="1986073"/>
                  <a:pt x="568420" y="1982097"/>
                </a:cubicBezTo>
                <a:cubicBezTo>
                  <a:pt x="489835" y="1956949"/>
                  <a:pt x="409213" y="1938675"/>
                  <a:pt x="329610" y="1916964"/>
                </a:cubicBezTo>
                <a:cubicBezTo>
                  <a:pt x="206426" y="1828971"/>
                  <a:pt x="291178" y="1901072"/>
                  <a:pt x="221060" y="1819264"/>
                </a:cubicBezTo>
                <a:cubicBezTo>
                  <a:pt x="211070" y="1807608"/>
                  <a:pt x="197706" y="1798979"/>
                  <a:pt x="188495" y="1786697"/>
                </a:cubicBezTo>
                <a:cubicBezTo>
                  <a:pt x="120787" y="1696415"/>
                  <a:pt x="178468" y="1766640"/>
                  <a:pt x="145075" y="1699853"/>
                </a:cubicBezTo>
                <a:cubicBezTo>
                  <a:pt x="139240" y="1688184"/>
                  <a:pt x="130601" y="1678142"/>
                  <a:pt x="123364" y="1667286"/>
                </a:cubicBezTo>
                <a:lnTo>
                  <a:pt x="101654" y="1602152"/>
                </a:lnTo>
                <a:cubicBezTo>
                  <a:pt x="101653" y="1602148"/>
                  <a:pt x="79945" y="1537022"/>
                  <a:pt x="79944" y="1537019"/>
                </a:cubicBezTo>
                <a:cubicBezTo>
                  <a:pt x="76326" y="1518926"/>
                  <a:pt x="71698" y="1501007"/>
                  <a:pt x="69089" y="1482741"/>
                </a:cubicBezTo>
                <a:cubicBezTo>
                  <a:pt x="64455" y="1450303"/>
                  <a:pt x="70403" y="1415465"/>
                  <a:pt x="58234" y="1385041"/>
                </a:cubicBezTo>
                <a:cubicBezTo>
                  <a:pt x="53985" y="1374417"/>
                  <a:pt x="36524" y="1377804"/>
                  <a:pt x="25669" y="1374186"/>
                </a:cubicBezTo>
                <a:cubicBezTo>
                  <a:pt x="28429" y="1321734"/>
                  <a:pt x="0" y="1193600"/>
                  <a:pt x="58234" y="1135363"/>
                </a:cubicBezTo>
                <a:cubicBezTo>
                  <a:pt x="67459" y="1126138"/>
                  <a:pt x="79472" y="1120125"/>
                  <a:pt x="90799" y="1113652"/>
                </a:cubicBezTo>
                <a:cubicBezTo>
                  <a:pt x="104849" y="1105623"/>
                  <a:pt x="120755" y="1100917"/>
                  <a:pt x="134219" y="1091941"/>
                </a:cubicBezTo>
                <a:cubicBezTo>
                  <a:pt x="178298" y="1062554"/>
                  <a:pt x="121556" y="1075658"/>
                  <a:pt x="177640" y="1070230"/>
                </a:cubicBezTo>
                <a:close/>
              </a:path>
            </a:pathLst>
          </a:cu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7" name="Freeform 76"/>
          <p:cNvSpPr/>
          <p:nvPr/>
        </p:nvSpPr>
        <p:spPr>
          <a:xfrm>
            <a:off x="128588" y="1323975"/>
            <a:ext cx="4354512" cy="2540000"/>
          </a:xfrm>
          <a:custGeom>
            <a:avLst/>
            <a:gdLst>
              <a:gd name="connsiteX0" fmla="*/ 143297 w 4355045"/>
              <a:gd name="connsiteY0" fmla="*/ 1226738 h 2540261"/>
              <a:gd name="connsiteX1" fmla="*/ 295267 w 4355045"/>
              <a:gd name="connsiteY1" fmla="*/ 1194171 h 2540261"/>
              <a:gd name="connsiteX2" fmla="*/ 382107 w 4355045"/>
              <a:gd name="connsiteY2" fmla="*/ 1150749 h 2540261"/>
              <a:gd name="connsiteX3" fmla="*/ 414672 w 4355045"/>
              <a:gd name="connsiteY3" fmla="*/ 1139894 h 2540261"/>
              <a:gd name="connsiteX4" fmla="*/ 468947 w 4355045"/>
              <a:gd name="connsiteY4" fmla="*/ 1118182 h 2540261"/>
              <a:gd name="connsiteX5" fmla="*/ 501512 w 4355045"/>
              <a:gd name="connsiteY5" fmla="*/ 1107327 h 2540261"/>
              <a:gd name="connsiteX6" fmla="*/ 577497 w 4355045"/>
              <a:gd name="connsiteY6" fmla="*/ 1085616 h 2540261"/>
              <a:gd name="connsiteX7" fmla="*/ 686048 w 4355045"/>
              <a:gd name="connsiteY7" fmla="*/ 1031338 h 2540261"/>
              <a:gd name="connsiteX8" fmla="*/ 783743 w 4355045"/>
              <a:gd name="connsiteY8" fmla="*/ 977060 h 2540261"/>
              <a:gd name="connsiteX9" fmla="*/ 827163 w 4355045"/>
              <a:gd name="connsiteY9" fmla="*/ 966205 h 2540261"/>
              <a:gd name="connsiteX10" fmla="*/ 870583 w 4355045"/>
              <a:gd name="connsiteY10" fmla="*/ 944493 h 2540261"/>
              <a:gd name="connsiteX11" fmla="*/ 1098539 w 4355045"/>
              <a:gd name="connsiteY11" fmla="*/ 803371 h 2540261"/>
              <a:gd name="connsiteX12" fmla="*/ 1163669 w 4355045"/>
              <a:gd name="connsiteY12" fmla="*/ 759949 h 2540261"/>
              <a:gd name="connsiteX13" fmla="*/ 1196234 w 4355045"/>
              <a:gd name="connsiteY13" fmla="*/ 738238 h 2540261"/>
              <a:gd name="connsiteX14" fmla="*/ 1283074 w 4355045"/>
              <a:gd name="connsiteY14" fmla="*/ 651393 h 2540261"/>
              <a:gd name="connsiteX15" fmla="*/ 1326494 w 4355045"/>
              <a:gd name="connsiteY15" fmla="*/ 618827 h 2540261"/>
              <a:gd name="connsiteX16" fmla="*/ 1391624 w 4355045"/>
              <a:gd name="connsiteY16" fmla="*/ 531982 h 2540261"/>
              <a:gd name="connsiteX17" fmla="*/ 1445899 w 4355045"/>
              <a:gd name="connsiteY17" fmla="*/ 466849 h 2540261"/>
              <a:gd name="connsiteX18" fmla="*/ 1478464 w 4355045"/>
              <a:gd name="connsiteY18" fmla="*/ 445138 h 2540261"/>
              <a:gd name="connsiteX19" fmla="*/ 1532740 w 4355045"/>
              <a:gd name="connsiteY19" fmla="*/ 390860 h 2540261"/>
              <a:gd name="connsiteX20" fmla="*/ 1565305 w 4355045"/>
              <a:gd name="connsiteY20" fmla="*/ 347438 h 2540261"/>
              <a:gd name="connsiteX21" fmla="*/ 1597870 w 4355045"/>
              <a:gd name="connsiteY21" fmla="*/ 314871 h 2540261"/>
              <a:gd name="connsiteX22" fmla="*/ 1641290 w 4355045"/>
              <a:gd name="connsiteY22" fmla="*/ 249738 h 2540261"/>
              <a:gd name="connsiteX23" fmla="*/ 1673855 w 4355045"/>
              <a:gd name="connsiteY23" fmla="*/ 173749 h 2540261"/>
              <a:gd name="connsiteX24" fmla="*/ 1738985 w 4355045"/>
              <a:gd name="connsiteY24" fmla="*/ 152038 h 2540261"/>
              <a:gd name="connsiteX25" fmla="*/ 1771550 w 4355045"/>
              <a:gd name="connsiteY25" fmla="*/ 141182 h 2540261"/>
              <a:gd name="connsiteX26" fmla="*/ 1836680 w 4355045"/>
              <a:gd name="connsiteY26" fmla="*/ 97760 h 2540261"/>
              <a:gd name="connsiteX27" fmla="*/ 1890955 w 4355045"/>
              <a:gd name="connsiteY27" fmla="*/ 76049 h 2540261"/>
              <a:gd name="connsiteX28" fmla="*/ 1956085 w 4355045"/>
              <a:gd name="connsiteY28" fmla="*/ 54338 h 2540261"/>
              <a:gd name="connsiteX29" fmla="*/ 2064636 w 4355045"/>
              <a:gd name="connsiteY29" fmla="*/ 21771 h 2540261"/>
              <a:gd name="connsiteX30" fmla="*/ 2118911 w 4355045"/>
              <a:gd name="connsiteY30" fmla="*/ 10915 h 2540261"/>
              <a:gd name="connsiteX31" fmla="*/ 2325156 w 4355045"/>
              <a:gd name="connsiteY31" fmla="*/ 21771 h 2540261"/>
              <a:gd name="connsiteX32" fmla="*/ 2357721 w 4355045"/>
              <a:gd name="connsiteY32" fmla="*/ 119471 h 2540261"/>
              <a:gd name="connsiteX33" fmla="*/ 2422851 w 4355045"/>
              <a:gd name="connsiteY33" fmla="*/ 162893 h 2540261"/>
              <a:gd name="connsiteX34" fmla="*/ 2444561 w 4355045"/>
              <a:gd name="connsiteY34" fmla="*/ 282304 h 2540261"/>
              <a:gd name="connsiteX35" fmla="*/ 2466271 w 4355045"/>
              <a:gd name="connsiteY35" fmla="*/ 325727 h 2540261"/>
              <a:gd name="connsiteX36" fmla="*/ 2531402 w 4355045"/>
              <a:gd name="connsiteY36" fmla="*/ 488560 h 2540261"/>
              <a:gd name="connsiteX37" fmla="*/ 2553112 w 4355045"/>
              <a:gd name="connsiteY37" fmla="*/ 575404 h 2540261"/>
              <a:gd name="connsiteX38" fmla="*/ 2563967 w 4355045"/>
              <a:gd name="connsiteY38" fmla="*/ 607971 h 2540261"/>
              <a:gd name="connsiteX39" fmla="*/ 2629097 w 4355045"/>
              <a:gd name="connsiteY39" fmla="*/ 629682 h 2540261"/>
              <a:gd name="connsiteX40" fmla="*/ 2748502 w 4355045"/>
              <a:gd name="connsiteY40" fmla="*/ 683960 h 2540261"/>
              <a:gd name="connsiteX41" fmla="*/ 2791922 w 4355045"/>
              <a:gd name="connsiteY41" fmla="*/ 727382 h 2540261"/>
              <a:gd name="connsiteX42" fmla="*/ 2846197 w 4355045"/>
              <a:gd name="connsiteY42" fmla="*/ 770805 h 2540261"/>
              <a:gd name="connsiteX43" fmla="*/ 2878762 w 4355045"/>
              <a:gd name="connsiteY43" fmla="*/ 792516 h 2540261"/>
              <a:gd name="connsiteX44" fmla="*/ 2954748 w 4355045"/>
              <a:gd name="connsiteY44" fmla="*/ 846793 h 2540261"/>
              <a:gd name="connsiteX45" fmla="*/ 3193558 w 4355045"/>
              <a:gd name="connsiteY45" fmla="*/ 879360 h 2540261"/>
              <a:gd name="connsiteX46" fmla="*/ 3323818 w 4355045"/>
              <a:gd name="connsiteY46" fmla="*/ 911927 h 2540261"/>
              <a:gd name="connsiteX47" fmla="*/ 3378093 w 4355045"/>
              <a:gd name="connsiteY47" fmla="*/ 922782 h 2540261"/>
              <a:gd name="connsiteX48" fmla="*/ 3497499 w 4355045"/>
              <a:gd name="connsiteY48" fmla="*/ 966205 h 2540261"/>
              <a:gd name="connsiteX49" fmla="*/ 3530064 w 4355045"/>
              <a:gd name="connsiteY49" fmla="*/ 977060 h 2540261"/>
              <a:gd name="connsiteX50" fmla="*/ 3616904 w 4355045"/>
              <a:gd name="connsiteY50" fmla="*/ 998771 h 2540261"/>
              <a:gd name="connsiteX51" fmla="*/ 3671179 w 4355045"/>
              <a:gd name="connsiteY51" fmla="*/ 1020482 h 2540261"/>
              <a:gd name="connsiteX52" fmla="*/ 3888280 w 4355045"/>
              <a:gd name="connsiteY52" fmla="*/ 1042194 h 2540261"/>
              <a:gd name="connsiteX53" fmla="*/ 3996830 w 4355045"/>
              <a:gd name="connsiteY53" fmla="*/ 1085616 h 2540261"/>
              <a:gd name="connsiteX54" fmla="*/ 4072815 w 4355045"/>
              <a:gd name="connsiteY54" fmla="*/ 1107327 h 2540261"/>
              <a:gd name="connsiteX55" fmla="*/ 4181365 w 4355045"/>
              <a:gd name="connsiteY55" fmla="*/ 1161605 h 2540261"/>
              <a:gd name="connsiteX56" fmla="*/ 4257350 w 4355045"/>
              <a:gd name="connsiteY56" fmla="*/ 1205027 h 2540261"/>
              <a:gd name="connsiteX57" fmla="*/ 4289915 w 4355045"/>
              <a:gd name="connsiteY57" fmla="*/ 1237594 h 2540261"/>
              <a:gd name="connsiteX58" fmla="*/ 4311625 w 4355045"/>
              <a:gd name="connsiteY58" fmla="*/ 1324438 h 2540261"/>
              <a:gd name="connsiteX59" fmla="*/ 4333335 w 4355045"/>
              <a:gd name="connsiteY59" fmla="*/ 1357005 h 2540261"/>
              <a:gd name="connsiteX60" fmla="*/ 4355045 w 4355045"/>
              <a:gd name="connsiteY60" fmla="*/ 1400427 h 2540261"/>
              <a:gd name="connsiteX61" fmla="*/ 4344190 w 4355045"/>
              <a:gd name="connsiteY61" fmla="*/ 1563260 h 2540261"/>
              <a:gd name="connsiteX62" fmla="*/ 4333335 w 4355045"/>
              <a:gd name="connsiteY62" fmla="*/ 1595827 h 2540261"/>
              <a:gd name="connsiteX63" fmla="*/ 4322480 w 4355045"/>
              <a:gd name="connsiteY63" fmla="*/ 1650105 h 2540261"/>
              <a:gd name="connsiteX64" fmla="*/ 4192220 w 4355045"/>
              <a:gd name="connsiteY64" fmla="*/ 1758660 h 2540261"/>
              <a:gd name="connsiteX65" fmla="*/ 4159655 w 4355045"/>
              <a:gd name="connsiteY65" fmla="*/ 1769516 h 2540261"/>
              <a:gd name="connsiteX66" fmla="*/ 3985975 w 4355045"/>
              <a:gd name="connsiteY66" fmla="*/ 1791227 h 2540261"/>
              <a:gd name="connsiteX67" fmla="*/ 3768874 w 4355045"/>
              <a:gd name="connsiteY67" fmla="*/ 1812938 h 2540261"/>
              <a:gd name="connsiteX68" fmla="*/ 3725454 w 4355045"/>
              <a:gd name="connsiteY68" fmla="*/ 1823794 h 2540261"/>
              <a:gd name="connsiteX69" fmla="*/ 3627759 w 4355045"/>
              <a:gd name="connsiteY69" fmla="*/ 1867216 h 2540261"/>
              <a:gd name="connsiteX70" fmla="*/ 3562629 w 4355045"/>
              <a:gd name="connsiteY70" fmla="*/ 1878072 h 2540261"/>
              <a:gd name="connsiteX71" fmla="*/ 3475789 w 4355045"/>
              <a:gd name="connsiteY71" fmla="*/ 1899783 h 2540261"/>
              <a:gd name="connsiteX72" fmla="*/ 3432369 w 4355045"/>
              <a:gd name="connsiteY72" fmla="*/ 1910638 h 2540261"/>
              <a:gd name="connsiteX73" fmla="*/ 3378093 w 4355045"/>
              <a:gd name="connsiteY73" fmla="*/ 1921494 h 2540261"/>
              <a:gd name="connsiteX74" fmla="*/ 3345528 w 4355045"/>
              <a:gd name="connsiteY74" fmla="*/ 1932349 h 2540261"/>
              <a:gd name="connsiteX75" fmla="*/ 3182703 w 4355045"/>
              <a:gd name="connsiteY75" fmla="*/ 1964916 h 2540261"/>
              <a:gd name="connsiteX76" fmla="*/ 3085008 w 4355045"/>
              <a:gd name="connsiteY76" fmla="*/ 1997483 h 2540261"/>
              <a:gd name="connsiteX77" fmla="*/ 2965603 w 4355045"/>
              <a:gd name="connsiteY77" fmla="*/ 2040905 h 2540261"/>
              <a:gd name="connsiteX78" fmla="*/ 2900472 w 4355045"/>
              <a:gd name="connsiteY78" fmla="*/ 2084327 h 2540261"/>
              <a:gd name="connsiteX79" fmla="*/ 2791922 w 4355045"/>
              <a:gd name="connsiteY79" fmla="*/ 2171172 h 2540261"/>
              <a:gd name="connsiteX80" fmla="*/ 2520547 w 4355045"/>
              <a:gd name="connsiteY80" fmla="*/ 2409994 h 2540261"/>
              <a:gd name="connsiteX81" fmla="*/ 2487982 w 4355045"/>
              <a:gd name="connsiteY81" fmla="*/ 2420850 h 2540261"/>
              <a:gd name="connsiteX82" fmla="*/ 2466271 w 4355045"/>
              <a:gd name="connsiteY82" fmla="*/ 2442561 h 2540261"/>
              <a:gd name="connsiteX83" fmla="*/ 2390286 w 4355045"/>
              <a:gd name="connsiteY83" fmla="*/ 2485983 h 2540261"/>
              <a:gd name="connsiteX84" fmla="*/ 2346866 w 4355045"/>
              <a:gd name="connsiteY84" fmla="*/ 2496839 h 2540261"/>
              <a:gd name="connsiteX85" fmla="*/ 2314301 w 4355045"/>
              <a:gd name="connsiteY85" fmla="*/ 2507694 h 2540261"/>
              <a:gd name="connsiteX86" fmla="*/ 2205751 w 4355045"/>
              <a:gd name="connsiteY86" fmla="*/ 2529405 h 2540261"/>
              <a:gd name="connsiteX87" fmla="*/ 2162331 w 4355045"/>
              <a:gd name="connsiteY87" fmla="*/ 2540261 h 2540261"/>
              <a:gd name="connsiteX88" fmla="*/ 1804115 w 4355045"/>
              <a:gd name="connsiteY88" fmla="*/ 2529405 h 2540261"/>
              <a:gd name="connsiteX89" fmla="*/ 1771550 w 4355045"/>
              <a:gd name="connsiteY89" fmla="*/ 2518550 h 2540261"/>
              <a:gd name="connsiteX90" fmla="*/ 1728130 w 4355045"/>
              <a:gd name="connsiteY90" fmla="*/ 2507694 h 2540261"/>
              <a:gd name="connsiteX91" fmla="*/ 1630435 w 4355045"/>
              <a:gd name="connsiteY91" fmla="*/ 2485983 h 2540261"/>
              <a:gd name="connsiteX92" fmla="*/ 1597870 w 4355045"/>
              <a:gd name="connsiteY92" fmla="*/ 2475127 h 2540261"/>
              <a:gd name="connsiteX93" fmla="*/ 1554450 w 4355045"/>
              <a:gd name="connsiteY93" fmla="*/ 2453416 h 2540261"/>
              <a:gd name="connsiteX94" fmla="*/ 1391624 w 4355045"/>
              <a:gd name="connsiteY94" fmla="*/ 2442561 h 2540261"/>
              <a:gd name="connsiteX95" fmla="*/ 1326494 w 4355045"/>
              <a:gd name="connsiteY95" fmla="*/ 2388283 h 2540261"/>
              <a:gd name="connsiteX96" fmla="*/ 1239654 w 4355045"/>
              <a:gd name="connsiteY96" fmla="*/ 2334005 h 2540261"/>
              <a:gd name="connsiteX97" fmla="*/ 1207089 w 4355045"/>
              <a:gd name="connsiteY97" fmla="*/ 2301438 h 2540261"/>
              <a:gd name="connsiteX98" fmla="*/ 1185379 w 4355045"/>
              <a:gd name="connsiteY98" fmla="*/ 2268872 h 2540261"/>
              <a:gd name="connsiteX99" fmla="*/ 1120249 w 4355045"/>
              <a:gd name="connsiteY99" fmla="*/ 2247161 h 2540261"/>
              <a:gd name="connsiteX100" fmla="*/ 1087684 w 4355045"/>
              <a:gd name="connsiteY100" fmla="*/ 2214594 h 2540261"/>
              <a:gd name="connsiteX101" fmla="*/ 1044263 w 4355045"/>
              <a:gd name="connsiteY101" fmla="*/ 2203738 h 2540261"/>
              <a:gd name="connsiteX102" fmla="*/ 870583 w 4355045"/>
              <a:gd name="connsiteY102" fmla="*/ 2182027 h 2540261"/>
              <a:gd name="connsiteX103" fmla="*/ 794598 w 4355045"/>
              <a:gd name="connsiteY103" fmla="*/ 2149461 h 2540261"/>
              <a:gd name="connsiteX104" fmla="*/ 696903 w 4355045"/>
              <a:gd name="connsiteY104" fmla="*/ 2127750 h 2540261"/>
              <a:gd name="connsiteX105" fmla="*/ 588353 w 4355045"/>
              <a:gd name="connsiteY105" fmla="*/ 2106038 h 2540261"/>
              <a:gd name="connsiteX106" fmla="*/ 534077 w 4355045"/>
              <a:gd name="connsiteY106" fmla="*/ 2084327 h 2540261"/>
              <a:gd name="connsiteX107" fmla="*/ 501512 w 4355045"/>
              <a:gd name="connsiteY107" fmla="*/ 2073472 h 2540261"/>
              <a:gd name="connsiteX108" fmla="*/ 468947 w 4355045"/>
              <a:gd name="connsiteY108" fmla="*/ 2051761 h 2540261"/>
              <a:gd name="connsiteX109" fmla="*/ 447237 w 4355045"/>
              <a:gd name="connsiteY109" fmla="*/ 2030049 h 2540261"/>
              <a:gd name="connsiteX110" fmla="*/ 403817 w 4355045"/>
              <a:gd name="connsiteY110" fmla="*/ 2019194 h 2540261"/>
              <a:gd name="connsiteX111" fmla="*/ 327832 w 4355045"/>
              <a:gd name="connsiteY111" fmla="*/ 1954061 h 2540261"/>
              <a:gd name="connsiteX112" fmla="*/ 295267 w 4355045"/>
              <a:gd name="connsiteY112" fmla="*/ 1943205 h 2540261"/>
              <a:gd name="connsiteX113" fmla="*/ 262702 w 4355045"/>
              <a:gd name="connsiteY113" fmla="*/ 1921494 h 2540261"/>
              <a:gd name="connsiteX114" fmla="*/ 175862 w 4355045"/>
              <a:gd name="connsiteY114" fmla="*/ 1910638 h 2540261"/>
              <a:gd name="connsiteX115" fmla="*/ 143297 w 4355045"/>
              <a:gd name="connsiteY115" fmla="*/ 1888927 h 2540261"/>
              <a:gd name="connsiteX116" fmla="*/ 110732 w 4355045"/>
              <a:gd name="connsiteY116" fmla="*/ 1878072 h 2540261"/>
              <a:gd name="connsiteX117" fmla="*/ 78166 w 4355045"/>
              <a:gd name="connsiteY117" fmla="*/ 1791227 h 2540261"/>
              <a:gd name="connsiteX118" fmla="*/ 34746 w 4355045"/>
              <a:gd name="connsiteY118" fmla="*/ 1726094 h 2540261"/>
              <a:gd name="connsiteX119" fmla="*/ 23891 w 4355045"/>
              <a:gd name="connsiteY119" fmla="*/ 1498127 h 2540261"/>
              <a:gd name="connsiteX120" fmla="*/ 56456 w 4355045"/>
              <a:gd name="connsiteY120" fmla="*/ 1400427 h 2540261"/>
              <a:gd name="connsiteX121" fmla="*/ 78166 w 4355045"/>
              <a:gd name="connsiteY121" fmla="*/ 1313583 h 2540261"/>
              <a:gd name="connsiteX122" fmla="*/ 89021 w 4355045"/>
              <a:gd name="connsiteY122" fmla="*/ 1270160 h 2540261"/>
              <a:gd name="connsiteX123" fmla="*/ 110732 w 4355045"/>
              <a:gd name="connsiteY123" fmla="*/ 1248449 h 2540261"/>
              <a:gd name="connsiteX124" fmla="*/ 132442 w 4355045"/>
              <a:gd name="connsiteY124" fmla="*/ 1215882 h 2540261"/>
              <a:gd name="connsiteX125" fmla="*/ 165007 w 4355045"/>
              <a:gd name="connsiteY125" fmla="*/ 1194171 h 2540261"/>
              <a:gd name="connsiteX126" fmla="*/ 143297 w 4355045"/>
              <a:gd name="connsiteY126" fmla="*/ 1226738 h 2540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4355045" h="2540261">
                <a:moveTo>
                  <a:pt x="143297" y="1226738"/>
                </a:moveTo>
                <a:cubicBezTo>
                  <a:pt x="165007" y="1226738"/>
                  <a:pt x="245899" y="1209880"/>
                  <a:pt x="295267" y="1194171"/>
                </a:cubicBezTo>
                <a:cubicBezTo>
                  <a:pt x="326107" y="1184358"/>
                  <a:pt x="352644" y="1164142"/>
                  <a:pt x="382107" y="1150749"/>
                </a:cubicBezTo>
                <a:cubicBezTo>
                  <a:pt x="392524" y="1146014"/>
                  <a:pt x="403958" y="1143912"/>
                  <a:pt x="414672" y="1139894"/>
                </a:cubicBezTo>
                <a:cubicBezTo>
                  <a:pt x="432917" y="1133052"/>
                  <a:pt x="450702" y="1125024"/>
                  <a:pt x="468947" y="1118182"/>
                </a:cubicBezTo>
                <a:cubicBezTo>
                  <a:pt x="479661" y="1114164"/>
                  <a:pt x="490552" y="1110615"/>
                  <a:pt x="501512" y="1107327"/>
                </a:cubicBezTo>
                <a:cubicBezTo>
                  <a:pt x="526743" y="1099757"/>
                  <a:pt x="553139" y="1095646"/>
                  <a:pt x="577497" y="1085616"/>
                </a:cubicBezTo>
                <a:cubicBezTo>
                  <a:pt x="614905" y="1070212"/>
                  <a:pt x="651359" y="1052153"/>
                  <a:pt x="686048" y="1031338"/>
                </a:cubicBezTo>
                <a:cubicBezTo>
                  <a:pt x="709078" y="1017519"/>
                  <a:pt x="756057" y="987442"/>
                  <a:pt x="783743" y="977060"/>
                </a:cubicBezTo>
                <a:cubicBezTo>
                  <a:pt x="797712" y="971822"/>
                  <a:pt x="812690" y="969823"/>
                  <a:pt x="827163" y="966205"/>
                </a:cubicBezTo>
                <a:cubicBezTo>
                  <a:pt x="841636" y="958968"/>
                  <a:pt x="856579" y="952601"/>
                  <a:pt x="870583" y="944493"/>
                </a:cubicBezTo>
                <a:cubicBezTo>
                  <a:pt x="1011320" y="863009"/>
                  <a:pt x="999072" y="869685"/>
                  <a:pt x="1098539" y="803371"/>
                </a:cubicBezTo>
                <a:lnTo>
                  <a:pt x="1163669" y="759949"/>
                </a:lnTo>
                <a:cubicBezTo>
                  <a:pt x="1174524" y="752712"/>
                  <a:pt x="1187009" y="747463"/>
                  <a:pt x="1196234" y="738238"/>
                </a:cubicBezTo>
                <a:cubicBezTo>
                  <a:pt x="1225181" y="709290"/>
                  <a:pt x="1250324" y="675956"/>
                  <a:pt x="1283074" y="651393"/>
                </a:cubicBezTo>
                <a:cubicBezTo>
                  <a:pt x="1297547" y="640538"/>
                  <a:pt x="1314324" y="632214"/>
                  <a:pt x="1326494" y="618827"/>
                </a:cubicBezTo>
                <a:cubicBezTo>
                  <a:pt x="1350834" y="592052"/>
                  <a:pt x="1368460" y="559780"/>
                  <a:pt x="1391624" y="531982"/>
                </a:cubicBezTo>
                <a:cubicBezTo>
                  <a:pt x="1409716" y="510271"/>
                  <a:pt x="1425916" y="486833"/>
                  <a:pt x="1445899" y="466849"/>
                </a:cubicBezTo>
                <a:cubicBezTo>
                  <a:pt x="1455124" y="457624"/>
                  <a:pt x="1468646" y="453729"/>
                  <a:pt x="1478464" y="445138"/>
                </a:cubicBezTo>
                <a:cubicBezTo>
                  <a:pt x="1497719" y="428289"/>
                  <a:pt x="1515742" y="409984"/>
                  <a:pt x="1532740" y="390860"/>
                </a:cubicBezTo>
                <a:cubicBezTo>
                  <a:pt x="1544760" y="377337"/>
                  <a:pt x="1553531" y="361175"/>
                  <a:pt x="1565305" y="347438"/>
                </a:cubicBezTo>
                <a:cubicBezTo>
                  <a:pt x="1575295" y="335782"/>
                  <a:pt x="1588445" y="326989"/>
                  <a:pt x="1597870" y="314871"/>
                </a:cubicBezTo>
                <a:cubicBezTo>
                  <a:pt x="1613889" y="294274"/>
                  <a:pt x="1641290" y="249738"/>
                  <a:pt x="1641290" y="249738"/>
                </a:cubicBezTo>
                <a:cubicBezTo>
                  <a:pt x="1646419" y="229220"/>
                  <a:pt x="1651643" y="187632"/>
                  <a:pt x="1673855" y="173749"/>
                </a:cubicBezTo>
                <a:cubicBezTo>
                  <a:pt x="1693261" y="161620"/>
                  <a:pt x="1717275" y="159275"/>
                  <a:pt x="1738985" y="152038"/>
                </a:cubicBezTo>
                <a:cubicBezTo>
                  <a:pt x="1749840" y="148419"/>
                  <a:pt x="1762030" y="147529"/>
                  <a:pt x="1771550" y="141182"/>
                </a:cubicBezTo>
                <a:cubicBezTo>
                  <a:pt x="1793260" y="126708"/>
                  <a:pt x="1812454" y="107451"/>
                  <a:pt x="1836680" y="97760"/>
                </a:cubicBezTo>
                <a:cubicBezTo>
                  <a:pt x="1854772" y="90523"/>
                  <a:pt x="1872643" y="82708"/>
                  <a:pt x="1890955" y="76049"/>
                </a:cubicBezTo>
                <a:cubicBezTo>
                  <a:pt x="1912462" y="68228"/>
                  <a:pt x="1934375" y="61575"/>
                  <a:pt x="1956085" y="54338"/>
                </a:cubicBezTo>
                <a:cubicBezTo>
                  <a:pt x="1997457" y="40546"/>
                  <a:pt x="2014905" y="34204"/>
                  <a:pt x="2064636" y="21771"/>
                </a:cubicBezTo>
                <a:cubicBezTo>
                  <a:pt x="2082535" y="17296"/>
                  <a:pt x="2100819" y="14534"/>
                  <a:pt x="2118911" y="10915"/>
                </a:cubicBezTo>
                <a:cubicBezTo>
                  <a:pt x="2187659" y="14534"/>
                  <a:pt x="2259846" y="0"/>
                  <a:pt x="2325156" y="21771"/>
                </a:cubicBezTo>
                <a:cubicBezTo>
                  <a:pt x="2401141" y="47101"/>
                  <a:pt x="2314301" y="90523"/>
                  <a:pt x="2357721" y="119471"/>
                </a:cubicBezTo>
                <a:lnTo>
                  <a:pt x="2422851" y="162893"/>
                </a:lnTo>
                <a:cubicBezTo>
                  <a:pt x="2426813" y="190631"/>
                  <a:pt x="2432750" y="250806"/>
                  <a:pt x="2444561" y="282304"/>
                </a:cubicBezTo>
                <a:cubicBezTo>
                  <a:pt x="2450243" y="297456"/>
                  <a:pt x="2459785" y="310901"/>
                  <a:pt x="2466271" y="325727"/>
                </a:cubicBezTo>
                <a:cubicBezTo>
                  <a:pt x="2469034" y="332044"/>
                  <a:pt x="2519274" y="444087"/>
                  <a:pt x="2531402" y="488560"/>
                </a:cubicBezTo>
                <a:cubicBezTo>
                  <a:pt x="2539253" y="517348"/>
                  <a:pt x="2543677" y="547096"/>
                  <a:pt x="2553112" y="575404"/>
                </a:cubicBezTo>
                <a:cubicBezTo>
                  <a:pt x="2556730" y="586260"/>
                  <a:pt x="2554656" y="601320"/>
                  <a:pt x="2563967" y="607971"/>
                </a:cubicBezTo>
                <a:cubicBezTo>
                  <a:pt x="2582588" y="621273"/>
                  <a:pt x="2607849" y="621183"/>
                  <a:pt x="2629097" y="629682"/>
                </a:cubicBezTo>
                <a:cubicBezTo>
                  <a:pt x="2661727" y="642734"/>
                  <a:pt x="2720981" y="664694"/>
                  <a:pt x="2748502" y="683960"/>
                </a:cubicBezTo>
                <a:cubicBezTo>
                  <a:pt x="2765270" y="695699"/>
                  <a:pt x="2776624" y="713783"/>
                  <a:pt x="2791922" y="727382"/>
                </a:cubicBezTo>
                <a:cubicBezTo>
                  <a:pt x="2809238" y="742775"/>
                  <a:pt x="2827662" y="756903"/>
                  <a:pt x="2846197" y="770805"/>
                </a:cubicBezTo>
                <a:cubicBezTo>
                  <a:pt x="2856634" y="778633"/>
                  <a:pt x="2868857" y="784025"/>
                  <a:pt x="2878762" y="792516"/>
                </a:cubicBezTo>
                <a:cubicBezTo>
                  <a:pt x="2944321" y="848712"/>
                  <a:pt x="2894911" y="826848"/>
                  <a:pt x="2954748" y="846793"/>
                </a:cubicBezTo>
                <a:cubicBezTo>
                  <a:pt x="3028738" y="920789"/>
                  <a:pt x="2958823" y="860580"/>
                  <a:pt x="3193558" y="879360"/>
                </a:cubicBezTo>
                <a:cubicBezTo>
                  <a:pt x="3230906" y="882348"/>
                  <a:pt x="3291140" y="903757"/>
                  <a:pt x="3323818" y="911927"/>
                </a:cubicBezTo>
                <a:cubicBezTo>
                  <a:pt x="3341717" y="916402"/>
                  <a:pt x="3360293" y="917927"/>
                  <a:pt x="3378093" y="922782"/>
                </a:cubicBezTo>
                <a:cubicBezTo>
                  <a:pt x="3433854" y="937990"/>
                  <a:pt x="3445694" y="946777"/>
                  <a:pt x="3497499" y="966205"/>
                </a:cubicBezTo>
                <a:cubicBezTo>
                  <a:pt x="3508213" y="970223"/>
                  <a:pt x="3519025" y="974049"/>
                  <a:pt x="3530064" y="977060"/>
                </a:cubicBezTo>
                <a:cubicBezTo>
                  <a:pt x="3558850" y="984911"/>
                  <a:pt x="3589201" y="987689"/>
                  <a:pt x="3616904" y="998771"/>
                </a:cubicBezTo>
                <a:cubicBezTo>
                  <a:pt x="3634996" y="1006008"/>
                  <a:pt x="3651938" y="1017403"/>
                  <a:pt x="3671179" y="1020482"/>
                </a:cubicBezTo>
                <a:cubicBezTo>
                  <a:pt x="3742993" y="1031973"/>
                  <a:pt x="3815913" y="1034957"/>
                  <a:pt x="3888280" y="1042194"/>
                </a:cubicBezTo>
                <a:cubicBezTo>
                  <a:pt x="3924463" y="1056668"/>
                  <a:pt x="3960081" y="1072645"/>
                  <a:pt x="3996830" y="1085616"/>
                </a:cubicBezTo>
                <a:cubicBezTo>
                  <a:pt x="4021670" y="1094383"/>
                  <a:pt x="4047825" y="1098997"/>
                  <a:pt x="4072815" y="1107327"/>
                </a:cubicBezTo>
                <a:cubicBezTo>
                  <a:pt x="4137633" y="1128934"/>
                  <a:pt x="4120177" y="1127610"/>
                  <a:pt x="4181365" y="1161605"/>
                </a:cubicBezTo>
                <a:cubicBezTo>
                  <a:pt x="4213216" y="1179301"/>
                  <a:pt x="4230056" y="1182281"/>
                  <a:pt x="4257350" y="1205027"/>
                </a:cubicBezTo>
                <a:cubicBezTo>
                  <a:pt x="4269143" y="1214855"/>
                  <a:pt x="4279060" y="1226738"/>
                  <a:pt x="4289915" y="1237594"/>
                </a:cubicBezTo>
                <a:cubicBezTo>
                  <a:pt x="4294044" y="1258238"/>
                  <a:pt x="4300499" y="1302185"/>
                  <a:pt x="4311625" y="1324438"/>
                </a:cubicBezTo>
                <a:cubicBezTo>
                  <a:pt x="4317459" y="1336107"/>
                  <a:pt x="4326862" y="1345677"/>
                  <a:pt x="4333335" y="1357005"/>
                </a:cubicBezTo>
                <a:cubicBezTo>
                  <a:pt x="4341363" y="1371055"/>
                  <a:pt x="4347808" y="1385953"/>
                  <a:pt x="4355045" y="1400427"/>
                </a:cubicBezTo>
                <a:cubicBezTo>
                  <a:pt x="4351427" y="1454705"/>
                  <a:pt x="4350197" y="1509195"/>
                  <a:pt x="4344190" y="1563260"/>
                </a:cubicBezTo>
                <a:cubicBezTo>
                  <a:pt x="4342926" y="1574633"/>
                  <a:pt x="4336110" y="1584726"/>
                  <a:pt x="4333335" y="1595827"/>
                </a:cubicBezTo>
                <a:cubicBezTo>
                  <a:pt x="4328860" y="1613727"/>
                  <a:pt x="4332982" y="1634935"/>
                  <a:pt x="4322480" y="1650105"/>
                </a:cubicBezTo>
                <a:cubicBezTo>
                  <a:pt x="4281432" y="1709399"/>
                  <a:pt x="4249632" y="1734053"/>
                  <a:pt x="4192220" y="1758660"/>
                </a:cubicBezTo>
                <a:cubicBezTo>
                  <a:pt x="4181703" y="1763168"/>
                  <a:pt x="4170957" y="1767731"/>
                  <a:pt x="4159655" y="1769516"/>
                </a:cubicBezTo>
                <a:cubicBezTo>
                  <a:pt x="4102025" y="1778616"/>
                  <a:pt x="4044079" y="1785944"/>
                  <a:pt x="3985975" y="1791227"/>
                </a:cubicBezTo>
                <a:cubicBezTo>
                  <a:pt x="3833938" y="1805050"/>
                  <a:pt x="3906291" y="1797669"/>
                  <a:pt x="3768874" y="1812938"/>
                </a:cubicBezTo>
                <a:cubicBezTo>
                  <a:pt x="3754401" y="1816557"/>
                  <a:pt x="3739423" y="1818555"/>
                  <a:pt x="3725454" y="1823794"/>
                </a:cubicBezTo>
                <a:cubicBezTo>
                  <a:pt x="3661855" y="1847645"/>
                  <a:pt x="3700371" y="1847412"/>
                  <a:pt x="3627759" y="1867216"/>
                </a:cubicBezTo>
                <a:cubicBezTo>
                  <a:pt x="3606525" y="1873007"/>
                  <a:pt x="3584150" y="1873460"/>
                  <a:pt x="3562629" y="1878072"/>
                </a:cubicBezTo>
                <a:cubicBezTo>
                  <a:pt x="3533454" y="1884324"/>
                  <a:pt x="3504736" y="1892546"/>
                  <a:pt x="3475789" y="1899783"/>
                </a:cubicBezTo>
                <a:cubicBezTo>
                  <a:pt x="3461316" y="1903401"/>
                  <a:pt x="3446998" y="1907712"/>
                  <a:pt x="3432369" y="1910638"/>
                </a:cubicBezTo>
                <a:cubicBezTo>
                  <a:pt x="3414277" y="1914257"/>
                  <a:pt x="3395992" y="1917019"/>
                  <a:pt x="3378093" y="1921494"/>
                </a:cubicBezTo>
                <a:cubicBezTo>
                  <a:pt x="3366992" y="1924269"/>
                  <a:pt x="3356698" y="1929867"/>
                  <a:pt x="3345528" y="1932349"/>
                </a:cubicBezTo>
                <a:cubicBezTo>
                  <a:pt x="3291496" y="1944357"/>
                  <a:pt x="3235212" y="1947412"/>
                  <a:pt x="3182703" y="1964916"/>
                </a:cubicBezTo>
                <a:lnTo>
                  <a:pt x="3085008" y="1997483"/>
                </a:lnTo>
                <a:cubicBezTo>
                  <a:pt x="3062212" y="2005082"/>
                  <a:pt x="2989340" y="2027957"/>
                  <a:pt x="2965603" y="2040905"/>
                </a:cubicBezTo>
                <a:cubicBezTo>
                  <a:pt x="2942696" y="2053400"/>
                  <a:pt x="2900472" y="2084327"/>
                  <a:pt x="2900472" y="2084327"/>
                </a:cubicBezTo>
                <a:cubicBezTo>
                  <a:pt x="2844359" y="2168502"/>
                  <a:pt x="2881806" y="2141209"/>
                  <a:pt x="2791922" y="2171172"/>
                </a:cubicBezTo>
                <a:cubicBezTo>
                  <a:pt x="2719883" y="2243215"/>
                  <a:pt x="2573784" y="2392247"/>
                  <a:pt x="2520547" y="2409994"/>
                </a:cubicBezTo>
                <a:lnTo>
                  <a:pt x="2487982" y="2420850"/>
                </a:lnTo>
                <a:cubicBezTo>
                  <a:pt x="2480745" y="2428087"/>
                  <a:pt x="2474263" y="2436167"/>
                  <a:pt x="2466271" y="2442561"/>
                </a:cubicBezTo>
                <a:cubicBezTo>
                  <a:pt x="2447745" y="2457382"/>
                  <a:pt x="2411262" y="2478116"/>
                  <a:pt x="2390286" y="2485983"/>
                </a:cubicBezTo>
                <a:cubicBezTo>
                  <a:pt x="2376317" y="2491222"/>
                  <a:pt x="2361211" y="2492740"/>
                  <a:pt x="2346866" y="2496839"/>
                </a:cubicBezTo>
                <a:cubicBezTo>
                  <a:pt x="2335864" y="2499983"/>
                  <a:pt x="2325450" y="2505121"/>
                  <a:pt x="2314301" y="2507694"/>
                </a:cubicBezTo>
                <a:cubicBezTo>
                  <a:pt x="2278346" y="2515992"/>
                  <a:pt x="2241549" y="2520455"/>
                  <a:pt x="2205751" y="2529405"/>
                </a:cubicBezTo>
                <a:lnTo>
                  <a:pt x="2162331" y="2540261"/>
                </a:lnTo>
                <a:cubicBezTo>
                  <a:pt x="2042926" y="2536642"/>
                  <a:pt x="1923391" y="2536032"/>
                  <a:pt x="1804115" y="2529405"/>
                </a:cubicBezTo>
                <a:cubicBezTo>
                  <a:pt x="1792690" y="2528770"/>
                  <a:pt x="1782552" y="2521694"/>
                  <a:pt x="1771550" y="2518550"/>
                </a:cubicBezTo>
                <a:cubicBezTo>
                  <a:pt x="1757205" y="2514451"/>
                  <a:pt x="1742694" y="2510930"/>
                  <a:pt x="1728130" y="2507694"/>
                </a:cubicBezTo>
                <a:cubicBezTo>
                  <a:pt x="1677753" y="2496499"/>
                  <a:pt x="1676773" y="2499224"/>
                  <a:pt x="1630435" y="2485983"/>
                </a:cubicBezTo>
                <a:cubicBezTo>
                  <a:pt x="1619433" y="2482839"/>
                  <a:pt x="1608387" y="2479635"/>
                  <a:pt x="1597870" y="2475127"/>
                </a:cubicBezTo>
                <a:cubicBezTo>
                  <a:pt x="1582997" y="2468752"/>
                  <a:pt x="1570434" y="2455940"/>
                  <a:pt x="1554450" y="2453416"/>
                </a:cubicBezTo>
                <a:cubicBezTo>
                  <a:pt x="1500720" y="2444932"/>
                  <a:pt x="1445899" y="2446179"/>
                  <a:pt x="1391624" y="2442561"/>
                </a:cubicBezTo>
                <a:cubicBezTo>
                  <a:pt x="1332052" y="2382985"/>
                  <a:pt x="1386944" y="2433623"/>
                  <a:pt x="1326494" y="2388283"/>
                </a:cubicBezTo>
                <a:cubicBezTo>
                  <a:pt x="1255699" y="2335184"/>
                  <a:pt x="1297945" y="2353437"/>
                  <a:pt x="1239654" y="2334005"/>
                </a:cubicBezTo>
                <a:cubicBezTo>
                  <a:pt x="1228799" y="2323149"/>
                  <a:pt x="1216917" y="2313232"/>
                  <a:pt x="1207089" y="2301438"/>
                </a:cubicBezTo>
                <a:cubicBezTo>
                  <a:pt x="1198737" y="2291415"/>
                  <a:pt x="1196442" y="2275787"/>
                  <a:pt x="1185379" y="2268872"/>
                </a:cubicBezTo>
                <a:cubicBezTo>
                  <a:pt x="1165973" y="2256743"/>
                  <a:pt x="1120249" y="2247161"/>
                  <a:pt x="1120249" y="2247161"/>
                </a:cubicBezTo>
                <a:cubicBezTo>
                  <a:pt x="1109394" y="2236305"/>
                  <a:pt x="1101013" y="2222211"/>
                  <a:pt x="1087684" y="2214594"/>
                </a:cubicBezTo>
                <a:cubicBezTo>
                  <a:pt x="1074731" y="2207192"/>
                  <a:pt x="1058608" y="2207837"/>
                  <a:pt x="1044263" y="2203738"/>
                </a:cubicBezTo>
                <a:cubicBezTo>
                  <a:pt x="949311" y="2176608"/>
                  <a:pt x="1095801" y="2199353"/>
                  <a:pt x="870583" y="2182027"/>
                </a:cubicBezTo>
                <a:cubicBezTo>
                  <a:pt x="845255" y="2171172"/>
                  <a:pt x="820495" y="2158879"/>
                  <a:pt x="794598" y="2149461"/>
                </a:cubicBezTo>
                <a:cubicBezTo>
                  <a:pt x="770072" y="2140542"/>
                  <a:pt x="720306" y="2133601"/>
                  <a:pt x="696903" y="2127750"/>
                </a:cubicBezTo>
                <a:cubicBezTo>
                  <a:pt x="595848" y="2102485"/>
                  <a:pt x="774538" y="2132638"/>
                  <a:pt x="588353" y="2106038"/>
                </a:cubicBezTo>
                <a:cubicBezTo>
                  <a:pt x="570261" y="2098801"/>
                  <a:pt x="552322" y="2091169"/>
                  <a:pt x="534077" y="2084327"/>
                </a:cubicBezTo>
                <a:cubicBezTo>
                  <a:pt x="523363" y="2080309"/>
                  <a:pt x="511746" y="2078589"/>
                  <a:pt x="501512" y="2073472"/>
                </a:cubicBezTo>
                <a:cubicBezTo>
                  <a:pt x="489843" y="2067637"/>
                  <a:pt x="479134" y="2059911"/>
                  <a:pt x="468947" y="2051761"/>
                </a:cubicBezTo>
                <a:cubicBezTo>
                  <a:pt x="460955" y="2045367"/>
                  <a:pt x="456391" y="2034626"/>
                  <a:pt x="447237" y="2030049"/>
                </a:cubicBezTo>
                <a:cubicBezTo>
                  <a:pt x="433893" y="2023377"/>
                  <a:pt x="418290" y="2022812"/>
                  <a:pt x="403817" y="2019194"/>
                </a:cubicBezTo>
                <a:cubicBezTo>
                  <a:pt x="378151" y="1993527"/>
                  <a:pt x="360327" y="1972630"/>
                  <a:pt x="327832" y="1954061"/>
                </a:cubicBezTo>
                <a:cubicBezTo>
                  <a:pt x="317897" y="1948384"/>
                  <a:pt x="305501" y="1948322"/>
                  <a:pt x="295267" y="1943205"/>
                </a:cubicBezTo>
                <a:cubicBezTo>
                  <a:pt x="283598" y="1937370"/>
                  <a:pt x="275289" y="1924927"/>
                  <a:pt x="262702" y="1921494"/>
                </a:cubicBezTo>
                <a:cubicBezTo>
                  <a:pt x="234558" y="1913818"/>
                  <a:pt x="204809" y="1914257"/>
                  <a:pt x="175862" y="1910638"/>
                </a:cubicBezTo>
                <a:cubicBezTo>
                  <a:pt x="165007" y="1903401"/>
                  <a:pt x="154966" y="1894762"/>
                  <a:pt x="143297" y="1888927"/>
                </a:cubicBezTo>
                <a:cubicBezTo>
                  <a:pt x="133063" y="1883810"/>
                  <a:pt x="118057" y="1886862"/>
                  <a:pt x="110732" y="1878072"/>
                </a:cubicBezTo>
                <a:cubicBezTo>
                  <a:pt x="83058" y="1844862"/>
                  <a:pt x="96189" y="1823670"/>
                  <a:pt x="78166" y="1791227"/>
                </a:cubicBezTo>
                <a:cubicBezTo>
                  <a:pt x="65495" y="1768417"/>
                  <a:pt x="34746" y="1726094"/>
                  <a:pt x="34746" y="1726094"/>
                </a:cubicBezTo>
                <a:cubicBezTo>
                  <a:pt x="0" y="1621851"/>
                  <a:pt x="1612" y="1654088"/>
                  <a:pt x="23891" y="1498127"/>
                </a:cubicBezTo>
                <a:cubicBezTo>
                  <a:pt x="27509" y="1472803"/>
                  <a:pt x="49220" y="1429372"/>
                  <a:pt x="56456" y="1400427"/>
                </a:cubicBezTo>
                <a:lnTo>
                  <a:pt x="78166" y="1313583"/>
                </a:lnTo>
                <a:cubicBezTo>
                  <a:pt x="81784" y="1299109"/>
                  <a:pt x="78471" y="1280710"/>
                  <a:pt x="89021" y="1270160"/>
                </a:cubicBezTo>
                <a:cubicBezTo>
                  <a:pt x="96258" y="1262923"/>
                  <a:pt x="104339" y="1256441"/>
                  <a:pt x="110732" y="1248449"/>
                </a:cubicBezTo>
                <a:cubicBezTo>
                  <a:pt x="118882" y="1238261"/>
                  <a:pt x="123217" y="1225108"/>
                  <a:pt x="132442" y="1215882"/>
                </a:cubicBezTo>
                <a:cubicBezTo>
                  <a:pt x="141667" y="1206657"/>
                  <a:pt x="154152" y="1201408"/>
                  <a:pt x="165007" y="1194171"/>
                </a:cubicBezTo>
                <a:cubicBezTo>
                  <a:pt x="177480" y="1231593"/>
                  <a:pt x="121587" y="1226738"/>
                  <a:pt x="143297" y="1226738"/>
                </a:cubicBezTo>
                <a:close/>
              </a:path>
            </a:pathLst>
          </a:cu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-11113" y="1346200"/>
            <a:ext cx="2541588" cy="2778125"/>
          </a:xfrm>
          <a:custGeom>
            <a:avLst/>
            <a:gdLst>
              <a:gd name="connsiteX0" fmla="*/ 260521 w 2541084"/>
              <a:gd name="connsiteY0" fmla="*/ 977001 h 2779024"/>
              <a:gd name="connsiteX1" fmla="*/ 488476 w 2541084"/>
              <a:gd name="connsiteY1" fmla="*/ 944434 h 2779024"/>
              <a:gd name="connsiteX2" fmla="*/ 597026 w 2541084"/>
              <a:gd name="connsiteY2" fmla="*/ 933579 h 2779024"/>
              <a:gd name="connsiteX3" fmla="*/ 662156 w 2541084"/>
              <a:gd name="connsiteY3" fmla="*/ 922723 h 2779024"/>
              <a:gd name="connsiteX4" fmla="*/ 738142 w 2541084"/>
              <a:gd name="connsiteY4" fmla="*/ 911867 h 2779024"/>
              <a:gd name="connsiteX5" fmla="*/ 944387 w 2541084"/>
              <a:gd name="connsiteY5" fmla="*/ 879301 h 2779024"/>
              <a:gd name="connsiteX6" fmla="*/ 1009517 w 2541084"/>
              <a:gd name="connsiteY6" fmla="*/ 846734 h 2779024"/>
              <a:gd name="connsiteX7" fmla="*/ 1096357 w 2541084"/>
              <a:gd name="connsiteY7" fmla="*/ 781601 h 2779024"/>
              <a:gd name="connsiteX8" fmla="*/ 1172342 w 2541084"/>
              <a:gd name="connsiteY8" fmla="*/ 683901 h 2779024"/>
              <a:gd name="connsiteX9" fmla="*/ 1204908 w 2541084"/>
              <a:gd name="connsiteY9" fmla="*/ 640478 h 2779024"/>
              <a:gd name="connsiteX10" fmla="*/ 1226618 w 2541084"/>
              <a:gd name="connsiteY10" fmla="*/ 607912 h 2779024"/>
              <a:gd name="connsiteX11" fmla="*/ 1335168 w 2541084"/>
              <a:gd name="connsiteY11" fmla="*/ 510212 h 2779024"/>
              <a:gd name="connsiteX12" fmla="*/ 1367733 w 2541084"/>
              <a:gd name="connsiteY12" fmla="*/ 499356 h 2779024"/>
              <a:gd name="connsiteX13" fmla="*/ 1411153 w 2541084"/>
              <a:gd name="connsiteY13" fmla="*/ 466790 h 2779024"/>
              <a:gd name="connsiteX14" fmla="*/ 1497993 w 2541084"/>
              <a:gd name="connsiteY14" fmla="*/ 390801 h 2779024"/>
              <a:gd name="connsiteX15" fmla="*/ 1530558 w 2541084"/>
              <a:gd name="connsiteY15" fmla="*/ 379945 h 2779024"/>
              <a:gd name="connsiteX16" fmla="*/ 1682529 w 2541084"/>
              <a:gd name="connsiteY16" fmla="*/ 249678 h 2779024"/>
              <a:gd name="connsiteX17" fmla="*/ 1725949 w 2541084"/>
              <a:gd name="connsiteY17" fmla="*/ 206256 h 2779024"/>
              <a:gd name="connsiteX18" fmla="*/ 1758514 w 2541084"/>
              <a:gd name="connsiteY18" fmla="*/ 173689 h 2779024"/>
              <a:gd name="connsiteX19" fmla="*/ 1780224 w 2541084"/>
              <a:gd name="connsiteY19" fmla="*/ 141123 h 2779024"/>
              <a:gd name="connsiteX20" fmla="*/ 1823644 w 2541084"/>
              <a:gd name="connsiteY20" fmla="*/ 108556 h 2779024"/>
              <a:gd name="connsiteX21" fmla="*/ 1856209 w 2541084"/>
              <a:gd name="connsiteY21" fmla="*/ 97700 h 2779024"/>
              <a:gd name="connsiteX22" fmla="*/ 1899629 w 2541084"/>
              <a:gd name="connsiteY22" fmla="*/ 75989 h 2779024"/>
              <a:gd name="connsiteX23" fmla="*/ 1953904 w 2541084"/>
              <a:gd name="connsiteY23" fmla="*/ 43423 h 2779024"/>
              <a:gd name="connsiteX24" fmla="*/ 2029889 w 2541084"/>
              <a:gd name="connsiteY24" fmla="*/ 21712 h 2779024"/>
              <a:gd name="connsiteX25" fmla="*/ 2203570 w 2541084"/>
              <a:gd name="connsiteY25" fmla="*/ 0 h 2779024"/>
              <a:gd name="connsiteX26" fmla="*/ 2453235 w 2541084"/>
              <a:gd name="connsiteY26" fmla="*/ 10856 h 2779024"/>
              <a:gd name="connsiteX27" fmla="*/ 2485800 w 2541084"/>
              <a:gd name="connsiteY27" fmla="*/ 21712 h 2779024"/>
              <a:gd name="connsiteX28" fmla="*/ 2507510 w 2541084"/>
              <a:gd name="connsiteY28" fmla="*/ 54278 h 2779024"/>
              <a:gd name="connsiteX29" fmla="*/ 2518365 w 2541084"/>
              <a:gd name="connsiteY29" fmla="*/ 151978 h 2779024"/>
              <a:gd name="connsiteX30" fmla="*/ 2540075 w 2541084"/>
              <a:gd name="connsiteY30" fmla="*/ 499356 h 2779024"/>
              <a:gd name="connsiteX31" fmla="*/ 2518365 w 2541084"/>
              <a:gd name="connsiteY31" fmla="*/ 759890 h 2779024"/>
              <a:gd name="connsiteX32" fmla="*/ 2442380 w 2541084"/>
              <a:gd name="connsiteY32" fmla="*/ 901012 h 2779024"/>
              <a:gd name="connsiteX33" fmla="*/ 2420670 w 2541084"/>
              <a:gd name="connsiteY33" fmla="*/ 966145 h 2779024"/>
              <a:gd name="connsiteX34" fmla="*/ 2388105 w 2541084"/>
              <a:gd name="connsiteY34" fmla="*/ 1020423 h 2779024"/>
              <a:gd name="connsiteX35" fmla="*/ 2344685 w 2541084"/>
              <a:gd name="connsiteY35" fmla="*/ 1139834 h 2779024"/>
              <a:gd name="connsiteX36" fmla="*/ 2344685 w 2541084"/>
              <a:gd name="connsiteY36" fmla="*/ 1476357 h 2779024"/>
              <a:gd name="connsiteX37" fmla="*/ 2388105 w 2541084"/>
              <a:gd name="connsiteY37" fmla="*/ 1639190 h 2779024"/>
              <a:gd name="connsiteX38" fmla="*/ 2409815 w 2541084"/>
              <a:gd name="connsiteY38" fmla="*/ 1682612 h 2779024"/>
              <a:gd name="connsiteX39" fmla="*/ 2431525 w 2541084"/>
              <a:gd name="connsiteY39" fmla="*/ 1769457 h 2779024"/>
              <a:gd name="connsiteX40" fmla="*/ 2464090 w 2541084"/>
              <a:gd name="connsiteY40" fmla="*/ 1878012 h 2779024"/>
              <a:gd name="connsiteX41" fmla="*/ 2474945 w 2541084"/>
              <a:gd name="connsiteY41" fmla="*/ 1943146 h 2779024"/>
              <a:gd name="connsiteX42" fmla="*/ 2485800 w 2541084"/>
              <a:gd name="connsiteY42" fmla="*/ 1986568 h 2779024"/>
              <a:gd name="connsiteX43" fmla="*/ 2496655 w 2541084"/>
              <a:gd name="connsiteY43" fmla="*/ 2084268 h 2779024"/>
              <a:gd name="connsiteX44" fmla="*/ 2474945 w 2541084"/>
              <a:gd name="connsiteY44" fmla="*/ 2485924 h 2779024"/>
              <a:gd name="connsiteX45" fmla="*/ 2453235 w 2541084"/>
              <a:gd name="connsiteY45" fmla="*/ 2540201 h 2779024"/>
              <a:gd name="connsiteX46" fmla="*/ 2420670 w 2541084"/>
              <a:gd name="connsiteY46" fmla="*/ 2616190 h 2779024"/>
              <a:gd name="connsiteX47" fmla="*/ 2398960 w 2541084"/>
              <a:gd name="connsiteY47" fmla="*/ 2648757 h 2779024"/>
              <a:gd name="connsiteX48" fmla="*/ 2355540 w 2541084"/>
              <a:gd name="connsiteY48" fmla="*/ 2681324 h 2779024"/>
              <a:gd name="connsiteX49" fmla="*/ 2257845 w 2541084"/>
              <a:gd name="connsiteY49" fmla="*/ 2768168 h 2779024"/>
              <a:gd name="connsiteX50" fmla="*/ 2214425 w 2541084"/>
              <a:gd name="connsiteY50" fmla="*/ 2779024 h 2779024"/>
              <a:gd name="connsiteX51" fmla="*/ 1997324 w 2541084"/>
              <a:gd name="connsiteY51" fmla="*/ 2768168 h 2779024"/>
              <a:gd name="connsiteX52" fmla="*/ 1964759 w 2541084"/>
              <a:gd name="connsiteY52" fmla="*/ 2757313 h 2779024"/>
              <a:gd name="connsiteX53" fmla="*/ 1932194 w 2541084"/>
              <a:gd name="connsiteY53" fmla="*/ 2724746 h 2779024"/>
              <a:gd name="connsiteX54" fmla="*/ 1899629 w 2541084"/>
              <a:gd name="connsiteY54" fmla="*/ 2681324 h 2779024"/>
              <a:gd name="connsiteX55" fmla="*/ 1888774 w 2541084"/>
              <a:gd name="connsiteY55" fmla="*/ 2648757 h 2779024"/>
              <a:gd name="connsiteX56" fmla="*/ 1867064 w 2541084"/>
              <a:gd name="connsiteY56" fmla="*/ 2605335 h 2779024"/>
              <a:gd name="connsiteX57" fmla="*/ 1856209 w 2541084"/>
              <a:gd name="connsiteY57" fmla="*/ 2561913 h 2779024"/>
              <a:gd name="connsiteX58" fmla="*/ 1845354 w 2541084"/>
              <a:gd name="connsiteY58" fmla="*/ 2529346 h 2779024"/>
              <a:gd name="connsiteX59" fmla="*/ 1834499 w 2541084"/>
              <a:gd name="connsiteY59" fmla="*/ 2464213 h 2779024"/>
              <a:gd name="connsiteX60" fmla="*/ 1801934 w 2541084"/>
              <a:gd name="connsiteY60" fmla="*/ 2355657 h 2779024"/>
              <a:gd name="connsiteX61" fmla="*/ 1780224 w 2541084"/>
              <a:gd name="connsiteY61" fmla="*/ 2312235 h 2779024"/>
              <a:gd name="connsiteX62" fmla="*/ 1693384 w 2541084"/>
              <a:gd name="connsiteY62" fmla="*/ 2236246 h 2779024"/>
              <a:gd name="connsiteX63" fmla="*/ 1639108 w 2541084"/>
              <a:gd name="connsiteY63" fmla="*/ 2214535 h 2779024"/>
              <a:gd name="connsiteX64" fmla="*/ 1487138 w 2541084"/>
              <a:gd name="connsiteY64" fmla="*/ 2160257 h 2779024"/>
              <a:gd name="connsiteX65" fmla="*/ 1367733 w 2541084"/>
              <a:gd name="connsiteY65" fmla="*/ 2127690 h 2779024"/>
              <a:gd name="connsiteX66" fmla="*/ 1280893 w 2541084"/>
              <a:gd name="connsiteY66" fmla="*/ 2095124 h 2779024"/>
              <a:gd name="connsiteX67" fmla="*/ 1172342 w 2541084"/>
              <a:gd name="connsiteY67" fmla="*/ 2073412 h 2779024"/>
              <a:gd name="connsiteX68" fmla="*/ 1031227 w 2541084"/>
              <a:gd name="connsiteY68" fmla="*/ 2019135 h 2779024"/>
              <a:gd name="connsiteX69" fmla="*/ 998662 w 2541084"/>
              <a:gd name="connsiteY69" fmla="*/ 2008279 h 2779024"/>
              <a:gd name="connsiteX70" fmla="*/ 966097 w 2541084"/>
              <a:gd name="connsiteY70" fmla="*/ 1997423 h 2779024"/>
              <a:gd name="connsiteX71" fmla="*/ 423346 w 2541084"/>
              <a:gd name="connsiteY71" fmla="*/ 1997423 h 2779024"/>
              <a:gd name="connsiteX72" fmla="*/ 358216 w 2541084"/>
              <a:gd name="connsiteY72" fmla="*/ 1975712 h 2779024"/>
              <a:gd name="connsiteX73" fmla="*/ 293086 w 2541084"/>
              <a:gd name="connsiteY73" fmla="*/ 1932290 h 2779024"/>
              <a:gd name="connsiteX74" fmla="*/ 238810 w 2541084"/>
              <a:gd name="connsiteY74" fmla="*/ 1856301 h 2779024"/>
              <a:gd name="connsiteX75" fmla="*/ 206245 w 2541084"/>
              <a:gd name="connsiteY75" fmla="*/ 1780312 h 2779024"/>
              <a:gd name="connsiteX76" fmla="*/ 141115 w 2541084"/>
              <a:gd name="connsiteY76" fmla="*/ 1715179 h 2779024"/>
              <a:gd name="connsiteX77" fmla="*/ 97695 w 2541084"/>
              <a:gd name="connsiteY77" fmla="*/ 1671757 h 2779024"/>
              <a:gd name="connsiteX78" fmla="*/ 75985 w 2541084"/>
              <a:gd name="connsiteY78" fmla="*/ 1639190 h 2779024"/>
              <a:gd name="connsiteX79" fmla="*/ 43420 w 2541084"/>
              <a:gd name="connsiteY79" fmla="*/ 1574057 h 2779024"/>
              <a:gd name="connsiteX80" fmla="*/ 10855 w 2541084"/>
              <a:gd name="connsiteY80" fmla="*/ 1465501 h 2779024"/>
              <a:gd name="connsiteX81" fmla="*/ 0 w 2541084"/>
              <a:gd name="connsiteY81" fmla="*/ 1432934 h 2779024"/>
              <a:gd name="connsiteX82" fmla="*/ 21710 w 2541084"/>
              <a:gd name="connsiteY82" fmla="*/ 1248390 h 2779024"/>
              <a:gd name="connsiteX83" fmla="*/ 75985 w 2541084"/>
              <a:gd name="connsiteY83" fmla="*/ 1150690 h 2779024"/>
              <a:gd name="connsiteX84" fmla="*/ 97695 w 2541084"/>
              <a:gd name="connsiteY84" fmla="*/ 1118123 h 2779024"/>
              <a:gd name="connsiteX85" fmla="*/ 130260 w 2541084"/>
              <a:gd name="connsiteY85" fmla="*/ 1085556 h 2779024"/>
              <a:gd name="connsiteX86" fmla="*/ 173680 w 2541084"/>
              <a:gd name="connsiteY86" fmla="*/ 1020423 h 2779024"/>
              <a:gd name="connsiteX87" fmla="*/ 206245 w 2541084"/>
              <a:gd name="connsiteY87" fmla="*/ 955290 h 2779024"/>
              <a:gd name="connsiteX88" fmla="*/ 238810 w 2541084"/>
              <a:gd name="connsiteY88" fmla="*/ 933579 h 2779024"/>
              <a:gd name="connsiteX89" fmla="*/ 260521 w 2541084"/>
              <a:gd name="connsiteY89" fmla="*/ 977001 h 2779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1084" h="2779024">
                <a:moveTo>
                  <a:pt x="260521" y="977001"/>
                </a:moveTo>
                <a:cubicBezTo>
                  <a:pt x="302132" y="978810"/>
                  <a:pt x="192189" y="986762"/>
                  <a:pt x="488476" y="944434"/>
                </a:cubicBezTo>
                <a:cubicBezTo>
                  <a:pt x="524474" y="939291"/>
                  <a:pt x="560943" y="938090"/>
                  <a:pt x="597026" y="933579"/>
                </a:cubicBezTo>
                <a:cubicBezTo>
                  <a:pt x="618866" y="930849"/>
                  <a:pt x="640402" y="926070"/>
                  <a:pt x="662156" y="922723"/>
                </a:cubicBezTo>
                <a:cubicBezTo>
                  <a:pt x="687444" y="918832"/>
                  <a:pt x="712946" y="916314"/>
                  <a:pt x="738142" y="911867"/>
                </a:cubicBezTo>
                <a:cubicBezTo>
                  <a:pt x="929456" y="878104"/>
                  <a:pt x="765056" y="899227"/>
                  <a:pt x="944387" y="879301"/>
                </a:cubicBezTo>
                <a:cubicBezTo>
                  <a:pt x="966097" y="868445"/>
                  <a:pt x="989100" y="859860"/>
                  <a:pt x="1009517" y="846734"/>
                </a:cubicBezTo>
                <a:cubicBezTo>
                  <a:pt x="1039954" y="827167"/>
                  <a:pt x="1096357" y="781601"/>
                  <a:pt x="1096357" y="781601"/>
                </a:cubicBezTo>
                <a:cubicBezTo>
                  <a:pt x="1155853" y="682436"/>
                  <a:pt x="1098093" y="768761"/>
                  <a:pt x="1172342" y="683901"/>
                </a:cubicBezTo>
                <a:cubicBezTo>
                  <a:pt x="1184256" y="670285"/>
                  <a:pt x="1194392" y="655201"/>
                  <a:pt x="1204908" y="640478"/>
                </a:cubicBezTo>
                <a:cubicBezTo>
                  <a:pt x="1212491" y="629862"/>
                  <a:pt x="1217891" y="617609"/>
                  <a:pt x="1226618" y="607912"/>
                </a:cubicBezTo>
                <a:cubicBezTo>
                  <a:pt x="1249634" y="582337"/>
                  <a:pt x="1295450" y="530072"/>
                  <a:pt x="1335168" y="510212"/>
                </a:cubicBezTo>
                <a:cubicBezTo>
                  <a:pt x="1345402" y="505095"/>
                  <a:pt x="1356878" y="502975"/>
                  <a:pt x="1367733" y="499356"/>
                </a:cubicBezTo>
                <a:cubicBezTo>
                  <a:pt x="1382206" y="488501"/>
                  <a:pt x="1397631" y="478810"/>
                  <a:pt x="1411153" y="466790"/>
                </a:cubicBezTo>
                <a:cubicBezTo>
                  <a:pt x="1447534" y="434450"/>
                  <a:pt x="1457967" y="410815"/>
                  <a:pt x="1497993" y="390801"/>
                </a:cubicBezTo>
                <a:cubicBezTo>
                  <a:pt x="1508227" y="385684"/>
                  <a:pt x="1519703" y="383564"/>
                  <a:pt x="1530558" y="379945"/>
                </a:cubicBezTo>
                <a:cubicBezTo>
                  <a:pt x="1635690" y="304846"/>
                  <a:pt x="1584534" y="347677"/>
                  <a:pt x="1682529" y="249678"/>
                </a:cubicBezTo>
                <a:lnTo>
                  <a:pt x="1725949" y="206256"/>
                </a:lnTo>
                <a:cubicBezTo>
                  <a:pt x="1736804" y="195400"/>
                  <a:pt x="1749999" y="186463"/>
                  <a:pt x="1758514" y="173689"/>
                </a:cubicBezTo>
                <a:cubicBezTo>
                  <a:pt x="1765751" y="162834"/>
                  <a:pt x="1770999" y="150348"/>
                  <a:pt x="1780224" y="141123"/>
                </a:cubicBezTo>
                <a:cubicBezTo>
                  <a:pt x="1793017" y="128330"/>
                  <a:pt x="1807936" y="117533"/>
                  <a:pt x="1823644" y="108556"/>
                </a:cubicBezTo>
                <a:cubicBezTo>
                  <a:pt x="1833579" y="102879"/>
                  <a:pt x="1845692" y="102208"/>
                  <a:pt x="1856209" y="97700"/>
                </a:cubicBezTo>
                <a:cubicBezTo>
                  <a:pt x="1871082" y="91325"/>
                  <a:pt x="1885484" y="83848"/>
                  <a:pt x="1899629" y="75989"/>
                </a:cubicBezTo>
                <a:cubicBezTo>
                  <a:pt x="1918072" y="65742"/>
                  <a:pt x="1935033" y="52859"/>
                  <a:pt x="1953904" y="43423"/>
                </a:cubicBezTo>
                <a:cubicBezTo>
                  <a:pt x="1968414" y="36168"/>
                  <a:pt x="2017362" y="24496"/>
                  <a:pt x="2029889" y="21712"/>
                </a:cubicBezTo>
                <a:cubicBezTo>
                  <a:pt x="2107543" y="4455"/>
                  <a:pt x="2100039" y="9413"/>
                  <a:pt x="2203570" y="0"/>
                </a:cubicBezTo>
                <a:cubicBezTo>
                  <a:pt x="2286792" y="3619"/>
                  <a:pt x="2370180" y="4467"/>
                  <a:pt x="2453235" y="10856"/>
                </a:cubicBezTo>
                <a:cubicBezTo>
                  <a:pt x="2464644" y="11734"/>
                  <a:pt x="2476865" y="14564"/>
                  <a:pt x="2485800" y="21712"/>
                </a:cubicBezTo>
                <a:cubicBezTo>
                  <a:pt x="2495987" y="29862"/>
                  <a:pt x="2500273" y="43423"/>
                  <a:pt x="2507510" y="54278"/>
                </a:cubicBezTo>
                <a:cubicBezTo>
                  <a:pt x="2511128" y="86845"/>
                  <a:pt x="2516383" y="119271"/>
                  <a:pt x="2518365" y="151978"/>
                </a:cubicBezTo>
                <a:cubicBezTo>
                  <a:pt x="2541084" y="526860"/>
                  <a:pt x="2514865" y="297667"/>
                  <a:pt x="2540075" y="499356"/>
                </a:cubicBezTo>
                <a:cubicBezTo>
                  <a:pt x="2532838" y="586201"/>
                  <a:pt x="2538961" y="675213"/>
                  <a:pt x="2518365" y="759890"/>
                </a:cubicBezTo>
                <a:cubicBezTo>
                  <a:pt x="2505738" y="811803"/>
                  <a:pt x="2465250" y="852728"/>
                  <a:pt x="2442380" y="901012"/>
                </a:cubicBezTo>
                <a:cubicBezTo>
                  <a:pt x="2432584" y="921694"/>
                  <a:pt x="2430140" y="945311"/>
                  <a:pt x="2420670" y="966145"/>
                </a:cubicBezTo>
                <a:cubicBezTo>
                  <a:pt x="2411939" y="985353"/>
                  <a:pt x="2396946" y="1001266"/>
                  <a:pt x="2388105" y="1020423"/>
                </a:cubicBezTo>
                <a:cubicBezTo>
                  <a:pt x="2373474" y="1052125"/>
                  <a:pt x="2357192" y="1102312"/>
                  <a:pt x="2344685" y="1139834"/>
                </a:cubicBezTo>
                <a:cubicBezTo>
                  <a:pt x="2327955" y="1290413"/>
                  <a:pt x="2325229" y="1268820"/>
                  <a:pt x="2344685" y="1476357"/>
                </a:cubicBezTo>
                <a:cubicBezTo>
                  <a:pt x="2351035" y="1544091"/>
                  <a:pt x="2362820" y="1582295"/>
                  <a:pt x="2388105" y="1639190"/>
                </a:cubicBezTo>
                <a:cubicBezTo>
                  <a:pt x="2394677" y="1653978"/>
                  <a:pt x="2404698" y="1667260"/>
                  <a:pt x="2409815" y="1682612"/>
                </a:cubicBezTo>
                <a:cubicBezTo>
                  <a:pt x="2419251" y="1710920"/>
                  <a:pt x="2423328" y="1740766"/>
                  <a:pt x="2431525" y="1769457"/>
                </a:cubicBezTo>
                <a:cubicBezTo>
                  <a:pt x="2456378" y="1856448"/>
                  <a:pt x="2444905" y="1820455"/>
                  <a:pt x="2464090" y="1878012"/>
                </a:cubicBezTo>
                <a:cubicBezTo>
                  <a:pt x="2467708" y="1899723"/>
                  <a:pt x="2470629" y="1921563"/>
                  <a:pt x="2474945" y="1943146"/>
                </a:cubicBezTo>
                <a:cubicBezTo>
                  <a:pt x="2477871" y="1957776"/>
                  <a:pt x="2483532" y="1971822"/>
                  <a:pt x="2485800" y="1986568"/>
                </a:cubicBezTo>
                <a:cubicBezTo>
                  <a:pt x="2490782" y="2018954"/>
                  <a:pt x="2493037" y="2051701"/>
                  <a:pt x="2496655" y="2084268"/>
                </a:cubicBezTo>
                <a:cubicBezTo>
                  <a:pt x="2491160" y="2271105"/>
                  <a:pt x="2524190" y="2354597"/>
                  <a:pt x="2474945" y="2485924"/>
                </a:cubicBezTo>
                <a:cubicBezTo>
                  <a:pt x="2468103" y="2504169"/>
                  <a:pt x="2460077" y="2521956"/>
                  <a:pt x="2453235" y="2540201"/>
                </a:cubicBezTo>
                <a:cubicBezTo>
                  <a:pt x="2436628" y="2584489"/>
                  <a:pt x="2448396" y="2567667"/>
                  <a:pt x="2420670" y="2616190"/>
                </a:cubicBezTo>
                <a:cubicBezTo>
                  <a:pt x="2414197" y="2627518"/>
                  <a:pt x="2408185" y="2639531"/>
                  <a:pt x="2398960" y="2648757"/>
                </a:cubicBezTo>
                <a:cubicBezTo>
                  <a:pt x="2386167" y="2661550"/>
                  <a:pt x="2369062" y="2669304"/>
                  <a:pt x="2355540" y="2681324"/>
                </a:cubicBezTo>
                <a:cubicBezTo>
                  <a:pt x="2327391" y="2706346"/>
                  <a:pt x="2294214" y="2749982"/>
                  <a:pt x="2257845" y="2768168"/>
                </a:cubicBezTo>
                <a:cubicBezTo>
                  <a:pt x="2244501" y="2774840"/>
                  <a:pt x="2228898" y="2775405"/>
                  <a:pt x="2214425" y="2779024"/>
                </a:cubicBezTo>
                <a:cubicBezTo>
                  <a:pt x="2142058" y="2775405"/>
                  <a:pt x="2069509" y="2774445"/>
                  <a:pt x="1997324" y="2768168"/>
                </a:cubicBezTo>
                <a:cubicBezTo>
                  <a:pt x="1985925" y="2767177"/>
                  <a:pt x="1974279" y="2763660"/>
                  <a:pt x="1964759" y="2757313"/>
                </a:cubicBezTo>
                <a:cubicBezTo>
                  <a:pt x="1951986" y="2748797"/>
                  <a:pt x="1942184" y="2736402"/>
                  <a:pt x="1932194" y="2724746"/>
                </a:cubicBezTo>
                <a:cubicBezTo>
                  <a:pt x="1920420" y="2711009"/>
                  <a:pt x="1910484" y="2695798"/>
                  <a:pt x="1899629" y="2681324"/>
                </a:cubicBezTo>
                <a:cubicBezTo>
                  <a:pt x="1896011" y="2670468"/>
                  <a:pt x="1893281" y="2659275"/>
                  <a:pt x="1888774" y="2648757"/>
                </a:cubicBezTo>
                <a:cubicBezTo>
                  <a:pt x="1882400" y="2633883"/>
                  <a:pt x="1872746" y="2620487"/>
                  <a:pt x="1867064" y="2605335"/>
                </a:cubicBezTo>
                <a:cubicBezTo>
                  <a:pt x="1861826" y="2591365"/>
                  <a:pt x="1860307" y="2576258"/>
                  <a:pt x="1856209" y="2561913"/>
                </a:cubicBezTo>
                <a:cubicBezTo>
                  <a:pt x="1853066" y="2550910"/>
                  <a:pt x="1847836" y="2540516"/>
                  <a:pt x="1845354" y="2529346"/>
                </a:cubicBezTo>
                <a:cubicBezTo>
                  <a:pt x="1840579" y="2507860"/>
                  <a:pt x="1838815" y="2485796"/>
                  <a:pt x="1834499" y="2464213"/>
                </a:cubicBezTo>
                <a:cubicBezTo>
                  <a:pt x="1829305" y="2438241"/>
                  <a:pt x="1811165" y="2374120"/>
                  <a:pt x="1801934" y="2355657"/>
                </a:cubicBezTo>
                <a:cubicBezTo>
                  <a:pt x="1794697" y="2341183"/>
                  <a:pt x="1789933" y="2325181"/>
                  <a:pt x="1780224" y="2312235"/>
                </a:cubicBezTo>
                <a:cubicBezTo>
                  <a:pt x="1765014" y="2291953"/>
                  <a:pt x="1716939" y="2249332"/>
                  <a:pt x="1693384" y="2236246"/>
                </a:cubicBezTo>
                <a:cubicBezTo>
                  <a:pt x="1676350" y="2226783"/>
                  <a:pt x="1656800" y="2222701"/>
                  <a:pt x="1639108" y="2214535"/>
                </a:cubicBezTo>
                <a:cubicBezTo>
                  <a:pt x="1518686" y="2158952"/>
                  <a:pt x="1593642" y="2178008"/>
                  <a:pt x="1487138" y="2160257"/>
                </a:cubicBezTo>
                <a:cubicBezTo>
                  <a:pt x="1409751" y="2121562"/>
                  <a:pt x="1477260" y="2149596"/>
                  <a:pt x="1367733" y="2127690"/>
                </a:cubicBezTo>
                <a:cubicBezTo>
                  <a:pt x="1348673" y="2123878"/>
                  <a:pt x="1291314" y="2098598"/>
                  <a:pt x="1280893" y="2095124"/>
                </a:cubicBezTo>
                <a:cubicBezTo>
                  <a:pt x="1248504" y="2084327"/>
                  <a:pt x="1204413" y="2078758"/>
                  <a:pt x="1172342" y="2073412"/>
                </a:cubicBezTo>
                <a:cubicBezTo>
                  <a:pt x="1098218" y="2036348"/>
                  <a:pt x="1144277" y="2056820"/>
                  <a:pt x="1031227" y="2019135"/>
                </a:cubicBezTo>
                <a:lnTo>
                  <a:pt x="998662" y="2008279"/>
                </a:lnTo>
                <a:lnTo>
                  <a:pt x="966097" y="1997423"/>
                </a:lnTo>
                <a:cubicBezTo>
                  <a:pt x="808675" y="2002194"/>
                  <a:pt x="591796" y="2019396"/>
                  <a:pt x="423346" y="1997423"/>
                </a:cubicBezTo>
                <a:cubicBezTo>
                  <a:pt x="400654" y="1994463"/>
                  <a:pt x="377257" y="1988406"/>
                  <a:pt x="358216" y="1975712"/>
                </a:cubicBezTo>
                <a:lnTo>
                  <a:pt x="293086" y="1932290"/>
                </a:lnTo>
                <a:cubicBezTo>
                  <a:pt x="218127" y="1782365"/>
                  <a:pt x="326822" y="1988322"/>
                  <a:pt x="238810" y="1856301"/>
                </a:cubicBezTo>
                <a:cubicBezTo>
                  <a:pt x="183908" y="1773945"/>
                  <a:pt x="288129" y="1882673"/>
                  <a:pt x="206245" y="1780312"/>
                </a:cubicBezTo>
                <a:cubicBezTo>
                  <a:pt x="187065" y="1756336"/>
                  <a:pt x="162825" y="1736890"/>
                  <a:pt x="141115" y="1715179"/>
                </a:cubicBezTo>
                <a:cubicBezTo>
                  <a:pt x="126642" y="1700705"/>
                  <a:pt x="109049" y="1688788"/>
                  <a:pt x="97695" y="1671757"/>
                </a:cubicBezTo>
                <a:cubicBezTo>
                  <a:pt x="90458" y="1660901"/>
                  <a:pt x="82321" y="1650595"/>
                  <a:pt x="75985" y="1639190"/>
                </a:cubicBezTo>
                <a:cubicBezTo>
                  <a:pt x="64197" y="1617971"/>
                  <a:pt x="52756" y="1596463"/>
                  <a:pt x="43420" y="1574057"/>
                </a:cubicBezTo>
                <a:cubicBezTo>
                  <a:pt x="19970" y="1517774"/>
                  <a:pt x="25319" y="1516128"/>
                  <a:pt x="10855" y="1465501"/>
                </a:cubicBezTo>
                <a:cubicBezTo>
                  <a:pt x="7712" y="1454498"/>
                  <a:pt x="3618" y="1443790"/>
                  <a:pt x="0" y="1432934"/>
                </a:cubicBezTo>
                <a:cubicBezTo>
                  <a:pt x="7237" y="1371419"/>
                  <a:pt x="12522" y="1309644"/>
                  <a:pt x="21710" y="1248390"/>
                </a:cubicBezTo>
                <a:cubicBezTo>
                  <a:pt x="27257" y="1211408"/>
                  <a:pt x="57136" y="1178965"/>
                  <a:pt x="75985" y="1150690"/>
                </a:cubicBezTo>
                <a:cubicBezTo>
                  <a:pt x="83222" y="1139834"/>
                  <a:pt x="88470" y="1127349"/>
                  <a:pt x="97695" y="1118123"/>
                </a:cubicBezTo>
                <a:cubicBezTo>
                  <a:pt x="108550" y="1107267"/>
                  <a:pt x="120835" y="1097674"/>
                  <a:pt x="130260" y="1085556"/>
                </a:cubicBezTo>
                <a:cubicBezTo>
                  <a:pt x="146279" y="1064959"/>
                  <a:pt x="165429" y="1045177"/>
                  <a:pt x="173680" y="1020423"/>
                </a:cubicBezTo>
                <a:cubicBezTo>
                  <a:pt x="182509" y="993936"/>
                  <a:pt x="185202" y="976334"/>
                  <a:pt x="206245" y="955290"/>
                </a:cubicBezTo>
                <a:cubicBezTo>
                  <a:pt x="215470" y="946065"/>
                  <a:pt x="227955" y="940816"/>
                  <a:pt x="238810" y="933579"/>
                </a:cubicBezTo>
                <a:cubicBezTo>
                  <a:pt x="250670" y="992874"/>
                  <a:pt x="218910" y="975192"/>
                  <a:pt x="260521" y="977001"/>
                </a:cubicBezTo>
                <a:close/>
              </a:path>
            </a:pathLst>
          </a:cu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87313" y="1357313"/>
            <a:ext cx="2452687" cy="1931987"/>
          </a:xfrm>
          <a:custGeom>
            <a:avLst/>
            <a:gdLst>
              <a:gd name="connsiteX0" fmla="*/ 43420 w 2453235"/>
              <a:gd name="connsiteY0" fmla="*/ 1324378 h 1932290"/>
              <a:gd name="connsiteX1" fmla="*/ 162826 w 2453235"/>
              <a:gd name="connsiteY1" fmla="*/ 1204967 h 1932290"/>
              <a:gd name="connsiteX2" fmla="*/ 249666 w 2453235"/>
              <a:gd name="connsiteY2" fmla="*/ 1128978 h 1932290"/>
              <a:gd name="connsiteX3" fmla="*/ 347361 w 2453235"/>
              <a:gd name="connsiteY3" fmla="*/ 1063845 h 1932290"/>
              <a:gd name="connsiteX4" fmla="*/ 412491 w 2453235"/>
              <a:gd name="connsiteY4" fmla="*/ 1020423 h 1932290"/>
              <a:gd name="connsiteX5" fmla="*/ 445056 w 2453235"/>
              <a:gd name="connsiteY5" fmla="*/ 987856 h 1932290"/>
              <a:gd name="connsiteX6" fmla="*/ 477621 w 2453235"/>
              <a:gd name="connsiteY6" fmla="*/ 966145 h 1932290"/>
              <a:gd name="connsiteX7" fmla="*/ 531896 w 2453235"/>
              <a:gd name="connsiteY7" fmla="*/ 901011 h 1932290"/>
              <a:gd name="connsiteX8" fmla="*/ 564461 w 2453235"/>
              <a:gd name="connsiteY8" fmla="*/ 890156 h 1932290"/>
              <a:gd name="connsiteX9" fmla="*/ 618736 w 2453235"/>
              <a:gd name="connsiteY9" fmla="*/ 868445 h 1932290"/>
              <a:gd name="connsiteX10" fmla="*/ 694722 w 2453235"/>
              <a:gd name="connsiteY10" fmla="*/ 846734 h 1932290"/>
              <a:gd name="connsiteX11" fmla="*/ 803272 w 2453235"/>
              <a:gd name="connsiteY11" fmla="*/ 814167 h 1932290"/>
              <a:gd name="connsiteX12" fmla="*/ 868402 w 2453235"/>
              <a:gd name="connsiteY12" fmla="*/ 792456 h 1932290"/>
              <a:gd name="connsiteX13" fmla="*/ 922677 w 2453235"/>
              <a:gd name="connsiteY13" fmla="*/ 781600 h 1932290"/>
              <a:gd name="connsiteX14" fmla="*/ 987807 w 2453235"/>
              <a:gd name="connsiteY14" fmla="*/ 759889 h 1932290"/>
              <a:gd name="connsiteX15" fmla="*/ 1031227 w 2453235"/>
              <a:gd name="connsiteY15" fmla="*/ 749034 h 1932290"/>
              <a:gd name="connsiteX16" fmla="*/ 1118068 w 2453235"/>
              <a:gd name="connsiteY16" fmla="*/ 683900 h 1932290"/>
              <a:gd name="connsiteX17" fmla="*/ 1150633 w 2453235"/>
              <a:gd name="connsiteY17" fmla="*/ 651334 h 1932290"/>
              <a:gd name="connsiteX18" fmla="*/ 1172343 w 2453235"/>
              <a:gd name="connsiteY18" fmla="*/ 618767 h 1932290"/>
              <a:gd name="connsiteX19" fmla="*/ 1302603 w 2453235"/>
              <a:gd name="connsiteY19" fmla="*/ 586200 h 1932290"/>
              <a:gd name="connsiteX20" fmla="*/ 1346023 w 2453235"/>
              <a:gd name="connsiteY20" fmla="*/ 564489 h 1932290"/>
              <a:gd name="connsiteX21" fmla="*/ 1389443 w 2453235"/>
              <a:gd name="connsiteY21" fmla="*/ 531922 h 1932290"/>
              <a:gd name="connsiteX22" fmla="*/ 1497993 w 2453235"/>
              <a:gd name="connsiteY22" fmla="*/ 488500 h 1932290"/>
              <a:gd name="connsiteX23" fmla="*/ 1563123 w 2453235"/>
              <a:gd name="connsiteY23" fmla="*/ 455934 h 1932290"/>
              <a:gd name="connsiteX24" fmla="*/ 1584834 w 2453235"/>
              <a:gd name="connsiteY24" fmla="*/ 434222 h 1932290"/>
              <a:gd name="connsiteX25" fmla="*/ 1628254 w 2453235"/>
              <a:gd name="connsiteY25" fmla="*/ 423367 h 1932290"/>
              <a:gd name="connsiteX26" fmla="*/ 1660819 w 2453235"/>
              <a:gd name="connsiteY26" fmla="*/ 412511 h 1932290"/>
              <a:gd name="connsiteX27" fmla="*/ 1693384 w 2453235"/>
              <a:gd name="connsiteY27" fmla="*/ 390800 h 1932290"/>
              <a:gd name="connsiteX28" fmla="*/ 1725949 w 2453235"/>
              <a:gd name="connsiteY28" fmla="*/ 358233 h 1932290"/>
              <a:gd name="connsiteX29" fmla="*/ 1791079 w 2453235"/>
              <a:gd name="connsiteY29" fmla="*/ 336522 h 1932290"/>
              <a:gd name="connsiteX30" fmla="*/ 1845354 w 2453235"/>
              <a:gd name="connsiteY30" fmla="*/ 238822 h 1932290"/>
              <a:gd name="connsiteX31" fmla="*/ 1867064 w 2453235"/>
              <a:gd name="connsiteY31" fmla="*/ 206256 h 1932290"/>
              <a:gd name="connsiteX32" fmla="*/ 1899629 w 2453235"/>
              <a:gd name="connsiteY32" fmla="*/ 173689 h 1932290"/>
              <a:gd name="connsiteX33" fmla="*/ 1921339 w 2453235"/>
              <a:gd name="connsiteY33" fmla="*/ 141122 h 1932290"/>
              <a:gd name="connsiteX34" fmla="*/ 1953904 w 2453235"/>
              <a:gd name="connsiteY34" fmla="*/ 108556 h 1932290"/>
              <a:gd name="connsiteX35" fmla="*/ 1975614 w 2453235"/>
              <a:gd name="connsiteY35" fmla="*/ 75989 h 1932290"/>
              <a:gd name="connsiteX36" fmla="*/ 2008179 w 2453235"/>
              <a:gd name="connsiteY36" fmla="*/ 65133 h 1932290"/>
              <a:gd name="connsiteX37" fmla="*/ 2040745 w 2453235"/>
              <a:gd name="connsiteY37" fmla="*/ 32567 h 1932290"/>
              <a:gd name="connsiteX38" fmla="*/ 2073310 w 2453235"/>
              <a:gd name="connsiteY38" fmla="*/ 21711 h 1932290"/>
              <a:gd name="connsiteX39" fmla="*/ 2116730 w 2453235"/>
              <a:gd name="connsiteY39" fmla="*/ 0 h 1932290"/>
              <a:gd name="connsiteX40" fmla="*/ 2279555 w 2453235"/>
              <a:gd name="connsiteY40" fmla="*/ 54278 h 1932290"/>
              <a:gd name="connsiteX41" fmla="*/ 2290410 w 2453235"/>
              <a:gd name="connsiteY41" fmla="*/ 86844 h 1932290"/>
              <a:gd name="connsiteX42" fmla="*/ 2301265 w 2453235"/>
              <a:gd name="connsiteY42" fmla="*/ 130267 h 1932290"/>
              <a:gd name="connsiteX43" fmla="*/ 2322975 w 2453235"/>
              <a:gd name="connsiteY43" fmla="*/ 195400 h 1932290"/>
              <a:gd name="connsiteX44" fmla="*/ 2333830 w 2453235"/>
              <a:gd name="connsiteY44" fmla="*/ 314811 h 1932290"/>
              <a:gd name="connsiteX45" fmla="*/ 2388105 w 2453235"/>
              <a:gd name="connsiteY45" fmla="*/ 488500 h 1932290"/>
              <a:gd name="connsiteX46" fmla="*/ 2398960 w 2453235"/>
              <a:gd name="connsiteY46" fmla="*/ 521067 h 1932290"/>
              <a:gd name="connsiteX47" fmla="*/ 2420670 w 2453235"/>
              <a:gd name="connsiteY47" fmla="*/ 553634 h 1932290"/>
              <a:gd name="connsiteX48" fmla="*/ 2431525 w 2453235"/>
              <a:gd name="connsiteY48" fmla="*/ 586200 h 1932290"/>
              <a:gd name="connsiteX49" fmla="*/ 2453235 w 2453235"/>
              <a:gd name="connsiteY49" fmla="*/ 629622 h 1932290"/>
              <a:gd name="connsiteX50" fmla="*/ 2442380 w 2453235"/>
              <a:gd name="connsiteY50" fmla="*/ 803311 h 1932290"/>
              <a:gd name="connsiteX51" fmla="*/ 2431525 w 2453235"/>
              <a:gd name="connsiteY51" fmla="*/ 846734 h 1932290"/>
              <a:gd name="connsiteX52" fmla="*/ 2398960 w 2453235"/>
              <a:gd name="connsiteY52" fmla="*/ 868445 h 1932290"/>
              <a:gd name="connsiteX53" fmla="*/ 2333830 w 2453235"/>
              <a:gd name="connsiteY53" fmla="*/ 922723 h 1932290"/>
              <a:gd name="connsiteX54" fmla="*/ 2290410 w 2453235"/>
              <a:gd name="connsiteY54" fmla="*/ 955289 h 1932290"/>
              <a:gd name="connsiteX55" fmla="*/ 2257845 w 2453235"/>
              <a:gd name="connsiteY55" fmla="*/ 977000 h 1932290"/>
              <a:gd name="connsiteX56" fmla="*/ 2225280 w 2453235"/>
              <a:gd name="connsiteY56" fmla="*/ 987856 h 1932290"/>
              <a:gd name="connsiteX57" fmla="*/ 1986469 w 2453235"/>
              <a:gd name="connsiteY57" fmla="*/ 998712 h 1932290"/>
              <a:gd name="connsiteX58" fmla="*/ 1910484 w 2453235"/>
              <a:gd name="connsiteY58" fmla="*/ 1009567 h 1932290"/>
              <a:gd name="connsiteX59" fmla="*/ 1780224 w 2453235"/>
              <a:gd name="connsiteY59" fmla="*/ 1020423 h 1932290"/>
              <a:gd name="connsiteX60" fmla="*/ 1736804 w 2453235"/>
              <a:gd name="connsiteY60" fmla="*/ 1052989 h 1932290"/>
              <a:gd name="connsiteX61" fmla="*/ 1671674 w 2453235"/>
              <a:gd name="connsiteY61" fmla="*/ 1074700 h 1932290"/>
              <a:gd name="connsiteX62" fmla="*/ 1584834 w 2453235"/>
              <a:gd name="connsiteY62" fmla="*/ 1118123 h 1932290"/>
              <a:gd name="connsiteX63" fmla="*/ 1508848 w 2453235"/>
              <a:gd name="connsiteY63" fmla="*/ 1150689 h 1932290"/>
              <a:gd name="connsiteX64" fmla="*/ 1432863 w 2453235"/>
              <a:gd name="connsiteY64" fmla="*/ 1183256 h 1932290"/>
              <a:gd name="connsiteX65" fmla="*/ 1389443 w 2453235"/>
              <a:gd name="connsiteY65" fmla="*/ 1215823 h 1932290"/>
              <a:gd name="connsiteX66" fmla="*/ 1356878 w 2453235"/>
              <a:gd name="connsiteY66" fmla="*/ 1226678 h 1932290"/>
              <a:gd name="connsiteX67" fmla="*/ 1313458 w 2453235"/>
              <a:gd name="connsiteY67" fmla="*/ 1270101 h 1932290"/>
              <a:gd name="connsiteX68" fmla="*/ 1237473 w 2453235"/>
              <a:gd name="connsiteY68" fmla="*/ 1313523 h 1932290"/>
              <a:gd name="connsiteX69" fmla="*/ 1139778 w 2453235"/>
              <a:gd name="connsiteY69" fmla="*/ 1432934 h 1932290"/>
              <a:gd name="connsiteX70" fmla="*/ 1118068 w 2453235"/>
              <a:gd name="connsiteY70" fmla="*/ 1465501 h 1932290"/>
              <a:gd name="connsiteX71" fmla="*/ 1074647 w 2453235"/>
              <a:gd name="connsiteY71" fmla="*/ 1487212 h 1932290"/>
              <a:gd name="connsiteX72" fmla="*/ 998662 w 2453235"/>
              <a:gd name="connsiteY72" fmla="*/ 1563201 h 1932290"/>
              <a:gd name="connsiteX73" fmla="*/ 911822 w 2453235"/>
              <a:gd name="connsiteY73" fmla="*/ 1628334 h 1932290"/>
              <a:gd name="connsiteX74" fmla="*/ 835837 w 2453235"/>
              <a:gd name="connsiteY74" fmla="*/ 1693467 h 1932290"/>
              <a:gd name="connsiteX75" fmla="*/ 748997 w 2453235"/>
              <a:gd name="connsiteY75" fmla="*/ 1802023 h 1932290"/>
              <a:gd name="connsiteX76" fmla="*/ 727287 w 2453235"/>
              <a:gd name="connsiteY76" fmla="*/ 1834590 h 1932290"/>
              <a:gd name="connsiteX77" fmla="*/ 618736 w 2453235"/>
              <a:gd name="connsiteY77" fmla="*/ 1899723 h 1932290"/>
              <a:gd name="connsiteX78" fmla="*/ 586171 w 2453235"/>
              <a:gd name="connsiteY78" fmla="*/ 1921434 h 1932290"/>
              <a:gd name="connsiteX79" fmla="*/ 499331 w 2453235"/>
              <a:gd name="connsiteY79" fmla="*/ 1932290 h 1932290"/>
              <a:gd name="connsiteX80" fmla="*/ 293086 w 2453235"/>
              <a:gd name="connsiteY80" fmla="*/ 1921434 h 1932290"/>
              <a:gd name="connsiteX81" fmla="*/ 195391 w 2453235"/>
              <a:gd name="connsiteY81" fmla="*/ 1910579 h 1932290"/>
              <a:gd name="connsiteX82" fmla="*/ 162826 w 2453235"/>
              <a:gd name="connsiteY82" fmla="*/ 1888867 h 1932290"/>
              <a:gd name="connsiteX83" fmla="*/ 108550 w 2453235"/>
              <a:gd name="connsiteY83" fmla="*/ 1878012 h 1932290"/>
              <a:gd name="connsiteX84" fmla="*/ 65130 w 2453235"/>
              <a:gd name="connsiteY84" fmla="*/ 1823734 h 1932290"/>
              <a:gd name="connsiteX85" fmla="*/ 21710 w 2453235"/>
              <a:gd name="connsiteY85" fmla="*/ 1769456 h 1932290"/>
              <a:gd name="connsiteX86" fmla="*/ 10855 w 2453235"/>
              <a:gd name="connsiteY86" fmla="*/ 1726034 h 1932290"/>
              <a:gd name="connsiteX87" fmla="*/ 0 w 2453235"/>
              <a:gd name="connsiteY87" fmla="*/ 1693467 h 1932290"/>
              <a:gd name="connsiteX88" fmla="*/ 10855 w 2453235"/>
              <a:gd name="connsiteY88" fmla="*/ 1465501 h 1932290"/>
              <a:gd name="connsiteX89" fmla="*/ 21710 w 2453235"/>
              <a:gd name="connsiteY89" fmla="*/ 1389512 h 1932290"/>
              <a:gd name="connsiteX90" fmla="*/ 43420 w 2453235"/>
              <a:gd name="connsiteY90" fmla="*/ 1324378 h 1932290"/>
              <a:gd name="connsiteX91" fmla="*/ 43420 w 2453235"/>
              <a:gd name="connsiteY91" fmla="*/ 1324378 h 19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453235" h="1932290">
                <a:moveTo>
                  <a:pt x="43420" y="1324378"/>
                </a:moveTo>
                <a:cubicBezTo>
                  <a:pt x="122962" y="1271348"/>
                  <a:pt x="31504" y="1336295"/>
                  <a:pt x="162826" y="1204967"/>
                </a:cubicBezTo>
                <a:cubicBezTo>
                  <a:pt x="190024" y="1177768"/>
                  <a:pt x="219112" y="1152344"/>
                  <a:pt x="249666" y="1128978"/>
                </a:cubicBezTo>
                <a:cubicBezTo>
                  <a:pt x="280756" y="1105202"/>
                  <a:pt x="314796" y="1085556"/>
                  <a:pt x="347361" y="1063845"/>
                </a:cubicBezTo>
                <a:cubicBezTo>
                  <a:pt x="369071" y="1049371"/>
                  <a:pt x="394041" y="1038874"/>
                  <a:pt x="412491" y="1020423"/>
                </a:cubicBezTo>
                <a:cubicBezTo>
                  <a:pt x="423346" y="1009567"/>
                  <a:pt x="433263" y="997684"/>
                  <a:pt x="445056" y="987856"/>
                </a:cubicBezTo>
                <a:cubicBezTo>
                  <a:pt x="455078" y="979504"/>
                  <a:pt x="468396" y="975370"/>
                  <a:pt x="477621" y="966145"/>
                </a:cubicBezTo>
                <a:cubicBezTo>
                  <a:pt x="487584" y="956182"/>
                  <a:pt x="513653" y="911957"/>
                  <a:pt x="531896" y="901011"/>
                </a:cubicBezTo>
                <a:cubicBezTo>
                  <a:pt x="541707" y="895124"/>
                  <a:pt x="553747" y="894174"/>
                  <a:pt x="564461" y="890156"/>
                </a:cubicBezTo>
                <a:cubicBezTo>
                  <a:pt x="582706" y="883314"/>
                  <a:pt x="600251" y="874607"/>
                  <a:pt x="618736" y="868445"/>
                </a:cubicBezTo>
                <a:cubicBezTo>
                  <a:pt x="721375" y="834230"/>
                  <a:pt x="611100" y="878093"/>
                  <a:pt x="694722" y="846734"/>
                </a:cubicBezTo>
                <a:cubicBezTo>
                  <a:pt x="838700" y="792740"/>
                  <a:pt x="661173" y="852924"/>
                  <a:pt x="803272" y="814167"/>
                </a:cubicBezTo>
                <a:cubicBezTo>
                  <a:pt x="825350" y="808145"/>
                  <a:pt x="846324" y="798478"/>
                  <a:pt x="868402" y="792456"/>
                </a:cubicBezTo>
                <a:cubicBezTo>
                  <a:pt x="886202" y="787601"/>
                  <a:pt x="904877" y="786455"/>
                  <a:pt x="922677" y="781600"/>
                </a:cubicBezTo>
                <a:cubicBezTo>
                  <a:pt x="944755" y="775578"/>
                  <a:pt x="965606" y="765439"/>
                  <a:pt x="987807" y="759889"/>
                </a:cubicBezTo>
                <a:lnTo>
                  <a:pt x="1031227" y="749034"/>
                </a:lnTo>
                <a:cubicBezTo>
                  <a:pt x="1060174" y="727323"/>
                  <a:pt x="1092482" y="709487"/>
                  <a:pt x="1118068" y="683900"/>
                </a:cubicBezTo>
                <a:cubicBezTo>
                  <a:pt x="1128923" y="673045"/>
                  <a:pt x="1140805" y="663128"/>
                  <a:pt x="1150633" y="651334"/>
                </a:cubicBezTo>
                <a:cubicBezTo>
                  <a:pt x="1158985" y="641311"/>
                  <a:pt x="1162321" y="627120"/>
                  <a:pt x="1172343" y="618767"/>
                </a:cubicBezTo>
                <a:cubicBezTo>
                  <a:pt x="1209143" y="588099"/>
                  <a:pt x="1258678" y="591691"/>
                  <a:pt x="1302603" y="586200"/>
                </a:cubicBezTo>
                <a:cubicBezTo>
                  <a:pt x="1317076" y="578963"/>
                  <a:pt x="1332301" y="573066"/>
                  <a:pt x="1346023" y="564489"/>
                </a:cubicBezTo>
                <a:cubicBezTo>
                  <a:pt x="1361365" y="554900"/>
                  <a:pt x="1373261" y="540013"/>
                  <a:pt x="1389443" y="531922"/>
                </a:cubicBezTo>
                <a:cubicBezTo>
                  <a:pt x="1424299" y="514493"/>
                  <a:pt x="1465568" y="510118"/>
                  <a:pt x="1497993" y="488500"/>
                </a:cubicBezTo>
                <a:cubicBezTo>
                  <a:pt x="1540078" y="460442"/>
                  <a:pt x="1518181" y="470915"/>
                  <a:pt x="1563123" y="455934"/>
                </a:cubicBezTo>
                <a:cubicBezTo>
                  <a:pt x="1570360" y="448697"/>
                  <a:pt x="1575680" y="438799"/>
                  <a:pt x="1584834" y="434222"/>
                </a:cubicBezTo>
                <a:cubicBezTo>
                  <a:pt x="1598178" y="427550"/>
                  <a:pt x="1613909" y="427466"/>
                  <a:pt x="1628254" y="423367"/>
                </a:cubicBezTo>
                <a:cubicBezTo>
                  <a:pt x="1639256" y="420223"/>
                  <a:pt x="1650585" y="417628"/>
                  <a:pt x="1660819" y="412511"/>
                </a:cubicBezTo>
                <a:cubicBezTo>
                  <a:pt x="1672488" y="406676"/>
                  <a:pt x="1683362" y="399152"/>
                  <a:pt x="1693384" y="390800"/>
                </a:cubicBezTo>
                <a:cubicBezTo>
                  <a:pt x="1705177" y="380972"/>
                  <a:pt x="1712529" y="365689"/>
                  <a:pt x="1725949" y="358233"/>
                </a:cubicBezTo>
                <a:cubicBezTo>
                  <a:pt x="1745953" y="347119"/>
                  <a:pt x="1791079" y="336522"/>
                  <a:pt x="1791079" y="336522"/>
                </a:cubicBezTo>
                <a:cubicBezTo>
                  <a:pt x="1810185" y="279202"/>
                  <a:pt x="1795588" y="313475"/>
                  <a:pt x="1845354" y="238822"/>
                </a:cubicBezTo>
                <a:cubicBezTo>
                  <a:pt x="1852591" y="227967"/>
                  <a:pt x="1857839" y="215481"/>
                  <a:pt x="1867064" y="206256"/>
                </a:cubicBezTo>
                <a:cubicBezTo>
                  <a:pt x="1877919" y="195400"/>
                  <a:pt x="1889801" y="185483"/>
                  <a:pt x="1899629" y="173689"/>
                </a:cubicBezTo>
                <a:cubicBezTo>
                  <a:pt x="1907981" y="163666"/>
                  <a:pt x="1912987" y="151145"/>
                  <a:pt x="1921339" y="141122"/>
                </a:cubicBezTo>
                <a:cubicBezTo>
                  <a:pt x="1931167" y="129328"/>
                  <a:pt x="1944076" y="120350"/>
                  <a:pt x="1953904" y="108556"/>
                </a:cubicBezTo>
                <a:cubicBezTo>
                  <a:pt x="1962256" y="98533"/>
                  <a:pt x="1965427" y="84140"/>
                  <a:pt x="1975614" y="75989"/>
                </a:cubicBezTo>
                <a:cubicBezTo>
                  <a:pt x="1984549" y="68841"/>
                  <a:pt x="1997324" y="68752"/>
                  <a:pt x="2008179" y="65133"/>
                </a:cubicBezTo>
                <a:cubicBezTo>
                  <a:pt x="2019034" y="54278"/>
                  <a:pt x="2027972" y="41083"/>
                  <a:pt x="2040745" y="32567"/>
                </a:cubicBezTo>
                <a:cubicBezTo>
                  <a:pt x="2050265" y="26220"/>
                  <a:pt x="2062793" y="26219"/>
                  <a:pt x="2073310" y="21711"/>
                </a:cubicBezTo>
                <a:cubicBezTo>
                  <a:pt x="2088183" y="15336"/>
                  <a:pt x="2102257" y="7237"/>
                  <a:pt x="2116730" y="0"/>
                </a:cubicBezTo>
                <a:cubicBezTo>
                  <a:pt x="2259647" y="35731"/>
                  <a:pt x="2209751" y="7740"/>
                  <a:pt x="2279555" y="54278"/>
                </a:cubicBezTo>
                <a:cubicBezTo>
                  <a:pt x="2283173" y="65133"/>
                  <a:pt x="2287267" y="75842"/>
                  <a:pt x="2290410" y="86844"/>
                </a:cubicBezTo>
                <a:cubicBezTo>
                  <a:pt x="2294509" y="101190"/>
                  <a:pt x="2296978" y="115976"/>
                  <a:pt x="2301265" y="130267"/>
                </a:cubicBezTo>
                <a:cubicBezTo>
                  <a:pt x="2307841" y="152187"/>
                  <a:pt x="2322975" y="195400"/>
                  <a:pt x="2322975" y="195400"/>
                </a:cubicBezTo>
                <a:cubicBezTo>
                  <a:pt x="2326593" y="235204"/>
                  <a:pt x="2327597" y="275332"/>
                  <a:pt x="2333830" y="314811"/>
                </a:cubicBezTo>
                <a:cubicBezTo>
                  <a:pt x="2344985" y="385464"/>
                  <a:pt x="2363768" y="421569"/>
                  <a:pt x="2388105" y="488500"/>
                </a:cubicBezTo>
                <a:cubicBezTo>
                  <a:pt x="2392015" y="499254"/>
                  <a:pt x="2393843" y="510832"/>
                  <a:pt x="2398960" y="521067"/>
                </a:cubicBezTo>
                <a:cubicBezTo>
                  <a:pt x="2404794" y="532736"/>
                  <a:pt x="2414836" y="541965"/>
                  <a:pt x="2420670" y="553634"/>
                </a:cubicBezTo>
                <a:cubicBezTo>
                  <a:pt x="2425787" y="563869"/>
                  <a:pt x="2427018" y="575683"/>
                  <a:pt x="2431525" y="586200"/>
                </a:cubicBezTo>
                <a:cubicBezTo>
                  <a:pt x="2437899" y="601074"/>
                  <a:pt x="2445998" y="615148"/>
                  <a:pt x="2453235" y="629622"/>
                </a:cubicBezTo>
                <a:cubicBezTo>
                  <a:pt x="2449617" y="687518"/>
                  <a:pt x="2448152" y="745590"/>
                  <a:pt x="2442380" y="803311"/>
                </a:cubicBezTo>
                <a:cubicBezTo>
                  <a:pt x="2440896" y="818157"/>
                  <a:pt x="2439801" y="834320"/>
                  <a:pt x="2431525" y="846734"/>
                </a:cubicBezTo>
                <a:cubicBezTo>
                  <a:pt x="2424289" y="857589"/>
                  <a:pt x="2409815" y="861208"/>
                  <a:pt x="2398960" y="868445"/>
                </a:cubicBezTo>
                <a:cubicBezTo>
                  <a:pt x="2361930" y="923992"/>
                  <a:pt x="2396788" y="883372"/>
                  <a:pt x="2333830" y="922723"/>
                </a:cubicBezTo>
                <a:cubicBezTo>
                  <a:pt x="2318488" y="932312"/>
                  <a:pt x="2305132" y="944773"/>
                  <a:pt x="2290410" y="955289"/>
                </a:cubicBezTo>
                <a:cubicBezTo>
                  <a:pt x="2279794" y="962872"/>
                  <a:pt x="2269514" y="971165"/>
                  <a:pt x="2257845" y="977000"/>
                </a:cubicBezTo>
                <a:cubicBezTo>
                  <a:pt x="2247611" y="982117"/>
                  <a:pt x="2236686" y="986943"/>
                  <a:pt x="2225280" y="987856"/>
                </a:cubicBezTo>
                <a:cubicBezTo>
                  <a:pt x="2145848" y="994211"/>
                  <a:pt x="2066073" y="995093"/>
                  <a:pt x="1986469" y="998712"/>
                </a:cubicBezTo>
                <a:cubicBezTo>
                  <a:pt x="1961141" y="1002330"/>
                  <a:pt x="1935929" y="1006888"/>
                  <a:pt x="1910484" y="1009567"/>
                </a:cubicBezTo>
                <a:cubicBezTo>
                  <a:pt x="1867153" y="1014128"/>
                  <a:pt x="1822494" y="1009855"/>
                  <a:pt x="1780224" y="1020423"/>
                </a:cubicBezTo>
                <a:cubicBezTo>
                  <a:pt x="1762672" y="1024811"/>
                  <a:pt x="1752986" y="1044898"/>
                  <a:pt x="1736804" y="1052989"/>
                </a:cubicBezTo>
                <a:cubicBezTo>
                  <a:pt x="1716336" y="1063224"/>
                  <a:pt x="1692708" y="1065685"/>
                  <a:pt x="1671674" y="1074700"/>
                </a:cubicBezTo>
                <a:cubicBezTo>
                  <a:pt x="1641927" y="1087449"/>
                  <a:pt x="1614161" y="1104436"/>
                  <a:pt x="1584834" y="1118123"/>
                </a:cubicBezTo>
                <a:cubicBezTo>
                  <a:pt x="1559863" y="1129777"/>
                  <a:pt x="1533935" y="1139286"/>
                  <a:pt x="1508848" y="1150689"/>
                </a:cubicBezTo>
                <a:cubicBezTo>
                  <a:pt x="1435066" y="1184227"/>
                  <a:pt x="1495012" y="1162538"/>
                  <a:pt x="1432863" y="1183256"/>
                </a:cubicBezTo>
                <a:cubicBezTo>
                  <a:pt x="1418390" y="1194112"/>
                  <a:pt x="1405151" y="1206847"/>
                  <a:pt x="1389443" y="1215823"/>
                </a:cubicBezTo>
                <a:cubicBezTo>
                  <a:pt x="1379509" y="1221500"/>
                  <a:pt x="1366189" y="1220027"/>
                  <a:pt x="1356878" y="1226678"/>
                </a:cubicBezTo>
                <a:cubicBezTo>
                  <a:pt x="1340222" y="1238576"/>
                  <a:pt x="1329833" y="1257819"/>
                  <a:pt x="1313458" y="1270101"/>
                </a:cubicBezTo>
                <a:cubicBezTo>
                  <a:pt x="1243341" y="1322692"/>
                  <a:pt x="1295618" y="1262643"/>
                  <a:pt x="1237473" y="1313523"/>
                </a:cubicBezTo>
                <a:cubicBezTo>
                  <a:pt x="1179294" y="1364432"/>
                  <a:pt x="1182556" y="1368764"/>
                  <a:pt x="1139778" y="1432934"/>
                </a:cubicBezTo>
                <a:cubicBezTo>
                  <a:pt x="1132541" y="1443790"/>
                  <a:pt x="1129737" y="1459666"/>
                  <a:pt x="1118068" y="1465501"/>
                </a:cubicBezTo>
                <a:lnTo>
                  <a:pt x="1074647" y="1487212"/>
                </a:lnTo>
                <a:cubicBezTo>
                  <a:pt x="1049319" y="1512542"/>
                  <a:pt x="1029378" y="1544771"/>
                  <a:pt x="998662" y="1563201"/>
                </a:cubicBezTo>
                <a:cubicBezTo>
                  <a:pt x="884611" y="1631634"/>
                  <a:pt x="993221" y="1560498"/>
                  <a:pt x="911822" y="1628334"/>
                </a:cubicBezTo>
                <a:cubicBezTo>
                  <a:pt x="812626" y="1711002"/>
                  <a:pt x="966302" y="1562996"/>
                  <a:pt x="835837" y="1693467"/>
                </a:cubicBezTo>
                <a:cubicBezTo>
                  <a:pt x="804702" y="1786877"/>
                  <a:pt x="861099" y="1633860"/>
                  <a:pt x="748997" y="1802023"/>
                </a:cubicBezTo>
                <a:cubicBezTo>
                  <a:pt x="741760" y="1812879"/>
                  <a:pt x="737105" y="1825998"/>
                  <a:pt x="727287" y="1834590"/>
                </a:cubicBezTo>
                <a:cubicBezTo>
                  <a:pt x="677301" y="1878330"/>
                  <a:pt x="667753" y="1871713"/>
                  <a:pt x="618736" y="1899723"/>
                </a:cubicBezTo>
                <a:cubicBezTo>
                  <a:pt x="607409" y="1906196"/>
                  <a:pt x="598758" y="1918001"/>
                  <a:pt x="586171" y="1921434"/>
                </a:cubicBezTo>
                <a:cubicBezTo>
                  <a:pt x="558027" y="1929110"/>
                  <a:pt x="528278" y="1928671"/>
                  <a:pt x="499331" y="1932290"/>
                </a:cubicBezTo>
                <a:lnTo>
                  <a:pt x="293086" y="1921434"/>
                </a:lnTo>
                <a:cubicBezTo>
                  <a:pt x="260404" y="1919099"/>
                  <a:pt x="227178" y="1918526"/>
                  <a:pt x="195391" y="1910579"/>
                </a:cubicBezTo>
                <a:cubicBezTo>
                  <a:pt x="182734" y="1907415"/>
                  <a:pt x="175042" y="1893448"/>
                  <a:pt x="162826" y="1888867"/>
                </a:cubicBezTo>
                <a:cubicBezTo>
                  <a:pt x="145551" y="1882388"/>
                  <a:pt x="126642" y="1881630"/>
                  <a:pt x="108550" y="1878012"/>
                </a:cubicBezTo>
                <a:cubicBezTo>
                  <a:pt x="40845" y="1832873"/>
                  <a:pt x="102581" y="1883659"/>
                  <a:pt x="65130" y="1823734"/>
                </a:cubicBezTo>
                <a:cubicBezTo>
                  <a:pt x="52851" y="1804086"/>
                  <a:pt x="36183" y="1787549"/>
                  <a:pt x="21710" y="1769456"/>
                </a:cubicBezTo>
                <a:cubicBezTo>
                  <a:pt x="18092" y="1754982"/>
                  <a:pt x="14953" y="1740379"/>
                  <a:pt x="10855" y="1726034"/>
                </a:cubicBezTo>
                <a:cubicBezTo>
                  <a:pt x="7712" y="1715031"/>
                  <a:pt x="0" y="1704910"/>
                  <a:pt x="0" y="1693467"/>
                </a:cubicBezTo>
                <a:cubicBezTo>
                  <a:pt x="0" y="1617392"/>
                  <a:pt x="5435" y="1541382"/>
                  <a:pt x="10855" y="1465501"/>
                </a:cubicBezTo>
                <a:cubicBezTo>
                  <a:pt x="12678" y="1439979"/>
                  <a:pt x="15957" y="1414444"/>
                  <a:pt x="21710" y="1389512"/>
                </a:cubicBezTo>
                <a:cubicBezTo>
                  <a:pt x="26856" y="1367212"/>
                  <a:pt x="20534" y="1324378"/>
                  <a:pt x="43420" y="1324378"/>
                </a:cubicBezTo>
                <a:lnTo>
                  <a:pt x="43420" y="1324378"/>
                </a:lnTo>
                <a:close/>
              </a:path>
            </a:pathLst>
          </a:cu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107950" y="2355850"/>
            <a:ext cx="838200" cy="877888"/>
          </a:xfrm>
          <a:custGeom>
            <a:avLst/>
            <a:gdLst>
              <a:gd name="connsiteX0" fmla="*/ 109511 w 839316"/>
              <a:gd name="connsiteY0" fmla="*/ 54277 h 877624"/>
              <a:gd name="connsiteX1" fmla="*/ 98656 w 839316"/>
              <a:gd name="connsiteY1" fmla="*/ 162833 h 877624"/>
              <a:gd name="connsiteX2" fmla="*/ 87801 w 839316"/>
              <a:gd name="connsiteY2" fmla="*/ 260533 h 877624"/>
              <a:gd name="connsiteX3" fmla="*/ 44381 w 839316"/>
              <a:gd name="connsiteY3" fmla="*/ 325666 h 877624"/>
              <a:gd name="connsiteX4" fmla="*/ 44381 w 839316"/>
              <a:gd name="connsiteY4" fmla="*/ 683900 h 877624"/>
              <a:gd name="connsiteX5" fmla="*/ 109511 w 839316"/>
              <a:gd name="connsiteY5" fmla="*/ 770744 h 877624"/>
              <a:gd name="connsiteX6" fmla="*/ 142077 w 839316"/>
              <a:gd name="connsiteY6" fmla="*/ 781600 h 877624"/>
              <a:gd name="connsiteX7" fmla="*/ 174642 w 839316"/>
              <a:gd name="connsiteY7" fmla="*/ 814167 h 877624"/>
              <a:gd name="connsiteX8" fmla="*/ 467727 w 839316"/>
              <a:gd name="connsiteY8" fmla="*/ 835878 h 877624"/>
              <a:gd name="connsiteX9" fmla="*/ 663118 w 839316"/>
              <a:gd name="connsiteY9" fmla="*/ 825022 h 877624"/>
              <a:gd name="connsiteX10" fmla="*/ 706538 w 839316"/>
              <a:gd name="connsiteY10" fmla="*/ 814167 h 877624"/>
              <a:gd name="connsiteX11" fmla="*/ 739103 w 839316"/>
              <a:gd name="connsiteY11" fmla="*/ 792455 h 877624"/>
              <a:gd name="connsiteX12" fmla="*/ 782523 w 839316"/>
              <a:gd name="connsiteY12" fmla="*/ 770744 h 877624"/>
              <a:gd name="connsiteX13" fmla="*/ 804233 w 839316"/>
              <a:gd name="connsiteY13" fmla="*/ 738178 h 877624"/>
              <a:gd name="connsiteX14" fmla="*/ 825943 w 839316"/>
              <a:gd name="connsiteY14" fmla="*/ 673044 h 877624"/>
              <a:gd name="connsiteX15" fmla="*/ 836798 w 839316"/>
              <a:gd name="connsiteY15" fmla="*/ 325666 h 877624"/>
              <a:gd name="connsiteX16" fmla="*/ 815088 w 839316"/>
              <a:gd name="connsiteY16" fmla="*/ 173688 h 877624"/>
              <a:gd name="connsiteX17" fmla="*/ 749958 w 839316"/>
              <a:gd name="connsiteY17" fmla="*/ 130266 h 877624"/>
              <a:gd name="connsiteX18" fmla="*/ 706538 w 839316"/>
              <a:gd name="connsiteY18" fmla="*/ 75988 h 877624"/>
              <a:gd name="connsiteX19" fmla="*/ 673973 w 839316"/>
              <a:gd name="connsiteY19" fmla="*/ 54277 h 877624"/>
              <a:gd name="connsiteX20" fmla="*/ 641408 w 839316"/>
              <a:gd name="connsiteY20" fmla="*/ 21711 h 877624"/>
              <a:gd name="connsiteX21" fmla="*/ 565422 w 839316"/>
              <a:gd name="connsiteY21" fmla="*/ 0 h 877624"/>
              <a:gd name="connsiteX22" fmla="*/ 239772 w 839316"/>
              <a:gd name="connsiteY22" fmla="*/ 10855 h 877624"/>
              <a:gd name="connsiteX23" fmla="*/ 174642 w 839316"/>
              <a:gd name="connsiteY23" fmla="*/ 32566 h 877624"/>
              <a:gd name="connsiteX24" fmla="*/ 98656 w 839316"/>
              <a:gd name="connsiteY24" fmla="*/ 97700 h 877624"/>
              <a:gd name="connsiteX25" fmla="*/ 98656 w 839316"/>
              <a:gd name="connsiteY25" fmla="*/ 119411 h 877624"/>
              <a:gd name="connsiteX26" fmla="*/ 109511 w 839316"/>
              <a:gd name="connsiteY26" fmla="*/ 54277 h 87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39316" h="877624">
                <a:moveTo>
                  <a:pt x="109511" y="54277"/>
                </a:moveTo>
                <a:cubicBezTo>
                  <a:pt x="105893" y="90462"/>
                  <a:pt x="102463" y="126667"/>
                  <a:pt x="98656" y="162833"/>
                </a:cubicBezTo>
                <a:cubicBezTo>
                  <a:pt x="95226" y="195420"/>
                  <a:pt x="98162" y="229447"/>
                  <a:pt x="87801" y="260533"/>
                </a:cubicBezTo>
                <a:cubicBezTo>
                  <a:pt x="79550" y="285287"/>
                  <a:pt x="44381" y="325666"/>
                  <a:pt x="44381" y="325666"/>
                </a:cubicBezTo>
                <a:cubicBezTo>
                  <a:pt x="0" y="458817"/>
                  <a:pt x="25366" y="370135"/>
                  <a:pt x="44381" y="683900"/>
                </a:cubicBezTo>
                <a:cubicBezTo>
                  <a:pt x="46356" y="716487"/>
                  <a:pt x="85093" y="762604"/>
                  <a:pt x="109511" y="770744"/>
                </a:cubicBezTo>
                <a:lnTo>
                  <a:pt x="142077" y="781600"/>
                </a:lnTo>
                <a:cubicBezTo>
                  <a:pt x="152932" y="792456"/>
                  <a:pt x="159456" y="811917"/>
                  <a:pt x="174642" y="814167"/>
                </a:cubicBezTo>
                <a:cubicBezTo>
                  <a:pt x="602957" y="877624"/>
                  <a:pt x="332123" y="790672"/>
                  <a:pt x="467727" y="835878"/>
                </a:cubicBezTo>
                <a:cubicBezTo>
                  <a:pt x="532857" y="832259"/>
                  <a:pt x="598155" y="830928"/>
                  <a:pt x="663118" y="825022"/>
                </a:cubicBezTo>
                <a:cubicBezTo>
                  <a:pt x="677975" y="823671"/>
                  <a:pt x="692826" y="820044"/>
                  <a:pt x="706538" y="814167"/>
                </a:cubicBezTo>
                <a:cubicBezTo>
                  <a:pt x="718529" y="809027"/>
                  <a:pt x="727776" y="798928"/>
                  <a:pt x="739103" y="792455"/>
                </a:cubicBezTo>
                <a:cubicBezTo>
                  <a:pt x="753153" y="784426"/>
                  <a:pt x="768050" y="777981"/>
                  <a:pt x="782523" y="770744"/>
                </a:cubicBezTo>
                <a:cubicBezTo>
                  <a:pt x="789760" y="759889"/>
                  <a:pt x="798935" y="750100"/>
                  <a:pt x="804233" y="738178"/>
                </a:cubicBezTo>
                <a:cubicBezTo>
                  <a:pt x="813527" y="717265"/>
                  <a:pt x="825943" y="673044"/>
                  <a:pt x="825943" y="673044"/>
                </a:cubicBezTo>
                <a:cubicBezTo>
                  <a:pt x="829561" y="557251"/>
                  <a:pt x="839316" y="441488"/>
                  <a:pt x="836798" y="325666"/>
                </a:cubicBezTo>
                <a:cubicBezTo>
                  <a:pt x="835686" y="274504"/>
                  <a:pt x="835871" y="220451"/>
                  <a:pt x="815088" y="173688"/>
                </a:cubicBezTo>
                <a:cubicBezTo>
                  <a:pt x="804491" y="149844"/>
                  <a:pt x="749958" y="130266"/>
                  <a:pt x="749958" y="130266"/>
                </a:cubicBezTo>
                <a:cubicBezTo>
                  <a:pt x="733840" y="106088"/>
                  <a:pt x="728633" y="93665"/>
                  <a:pt x="706538" y="75988"/>
                </a:cubicBezTo>
                <a:cubicBezTo>
                  <a:pt x="696351" y="67838"/>
                  <a:pt x="683995" y="62629"/>
                  <a:pt x="673973" y="54277"/>
                </a:cubicBezTo>
                <a:cubicBezTo>
                  <a:pt x="662180" y="44449"/>
                  <a:pt x="654181" y="30227"/>
                  <a:pt x="641408" y="21711"/>
                </a:cubicBezTo>
                <a:cubicBezTo>
                  <a:pt x="632061" y="15479"/>
                  <a:pt x="571217" y="1449"/>
                  <a:pt x="565422" y="0"/>
                </a:cubicBezTo>
                <a:cubicBezTo>
                  <a:pt x="456872" y="3618"/>
                  <a:pt x="348007" y="1835"/>
                  <a:pt x="239772" y="10855"/>
                </a:cubicBezTo>
                <a:cubicBezTo>
                  <a:pt x="216967" y="12756"/>
                  <a:pt x="174642" y="32566"/>
                  <a:pt x="174642" y="32566"/>
                </a:cubicBezTo>
                <a:cubicBezTo>
                  <a:pt x="158600" y="43261"/>
                  <a:pt x="98656" y="80151"/>
                  <a:pt x="98656" y="97700"/>
                </a:cubicBezTo>
                <a:lnTo>
                  <a:pt x="98656" y="119411"/>
                </a:lnTo>
                <a:lnTo>
                  <a:pt x="109511" y="54277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10163" y="1260475"/>
            <a:ext cx="3486150" cy="563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-1" y="4613275"/>
            <a:ext cx="4765675" cy="2136775"/>
          </a:xfrm>
          <a:prstGeom prst="roundRect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Dijkstra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s shortest path algorithm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66" name="TextBox 2"/>
          <p:cNvSpPr txBox="1">
            <a:spLocks noChangeArrowheads="1"/>
          </p:cNvSpPr>
          <p:nvPr/>
        </p:nvSpPr>
        <p:spPr bwMode="auto">
          <a:xfrm>
            <a:off x="119063" y="4124325"/>
            <a:ext cx="3552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Input: Directed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G=(V,E)</a:t>
            </a:r>
            <a:r>
              <a:rPr lang="en-US" sz="1800">
                <a:latin typeface="Calibri" charset="0"/>
              </a:rPr>
              <a:t>,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l</a:t>
            </a:r>
            <a:r>
              <a:rPr lang="en-US" sz="1800" baseline="-25000">
                <a:solidFill>
                  <a:srgbClr val="660066"/>
                </a:solidFill>
                <a:latin typeface="Calibri" charset="0"/>
              </a:rPr>
              <a:t>e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 ≥ 0</a:t>
            </a:r>
            <a:r>
              <a:rPr lang="en-US" sz="1800">
                <a:latin typeface="Calibri" charset="0"/>
              </a:rPr>
              <a:t>,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s</a:t>
            </a:r>
            <a:r>
              <a:rPr lang="en-US" sz="1800">
                <a:latin typeface="Calibri" charset="0"/>
              </a:rPr>
              <a:t> in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V</a:t>
            </a:r>
          </a:p>
        </p:txBody>
      </p:sp>
      <p:sp>
        <p:nvSpPr>
          <p:cNvPr id="19467" name="TextBox 3"/>
          <p:cNvSpPr txBox="1">
            <a:spLocks noChangeArrowheads="1"/>
          </p:cNvSpPr>
          <p:nvPr/>
        </p:nvSpPr>
        <p:spPr bwMode="auto">
          <a:xfrm>
            <a:off x="119063" y="4722813"/>
            <a:ext cx="1509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66"/>
                </a:solidFill>
                <a:latin typeface="Calibri" charset="0"/>
              </a:rPr>
              <a:t>R</a:t>
            </a:r>
            <a:r>
              <a:rPr lang="en-US" sz="1800">
                <a:latin typeface="Calibri" charset="0"/>
              </a:rPr>
              <a:t> =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{s}</a:t>
            </a:r>
            <a:r>
              <a:rPr lang="en-US" sz="1800">
                <a:latin typeface="Calibri" charset="0"/>
              </a:rPr>
              <a:t>,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d(s) =0</a:t>
            </a:r>
          </a:p>
        </p:txBody>
      </p:sp>
      <p:sp>
        <p:nvSpPr>
          <p:cNvPr id="19468" name="TextBox 4"/>
          <p:cNvSpPr txBox="1">
            <a:spLocks noChangeArrowheads="1"/>
          </p:cNvSpPr>
          <p:nvPr/>
        </p:nvSpPr>
        <p:spPr bwMode="auto">
          <a:xfrm>
            <a:off x="119063" y="5178425"/>
            <a:ext cx="467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While there is an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x</a:t>
            </a:r>
            <a:r>
              <a:rPr lang="en-US" sz="1800">
                <a:latin typeface="Calibri" charset="0"/>
              </a:rPr>
              <a:t> not in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R</a:t>
            </a:r>
            <a:r>
              <a:rPr lang="en-US" sz="1800">
                <a:latin typeface="Calibri" charset="0"/>
              </a:rPr>
              <a:t> with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(u,x)</a:t>
            </a:r>
            <a:r>
              <a:rPr lang="en-US" sz="1800">
                <a:latin typeface="Calibri" charset="0"/>
              </a:rPr>
              <a:t> in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E</a:t>
            </a:r>
            <a:r>
              <a:rPr lang="en-US" sz="1800">
                <a:latin typeface="Calibri" charset="0"/>
              </a:rPr>
              <a:t>,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u</a:t>
            </a:r>
            <a:r>
              <a:rPr lang="en-US" sz="1800">
                <a:latin typeface="Calibri" charset="0"/>
              </a:rPr>
              <a:t> in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R</a:t>
            </a:r>
          </a:p>
        </p:txBody>
      </p:sp>
      <p:sp>
        <p:nvSpPr>
          <p:cNvPr id="19469" name="TextBox 5"/>
          <p:cNvSpPr txBox="1">
            <a:spLocks noChangeArrowheads="1"/>
          </p:cNvSpPr>
          <p:nvPr/>
        </p:nvSpPr>
        <p:spPr bwMode="auto">
          <a:xfrm>
            <a:off x="5110163" y="1293813"/>
            <a:ext cx="3486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660066"/>
                </a:solidFill>
                <a:latin typeface="Calibri" charset="0"/>
              </a:rPr>
              <a:t>d</a:t>
            </a:r>
            <a:r>
              <a:rPr lang="ja-JP" altLang="en-US" sz="2000">
                <a:solidFill>
                  <a:srgbClr val="660066"/>
                </a:solidFill>
                <a:latin typeface="Calibri" charset="0"/>
              </a:rPr>
              <a:t>’</a:t>
            </a:r>
            <a:r>
              <a:rPr lang="en-US" altLang="ja-JP" sz="2000">
                <a:solidFill>
                  <a:srgbClr val="660066"/>
                </a:solidFill>
                <a:latin typeface="Calibri" charset="0"/>
              </a:rPr>
              <a:t>(w)</a:t>
            </a:r>
            <a:r>
              <a:rPr lang="en-US" altLang="ja-JP" sz="2000">
                <a:latin typeface="Calibri" charset="0"/>
              </a:rPr>
              <a:t> = min </a:t>
            </a:r>
            <a:r>
              <a:rPr lang="en-US" altLang="ja-JP" sz="2000" baseline="-25000">
                <a:solidFill>
                  <a:srgbClr val="660066"/>
                </a:solidFill>
                <a:latin typeface="Calibri" charset="0"/>
              </a:rPr>
              <a:t>e=(u,w) </a:t>
            </a:r>
            <a:r>
              <a:rPr lang="en-US" altLang="ja-JP" sz="2000" baseline="-25000">
                <a:latin typeface="Calibri" charset="0"/>
              </a:rPr>
              <a:t>in </a:t>
            </a:r>
            <a:r>
              <a:rPr lang="en-US" altLang="ja-JP" sz="2000" baseline="-25000">
                <a:solidFill>
                  <a:srgbClr val="660066"/>
                </a:solidFill>
                <a:latin typeface="Calibri" charset="0"/>
              </a:rPr>
              <a:t>E</a:t>
            </a:r>
            <a:r>
              <a:rPr lang="en-US" altLang="ja-JP" sz="2000" baseline="-25000">
                <a:latin typeface="Calibri" charset="0"/>
              </a:rPr>
              <a:t>, </a:t>
            </a:r>
            <a:r>
              <a:rPr lang="en-US" altLang="ja-JP" sz="2000" baseline="-25000">
                <a:solidFill>
                  <a:srgbClr val="660066"/>
                </a:solidFill>
                <a:latin typeface="Calibri" charset="0"/>
              </a:rPr>
              <a:t>u</a:t>
            </a:r>
            <a:r>
              <a:rPr lang="en-US" altLang="ja-JP" sz="2000" baseline="-25000">
                <a:latin typeface="Calibri" charset="0"/>
              </a:rPr>
              <a:t> in </a:t>
            </a:r>
            <a:r>
              <a:rPr lang="en-US" altLang="ja-JP" sz="2000" baseline="-25000">
                <a:solidFill>
                  <a:srgbClr val="660066"/>
                </a:solidFill>
                <a:latin typeface="Calibri" charset="0"/>
              </a:rPr>
              <a:t>R</a:t>
            </a:r>
            <a:r>
              <a:rPr lang="en-US" altLang="ja-JP" sz="2000" baseline="-25000">
                <a:latin typeface="Calibri" charset="0"/>
              </a:rPr>
              <a:t>  </a:t>
            </a:r>
            <a:r>
              <a:rPr lang="en-US" altLang="ja-JP" sz="2000">
                <a:solidFill>
                  <a:srgbClr val="660066"/>
                </a:solidFill>
                <a:latin typeface="Calibri" charset="0"/>
              </a:rPr>
              <a:t>d(u)+l</a:t>
            </a:r>
            <a:r>
              <a:rPr lang="en-US" altLang="ja-JP" sz="2000" baseline="-25000">
                <a:solidFill>
                  <a:srgbClr val="660066"/>
                </a:solidFill>
                <a:latin typeface="Calibri" charset="0"/>
              </a:rPr>
              <a:t>e</a:t>
            </a:r>
            <a:r>
              <a:rPr lang="en-US" altLang="ja-JP" sz="2000">
                <a:solidFill>
                  <a:srgbClr val="660066"/>
                </a:solidFill>
                <a:latin typeface="Calibri" charset="0"/>
              </a:rPr>
              <a:t> </a:t>
            </a:r>
            <a:endParaRPr lang="en-US" sz="2000">
              <a:solidFill>
                <a:srgbClr val="660066"/>
              </a:solidFill>
              <a:latin typeface="Calibri" charset="0"/>
            </a:endParaRPr>
          </a:p>
        </p:txBody>
      </p:sp>
      <p:sp>
        <p:nvSpPr>
          <p:cNvPr id="19470" name="TextBox 6"/>
          <p:cNvSpPr txBox="1">
            <a:spLocks noChangeArrowheads="1"/>
          </p:cNvSpPr>
          <p:nvPr/>
        </p:nvSpPr>
        <p:spPr bwMode="auto">
          <a:xfrm>
            <a:off x="500063" y="5656263"/>
            <a:ext cx="2740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Pick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w</a:t>
            </a:r>
            <a:r>
              <a:rPr lang="en-US" sz="1800">
                <a:latin typeface="Calibri" charset="0"/>
              </a:rPr>
              <a:t> that minimizes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d</a:t>
            </a:r>
            <a:r>
              <a:rPr lang="ja-JP" altLang="en-US" sz="1800">
                <a:solidFill>
                  <a:srgbClr val="660066"/>
                </a:solidFill>
                <a:latin typeface="Calibri" charset="0"/>
              </a:rPr>
              <a:t>’</a:t>
            </a:r>
            <a:r>
              <a:rPr lang="en-US" altLang="ja-JP" sz="1800">
                <a:solidFill>
                  <a:srgbClr val="660066"/>
                </a:solidFill>
                <a:latin typeface="Calibri" charset="0"/>
              </a:rPr>
              <a:t>(w)</a:t>
            </a:r>
            <a:r>
              <a:rPr lang="en-US" altLang="ja-JP" sz="1800">
                <a:latin typeface="Calibri" charset="0"/>
              </a:rPr>
              <a:t> </a:t>
            </a:r>
            <a:endParaRPr lang="en-US" sz="1800">
              <a:latin typeface="Calibri" charset="0"/>
            </a:endParaRPr>
          </a:p>
        </p:txBody>
      </p:sp>
      <p:sp>
        <p:nvSpPr>
          <p:cNvPr id="19471" name="TextBox 7"/>
          <p:cNvSpPr txBox="1">
            <a:spLocks noChangeArrowheads="1"/>
          </p:cNvSpPr>
          <p:nvPr/>
        </p:nvSpPr>
        <p:spPr bwMode="auto">
          <a:xfrm>
            <a:off x="500063" y="5959475"/>
            <a:ext cx="1211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Add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w</a:t>
            </a:r>
            <a:r>
              <a:rPr lang="en-US" sz="1800">
                <a:latin typeface="Calibri" charset="0"/>
              </a:rPr>
              <a:t> to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R</a:t>
            </a:r>
          </a:p>
        </p:txBody>
      </p:sp>
      <p:sp>
        <p:nvSpPr>
          <p:cNvPr id="19472" name="TextBox 8"/>
          <p:cNvSpPr txBox="1">
            <a:spLocks noChangeArrowheads="1"/>
          </p:cNvSpPr>
          <p:nvPr/>
        </p:nvSpPr>
        <p:spPr bwMode="auto">
          <a:xfrm>
            <a:off x="500063" y="6230938"/>
            <a:ext cx="13128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66"/>
                </a:solidFill>
                <a:latin typeface="Calibri" charset="0"/>
              </a:rPr>
              <a:t>d(w)</a:t>
            </a:r>
            <a:r>
              <a:rPr lang="en-US" sz="1800">
                <a:latin typeface="Calibri" charset="0"/>
              </a:rPr>
              <a:t> =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d</a:t>
            </a:r>
            <a:r>
              <a:rPr lang="ja-JP" altLang="en-US" sz="1800">
                <a:solidFill>
                  <a:srgbClr val="660066"/>
                </a:solidFill>
                <a:latin typeface="Calibri" charset="0"/>
              </a:rPr>
              <a:t>’</a:t>
            </a:r>
            <a:r>
              <a:rPr lang="en-US" altLang="ja-JP" sz="1800">
                <a:solidFill>
                  <a:srgbClr val="660066"/>
                </a:solidFill>
                <a:latin typeface="Calibri" charset="0"/>
              </a:rPr>
              <a:t>(w)</a:t>
            </a:r>
            <a:endParaRPr lang="en-US" sz="1800">
              <a:solidFill>
                <a:srgbClr val="660066"/>
              </a:solidFill>
              <a:latin typeface="Calibri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71463" y="2605088"/>
            <a:ext cx="433387" cy="412750"/>
          </a:xfrm>
          <a:prstGeom prst="ellips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660066"/>
                </a:solidFill>
              </a:rPr>
              <a:t>s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987550" y="3322638"/>
            <a:ext cx="433388" cy="412750"/>
          </a:xfrm>
          <a:prstGeom prst="ellips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660066"/>
                </a:solidFill>
                <a:latin typeface="Calibri" charset="0"/>
                <a:ea typeface="ＭＳ Ｐゴシック" charset="0"/>
                <a:cs typeface="ＭＳ Ｐゴシック" charset="0"/>
              </a:rPr>
              <a:t>w</a:t>
            </a:r>
          </a:p>
        </p:txBody>
      </p:sp>
      <p:sp>
        <p:nvSpPr>
          <p:cNvPr id="15" name="Oval 14"/>
          <p:cNvSpPr/>
          <p:nvPr/>
        </p:nvSpPr>
        <p:spPr>
          <a:xfrm>
            <a:off x="1987550" y="1693863"/>
            <a:ext cx="433388" cy="412750"/>
          </a:xfrm>
          <a:prstGeom prst="ellips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660066"/>
                </a:solidFill>
              </a:rPr>
              <a:t>u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671888" y="3322638"/>
            <a:ext cx="434975" cy="412750"/>
          </a:xfrm>
          <a:prstGeom prst="ellips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660066"/>
                </a:solidFill>
              </a:rPr>
              <a:t>z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671888" y="2605088"/>
            <a:ext cx="434975" cy="412750"/>
          </a:xfrm>
          <a:prstGeom prst="ellips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660066"/>
                </a:solidFill>
              </a:rPr>
              <a:t>x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671888" y="1617663"/>
            <a:ext cx="434975" cy="412750"/>
          </a:xfrm>
          <a:prstGeom prst="ellips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660066"/>
                </a:solidFill>
              </a:rPr>
              <a:t>y</a:t>
            </a:r>
            <a:endParaRPr lang="en-US" dirty="0">
              <a:solidFill>
                <a:srgbClr val="660066"/>
              </a:solidFill>
            </a:endParaRPr>
          </a:p>
        </p:txBody>
      </p:sp>
      <p:cxnSp>
        <p:nvCxnSpPr>
          <p:cNvPr id="20" name="Straight Arrow Connector 19"/>
          <p:cNvCxnSpPr>
            <a:stCxn id="12" idx="7"/>
            <a:endCxn id="15" idx="3"/>
          </p:cNvCxnSpPr>
          <p:nvPr/>
        </p:nvCxnSpPr>
        <p:spPr>
          <a:xfrm rot="5400000" flipH="1" flipV="1">
            <a:off x="1036637" y="1651001"/>
            <a:ext cx="619125" cy="140970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6"/>
            <a:endCxn id="18" idx="2"/>
          </p:cNvCxnSpPr>
          <p:nvPr/>
        </p:nvCxnSpPr>
        <p:spPr>
          <a:xfrm flipV="1">
            <a:off x="2420938" y="1824038"/>
            <a:ext cx="1250950" cy="7620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5"/>
            <a:endCxn id="14" idx="2"/>
          </p:cNvCxnSpPr>
          <p:nvPr/>
        </p:nvCxnSpPr>
        <p:spPr>
          <a:xfrm rot="16200000" flipH="1">
            <a:off x="1028700" y="2570163"/>
            <a:ext cx="571500" cy="134620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6"/>
            <a:endCxn id="16" idx="2"/>
          </p:cNvCxnSpPr>
          <p:nvPr/>
        </p:nvCxnSpPr>
        <p:spPr>
          <a:xfrm>
            <a:off x="2420938" y="3529013"/>
            <a:ext cx="1250950" cy="158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0"/>
            <a:endCxn id="18" idx="4"/>
          </p:cNvCxnSpPr>
          <p:nvPr/>
        </p:nvCxnSpPr>
        <p:spPr>
          <a:xfrm rot="5400000" flipH="1" flipV="1">
            <a:off x="3600451" y="2317750"/>
            <a:ext cx="576262" cy="158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4"/>
            <a:endCxn id="16" idx="0"/>
          </p:cNvCxnSpPr>
          <p:nvPr/>
        </p:nvCxnSpPr>
        <p:spPr>
          <a:xfrm rot="5400000">
            <a:off x="3736182" y="3171031"/>
            <a:ext cx="304800" cy="158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6"/>
            <a:endCxn id="17" idx="2"/>
          </p:cNvCxnSpPr>
          <p:nvPr/>
        </p:nvCxnSpPr>
        <p:spPr>
          <a:xfrm>
            <a:off x="704850" y="2811463"/>
            <a:ext cx="2967038" cy="158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5"/>
            <a:endCxn id="17" idx="1"/>
          </p:cNvCxnSpPr>
          <p:nvPr/>
        </p:nvCxnSpPr>
        <p:spPr>
          <a:xfrm rot="16200000" flipH="1">
            <a:off x="2736850" y="1666876"/>
            <a:ext cx="619125" cy="137795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7"/>
            <a:endCxn id="17" idx="3"/>
          </p:cNvCxnSpPr>
          <p:nvPr/>
        </p:nvCxnSpPr>
        <p:spPr>
          <a:xfrm rot="5400000" flipH="1" flipV="1">
            <a:off x="2833688" y="2481263"/>
            <a:ext cx="425450" cy="137795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063625" y="1541463"/>
            <a:ext cx="3127375" cy="2312987"/>
            <a:chOff x="1063792" y="1541486"/>
            <a:chExt cx="3127869" cy="2313316"/>
          </a:xfrm>
        </p:grpSpPr>
        <p:sp>
          <p:nvSpPr>
            <p:cNvPr id="19519" name="TextBox 20"/>
            <p:cNvSpPr txBox="1">
              <a:spLocks noChangeArrowheads="1"/>
            </p:cNvSpPr>
            <p:nvPr/>
          </p:nvSpPr>
          <p:spPr bwMode="auto">
            <a:xfrm>
              <a:off x="1063792" y="2073403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1</a:t>
              </a:r>
            </a:p>
          </p:txBody>
        </p:sp>
        <p:sp>
          <p:nvSpPr>
            <p:cNvPr id="19520" name="TextBox 38"/>
            <p:cNvSpPr txBox="1">
              <a:spLocks noChangeArrowheads="1"/>
            </p:cNvSpPr>
            <p:nvPr/>
          </p:nvSpPr>
          <p:spPr bwMode="auto">
            <a:xfrm>
              <a:off x="1063792" y="3181518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2</a:t>
              </a:r>
            </a:p>
          </p:txBody>
        </p:sp>
        <p:sp>
          <p:nvSpPr>
            <p:cNvPr id="19521" name="TextBox 39"/>
            <p:cNvSpPr txBox="1">
              <a:spLocks noChangeArrowheads="1"/>
            </p:cNvSpPr>
            <p:nvPr/>
          </p:nvSpPr>
          <p:spPr bwMode="auto">
            <a:xfrm>
              <a:off x="1365452" y="2492049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4</a:t>
              </a:r>
            </a:p>
          </p:txBody>
        </p:sp>
        <p:sp>
          <p:nvSpPr>
            <p:cNvPr id="19522" name="TextBox 40"/>
            <p:cNvSpPr txBox="1">
              <a:spLocks noChangeArrowheads="1"/>
            </p:cNvSpPr>
            <p:nvPr/>
          </p:nvSpPr>
          <p:spPr bwMode="auto">
            <a:xfrm>
              <a:off x="2887436" y="1541486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3</a:t>
              </a:r>
            </a:p>
          </p:txBody>
        </p:sp>
        <p:sp>
          <p:nvSpPr>
            <p:cNvPr id="19523" name="TextBox 41"/>
            <p:cNvSpPr txBox="1">
              <a:spLocks noChangeArrowheads="1"/>
            </p:cNvSpPr>
            <p:nvPr/>
          </p:nvSpPr>
          <p:spPr bwMode="auto">
            <a:xfrm>
              <a:off x="2702901" y="3485470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3</a:t>
              </a:r>
            </a:p>
          </p:txBody>
        </p:sp>
        <p:sp>
          <p:nvSpPr>
            <p:cNvPr id="19524" name="TextBox 42"/>
            <p:cNvSpPr txBox="1">
              <a:spLocks noChangeArrowheads="1"/>
            </p:cNvSpPr>
            <p:nvPr/>
          </p:nvSpPr>
          <p:spPr bwMode="auto">
            <a:xfrm>
              <a:off x="2702901" y="2214759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1</a:t>
              </a:r>
            </a:p>
          </p:txBody>
        </p:sp>
        <p:sp>
          <p:nvSpPr>
            <p:cNvPr id="19525" name="TextBox 43"/>
            <p:cNvSpPr txBox="1">
              <a:spLocks noChangeArrowheads="1"/>
            </p:cNvSpPr>
            <p:nvPr/>
          </p:nvSpPr>
          <p:spPr bwMode="auto">
            <a:xfrm>
              <a:off x="2702901" y="2888406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2</a:t>
              </a:r>
            </a:p>
          </p:txBody>
        </p:sp>
        <p:sp>
          <p:nvSpPr>
            <p:cNvPr id="19526" name="TextBox 44"/>
            <p:cNvSpPr txBox="1">
              <a:spLocks noChangeArrowheads="1"/>
            </p:cNvSpPr>
            <p:nvPr/>
          </p:nvSpPr>
          <p:spPr bwMode="auto">
            <a:xfrm>
              <a:off x="3846581" y="2225615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1</a:t>
              </a:r>
            </a:p>
          </p:txBody>
        </p:sp>
        <p:sp>
          <p:nvSpPr>
            <p:cNvPr id="19527" name="TextBox 45"/>
            <p:cNvSpPr txBox="1">
              <a:spLocks noChangeArrowheads="1"/>
            </p:cNvSpPr>
            <p:nvPr/>
          </p:nvSpPr>
          <p:spPr bwMode="auto">
            <a:xfrm>
              <a:off x="3890001" y="3017846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2</a:t>
              </a:r>
            </a:p>
          </p:txBody>
        </p:sp>
      </p:grp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5110163" y="2306638"/>
            <a:ext cx="873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66"/>
                </a:solidFill>
                <a:latin typeface="Calibri" charset="0"/>
              </a:rPr>
              <a:t>d(s) </a:t>
            </a:r>
            <a:r>
              <a:rPr lang="en-US" sz="1800">
                <a:latin typeface="Calibri" charset="0"/>
              </a:rPr>
              <a:t>=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0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2051050" y="1293813"/>
            <a:ext cx="301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0000FF"/>
                </a:solidFill>
                <a:latin typeface="Calibri" charset="0"/>
              </a:rPr>
              <a:t>1</a:t>
            </a: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4094163" y="2627313"/>
            <a:ext cx="301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0000FF"/>
                </a:solidFill>
                <a:latin typeface="Calibri" charset="0"/>
              </a:rPr>
              <a:t>4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987550" y="367030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0000FF"/>
                </a:solidFill>
                <a:latin typeface="Calibri" charset="0"/>
              </a:rPr>
              <a:t>2</a:t>
            </a:r>
          </a:p>
        </p:txBody>
      </p:sp>
      <p:sp>
        <p:nvSpPr>
          <p:cNvPr id="54" name="Oval 53"/>
          <p:cNvSpPr/>
          <p:nvPr/>
        </p:nvSpPr>
        <p:spPr>
          <a:xfrm>
            <a:off x="6340475" y="3670300"/>
            <a:ext cx="433388" cy="412750"/>
          </a:xfrm>
          <a:prstGeom prst="ellips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660066"/>
                </a:solidFill>
              </a:rPr>
              <a:t>s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340475" y="4375150"/>
            <a:ext cx="433388" cy="412750"/>
          </a:xfrm>
          <a:prstGeom prst="ellips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660066"/>
                </a:solidFill>
              </a:rPr>
              <a:t>u</a:t>
            </a:r>
            <a:endParaRPr lang="en-US" dirty="0">
              <a:solidFill>
                <a:srgbClr val="660066"/>
              </a:solidFill>
            </a:endParaRPr>
          </a:p>
        </p:txBody>
      </p:sp>
      <p:cxnSp>
        <p:nvCxnSpPr>
          <p:cNvPr id="57" name="Straight Arrow Connector 56"/>
          <p:cNvCxnSpPr>
            <a:stCxn id="54" idx="4"/>
          </p:cNvCxnSpPr>
          <p:nvPr/>
        </p:nvCxnSpPr>
        <p:spPr>
          <a:xfrm rot="5400000">
            <a:off x="6421437" y="4217988"/>
            <a:ext cx="269875" cy="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556375" y="2306638"/>
            <a:ext cx="903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66"/>
                </a:solidFill>
                <a:latin typeface="Calibri" charset="0"/>
              </a:rPr>
              <a:t>d(u)</a:t>
            </a:r>
            <a:r>
              <a:rPr lang="en-US" sz="1800">
                <a:latin typeface="Calibri" charset="0"/>
              </a:rPr>
              <a:t> =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1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246563" y="1617663"/>
            <a:ext cx="301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0000FF"/>
                </a:solidFill>
                <a:latin typeface="Calibri" charset="0"/>
              </a:rPr>
              <a:t>4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094163" y="2633663"/>
            <a:ext cx="301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0000FF"/>
                </a:solidFill>
                <a:latin typeface="Calibri" charset="0"/>
              </a:rPr>
              <a:t>2</a:t>
            </a:r>
          </a:p>
        </p:txBody>
      </p: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6710363" y="4022725"/>
            <a:ext cx="966787" cy="765175"/>
            <a:chOff x="6710378" y="4022236"/>
            <a:chExt cx="966330" cy="764939"/>
          </a:xfrm>
        </p:grpSpPr>
        <p:sp>
          <p:nvSpPr>
            <p:cNvPr id="66" name="Oval 65"/>
            <p:cNvSpPr/>
            <p:nvPr/>
          </p:nvSpPr>
          <p:spPr>
            <a:xfrm>
              <a:off x="7241939" y="4374552"/>
              <a:ext cx="434769" cy="412623"/>
            </a:xfrm>
            <a:prstGeom prst="ellips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660066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w</a:t>
              </a:r>
            </a:p>
          </p:txBody>
        </p:sp>
        <p:cxnSp>
          <p:nvCxnSpPr>
            <p:cNvPr id="68" name="Straight Arrow Connector 67"/>
            <p:cNvCxnSpPr>
              <a:stCxn id="54" idx="5"/>
              <a:endCxn id="66" idx="1"/>
            </p:cNvCxnSpPr>
            <p:nvPr/>
          </p:nvCxnSpPr>
          <p:spPr>
            <a:xfrm rot="16200000" flipH="1">
              <a:off x="6801582" y="3931032"/>
              <a:ext cx="412623" cy="595031"/>
            </a:xfrm>
            <a:prstGeom prst="straightConnector1">
              <a:avLst/>
            </a:prstGeom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5110163" y="2730500"/>
            <a:ext cx="947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66"/>
                </a:solidFill>
                <a:latin typeface="Calibri" charset="0"/>
              </a:rPr>
              <a:t>d(w)</a:t>
            </a:r>
            <a:r>
              <a:rPr lang="en-US" sz="1800">
                <a:latin typeface="Calibri" charset="0"/>
              </a:rPr>
              <a:t> =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2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073525" y="3354388"/>
            <a:ext cx="301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0000FF"/>
                </a:solidFill>
                <a:latin typeface="Calibri" charset="0"/>
              </a:rPr>
              <a:t>5</a:t>
            </a:r>
          </a:p>
        </p:txBody>
      </p: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6340475" y="4787900"/>
            <a:ext cx="433388" cy="758825"/>
            <a:chOff x="6339765" y="4787175"/>
            <a:chExt cx="434200" cy="760138"/>
          </a:xfrm>
        </p:grpSpPr>
        <p:sp>
          <p:nvSpPr>
            <p:cNvPr id="72" name="Oval 71"/>
            <p:cNvSpPr/>
            <p:nvPr/>
          </p:nvSpPr>
          <p:spPr>
            <a:xfrm>
              <a:off x="6339765" y="5135440"/>
              <a:ext cx="434200" cy="411873"/>
            </a:xfrm>
            <a:prstGeom prst="ellips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solidFill>
                    <a:srgbClr val="660066"/>
                  </a:solidFill>
                </a:rPr>
                <a:t>x</a:t>
              </a:r>
              <a:endParaRPr lang="en-US" dirty="0">
                <a:solidFill>
                  <a:srgbClr val="660066"/>
                </a:solidFill>
              </a:endParaRPr>
            </a:p>
          </p:txBody>
        </p:sp>
        <p:cxnSp>
          <p:nvCxnSpPr>
            <p:cNvPr id="74" name="Straight Arrow Connector 73"/>
            <p:cNvCxnSpPr>
              <a:stCxn id="55" idx="4"/>
              <a:endCxn id="72" idx="0"/>
            </p:cNvCxnSpPr>
            <p:nvPr/>
          </p:nvCxnSpPr>
          <p:spPr>
            <a:xfrm rot="16200000" flipH="1">
              <a:off x="6381937" y="4961308"/>
              <a:ext cx="348265" cy="0"/>
            </a:xfrm>
            <a:prstGeom prst="straightConnector1">
              <a:avLst/>
            </a:prstGeom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6556375" y="2730500"/>
            <a:ext cx="882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66"/>
                </a:solidFill>
                <a:latin typeface="Calibri" charset="0"/>
              </a:rPr>
              <a:t>d(x)</a:t>
            </a:r>
            <a:r>
              <a:rPr lang="en-US" sz="1800">
                <a:latin typeface="Calibri" charset="0"/>
              </a:rPr>
              <a:t> =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2</a:t>
            </a: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4257675" y="160655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0000FF"/>
                </a:solidFill>
                <a:latin typeface="Calibri" charset="0"/>
              </a:rPr>
              <a:t>3</a:t>
            </a: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4084638" y="3355975"/>
            <a:ext cx="301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0000FF"/>
                </a:solidFill>
                <a:latin typeface="Calibri" charset="0"/>
              </a:rPr>
              <a:t>4</a:t>
            </a:r>
          </a:p>
        </p:txBody>
      </p:sp>
      <p:grpSp>
        <p:nvGrpSpPr>
          <p:cNvPr id="5" name="Group 83"/>
          <p:cNvGrpSpPr>
            <a:grpSpLocks/>
          </p:cNvGrpSpPr>
          <p:nvPr/>
        </p:nvGrpSpPr>
        <p:grpSpPr bwMode="auto">
          <a:xfrm>
            <a:off x="6338888" y="5546725"/>
            <a:ext cx="434975" cy="825500"/>
            <a:chOff x="6338970" y="5547313"/>
            <a:chExt cx="434200" cy="824777"/>
          </a:xfrm>
        </p:grpSpPr>
        <p:sp>
          <p:nvSpPr>
            <p:cNvPr id="81" name="Oval 80"/>
            <p:cNvSpPr/>
            <p:nvPr/>
          </p:nvSpPr>
          <p:spPr>
            <a:xfrm>
              <a:off x="6338970" y="5959702"/>
              <a:ext cx="434200" cy="412389"/>
            </a:xfrm>
            <a:prstGeom prst="ellips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solidFill>
                    <a:srgbClr val="660066"/>
                  </a:solidFill>
                </a:rPr>
                <a:t>y</a:t>
              </a:r>
              <a:endParaRPr lang="en-US" dirty="0">
                <a:solidFill>
                  <a:srgbClr val="660066"/>
                </a:solidFill>
              </a:endParaRPr>
            </a:p>
          </p:txBody>
        </p:sp>
        <p:cxnSp>
          <p:nvCxnSpPr>
            <p:cNvPr id="83" name="Straight Arrow Connector 82"/>
            <p:cNvCxnSpPr>
              <a:stCxn id="72" idx="4"/>
              <a:endCxn id="81" idx="0"/>
            </p:cNvCxnSpPr>
            <p:nvPr/>
          </p:nvCxnSpPr>
          <p:spPr>
            <a:xfrm rot="5400000">
              <a:off x="6350668" y="5752715"/>
              <a:ext cx="412389" cy="1585"/>
            </a:xfrm>
            <a:prstGeom prst="straightConnector1">
              <a:avLst/>
            </a:prstGeom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5110163" y="3138488"/>
            <a:ext cx="885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66"/>
                </a:solidFill>
                <a:latin typeface="Calibri" charset="0"/>
              </a:rPr>
              <a:t>d(y)</a:t>
            </a:r>
            <a:r>
              <a:rPr lang="en-US" sz="1800">
                <a:latin typeface="Calibri" charset="0"/>
              </a:rPr>
              <a:t> =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3</a:t>
            </a:r>
          </a:p>
        </p:txBody>
      </p:sp>
      <p:grpSp>
        <p:nvGrpSpPr>
          <p:cNvPr id="6" name="Group 89"/>
          <p:cNvGrpSpPr>
            <a:grpSpLocks/>
          </p:cNvGrpSpPr>
          <p:nvPr/>
        </p:nvGrpSpPr>
        <p:grpSpPr bwMode="auto">
          <a:xfrm>
            <a:off x="6710363" y="5486400"/>
            <a:ext cx="1030287" cy="885825"/>
            <a:chOff x="6710378" y="5486901"/>
            <a:chExt cx="1029918" cy="885189"/>
          </a:xfrm>
        </p:grpSpPr>
        <p:sp>
          <p:nvSpPr>
            <p:cNvPr id="87" name="Oval 86"/>
            <p:cNvSpPr/>
            <p:nvPr/>
          </p:nvSpPr>
          <p:spPr>
            <a:xfrm>
              <a:off x="7305477" y="5959636"/>
              <a:ext cx="434819" cy="412454"/>
            </a:xfrm>
            <a:prstGeom prst="ellips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solidFill>
                    <a:srgbClr val="660066"/>
                  </a:solidFill>
                </a:rPr>
                <a:t>z</a:t>
              </a:r>
              <a:endParaRPr lang="en-US" dirty="0">
                <a:solidFill>
                  <a:srgbClr val="660066"/>
                </a:solidFill>
              </a:endParaRPr>
            </a:p>
          </p:txBody>
        </p:sp>
        <p:cxnSp>
          <p:nvCxnSpPr>
            <p:cNvPr id="89" name="Straight Arrow Connector 88"/>
            <p:cNvCxnSpPr>
              <a:stCxn id="72" idx="5"/>
              <a:endCxn id="87" idx="1"/>
            </p:cNvCxnSpPr>
            <p:nvPr/>
          </p:nvCxnSpPr>
          <p:spPr>
            <a:xfrm rot="16200000" flipH="1">
              <a:off x="6773158" y="5424121"/>
              <a:ext cx="533017" cy="658576"/>
            </a:xfrm>
            <a:prstGeom prst="straightConnector1">
              <a:avLst/>
            </a:prstGeom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561138" y="3170238"/>
            <a:ext cx="877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66"/>
                </a:solidFill>
                <a:latin typeface="Calibri" charset="0"/>
              </a:rPr>
              <a:t>d(z)</a:t>
            </a:r>
            <a:r>
              <a:rPr lang="en-US" sz="1800">
                <a:latin typeface="Calibri" charset="0"/>
              </a:rPr>
              <a:t> =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4</a:t>
            </a:r>
          </a:p>
        </p:txBody>
      </p:sp>
      <p:sp>
        <p:nvSpPr>
          <p:cNvPr id="92" name="Rectangular Callout 91"/>
          <p:cNvSpPr/>
          <p:nvPr/>
        </p:nvSpPr>
        <p:spPr>
          <a:xfrm>
            <a:off x="4765675" y="4787900"/>
            <a:ext cx="1400175" cy="868363"/>
          </a:xfrm>
          <a:prstGeom prst="wedgeRectCallout">
            <a:avLst>
              <a:gd name="adj1" fmla="val 55136"/>
              <a:gd name="adj2" fmla="val -9749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Shortest paths</a:t>
            </a:r>
          </a:p>
        </p:txBody>
      </p:sp>
    </p:spTree>
    <p:extLst>
      <p:ext uri="{BB962C8B-B14F-4D97-AF65-F5344CB8AC3E}">
        <p14:creationId xmlns:p14="http://schemas.microsoft.com/office/powerpoint/2010/main" val="642781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43F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43F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43F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9DDF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43F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9DDF0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43F"/>
                                      </p:to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9DDF0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9DDF0"/>
                                      </p:to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9DDF0"/>
                                      </p:to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49" grpId="0"/>
      <p:bldP spid="51" grpId="0"/>
      <p:bldP spid="52" grpId="0"/>
      <p:bldP spid="52" grpId="1"/>
      <p:bldP spid="53" grpId="0"/>
      <p:bldP spid="53" grpId="1"/>
      <p:bldP spid="53" grpId="2"/>
      <p:bldP spid="54" grpId="0" animBg="1"/>
      <p:bldP spid="55" grpId="0" animBg="1"/>
      <p:bldP spid="62" grpId="0"/>
      <p:bldP spid="63" grpId="0"/>
      <p:bldP spid="63" grpId="1"/>
      <p:bldP spid="63" grpId="2"/>
      <p:bldP spid="63" grpId="3"/>
      <p:bldP spid="64" grpId="0"/>
      <p:bldP spid="64" grpId="1"/>
      <p:bldP spid="64" grpId="2"/>
      <p:bldP spid="70" grpId="0"/>
      <p:bldP spid="71" grpId="0"/>
      <p:bldP spid="71" grpId="1"/>
      <p:bldP spid="76" grpId="0"/>
      <p:bldP spid="78" grpId="0"/>
      <p:bldP spid="79" grpId="0"/>
      <p:bldP spid="85" grpId="0"/>
      <p:bldP spid="91" grpId="0"/>
      <p:bldP spid="9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Couple of remarks</a:t>
            </a:r>
          </a:p>
        </p:txBody>
      </p:sp>
      <p:sp>
        <p:nvSpPr>
          <p:cNvPr id="20482" name="TextBox 2"/>
          <p:cNvSpPr txBox="1">
            <a:spLocks noChangeArrowheads="1"/>
          </p:cNvSpPr>
          <p:nvPr/>
        </p:nvSpPr>
        <p:spPr bwMode="auto">
          <a:xfrm>
            <a:off x="423863" y="1889125"/>
            <a:ext cx="86233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500">
                <a:latin typeface="Calibri" charset="0"/>
              </a:rPr>
              <a:t>The Dijkstra</a:t>
            </a:r>
            <a:r>
              <a:rPr lang="ja-JP" altLang="en-US" sz="2500">
                <a:latin typeface="Calibri" charset="0"/>
              </a:rPr>
              <a:t>’</a:t>
            </a:r>
            <a:r>
              <a:rPr lang="en-US" altLang="ja-JP" sz="2500">
                <a:latin typeface="Calibri" charset="0"/>
              </a:rPr>
              <a:t>s algo does not explicitly compute the shortest paths</a:t>
            </a:r>
            <a:endParaRPr lang="en-US" sz="2500">
              <a:latin typeface="Calibri" charset="0"/>
            </a:endParaRPr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1182688" y="2735263"/>
            <a:ext cx="4365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Can maintain </a:t>
            </a:r>
            <a:r>
              <a:rPr lang="ja-JP" altLang="en-US" sz="1800">
                <a:latin typeface="Calibri" charset="0"/>
              </a:rPr>
              <a:t>“</a:t>
            </a:r>
            <a:r>
              <a:rPr lang="en-US" altLang="ja-JP" sz="1800">
                <a:latin typeface="Calibri" charset="0"/>
              </a:rPr>
              <a:t>shortest path tree</a:t>
            </a:r>
            <a:r>
              <a:rPr lang="ja-JP" altLang="en-US" sz="1800">
                <a:latin typeface="Calibri" charset="0"/>
              </a:rPr>
              <a:t>”</a:t>
            </a:r>
            <a:r>
              <a:rPr lang="en-US" altLang="ja-JP" sz="1800">
                <a:latin typeface="Calibri" charset="0"/>
              </a:rPr>
              <a:t> separately</a:t>
            </a:r>
            <a:endParaRPr lang="en-US" sz="1800">
              <a:latin typeface="Calibri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3908425"/>
            <a:ext cx="75311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500">
                <a:latin typeface="Calibri" charset="0"/>
              </a:rPr>
              <a:t>Dijkstra</a:t>
            </a:r>
            <a:r>
              <a:rPr lang="ja-JP" altLang="en-US" sz="2500">
                <a:latin typeface="Calibri" charset="0"/>
              </a:rPr>
              <a:t>’</a:t>
            </a:r>
            <a:r>
              <a:rPr lang="en-US" altLang="ja-JP" sz="2500">
                <a:latin typeface="Calibri" charset="0"/>
              </a:rPr>
              <a:t>s algorithm does not work with </a:t>
            </a:r>
            <a:r>
              <a:rPr lang="en-US" altLang="ja-JP" sz="2500">
                <a:solidFill>
                  <a:srgbClr val="FF0000"/>
                </a:solidFill>
                <a:latin typeface="Calibri" charset="0"/>
              </a:rPr>
              <a:t>negative</a:t>
            </a:r>
            <a:r>
              <a:rPr lang="en-US" altLang="ja-JP" sz="2500">
                <a:latin typeface="Calibri" charset="0"/>
              </a:rPr>
              <a:t> weights</a:t>
            </a:r>
            <a:endParaRPr lang="en-US" sz="2500">
              <a:latin typeface="Calibri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82688" y="4656138"/>
            <a:ext cx="1476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…foreshadow</a:t>
            </a:r>
          </a:p>
        </p:txBody>
      </p:sp>
    </p:spTree>
    <p:extLst>
      <p:ext uri="{BB962C8B-B14F-4D97-AF65-F5344CB8AC3E}">
        <p14:creationId xmlns:p14="http://schemas.microsoft.com/office/powerpoint/2010/main" val="2311043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286000" y="2586038"/>
            <a:ext cx="4572000" cy="2136775"/>
          </a:xfrm>
          <a:prstGeom prst="roundRect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Dijkstra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s shortest path algorithm (runtime)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2762250" y="2116138"/>
            <a:ext cx="3552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Input: Directed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G=(V,E)</a:t>
            </a:r>
            <a:r>
              <a:rPr lang="en-US" sz="1800">
                <a:latin typeface="Calibri" charset="0"/>
              </a:rPr>
              <a:t>,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l</a:t>
            </a:r>
            <a:r>
              <a:rPr lang="en-US" sz="1800" baseline="-25000">
                <a:solidFill>
                  <a:srgbClr val="660066"/>
                </a:solidFill>
                <a:latin typeface="Calibri" charset="0"/>
              </a:rPr>
              <a:t>e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 ≥ 0</a:t>
            </a:r>
            <a:r>
              <a:rPr lang="en-US" sz="1800">
                <a:latin typeface="Calibri" charset="0"/>
              </a:rPr>
              <a:t>,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s</a:t>
            </a:r>
            <a:r>
              <a:rPr lang="en-US" sz="1800">
                <a:latin typeface="Calibri" charset="0"/>
              </a:rPr>
              <a:t> in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V</a:t>
            </a:r>
          </a:p>
        </p:txBody>
      </p:sp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2405063" y="2695575"/>
            <a:ext cx="1490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66"/>
                </a:solidFill>
                <a:latin typeface="Calibri" charset="0"/>
              </a:rPr>
              <a:t>S</a:t>
            </a:r>
            <a:r>
              <a:rPr lang="en-US" sz="1800">
                <a:latin typeface="Calibri" charset="0"/>
              </a:rPr>
              <a:t> =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{s}</a:t>
            </a:r>
            <a:r>
              <a:rPr lang="en-US" sz="1800">
                <a:latin typeface="Calibri" charset="0"/>
              </a:rPr>
              <a:t>,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d(s) =0</a:t>
            </a:r>
          </a:p>
        </p:txBody>
      </p:sp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2405063" y="3151188"/>
            <a:ext cx="4513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While there is a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v</a:t>
            </a:r>
            <a:r>
              <a:rPr lang="en-US" sz="1800">
                <a:latin typeface="Calibri" charset="0"/>
              </a:rPr>
              <a:t> not in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S</a:t>
            </a:r>
            <a:r>
              <a:rPr lang="en-US" sz="1800">
                <a:latin typeface="Calibri" charset="0"/>
              </a:rPr>
              <a:t> with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(u,v)</a:t>
            </a:r>
            <a:r>
              <a:rPr lang="en-US" sz="1800">
                <a:latin typeface="Calibri" charset="0"/>
              </a:rPr>
              <a:t> in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E</a:t>
            </a:r>
            <a:r>
              <a:rPr lang="en-US" sz="1800">
                <a:latin typeface="Calibri" charset="0"/>
              </a:rPr>
              <a:t>,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u</a:t>
            </a:r>
            <a:r>
              <a:rPr lang="en-US" sz="1800">
                <a:latin typeface="Calibri" charset="0"/>
              </a:rPr>
              <a:t> in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S</a:t>
            </a:r>
          </a:p>
        </p:txBody>
      </p:sp>
      <p:sp>
        <p:nvSpPr>
          <p:cNvPr id="21510" name="TextBox 6"/>
          <p:cNvSpPr txBox="1">
            <a:spLocks noChangeArrowheads="1"/>
          </p:cNvSpPr>
          <p:nvPr/>
        </p:nvSpPr>
        <p:spPr bwMode="auto">
          <a:xfrm>
            <a:off x="2786063" y="3629025"/>
            <a:ext cx="2740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Pick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w</a:t>
            </a:r>
            <a:r>
              <a:rPr lang="en-US" sz="1800">
                <a:latin typeface="Calibri" charset="0"/>
              </a:rPr>
              <a:t> that minimizes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d</a:t>
            </a:r>
            <a:r>
              <a:rPr lang="ja-JP" altLang="en-US" sz="1800">
                <a:solidFill>
                  <a:srgbClr val="660066"/>
                </a:solidFill>
                <a:latin typeface="Calibri" charset="0"/>
              </a:rPr>
              <a:t>’</a:t>
            </a:r>
            <a:r>
              <a:rPr lang="en-US" altLang="ja-JP" sz="1800">
                <a:solidFill>
                  <a:srgbClr val="660066"/>
                </a:solidFill>
                <a:latin typeface="Calibri" charset="0"/>
              </a:rPr>
              <a:t>(w)</a:t>
            </a:r>
            <a:r>
              <a:rPr lang="en-US" altLang="ja-JP" sz="1800">
                <a:latin typeface="Calibri" charset="0"/>
              </a:rPr>
              <a:t> </a:t>
            </a:r>
            <a:endParaRPr lang="en-US" sz="1800">
              <a:latin typeface="Calibri" charset="0"/>
            </a:endParaRPr>
          </a:p>
        </p:txBody>
      </p:sp>
      <p:sp>
        <p:nvSpPr>
          <p:cNvPr id="21511" name="TextBox 7"/>
          <p:cNvSpPr txBox="1">
            <a:spLocks noChangeArrowheads="1"/>
          </p:cNvSpPr>
          <p:nvPr/>
        </p:nvSpPr>
        <p:spPr bwMode="auto">
          <a:xfrm>
            <a:off x="2786063" y="3932238"/>
            <a:ext cx="1184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Add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w</a:t>
            </a:r>
            <a:r>
              <a:rPr lang="en-US" sz="1800">
                <a:latin typeface="Calibri" charset="0"/>
              </a:rPr>
              <a:t> to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S</a:t>
            </a:r>
          </a:p>
        </p:txBody>
      </p: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2786063" y="4203700"/>
            <a:ext cx="1312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66"/>
                </a:solidFill>
                <a:latin typeface="Calibri" charset="0"/>
              </a:rPr>
              <a:t>d(w)</a:t>
            </a:r>
            <a:r>
              <a:rPr lang="en-US" sz="1800">
                <a:latin typeface="Calibri" charset="0"/>
              </a:rPr>
              <a:t> =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d</a:t>
            </a:r>
            <a:r>
              <a:rPr lang="ja-JP" altLang="en-US" sz="1800">
                <a:solidFill>
                  <a:srgbClr val="660066"/>
                </a:solidFill>
                <a:latin typeface="Calibri" charset="0"/>
              </a:rPr>
              <a:t>’</a:t>
            </a:r>
            <a:r>
              <a:rPr lang="en-US" altLang="ja-JP" sz="1800">
                <a:solidFill>
                  <a:srgbClr val="660066"/>
                </a:solidFill>
                <a:latin typeface="Calibri" charset="0"/>
              </a:rPr>
              <a:t>(w)</a:t>
            </a:r>
            <a:endParaRPr lang="en-US" sz="1800">
              <a:solidFill>
                <a:srgbClr val="660066"/>
              </a:solidFill>
              <a:latin typeface="Calibri" charset="0"/>
            </a:endParaRPr>
          </a:p>
        </p:txBody>
      </p:sp>
      <p:sp>
        <p:nvSpPr>
          <p:cNvPr id="73" name="Rounded Rectangular Callout 72"/>
          <p:cNvSpPr/>
          <p:nvPr/>
        </p:nvSpPr>
        <p:spPr>
          <a:xfrm>
            <a:off x="282575" y="3429000"/>
            <a:ext cx="1270000" cy="873125"/>
          </a:xfrm>
          <a:prstGeom prst="wedgeRoundRectCallout">
            <a:avLst>
              <a:gd name="adj1" fmla="val 123612"/>
              <a:gd name="adj2" fmla="val -5934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At most </a:t>
            </a:r>
            <a:r>
              <a:rPr lang="en-US" dirty="0" err="1">
                <a:solidFill>
                  <a:srgbClr val="660066"/>
                </a:solidFill>
              </a:rPr>
              <a:t>n</a:t>
            </a:r>
            <a:r>
              <a:rPr lang="en-US" dirty="0"/>
              <a:t> iterations</a:t>
            </a:r>
          </a:p>
        </p:txBody>
      </p:sp>
      <p:sp>
        <p:nvSpPr>
          <p:cNvPr id="75" name="Cloud Callout 74"/>
          <p:cNvSpPr/>
          <p:nvPr/>
        </p:nvSpPr>
        <p:spPr>
          <a:xfrm>
            <a:off x="7229475" y="4203700"/>
            <a:ext cx="1704975" cy="1538288"/>
          </a:xfrm>
          <a:prstGeom prst="cloudCallout">
            <a:avLst>
              <a:gd name="adj1" fmla="val -163508"/>
              <a:gd name="adj2" fmla="val -581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660066"/>
                </a:solidFill>
              </a:rPr>
              <a:t>O(m</a:t>
            </a:r>
            <a:r>
              <a:rPr lang="en-US" dirty="0">
                <a:solidFill>
                  <a:srgbClr val="660066"/>
                </a:solidFill>
              </a:rPr>
              <a:t>) </a:t>
            </a:r>
            <a:r>
              <a:rPr lang="en-US" dirty="0"/>
              <a:t>time</a:t>
            </a:r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3206750" y="5297488"/>
            <a:ext cx="2701925" cy="369887"/>
            <a:chOff x="3206641" y="5297267"/>
            <a:chExt cx="2701393" cy="369332"/>
          </a:xfrm>
        </p:grpSpPr>
        <p:sp>
          <p:nvSpPr>
            <p:cNvPr id="84" name="Rectangle 83"/>
            <p:cNvSpPr/>
            <p:nvPr/>
          </p:nvSpPr>
          <p:spPr>
            <a:xfrm>
              <a:off x="3206641" y="5297267"/>
              <a:ext cx="2701393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522" name="TextBox 81"/>
            <p:cNvSpPr txBox="1">
              <a:spLocks noChangeArrowheads="1"/>
            </p:cNvSpPr>
            <p:nvPr/>
          </p:nvSpPr>
          <p:spPr bwMode="auto">
            <a:xfrm>
              <a:off x="3206641" y="5297267"/>
              <a:ext cx="27013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660066"/>
                  </a:solidFill>
                  <a:latin typeface="Calibri" charset="0"/>
                </a:rPr>
                <a:t>O(mn) </a:t>
              </a:r>
              <a:r>
                <a:rPr lang="en-US" sz="1800">
                  <a:latin typeface="Calibri" charset="0"/>
                </a:rPr>
                <a:t>time bound is trivial</a:t>
              </a:r>
            </a:p>
          </p:txBody>
        </p:sp>
      </p:grp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2319338" y="6069013"/>
            <a:ext cx="4394200" cy="658812"/>
            <a:chOff x="2318565" y="6068248"/>
            <a:chExt cx="4394961" cy="659480"/>
          </a:xfrm>
        </p:grpSpPr>
        <p:sp>
          <p:nvSpPr>
            <p:cNvPr id="93" name="Rounded Rectangle 92"/>
            <p:cNvSpPr/>
            <p:nvPr/>
          </p:nvSpPr>
          <p:spPr>
            <a:xfrm>
              <a:off x="2318565" y="6068248"/>
              <a:ext cx="4394961" cy="65948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520" name="TextBox 89"/>
            <p:cNvSpPr txBox="1">
              <a:spLocks noChangeArrowheads="1"/>
            </p:cNvSpPr>
            <p:nvPr/>
          </p:nvSpPr>
          <p:spPr bwMode="auto">
            <a:xfrm>
              <a:off x="2463039" y="6198520"/>
              <a:ext cx="4217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660066"/>
                  </a:solidFill>
                  <a:latin typeface="Calibri" charset="0"/>
                </a:rPr>
                <a:t>O(m log n) </a:t>
              </a:r>
              <a:r>
                <a:rPr lang="en-US" sz="1800">
                  <a:latin typeface="Calibri" charset="0"/>
                </a:rPr>
                <a:t>time implementation is possible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5484813" y="1503363"/>
            <a:ext cx="3359150" cy="5635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18" name="TextBox 5"/>
          <p:cNvSpPr txBox="1">
            <a:spLocks noChangeArrowheads="1"/>
          </p:cNvSpPr>
          <p:nvPr/>
        </p:nvSpPr>
        <p:spPr bwMode="auto">
          <a:xfrm>
            <a:off x="5484813" y="1536700"/>
            <a:ext cx="3449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660066"/>
                </a:solidFill>
                <a:latin typeface="Calibri" charset="0"/>
              </a:rPr>
              <a:t>d</a:t>
            </a:r>
            <a:r>
              <a:rPr lang="ja-JP" altLang="en-US" sz="2000">
                <a:solidFill>
                  <a:srgbClr val="660066"/>
                </a:solidFill>
                <a:latin typeface="Calibri" charset="0"/>
              </a:rPr>
              <a:t>’</a:t>
            </a:r>
            <a:r>
              <a:rPr lang="en-US" altLang="ja-JP" sz="2000">
                <a:solidFill>
                  <a:srgbClr val="660066"/>
                </a:solidFill>
                <a:latin typeface="Calibri" charset="0"/>
              </a:rPr>
              <a:t>(v)</a:t>
            </a:r>
            <a:r>
              <a:rPr lang="en-US" altLang="ja-JP" sz="2000">
                <a:latin typeface="Calibri" charset="0"/>
              </a:rPr>
              <a:t> = min </a:t>
            </a:r>
            <a:r>
              <a:rPr lang="en-US" altLang="ja-JP" sz="2000" baseline="-25000">
                <a:solidFill>
                  <a:srgbClr val="660066"/>
                </a:solidFill>
                <a:latin typeface="Calibri" charset="0"/>
              </a:rPr>
              <a:t>e=(u,v) </a:t>
            </a:r>
            <a:r>
              <a:rPr lang="en-US" altLang="ja-JP" sz="2000" baseline="-25000">
                <a:latin typeface="Calibri" charset="0"/>
              </a:rPr>
              <a:t>in </a:t>
            </a:r>
            <a:r>
              <a:rPr lang="en-US" altLang="ja-JP" sz="2000" baseline="-25000">
                <a:solidFill>
                  <a:srgbClr val="660066"/>
                </a:solidFill>
                <a:latin typeface="Calibri" charset="0"/>
              </a:rPr>
              <a:t>E</a:t>
            </a:r>
            <a:r>
              <a:rPr lang="en-US" altLang="ja-JP" sz="2000" baseline="-25000">
                <a:latin typeface="Calibri" charset="0"/>
              </a:rPr>
              <a:t>, </a:t>
            </a:r>
            <a:r>
              <a:rPr lang="en-US" altLang="ja-JP" sz="2000" baseline="-25000">
                <a:solidFill>
                  <a:srgbClr val="660066"/>
                </a:solidFill>
                <a:latin typeface="Calibri" charset="0"/>
              </a:rPr>
              <a:t>u</a:t>
            </a:r>
            <a:r>
              <a:rPr lang="en-US" altLang="ja-JP" sz="2000" baseline="-25000">
                <a:latin typeface="Calibri" charset="0"/>
              </a:rPr>
              <a:t> in </a:t>
            </a:r>
            <a:r>
              <a:rPr lang="en-US" altLang="ja-JP" sz="2000" baseline="-25000">
                <a:solidFill>
                  <a:srgbClr val="660066"/>
                </a:solidFill>
                <a:latin typeface="Calibri" charset="0"/>
              </a:rPr>
              <a:t>S</a:t>
            </a:r>
            <a:r>
              <a:rPr lang="en-US" altLang="ja-JP" sz="2000" baseline="-25000">
                <a:latin typeface="Calibri" charset="0"/>
              </a:rPr>
              <a:t>  </a:t>
            </a:r>
            <a:r>
              <a:rPr lang="en-US" altLang="ja-JP" sz="2000">
                <a:solidFill>
                  <a:srgbClr val="660066"/>
                </a:solidFill>
                <a:latin typeface="Calibri" charset="0"/>
              </a:rPr>
              <a:t>d(u)+l</a:t>
            </a:r>
            <a:r>
              <a:rPr lang="en-US" altLang="ja-JP" sz="2000" baseline="-25000">
                <a:solidFill>
                  <a:srgbClr val="660066"/>
                </a:solidFill>
                <a:latin typeface="Calibri" charset="0"/>
              </a:rPr>
              <a:t>e</a:t>
            </a:r>
            <a:r>
              <a:rPr lang="en-US" altLang="ja-JP" sz="2000">
                <a:solidFill>
                  <a:srgbClr val="660066"/>
                </a:solidFill>
                <a:latin typeface="Calibri" charset="0"/>
              </a:rPr>
              <a:t> </a:t>
            </a:r>
            <a:endParaRPr lang="en-US" sz="2000">
              <a:solidFill>
                <a:srgbClr val="660066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977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465</Words>
  <Application>Microsoft Macintosh PowerPoint</Application>
  <PresentationFormat>On-screen Show (4:3)</PresentationFormat>
  <Paragraphs>108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Shortest Path</vt:lpstr>
      <vt:lpstr>Today</vt:lpstr>
      <vt:lpstr>Shortest Path problem</vt:lpstr>
      <vt:lpstr>Naïve Algorithm</vt:lpstr>
      <vt:lpstr>Shortest Path Problem</vt:lpstr>
      <vt:lpstr>Dijkstra’s shortest path algorithm</vt:lpstr>
      <vt:lpstr>Dijkstra’s shortest path algorithm</vt:lpstr>
      <vt:lpstr>Couple of remarks</vt:lpstr>
      <vt:lpstr>Dijkstra’s shortest path algorithm (runtime)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Hartloff</dc:creator>
  <cp:lastModifiedBy>Jesse Hartloff</cp:lastModifiedBy>
  <cp:revision>9</cp:revision>
  <dcterms:created xsi:type="dcterms:W3CDTF">2018-05-29T14:01:07Z</dcterms:created>
  <dcterms:modified xsi:type="dcterms:W3CDTF">2018-06-12T18:13:56Z</dcterms:modified>
</cp:coreProperties>
</file>