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Prim and Kruskal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6473825" y="1084263"/>
            <a:ext cx="2670175" cy="2344737"/>
          </a:xfrm>
          <a:custGeom>
            <a:avLst/>
            <a:gdLst>
              <a:gd name="connsiteX0" fmla="*/ 488476 w 2670336"/>
              <a:gd name="connsiteY0" fmla="*/ 130267 h 2344801"/>
              <a:gd name="connsiteX1" fmla="*/ 293086 w 2670336"/>
              <a:gd name="connsiteY1" fmla="*/ 173689 h 2344801"/>
              <a:gd name="connsiteX2" fmla="*/ 141115 w 2670336"/>
              <a:gd name="connsiteY2" fmla="*/ 238822 h 2344801"/>
              <a:gd name="connsiteX3" fmla="*/ 86840 w 2670336"/>
              <a:gd name="connsiteY3" fmla="*/ 271389 h 2344801"/>
              <a:gd name="connsiteX4" fmla="*/ 21710 w 2670336"/>
              <a:gd name="connsiteY4" fmla="*/ 358233 h 2344801"/>
              <a:gd name="connsiteX5" fmla="*/ 0 w 2670336"/>
              <a:gd name="connsiteY5" fmla="*/ 455933 h 2344801"/>
              <a:gd name="connsiteX6" fmla="*/ 10855 w 2670336"/>
              <a:gd name="connsiteY6" fmla="*/ 933578 h 2344801"/>
              <a:gd name="connsiteX7" fmla="*/ 32565 w 2670336"/>
              <a:gd name="connsiteY7" fmla="*/ 966145 h 2344801"/>
              <a:gd name="connsiteX8" fmla="*/ 75985 w 2670336"/>
              <a:gd name="connsiteY8" fmla="*/ 987856 h 2344801"/>
              <a:gd name="connsiteX9" fmla="*/ 130260 w 2670336"/>
              <a:gd name="connsiteY9" fmla="*/ 1020423 h 2344801"/>
              <a:gd name="connsiteX10" fmla="*/ 217101 w 2670336"/>
              <a:gd name="connsiteY10" fmla="*/ 1042134 h 2344801"/>
              <a:gd name="connsiteX11" fmla="*/ 325651 w 2670336"/>
              <a:gd name="connsiteY11" fmla="*/ 1215823 h 2344801"/>
              <a:gd name="connsiteX12" fmla="*/ 401636 w 2670336"/>
              <a:gd name="connsiteY12" fmla="*/ 1411223 h 2344801"/>
              <a:gd name="connsiteX13" fmla="*/ 445056 w 2670336"/>
              <a:gd name="connsiteY13" fmla="*/ 1498067 h 2344801"/>
              <a:gd name="connsiteX14" fmla="*/ 488476 w 2670336"/>
              <a:gd name="connsiteY14" fmla="*/ 1715178 h 2344801"/>
              <a:gd name="connsiteX15" fmla="*/ 510186 w 2670336"/>
              <a:gd name="connsiteY15" fmla="*/ 1867156 h 2344801"/>
              <a:gd name="connsiteX16" fmla="*/ 521041 w 2670336"/>
              <a:gd name="connsiteY16" fmla="*/ 2029990 h 2344801"/>
              <a:gd name="connsiteX17" fmla="*/ 618736 w 2670336"/>
              <a:gd name="connsiteY17" fmla="*/ 2062556 h 2344801"/>
              <a:gd name="connsiteX18" fmla="*/ 683867 w 2670336"/>
              <a:gd name="connsiteY18" fmla="*/ 2105979 h 2344801"/>
              <a:gd name="connsiteX19" fmla="*/ 879257 w 2670336"/>
              <a:gd name="connsiteY19" fmla="*/ 2171112 h 2344801"/>
              <a:gd name="connsiteX20" fmla="*/ 998662 w 2670336"/>
              <a:gd name="connsiteY20" fmla="*/ 2214534 h 2344801"/>
              <a:gd name="connsiteX21" fmla="*/ 1118068 w 2670336"/>
              <a:gd name="connsiteY21" fmla="*/ 2257956 h 2344801"/>
              <a:gd name="connsiteX22" fmla="*/ 1183198 w 2670336"/>
              <a:gd name="connsiteY22" fmla="*/ 2290523 h 2344801"/>
              <a:gd name="connsiteX23" fmla="*/ 1248328 w 2670336"/>
              <a:gd name="connsiteY23" fmla="*/ 2312234 h 2344801"/>
              <a:gd name="connsiteX24" fmla="*/ 1335168 w 2670336"/>
              <a:gd name="connsiteY24" fmla="*/ 2344801 h 2344801"/>
              <a:gd name="connsiteX25" fmla="*/ 1432863 w 2670336"/>
              <a:gd name="connsiteY25" fmla="*/ 2312234 h 2344801"/>
              <a:gd name="connsiteX26" fmla="*/ 1465428 w 2670336"/>
              <a:gd name="connsiteY26" fmla="*/ 2247101 h 2344801"/>
              <a:gd name="connsiteX27" fmla="*/ 1476283 w 2670336"/>
              <a:gd name="connsiteY27" fmla="*/ 2214534 h 2344801"/>
              <a:gd name="connsiteX28" fmla="*/ 1693384 w 2670336"/>
              <a:gd name="connsiteY28" fmla="*/ 2192823 h 2344801"/>
              <a:gd name="connsiteX29" fmla="*/ 2051600 w 2670336"/>
              <a:gd name="connsiteY29" fmla="*/ 2095123 h 2344801"/>
              <a:gd name="connsiteX30" fmla="*/ 2138440 w 2670336"/>
              <a:gd name="connsiteY30" fmla="*/ 2073412 h 2344801"/>
              <a:gd name="connsiteX31" fmla="*/ 2192715 w 2670336"/>
              <a:gd name="connsiteY31" fmla="*/ 2062556 h 2344801"/>
              <a:gd name="connsiteX32" fmla="*/ 2312120 w 2670336"/>
              <a:gd name="connsiteY32" fmla="*/ 2029990 h 2344801"/>
              <a:gd name="connsiteX33" fmla="*/ 2377250 w 2670336"/>
              <a:gd name="connsiteY33" fmla="*/ 1997423 h 2344801"/>
              <a:gd name="connsiteX34" fmla="*/ 2431525 w 2670336"/>
              <a:gd name="connsiteY34" fmla="*/ 1975712 h 2344801"/>
              <a:gd name="connsiteX35" fmla="*/ 2485800 w 2670336"/>
              <a:gd name="connsiteY35" fmla="*/ 1932290 h 2344801"/>
              <a:gd name="connsiteX36" fmla="*/ 2583496 w 2670336"/>
              <a:gd name="connsiteY36" fmla="*/ 1867156 h 2344801"/>
              <a:gd name="connsiteX37" fmla="*/ 2648626 w 2670336"/>
              <a:gd name="connsiteY37" fmla="*/ 1769456 h 2344801"/>
              <a:gd name="connsiteX38" fmla="*/ 2659481 w 2670336"/>
              <a:gd name="connsiteY38" fmla="*/ 1715178 h 2344801"/>
              <a:gd name="connsiteX39" fmla="*/ 2670336 w 2670336"/>
              <a:gd name="connsiteY39" fmla="*/ 1682612 h 2344801"/>
              <a:gd name="connsiteX40" fmla="*/ 2659481 w 2670336"/>
              <a:gd name="connsiteY40" fmla="*/ 825023 h 2344801"/>
              <a:gd name="connsiteX41" fmla="*/ 2637771 w 2670336"/>
              <a:gd name="connsiteY41" fmla="*/ 694756 h 2344801"/>
              <a:gd name="connsiteX42" fmla="*/ 2626916 w 2670336"/>
              <a:gd name="connsiteY42" fmla="*/ 662189 h 2344801"/>
              <a:gd name="connsiteX43" fmla="*/ 2594351 w 2670336"/>
              <a:gd name="connsiteY43" fmla="*/ 629622 h 2344801"/>
              <a:gd name="connsiteX44" fmla="*/ 2550931 w 2670336"/>
              <a:gd name="connsiteY44" fmla="*/ 618767 h 2344801"/>
              <a:gd name="connsiteX45" fmla="*/ 2301265 w 2670336"/>
              <a:gd name="connsiteY45" fmla="*/ 575345 h 2344801"/>
              <a:gd name="connsiteX46" fmla="*/ 2084165 w 2670336"/>
              <a:gd name="connsiteY46" fmla="*/ 390800 h 2344801"/>
              <a:gd name="connsiteX47" fmla="*/ 2008179 w 2670336"/>
              <a:gd name="connsiteY47" fmla="*/ 325667 h 2344801"/>
              <a:gd name="connsiteX48" fmla="*/ 1899629 w 2670336"/>
              <a:gd name="connsiteY48" fmla="*/ 206256 h 2344801"/>
              <a:gd name="connsiteX49" fmla="*/ 1845354 w 2670336"/>
              <a:gd name="connsiteY49" fmla="*/ 173689 h 2344801"/>
              <a:gd name="connsiteX50" fmla="*/ 1780224 w 2670336"/>
              <a:gd name="connsiteY50" fmla="*/ 130267 h 2344801"/>
              <a:gd name="connsiteX51" fmla="*/ 1736804 w 2670336"/>
              <a:gd name="connsiteY51" fmla="*/ 108556 h 2344801"/>
              <a:gd name="connsiteX52" fmla="*/ 1671674 w 2670336"/>
              <a:gd name="connsiteY52" fmla="*/ 86844 h 2344801"/>
              <a:gd name="connsiteX53" fmla="*/ 1595689 w 2670336"/>
              <a:gd name="connsiteY53" fmla="*/ 54278 h 2344801"/>
              <a:gd name="connsiteX54" fmla="*/ 1497993 w 2670336"/>
              <a:gd name="connsiteY54" fmla="*/ 0 h 2344801"/>
              <a:gd name="connsiteX55" fmla="*/ 1270038 w 2670336"/>
              <a:gd name="connsiteY55" fmla="*/ 10856 h 2344801"/>
              <a:gd name="connsiteX56" fmla="*/ 1215763 w 2670336"/>
              <a:gd name="connsiteY56" fmla="*/ 21711 h 2344801"/>
              <a:gd name="connsiteX57" fmla="*/ 1150633 w 2670336"/>
              <a:gd name="connsiteY57" fmla="*/ 32567 h 2344801"/>
              <a:gd name="connsiteX58" fmla="*/ 1052937 w 2670336"/>
              <a:gd name="connsiteY58" fmla="*/ 54278 h 2344801"/>
              <a:gd name="connsiteX59" fmla="*/ 597026 w 2670336"/>
              <a:gd name="connsiteY59" fmla="*/ 75989 h 2344801"/>
              <a:gd name="connsiteX60" fmla="*/ 531896 w 2670336"/>
              <a:gd name="connsiteY60" fmla="*/ 97700 h 2344801"/>
              <a:gd name="connsiteX61" fmla="*/ 499331 w 2670336"/>
              <a:gd name="connsiteY61" fmla="*/ 108556 h 2344801"/>
              <a:gd name="connsiteX62" fmla="*/ 488476 w 2670336"/>
              <a:gd name="connsiteY62" fmla="*/ 130267 h 23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670336" h="2344801">
                <a:moveTo>
                  <a:pt x="488476" y="130267"/>
                </a:moveTo>
                <a:cubicBezTo>
                  <a:pt x="423346" y="144741"/>
                  <a:pt x="357511" y="156343"/>
                  <a:pt x="293086" y="173689"/>
                </a:cubicBezTo>
                <a:cubicBezTo>
                  <a:pt x="244927" y="186656"/>
                  <a:pt x="185683" y="214511"/>
                  <a:pt x="141115" y="238822"/>
                </a:cubicBezTo>
                <a:cubicBezTo>
                  <a:pt x="122593" y="248925"/>
                  <a:pt x="104932" y="260533"/>
                  <a:pt x="86840" y="271389"/>
                </a:cubicBezTo>
                <a:cubicBezTo>
                  <a:pt x="82487" y="276830"/>
                  <a:pt x="29685" y="339624"/>
                  <a:pt x="21710" y="358233"/>
                </a:cubicBezTo>
                <a:cubicBezTo>
                  <a:pt x="15962" y="371646"/>
                  <a:pt x="1932" y="446274"/>
                  <a:pt x="0" y="455933"/>
                </a:cubicBezTo>
                <a:cubicBezTo>
                  <a:pt x="3618" y="615148"/>
                  <a:pt x="711" y="774645"/>
                  <a:pt x="10855" y="933578"/>
                </a:cubicBezTo>
                <a:cubicBezTo>
                  <a:pt x="11686" y="946598"/>
                  <a:pt x="22543" y="957792"/>
                  <a:pt x="32565" y="966145"/>
                </a:cubicBezTo>
                <a:cubicBezTo>
                  <a:pt x="44996" y="976505"/>
                  <a:pt x="61840" y="979997"/>
                  <a:pt x="75985" y="987856"/>
                </a:cubicBezTo>
                <a:cubicBezTo>
                  <a:pt x="94428" y="998103"/>
                  <a:pt x="110568" y="1012849"/>
                  <a:pt x="130260" y="1020423"/>
                </a:cubicBezTo>
                <a:cubicBezTo>
                  <a:pt x="158109" y="1031135"/>
                  <a:pt x="188154" y="1034897"/>
                  <a:pt x="217101" y="1042134"/>
                </a:cubicBezTo>
                <a:cubicBezTo>
                  <a:pt x="255594" y="1099877"/>
                  <a:pt x="292918" y="1153627"/>
                  <a:pt x="325651" y="1215823"/>
                </a:cubicBezTo>
                <a:cubicBezTo>
                  <a:pt x="394228" y="1346125"/>
                  <a:pt x="346999" y="1278526"/>
                  <a:pt x="401636" y="1411223"/>
                </a:cubicBezTo>
                <a:cubicBezTo>
                  <a:pt x="413958" y="1441150"/>
                  <a:pt x="430583" y="1469119"/>
                  <a:pt x="445056" y="1498067"/>
                </a:cubicBezTo>
                <a:cubicBezTo>
                  <a:pt x="459529" y="1570437"/>
                  <a:pt x="478039" y="1642116"/>
                  <a:pt x="488476" y="1715178"/>
                </a:cubicBezTo>
                <a:lnTo>
                  <a:pt x="510186" y="1867156"/>
                </a:lnTo>
                <a:cubicBezTo>
                  <a:pt x="513804" y="1921434"/>
                  <a:pt x="494624" y="1982437"/>
                  <a:pt x="521041" y="2029990"/>
                </a:cubicBezTo>
                <a:cubicBezTo>
                  <a:pt x="537711" y="2059997"/>
                  <a:pt x="587630" y="2048039"/>
                  <a:pt x="618736" y="2062556"/>
                </a:cubicBezTo>
                <a:cubicBezTo>
                  <a:pt x="642381" y="2073591"/>
                  <a:pt x="660023" y="2095381"/>
                  <a:pt x="683867" y="2105979"/>
                </a:cubicBezTo>
                <a:cubicBezTo>
                  <a:pt x="697823" y="2112182"/>
                  <a:pt x="839714" y="2157155"/>
                  <a:pt x="879257" y="2171112"/>
                </a:cubicBezTo>
                <a:cubicBezTo>
                  <a:pt x="919194" y="2185208"/>
                  <a:pt x="958725" y="2200438"/>
                  <a:pt x="998662" y="2214534"/>
                </a:cubicBezTo>
                <a:cubicBezTo>
                  <a:pt x="1050791" y="2232933"/>
                  <a:pt x="1069354" y="2235812"/>
                  <a:pt x="1118068" y="2257956"/>
                </a:cubicBezTo>
                <a:cubicBezTo>
                  <a:pt x="1140165" y="2268001"/>
                  <a:pt x="1160793" y="2281187"/>
                  <a:pt x="1183198" y="2290523"/>
                </a:cubicBezTo>
                <a:cubicBezTo>
                  <a:pt x="1204322" y="2299325"/>
                  <a:pt x="1226777" y="2304537"/>
                  <a:pt x="1248328" y="2312234"/>
                </a:cubicBezTo>
                <a:cubicBezTo>
                  <a:pt x="1277442" y="2322632"/>
                  <a:pt x="1306221" y="2333945"/>
                  <a:pt x="1335168" y="2344801"/>
                </a:cubicBezTo>
                <a:cubicBezTo>
                  <a:pt x="1367733" y="2333945"/>
                  <a:pt x="1405402" y="2332831"/>
                  <a:pt x="1432863" y="2312234"/>
                </a:cubicBezTo>
                <a:cubicBezTo>
                  <a:pt x="1452281" y="2297669"/>
                  <a:pt x="1455570" y="2269283"/>
                  <a:pt x="1465428" y="2247101"/>
                </a:cubicBezTo>
                <a:cubicBezTo>
                  <a:pt x="1470075" y="2236644"/>
                  <a:pt x="1465151" y="2217185"/>
                  <a:pt x="1476283" y="2214534"/>
                </a:cubicBezTo>
                <a:cubicBezTo>
                  <a:pt x="1547033" y="2197688"/>
                  <a:pt x="1621017" y="2200060"/>
                  <a:pt x="1693384" y="2192823"/>
                </a:cubicBezTo>
                <a:cubicBezTo>
                  <a:pt x="2035165" y="2107374"/>
                  <a:pt x="1696033" y="2194687"/>
                  <a:pt x="2051600" y="2095123"/>
                </a:cubicBezTo>
                <a:cubicBezTo>
                  <a:pt x="2080332" y="2087078"/>
                  <a:pt x="2109367" y="2080122"/>
                  <a:pt x="2138440" y="2073412"/>
                </a:cubicBezTo>
                <a:cubicBezTo>
                  <a:pt x="2156417" y="2069263"/>
                  <a:pt x="2174915" y="2067411"/>
                  <a:pt x="2192715" y="2062556"/>
                </a:cubicBezTo>
                <a:cubicBezTo>
                  <a:pt x="2344192" y="2021242"/>
                  <a:pt x="2179902" y="2056434"/>
                  <a:pt x="2312120" y="2029990"/>
                </a:cubicBezTo>
                <a:cubicBezTo>
                  <a:pt x="2333830" y="2019134"/>
                  <a:pt x="2355153" y="2007468"/>
                  <a:pt x="2377250" y="1997423"/>
                </a:cubicBezTo>
                <a:cubicBezTo>
                  <a:pt x="2394989" y="1989359"/>
                  <a:pt x="2414817" y="1985738"/>
                  <a:pt x="2431525" y="1975712"/>
                </a:cubicBezTo>
                <a:cubicBezTo>
                  <a:pt x="2451392" y="1963791"/>
                  <a:pt x="2466819" y="1945577"/>
                  <a:pt x="2485800" y="1932290"/>
                </a:cubicBezTo>
                <a:cubicBezTo>
                  <a:pt x="2520255" y="1908171"/>
                  <a:pt x="2553496" y="1897157"/>
                  <a:pt x="2583496" y="1867156"/>
                </a:cubicBezTo>
                <a:cubicBezTo>
                  <a:pt x="2606109" y="1844542"/>
                  <a:pt x="2633122" y="1795297"/>
                  <a:pt x="2648626" y="1769456"/>
                </a:cubicBezTo>
                <a:cubicBezTo>
                  <a:pt x="2652244" y="1751363"/>
                  <a:pt x="2655006" y="1733078"/>
                  <a:pt x="2659481" y="1715178"/>
                </a:cubicBezTo>
                <a:cubicBezTo>
                  <a:pt x="2662256" y="1704077"/>
                  <a:pt x="2670336" y="1694054"/>
                  <a:pt x="2670336" y="1682612"/>
                </a:cubicBezTo>
                <a:cubicBezTo>
                  <a:pt x="2670336" y="1396726"/>
                  <a:pt x="2668900" y="1110754"/>
                  <a:pt x="2659481" y="825023"/>
                </a:cubicBezTo>
                <a:cubicBezTo>
                  <a:pt x="2658031" y="781026"/>
                  <a:pt x="2651691" y="736518"/>
                  <a:pt x="2637771" y="694756"/>
                </a:cubicBezTo>
                <a:cubicBezTo>
                  <a:pt x="2634153" y="683900"/>
                  <a:pt x="2633263" y="671710"/>
                  <a:pt x="2626916" y="662189"/>
                </a:cubicBezTo>
                <a:cubicBezTo>
                  <a:pt x="2618401" y="649415"/>
                  <a:pt x="2607680" y="637239"/>
                  <a:pt x="2594351" y="629622"/>
                </a:cubicBezTo>
                <a:cubicBezTo>
                  <a:pt x="2581398" y="622220"/>
                  <a:pt x="2565600" y="621484"/>
                  <a:pt x="2550931" y="618767"/>
                </a:cubicBezTo>
                <a:cubicBezTo>
                  <a:pt x="2467872" y="603385"/>
                  <a:pt x="2384487" y="589819"/>
                  <a:pt x="2301265" y="575345"/>
                </a:cubicBezTo>
                <a:cubicBezTo>
                  <a:pt x="1995069" y="334748"/>
                  <a:pt x="2256844" y="550202"/>
                  <a:pt x="2084165" y="390800"/>
                </a:cubicBezTo>
                <a:cubicBezTo>
                  <a:pt x="2059652" y="368172"/>
                  <a:pt x="2031768" y="349257"/>
                  <a:pt x="2008179" y="325667"/>
                </a:cubicBezTo>
                <a:cubicBezTo>
                  <a:pt x="1948883" y="266368"/>
                  <a:pt x="1963604" y="257439"/>
                  <a:pt x="1899629" y="206256"/>
                </a:cubicBezTo>
                <a:cubicBezTo>
                  <a:pt x="1883154" y="193075"/>
                  <a:pt x="1863154" y="185017"/>
                  <a:pt x="1845354" y="173689"/>
                </a:cubicBezTo>
                <a:cubicBezTo>
                  <a:pt x="1823341" y="159680"/>
                  <a:pt x="1803562" y="141936"/>
                  <a:pt x="1780224" y="130267"/>
                </a:cubicBezTo>
                <a:cubicBezTo>
                  <a:pt x="1765751" y="123030"/>
                  <a:pt x="1751828" y="114566"/>
                  <a:pt x="1736804" y="108556"/>
                </a:cubicBezTo>
                <a:cubicBezTo>
                  <a:pt x="1715556" y="100056"/>
                  <a:pt x="1692142" y="97079"/>
                  <a:pt x="1671674" y="86844"/>
                </a:cubicBezTo>
                <a:cubicBezTo>
                  <a:pt x="1618020" y="60016"/>
                  <a:pt x="1643605" y="70250"/>
                  <a:pt x="1595689" y="54278"/>
                </a:cubicBezTo>
                <a:cubicBezTo>
                  <a:pt x="1521038" y="4509"/>
                  <a:pt x="1555312" y="19108"/>
                  <a:pt x="1497993" y="0"/>
                </a:cubicBezTo>
                <a:cubicBezTo>
                  <a:pt x="1422008" y="3619"/>
                  <a:pt x="1345885" y="5021"/>
                  <a:pt x="1270038" y="10856"/>
                </a:cubicBezTo>
                <a:cubicBezTo>
                  <a:pt x="1251642" y="12271"/>
                  <a:pt x="1233915" y="18410"/>
                  <a:pt x="1215763" y="21711"/>
                </a:cubicBezTo>
                <a:cubicBezTo>
                  <a:pt x="1194109" y="25648"/>
                  <a:pt x="1172215" y="28250"/>
                  <a:pt x="1150633" y="32567"/>
                </a:cubicBezTo>
                <a:cubicBezTo>
                  <a:pt x="1117916" y="39111"/>
                  <a:pt x="1086468" y="51362"/>
                  <a:pt x="1052937" y="54278"/>
                </a:cubicBezTo>
                <a:cubicBezTo>
                  <a:pt x="966427" y="61801"/>
                  <a:pt x="662013" y="73281"/>
                  <a:pt x="597026" y="75989"/>
                </a:cubicBezTo>
                <a:lnTo>
                  <a:pt x="531896" y="97700"/>
                </a:lnTo>
                <a:cubicBezTo>
                  <a:pt x="521041" y="101319"/>
                  <a:pt x="510773" y="108556"/>
                  <a:pt x="499331" y="108556"/>
                </a:cubicBezTo>
                <a:lnTo>
                  <a:pt x="488476" y="130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dirty="0">
                <a:solidFill>
                  <a:srgbClr val="660066"/>
                </a:solidFill>
              </a:rPr>
              <a:t>V \ S</a:t>
            </a:r>
          </a:p>
        </p:txBody>
      </p:sp>
      <p:sp>
        <p:nvSpPr>
          <p:cNvPr id="10" name="Freeform 9"/>
          <p:cNvSpPr/>
          <p:nvPr/>
        </p:nvSpPr>
        <p:spPr>
          <a:xfrm>
            <a:off x="119063" y="3930650"/>
            <a:ext cx="7743825" cy="2887663"/>
          </a:xfrm>
          <a:custGeom>
            <a:avLst/>
            <a:gdLst>
              <a:gd name="connsiteX0" fmla="*/ 21710 w 7743638"/>
              <a:gd name="connsiteY0" fmla="*/ 271389 h 2887579"/>
              <a:gd name="connsiteX1" fmla="*/ 32565 w 7743638"/>
              <a:gd name="connsiteY1" fmla="*/ 987856 h 2887579"/>
              <a:gd name="connsiteX2" fmla="*/ 75985 w 7743638"/>
              <a:gd name="connsiteY2" fmla="*/ 1009567 h 2887579"/>
              <a:gd name="connsiteX3" fmla="*/ 65130 w 7743638"/>
              <a:gd name="connsiteY3" fmla="*/ 1389512 h 2887579"/>
              <a:gd name="connsiteX4" fmla="*/ 43420 w 7743638"/>
              <a:gd name="connsiteY4" fmla="*/ 1606623 h 2887579"/>
              <a:gd name="connsiteX5" fmla="*/ 65130 w 7743638"/>
              <a:gd name="connsiteY5" fmla="*/ 2518490 h 2887579"/>
              <a:gd name="connsiteX6" fmla="*/ 97695 w 7743638"/>
              <a:gd name="connsiteY6" fmla="*/ 2627046 h 2887579"/>
              <a:gd name="connsiteX7" fmla="*/ 141115 w 7743638"/>
              <a:gd name="connsiteY7" fmla="*/ 2637901 h 2887579"/>
              <a:gd name="connsiteX8" fmla="*/ 173680 w 7743638"/>
              <a:gd name="connsiteY8" fmla="*/ 2659612 h 2887579"/>
              <a:gd name="connsiteX9" fmla="*/ 217100 w 7743638"/>
              <a:gd name="connsiteY9" fmla="*/ 2692179 h 2887579"/>
              <a:gd name="connsiteX10" fmla="*/ 336506 w 7743638"/>
              <a:gd name="connsiteY10" fmla="*/ 2713890 h 2887579"/>
              <a:gd name="connsiteX11" fmla="*/ 618736 w 7743638"/>
              <a:gd name="connsiteY11" fmla="*/ 2757312 h 2887579"/>
              <a:gd name="connsiteX12" fmla="*/ 835837 w 7743638"/>
              <a:gd name="connsiteY12" fmla="*/ 2800735 h 2887579"/>
              <a:gd name="connsiteX13" fmla="*/ 987807 w 7743638"/>
              <a:gd name="connsiteY13" fmla="*/ 2833301 h 2887579"/>
              <a:gd name="connsiteX14" fmla="*/ 1107212 w 7743638"/>
              <a:gd name="connsiteY14" fmla="*/ 2855012 h 2887579"/>
              <a:gd name="connsiteX15" fmla="*/ 1215762 w 7743638"/>
              <a:gd name="connsiteY15" fmla="*/ 2876724 h 2887579"/>
              <a:gd name="connsiteX16" fmla="*/ 1378588 w 7743638"/>
              <a:gd name="connsiteY16" fmla="*/ 2887579 h 2887579"/>
              <a:gd name="connsiteX17" fmla="*/ 1758514 w 7743638"/>
              <a:gd name="connsiteY17" fmla="*/ 2876724 h 2887579"/>
              <a:gd name="connsiteX18" fmla="*/ 2236135 w 7743638"/>
              <a:gd name="connsiteY18" fmla="*/ 2865868 h 2887579"/>
              <a:gd name="connsiteX19" fmla="*/ 2529220 w 7743638"/>
              <a:gd name="connsiteY19" fmla="*/ 2844157 h 2887579"/>
              <a:gd name="connsiteX20" fmla="*/ 2702901 w 7743638"/>
              <a:gd name="connsiteY20" fmla="*/ 2822446 h 2887579"/>
              <a:gd name="connsiteX21" fmla="*/ 3158811 w 7743638"/>
              <a:gd name="connsiteY21" fmla="*/ 2768168 h 2887579"/>
              <a:gd name="connsiteX22" fmla="*/ 3419332 w 7743638"/>
              <a:gd name="connsiteY22" fmla="*/ 2757312 h 2887579"/>
              <a:gd name="connsiteX23" fmla="*/ 3614722 w 7743638"/>
              <a:gd name="connsiteY23" fmla="*/ 2735601 h 2887579"/>
              <a:gd name="connsiteX24" fmla="*/ 3679853 w 7743638"/>
              <a:gd name="connsiteY24" fmla="*/ 2724746 h 2887579"/>
              <a:gd name="connsiteX25" fmla="*/ 3734128 w 7743638"/>
              <a:gd name="connsiteY25" fmla="*/ 2713890 h 2887579"/>
              <a:gd name="connsiteX26" fmla="*/ 4244314 w 7743638"/>
              <a:gd name="connsiteY26" fmla="*/ 2703035 h 2887579"/>
              <a:gd name="connsiteX27" fmla="*/ 4374574 w 7743638"/>
              <a:gd name="connsiteY27" fmla="*/ 2692179 h 2887579"/>
              <a:gd name="connsiteX28" fmla="*/ 4711080 w 7743638"/>
              <a:gd name="connsiteY28" fmla="*/ 2670468 h 2887579"/>
              <a:gd name="connsiteX29" fmla="*/ 4830485 w 7743638"/>
              <a:gd name="connsiteY29" fmla="*/ 2659612 h 2887579"/>
              <a:gd name="connsiteX30" fmla="*/ 5557772 w 7743638"/>
              <a:gd name="connsiteY30" fmla="*/ 2659612 h 2887579"/>
              <a:gd name="connsiteX31" fmla="*/ 5698887 w 7743638"/>
              <a:gd name="connsiteY31" fmla="*/ 2670468 h 2887579"/>
              <a:gd name="connsiteX32" fmla="*/ 5796582 w 7743638"/>
              <a:gd name="connsiteY32" fmla="*/ 2681323 h 2887579"/>
              <a:gd name="connsiteX33" fmla="*/ 6013683 w 7743638"/>
              <a:gd name="connsiteY33" fmla="*/ 2670468 h 2887579"/>
              <a:gd name="connsiteX34" fmla="*/ 6827809 w 7743638"/>
              <a:gd name="connsiteY34" fmla="*/ 2659612 h 2887579"/>
              <a:gd name="connsiteX35" fmla="*/ 6903794 w 7743638"/>
              <a:gd name="connsiteY35" fmla="*/ 2637901 h 2887579"/>
              <a:gd name="connsiteX36" fmla="*/ 6990635 w 7743638"/>
              <a:gd name="connsiteY36" fmla="*/ 2594479 h 2887579"/>
              <a:gd name="connsiteX37" fmla="*/ 7023200 w 7743638"/>
              <a:gd name="connsiteY37" fmla="*/ 2561912 h 2887579"/>
              <a:gd name="connsiteX38" fmla="*/ 7262010 w 7743638"/>
              <a:gd name="connsiteY38" fmla="*/ 2529346 h 2887579"/>
              <a:gd name="connsiteX39" fmla="*/ 7327140 w 7743638"/>
              <a:gd name="connsiteY39" fmla="*/ 2518490 h 2887579"/>
              <a:gd name="connsiteX40" fmla="*/ 7479111 w 7743638"/>
              <a:gd name="connsiteY40" fmla="*/ 2475068 h 2887579"/>
              <a:gd name="connsiteX41" fmla="*/ 7587661 w 7743638"/>
              <a:gd name="connsiteY41" fmla="*/ 2442501 h 2887579"/>
              <a:gd name="connsiteX42" fmla="*/ 7631081 w 7743638"/>
              <a:gd name="connsiteY42" fmla="*/ 2409934 h 2887579"/>
              <a:gd name="connsiteX43" fmla="*/ 7663646 w 7743638"/>
              <a:gd name="connsiteY43" fmla="*/ 2388223 h 2887579"/>
              <a:gd name="connsiteX44" fmla="*/ 7685356 w 7743638"/>
              <a:gd name="connsiteY44" fmla="*/ 2355657 h 2887579"/>
              <a:gd name="connsiteX45" fmla="*/ 7717921 w 7743638"/>
              <a:gd name="connsiteY45" fmla="*/ 2323090 h 2887579"/>
              <a:gd name="connsiteX46" fmla="*/ 7717921 w 7743638"/>
              <a:gd name="connsiteY46" fmla="*/ 2203679 h 2887579"/>
              <a:gd name="connsiteX47" fmla="*/ 7685356 w 7743638"/>
              <a:gd name="connsiteY47" fmla="*/ 2192823 h 2887579"/>
              <a:gd name="connsiteX48" fmla="*/ 7555096 w 7743638"/>
              <a:gd name="connsiteY48" fmla="*/ 2138545 h 2887579"/>
              <a:gd name="connsiteX49" fmla="*/ 7522531 w 7743638"/>
              <a:gd name="connsiteY49" fmla="*/ 2127690 h 2887579"/>
              <a:gd name="connsiteX50" fmla="*/ 7468256 w 7743638"/>
              <a:gd name="connsiteY50" fmla="*/ 2105979 h 2887579"/>
              <a:gd name="connsiteX51" fmla="*/ 7413981 w 7743638"/>
              <a:gd name="connsiteY51" fmla="*/ 2095123 h 2887579"/>
              <a:gd name="connsiteX52" fmla="*/ 7348850 w 7743638"/>
              <a:gd name="connsiteY52" fmla="*/ 2073412 h 2887579"/>
              <a:gd name="connsiteX53" fmla="*/ 7283720 w 7743638"/>
              <a:gd name="connsiteY53" fmla="*/ 2051701 h 2887579"/>
              <a:gd name="connsiteX54" fmla="*/ 7251155 w 7743638"/>
              <a:gd name="connsiteY54" fmla="*/ 2040845 h 2887579"/>
              <a:gd name="connsiteX55" fmla="*/ 7186025 w 7743638"/>
              <a:gd name="connsiteY55" fmla="*/ 1997423 h 2887579"/>
              <a:gd name="connsiteX56" fmla="*/ 7153460 w 7743638"/>
              <a:gd name="connsiteY56" fmla="*/ 1975712 h 2887579"/>
              <a:gd name="connsiteX57" fmla="*/ 7099185 w 7743638"/>
              <a:gd name="connsiteY57" fmla="*/ 1943145 h 2887579"/>
              <a:gd name="connsiteX58" fmla="*/ 7066620 w 7743638"/>
              <a:gd name="connsiteY58" fmla="*/ 1932290 h 2887579"/>
              <a:gd name="connsiteX59" fmla="*/ 6968925 w 7743638"/>
              <a:gd name="connsiteY59" fmla="*/ 1899723 h 2887579"/>
              <a:gd name="connsiteX60" fmla="*/ 6892939 w 7743638"/>
              <a:gd name="connsiteY60" fmla="*/ 1878012 h 2887579"/>
              <a:gd name="connsiteX61" fmla="*/ 6806099 w 7743638"/>
              <a:gd name="connsiteY61" fmla="*/ 1867156 h 2887579"/>
              <a:gd name="connsiteX62" fmla="*/ 6632419 w 7743638"/>
              <a:gd name="connsiteY62" fmla="*/ 1845445 h 2887579"/>
              <a:gd name="connsiteX63" fmla="*/ 6534724 w 7743638"/>
              <a:gd name="connsiteY63" fmla="*/ 1823734 h 2887579"/>
              <a:gd name="connsiteX64" fmla="*/ 5883422 w 7743638"/>
              <a:gd name="connsiteY64" fmla="*/ 1812879 h 2887579"/>
              <a:gd name="connsiteX65" fmla="*/ 5666322 w 7743638"/>
              <a:gd name="connsiteY65" fmla="*/ 1791168 h 2887579"/>
              <a:gd name="connsiteX66" fmla="*/ 5579482 w 7743638"/>
              <a:gd name="connsiteY66" fmla="*/ 1780312 h 2887579"/>
              <a:gd name="connsiteX67" fmla="*/ 5362381 w 7743638"/>
              <a:gd name="connsiteY67" fmla="*/ 1769456 h 2887579"/>
              <a:gd name="connsiteX68" fmla="*/ 5232121 w 7743638"/>
              <a:gd name="connsiteY68" fmla="*/ 1758601 h 2887579"/>
              <a:gd name="connsiteX69" fmla="*/ 5166991 w 7743638"/>
              <a:gd name="connsiteY69" fmla="*/ 1747745 h 2887579"/>
              <a:gd name="connsiteX70" fmla="*/ 5123571 w 7743638"/>
              <a:gd name="connsiteY70" fmla="*/ 1726034 h 2887579"/>
              <a:gd name="connsiteX71" fmla="*/ 5080151 w 7743638"/>
              <a:gd name="connsiteY71" fmla="*/ 1715179 h 2887579"/>
              <a:gd name="connsiteX72" fmla="*/ 5047586 w 7743638"/>
              <a:gd name="connsiteY72" fmla="*/ 1704323 h 2887579"/>
              <a:gd name="connsiteX73" fmla="*/ 4472269 w 7743638"/>
              <a:gd name="connsiteY73" fmla="*/ 1693467 h 2887579"/>
              <a:gd name="connsiteX74" fmla="*/ 4396284 w 7743638"/>
              <a:gd name="connsiteY74" fmla="*/ 1650045 h 2887579"/>
              <a:gd name="connsiteX75" fmla="*/ 4363719 w 7743638"/>
              <a:gd name="connsiteY75" fmla="*/ 1617479 h 2887579"/>
              <a:gd name="connsiteX76" fmla="*/ 4342009 w 7743638"/>
              <a:gd name="connsiteY76" fmla="*/ 1552345 h 2887579"/>
              <a:gd name="connsiteX77" fmla="*/ 4298589 w 7743638"/>
              <a:gd name="connsiteY77" fmla="*/ 1465501 h 2887579"/>
              <a:gd name="connsiteX78" fmla="*/ 4276879 w 7743638"/>
              <a:gd name="connsiteY78" fmla="*/ 1367801 h 2887579"/>
              <a:gd name="connsiteX79" fmla="*/ 4298589 w 7743638"/>
              <a:gd name="connsiteY79" fmla="*/ 1009567 h 2887579"/>
              <a:gd name="connsiteX80" fmla="*/ 4222604 w 7743638"/>
              <a:gd name="connsiteY80" fmla="*/ 933578 h 2887579"/>
              <a:gd name="connsiteX81" fmla="*/ 4179184 w 7743638"/>
              <a:gd name="connsiteY81" fmla="*/ 781600 h 2887579"/>
              <a:gd name="connsiteX82" fmla="*/ 4146619 w 7743638"/>
              <a:gd name="connsiteY82" fmla="*/ 694756 h 2887579"/>
              <a:gd name="connsiteX83" fmla="*/ 4124909 w 7743638"/>
              <a:gd name="connsiteY83" fmla="*/ 597056 h 2887579"/>
              <a:gd name="connsiteX84" fmla="*/ 4081488 w 7743638"/>
              <a:gd name="connsiteY84" fmla="*/ 412511 h 2887579"/>
              <a:gd name="connsiteX85" fmla="*/ 4070633 w 7743638"/>
              <a:gd name="connsiteY85" fmla="*/ 347378 h 2887579"/>
              <a:gd name="connsiteX86" fmla="*/ 4059778 w 7743638"/>
              <a:gd name="connsiteY86" fmla="*/ 293100 h 2887579"/>
              <a:gd name="connsiteX87" fmla="*/ 4027213 w 7743638"/>
              <a:gd name="connsiteY87" fmla="*/ 282245 h 2887579"/>
              <a:gd name="connsiteX88" fmla="*/ 3962083 w 7743638"/>
              <a:gd name="connsiteY88" fmla="*/ 206256 h 2887579"/>
              <a:gd name="connsiteX89" fmla="*/ 3929518 w 7743638"/>
              <a:gd name="connsiteY89" fmla="*/ 151978 h 2887579"/>
              <a:gd name="connsiteX90" fmla="*/ 3799258 w 7743638"/>
              <a:gd name="connsiteY90" fmla="*/ 43422 h 2887579"/>
              <a:gd name="connsiteX91" fmla="*/ 3766693 w 7743638"/>
              <a:gd name="connsiteY91" fmla="*/ 21711 h 2887579"/>
              <a:gd name="connsiteX92" fmla="*/ 3679853 w 7743638"/>
              <a:gd name="connsiteY92" fmla="*/ 0 h 2887579"/>
              <a:gd name="connsiteX93" fmla="*/ 1335168 w 7743638"/>
              <a:gd name="connsiteY93" fmla="*/ 10856 h 2887579"/>
              <a:gd name="connsiteX94" fmla="*/ 1259182 w 7743638"/>
              <a:gd name="connsiteY94" fmla="*/ 21711 h 2887579"/>
              <a:gd name="connsiteX95" fmla="*/ 900967 w 7743638"/>
              <a:gd name="connsiteY95" fmla="*/ 43422 h 2887579"/>
              <a:gd name="connsiteX96" fmla="*/ 130260 w 7743638"/>
              <a:gd name="connsiteY96" fmla="*/ 54278 h 2887579"/>
              <a:gd name="connsiteX97" fmla="*/ 97695 w 7743638"/>
              <a:gd name="connsiteY97" fmla="*/ 65134 h 2887579"/>
              <a:gd name="connsiteX98" fmla="*/ 21710 w 7743638"/>
              <a:gd name="connsiteY98" fmla="*/ 75989 h 2887579"/>
              <a:gd name="connsiteX99" fmla="*/ 0 w 7743638"/>
              <a:gd name="connsiteY99" fmla="*/ 141122 h 2887579"/>
              <a:gd name="connsiteX100" fmla="*/ 10855 w 7743638"/>
              <a:gd name="connsiteY100" fmla="*/ 260534 h 2887579"/>
              <a:gd name="connsiteX101" fmla="*/ 21710 w 7743638"/>
              <a:gd name="connsiteY101" fmla="*/ 271389 h 288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7743638" h="2887579">
                <a:moveTo>
                  <a:pt x="21710" y="271389"/>
                </a:moveTo>
                <a:cubicBezTo>
                  <a:pt x="25328" y="392609"/>
                  <a:pt x="15051" y="749649"/>
                  <a:pt x="32565" y="987856"/>
                </a:cubicBezTo>
                <a:cubicBezTo>
                  <a:pt x="33752" y="1003994"/>
                  <a:pt x="74677" y="993438"/>
                  <a:pt x="75985" y="1009567"/>
                </a:cubicBezTo>
                <a:cubicBezTo>
                  <a:pt x="86224" y="1135853"/>
                  <a:pt x="72030" y="1263000"/>
                  <a:pt x="65130" y="1389512"/>
                </a:cubicBezTo>
                <a:cubicBezTo>
                  <a:pt x="61169" y="1462135"/>
                  <a:pt x="43420" y="1606623"/>
                  <a:pt x="43420" y="1606623"/>
                </a:cubicBezTo>
                <a:cubicBezTo>
                  <a:pt x="45308" y="1708562"/>
                  <a:pt x="53866" y="2326991"/>
                  <a:pt x="65130" y="2518490"/>
                </a:cubicBezTo>
                <a:cubicBezTo>
                  <a:pt x="65974" y="2532842"/>
                  <a:pt x="95137" y="2626407"/>
                  <a:pt x="97695" y="2627046"/>
                </a:cubicBezTo>
                <a:lnTo>
                  <a:pt x="141115" y="2637901"/>
                </a:lnTo>
                <a:cubicBezTo>
                  <a:pt x="151970" y="2645138"/>
                  <a:pt x="163064" y="2652029"/>
                  <a:pt x="173680" y="2659612"/>
                </a:cubicBezTo>
                <a:cubicBezTo>
                  <a:pt x="188402" y="2670128"/>
                  <a:pt x="200918" y="2684088"/>
                  <a:pt x="217100" y="2692179"/>
                </a:cubicBezTo>
                <a:cubicBezTo>
                  <a:pt x="238557" y="2702908"/>
                  <a:pt x="325988" y="2711786"/>
                  <a:pt x="336506" y="2713890"/>
                </a:cubicBezTo>
                <a:cubicBezTo>
                  <a:pt x="571539" y="2760898"/>
                  <a:pt x="207846" y="2711655"/>
                  <a:pt x="618736" y="2757312"/>
                </a:cubicBezTo>
                <a:cubicBezTo>
                  <a:pt x="769319" y="2800338"/>
                  <a:pt x="616585" y="2760131"/>
                  <a:pt x="835837" y="2800735"/>
                </a:cubicBezTo>
                <a:cubicBezTo>
                  <a:pt x="886778" y="2810169"/>
                  <a:pt x="937006" y="2823141"/>
                  <a:pt x="987807" y="2833301"/>
                </a:cubicBezTo>
                <a:cubicBezTo>
                  <a:pt x="1027476" y="2841235"/>
                  <a:pt x="1067472" y="2847442"/>
                  <a:pt x="1107212" y="2855012"/>
                </a:cubicBezTo>
                <a:cubicBezTo>
                  <a:pt x="1143460" y="2861917"/>
                  <a:pt x="1179125" y="2872327"/>
                  <a:pt x="1215762" y="2876724"/>
                </a:cubicBezTo>
                <a:cubicBezTo>
                  <a:pt x="1269770" y="2883205"/>
                  <a:pt x="1324313" y="2883961"/>
                  <a:pt x="1378588" y="2887579"/>
                </a:cubicBezTo>
                <a:lnTo>
                  <a:pt x="1758514" y="2876724"/>
                </a:lnTo>
                <a:lnTo>
                  <a:pt x="2236135" y="2865868"/>
                </a:lnTo>
                <a:cubicBezTo>
                  <a:pt x="2334010" y="2861732"/>
                  <a:pt x="2432242" y="2858012"/>
                  <a:pt x="2529220" y="2844157"/>
                </a:cubicBezTo>
                <a:cubicBezTo>
                  <a:pt x="2637641" y="2828667"/>
                  <a:pt x="2579776" y="2836126"/>
                  <a:pt x="2702901" y="2822446"/>
                </a:cubicBezTo>
                <a:cubicBezTo>
                  <a:pt x="2920601" y="2735360"/>
                  <a:pt x="2767763" y="2782135"/>
                  <a:pt x="3158811" y="2768168"/>
                </a:cubicBezTo>
                <a:lnTo>
                  <a:pt x="3419332" y="2757312"/>
                </a:lnTo>
                <a:cubicBezTo>
                  <a:pt x="3493094" y="2749936"/>
                  <a:pt x="3542993" y="2745848"/>
                  <a:pt x="3614722" y="2735601"/>
                </a:cubicBezTo>
                <a:cubicBezTo>
                  <a:pt x="3636511" y="2732488"/>
                  <a:pt x="3658198" y="2728683"/>
                  <a:pt x="3679853" y="2724746"/>
                </a:cubicBezTo>
                <a:cubicBezTo>
                  <a:pt x="3698005" y="2721445"/>
                  <a:pt x="3715692" y="2714599"/>
                  <a:pt x="3734128" y="2713890"/>
                </a:cubicBezTo>
                <a:cubicBezTo>
                  <a:pt x="3904103" y="2707352"/>
                  <a:pt x="4074252" y="2706653"/>
                  <a:pt x="4244314" y="2703035"/>
                </a:cubicBezTo>
                <a:lnTo>
                  <a:pt x="4374574" y="2692179"/>
                </a:lnTo>
                <a:cubicBezTo>
                  <a:pt x="4486703" y="2684356"/>
                  <a:pt x="4599140" y="2680645"/>
                  <a:pt x="4711080" y="2670468"/>
                </a:cubicBezTo>
                <a:lnTo>
                  <a:pt x="4830485" y="2659612"/>
                </a:lnTo>
                <a:cubicBezTo>
                  <a:pt x="5141400" y="2597426"/>
                  <a:pt x="4902158" y="2636607"/>
                  <a:pt x="5557772" y="2659612"/>
                </a:cubicBezTo>
                <a:lnTo>
                  <a:pt x="5698887" y="2670468"/>
                </a:lnTo>
                <a:cubicBezTo>
                  <a:pt x="5731518" y="2673435"/>
                  <a:pt x="5763817" y="2681323"/>
                  <a:pt x="5796582" y="2681323"/>
                </a:cubicBezTo>
                <a:cubicBezTo>
                  <a:pt x="5869039" y="2681323"/>
                  <a:pt x="5941242" y="2671993"/>
                  <a:pt x="6013683" y="2670468"/>
                </a:cubicBezTo>
                <a:lnTo>
                  <a:pt x="6827809" y="2659612"/>
                </a:lnTo>
                <a:cubicBezTo>
                  <a:pt x="6853137" y="2652375"/>
                  <a:pt x="6879336" y="2647684"/>
                  <a:pt x="6903794" y="2637901"/>
                </a:cubicBezTo>
                <a:cubicBezTo>
                  <a:pt x="6933843" y="2625881"/>
                  <a:pt x="6990635" y="2594479"/>
                  <a:pt x="6990635" y="2594479"/>
                </a:cubicBezTo>
                <a:cubicBezTo>
                  <a:pt x="7001490" y="2583623"/>
                  <a:pt x="7008272" y="2565495"/>
                  <a:pt x="7023200" y="2561912"/>
                </a:cubicBezTo>
                <a:cubicBezTo>
                  <a:pt x="7101321" y="2543162"/>
                  <a:pt x="7182763" y="2542555"/>
                  <a:pt x="7262010" y="2529346"/>
                </a:cubicBezTo>
                <a:cubicBezTo>
                  <a:pt x="7283720" y="2525727"/>
                  <a:pt x="7305788" y="2523828"/>
                  <a:pt x="7327140" y="2518490"/>
                </a:cubicBezTo>
                <a:cubicBezTo>
                  <a:pt x="7378251" y="2505712"/>
                  <a:pt x="7428534" y="2489820"/>
                  <a:pt x="7479111" y="2475068"/>
                </a:cubicBezTo>
                <a:lnTo>
                  <a:pt x="7587661" y="2442501"/>
                </a:lnTo>
                <a:cubicBezTo>
                  <a:pt x="7602134" y="2431645"/>
                  <a:pt x="7616359" y="2420450"/>
                  <a:pt x="7631081" y="2409934"/>
                </a:cubicBezTo>
                <a:cubicBezTo>
                  <a:pt x="7641697" y="2402351"/>
                  <a:pt x="7654421" y="2397448"/>
                  <a:pt x="7663646" y="2388223"/>
                </a:cubicBezTo>
                <a:cubicBezTo>
                  <a:pt x="7672871" y="2378998"/>
                  <a:pt x="7677004" y="2365680"/>
                  <a:pt x="7685356" y="2355657"/>
                </a:cubicBezTo>
                <a:cubicBezTo>
                  <a:pt x="7695184" y="2343863"/>
                  <a:pt x="7707066" y="2333946"/>
                  <a:pt x="7717921" y="2323090"/>
                </a:cubicBezTo>
                <a:cubicBezTo>
                  <a:pt x="7732728" y="2278666"/>
                  <a:pt x="7743638" y="2261546"/>
                  <a:pt x="7717921" y="2203679"/>
                </a:cubicBezTo>
                <a:cubicBezTo>
                  <a:pt x="7713274" y="2193223"/>
                  <a:pt x="7696211" y="2196442"/>
                  <a:pt x="7685356" y="2192823"/>
                </a:cubicBezTo>
                <a:cubicBezTo>
                  <a:pt x="7605411" y="2132862"/>
                  <a:pt x="7680359" y="2180299"/>
                  <a:pt x="7555096" y="2138545"/>
                </a:cubicBezTo>
                <a:cubicBezTo>
                  <a:pt x="7544241" y="2134927"/>
                  <a:pt x="7533245" y="2131708"/>
                  <a:pt x="7522531" y="2127690"/>
                </a:cubicBezTo>
                <a:cubicBezTo>
                  <a:pt x="7504286" y="2120848"/>
                  <a:pt x="7486920" y="2111578"/>
                  <a:pt x="7468256" y="2105979"/>
                </a:cubicBezTo>
                <a:cubicBezTo>
                  <a:pt x="7450584" y="2100677"/>
                  <a:pt x="7431781" y="2099978"/>
                  <a:pt x="7413981" y="2095123"/>
                </a:cubicBezTo>
                <a:cubicBezTo>
                  <a:pt x="7391903" y="2089101"/>
                  <a:pt x="7370560" y="2080649"/>
                  <a:pt x="7348850" y="2073412"/>
                </a:cubicBezTo>
                <a:lnTo>
                  <a:pt x="7283720" y="2051701"/>
                </a:lnTo>
                <a:cubicBezTo>
                  <a:pt x="7272865" y="2048082"/>
                  <a:pt x="7260675" y="2047192"/>
                  <a:pt x="7251155" y="2040845"/>
                </a:cubicBezTo>
                <a:lnTo>
                  <a:pt x="7186025" y="1997423"/>
                </a:lnTo>
                <a:cubicBezTo>
                  <a:pt x="7175170" y="1990186"/>
                  <a:pt x="7164523" y="1982627"/>
                  <a:pt x="7153460" y="1975712"/>
                </a:cubicBezTo>
                <a:cubicBezTo>
                  <a:pt x="7135569" y="1964529"/>
                  <a:pt x="7119201" y="1949817"/>
                  <a:pt x="7099185" y="1943145"/>
                </a:cubicBezTo>
                <a:lnTo>
                  <a:pt x="7066620" y="1932290"/>
                </a:lnTo>
                <a:cubicBezTo>
                  <a:pt x="7009964" y="1894517"/>
                  <a:pt x="7056672" y="1919223"/>
                  <a:pt x="6968925" y="1899723"/>
                </a:cubicBezTo>
                <a:cubicBezTo>
                  <a:pt x="6891501" y="1882517"/>
                  <a:pt x="6987497" y="1893773"/>
                  <a:pt x="6892939" y="1878012"/>
                </a:cubicBezTo>
                <a:cubicBezTo>
                  <a:pt x="6864164" y="1873216"/>
                  <a:pt x="6835046" y="1870775"/>
                  <a:pt x="6806099" y="1867156"/>
                </a:cubicBezTo>
                <a:cubicBezTo>
                  <a:pt x="6717614" y="1837661"/>
                  <a:pt x="6830973" y="1872522"/>
                  <a:pt x="6632419" y="1845445"/>
                </a:cubicBezTo>
                <a:cubicBezTo>
                  <a:pt x="6599365" y="1840937"/>
                  <a:pt x="6568052" y="1825183"/>
                  <a:pt x="6534724" y="1823734"/>
                </a:cubicBezTo>
                <a:cubicBezTo>
                  <a:pt x="6317798" y="1814302"/>
                  <a:pt x="6100523" y="1816497"/>
                  <a:pt x="5883422" y="1812879"/>
                </a:cubicBezTo>
                <a:lnTo>
                  <a:pt x="5666322" y="1791168"/>
                </a:lnTo>
                <a:cubicBezTo>
                  <a:pt x="5637316" y="1788060"/>
                  <a:pt x="5608580" y="1782391"/>
                  <a:pt x="5579482" y="1780312"/>
                </a:cubicBezTo>
                <a:cubicBezTo>
                  <a:pt x="5507209" y="1775149"/>
                  <a:pt x="5434697" y="1773976"/>
                  <a:pt x="5362381" y="1769456"/>
                </a:cubicBezTo>
                <a:cubicBezTo>
                  <a:pt x="5318895" y="1766738"/>
                  <a:pt x="5275541" y="1762219"/>
                  <a:pt x="5232121" y="1758601"/>
                </a:cubicBezTo>
                <a:cubicBezTo>
                  <a:pt x="5210411" y="1754982"/>
                  <a:pt x="5188072" y="1754070"/>
                  <a:pt x="5166991" y="1747745"/>
                </a:cubicBezTo>
                <a:cubicBezTo>
                  <a:pt x="5151492" y="1743095"/>
                  <a:pt x="5138722" y="1731716"/>
                  <a:pt x="5123571" y="1726034"/>
                </a:cubicBezTo>
                <a:cubicBezTo>
                  <a:pt x="5109602" y="1720796"/>
                  <a:pt x="5094496" y="1719278"/>
                  <a:pt x="5080151" y="1715179"/>
                </a:cubicBezTo>
                <a:cubicBezTo>
                  <a:pt x="5069149" y="1712035"/>
                  <a:pt x="5059021" y="1704731"/>
                  <a:pt x="5047586" y="1704323"/>
                </a:cubicBezTo>
                <a:cubicBezTo>
                  <a:pt x="4855902" y="1697477"/>
                  <a:pt x="4664041" y="1697086"/>
                  <a:pt x="4472269" y="1693467"/>
                </a:cubicBezTo>
                <a:cubicBezTo>
                  <a:pt x="4445725" y="1680195"/>
                  <a:pt x="4419299" y="1669225"/>
                  <a:pt x="4396284" y="1650045"/>
                </a:cubicBezTo>
                <a:cubicBezTo>
                  <a:pt x="4384491" y="1640217"/>
                  <a:pt x="4374574" y="1628334"/>
                  <a:pt x="4363719" y="1617479"/>
                </a:cubicBezTo>
                <a:cubicBezTo>
                  <a:pt x="4356482" y="1595768"/>
                  <a:pt x="4351024" y="1573380"/>
                  <a:pt x="4342009" y="1552345"/>
                </a:cubicBezTo>
                <a:cubicBezTo>
                  <a:pt x="4329261" y="1522597"/>
                  <a:pt x="4298589" y="1465501"/>
                  <a:pt x="4298589" y="1465501"/>
                </a:cubicBezTo>
                <a:cubicBezTo>
                  <a:pt x="4294403" y="1448756"/>
                  <a:pt x="4276879" y="1381581"/>
                  <a:pt x="4276879" y="1367801"/>
                </a:cubicBezTo>
                <a:cubicBezTo>
                  <a:pt x="4276879" y="1064408"/>
                  <a:pt x="4254572" y="1141625"/>
                  <a:pt x="4298589" y="1009567"/>
                </a:cubicBezTo>
                <a:cubicBezTo>
                  <a:pt x="4272142" y="877326"/>
                  <a:pt x="4319010" y="1029989"/>
                  <a:pt x="4222604" y="933578"/>
                </a:cubicBezTo>
                <a:cubicBezTo>
                  <a:pt x="4212169" y="923143"/>
                  <a:pt x="4179440" y="782419"/>
                  <a:pt x="4179184" y="781600"/>
                </a:cubicBezTo>
                <a:cubicBezTo>
                  <a:pt x="4169963" y="752091"/>
                  <a:pt x="4155342" y="724416"/>
                  <a:pt x="4146619" y="694756"/>
                </a:cubicBezTo>
                <a:cubicBezTo>
                  <a:pt x="4137206" y="662750"/>
                  <a:pt x="4133000" y="629421"/>
                  <a:pt x="4124909" y="597056"/>
                </a:cubicBezTo>
                <a:cubicBezTo>
                  <a:pt x="4085912" y="441065"/>
                  <a:pt x="4118377" y="609263"/>
                  <a:pt x="4081488" y="412511"/>
                </a:cubicBezTo>
                <a:cubicBezTo>
                  <a:pt x="4077432" y="390878"/>
                  <a:pt x="4074570" y="369033"/>
                  <a:pt x="4070633" y="347378"/>
                </a:cubicBezTo>
                <a:cubicBezTo>
                  <a:pt x="4067333" y="329225"/>
                  <a:pt x="4070012" y="308452"/>
                  <a:pt x="4059778" y="293100"/>
                </a:cubicBezTo>
                <a:cubicBezTo>
                  <a:pt x="4053431" y="283579"/>
                  <a:pt x="4038068" y="285863"/>
                  <a:pt x="4027213" y="282245"/>
                </a:cubicBezTo>
                <a:cubicBezTo>
                  <a:pt x="3974305" y="176422"/>
                  <a:pt x="4044283" y="300203"/>
                  <a:pt x="3962083" y="206256"/>
                </a:cubicBezTo>
                <a:cubicBezTo>
                  <a:pt x="3948189" y="190377"/>
                  <a:pt x="3942878" y="168308"/>
                  <a:pt x="3929518" y="151978"/>
                </a:cubicBezTo>
                <a:cubicBezTo>
                  <a:pt x="3879372" y="90685"/>
                  <a:pt x="3861521" y="84933"/>
                  <a:pt x="3799258" y="43422"/>
                </a:cubicBezTo>
                <a:cubicBezTo>
                  <a:pt x="3788403" y="36185"/>
                  <a:pt x="3779070" y="25837"/>
                  <a:pt x="3766693" y="21711"/>
                </a:cubicBezTo>
                <a:cubicBezTo>
                  <a:pt x="3716625" y="5022"/>
                  <a:pt x="3745348" y="13100"/>
                  <a:pt x="3679853" y="0"/>
                </a:cubicBezTo>
                <a:lnTo>
                  <a:pt x="1335168" y="10856"/>
                </a:lnTo>
                <a:cubicBezTo>
                  <a:pt x="1309583" y="11085"/>
                  <a:pt x="1284696" y="19797"/>
                  <a:pt x="1259182" y="21711"/>
                </a:cubicBezTo>
                <a:cubicBezTo>
                  <a:pt x="1139893" y="30658"/>
                  <a:pt x="1020579" y="41737"/>
                  <a:pt x="900967" y="43422"/>
                </a:cubicBezTo>
                <a:lnTo>
                  <a:pt x="130260" y="54278"/>
                </a:lnTo>
                <a:cubicBezTo>
                  <a:pt x="119405" y="57897"/>
                  <a:pt x="108915" y="62890"/>
                  <a:pt x="97695" y="65134"/>
                </a:cubicBezTo>
                <a:cubicBezTo>
                  <a:pt x="72606" y="70152"/>
                  <a:pt x="41906" y="60281"/>
                  <a:pt x="21710" y="75989"/>
                </a:cubicBezTo>
                <a:cubicBezTo>
                  <a:pt x="3646" y="90040"/>
                  <a:pt x="0" y="141122"/>
                  <a:pt x="0" y="141122"/>
                </a:cubicBezTo>
                <a:cubicBezTo>
                  <a:pt x="3618" y="180926"/>
                  <a:pt x="2481" y="221453"/>
                  <a:pt x="10855" y="260534"/>
                </a:cubicBezTo>
                <a:cubicBezTo>
                  <a:pt x="13588" y="273291"/>
                  <a:pt x="18092" y="150169"/>
                  <a:pt x="21710" y="2713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Optimality of Kruskal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96850" y="3300413"/>
            <a:ext cx="3482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&gt; 0 </a:t>
            </a:r>
            <a:r>
              <a:rPr lang="en-US" sz="1800">
                <a:latin typeface="Calibri" charset="0"/>
              </a:rPr>
              <a:t>for every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96850" y="4167188"/>
            <a:ext cx="66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T = Ø</a:t>
            </a:r>
          </a:p>
        </p:txBody>
      </p: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196850" y="4751388"/>
            <a:ext cx="414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Sort edges in increasing order of their cost</a:t>
            </a:r>
          </a:p>
        </p:txBody>
      </p:sp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196850" y="5438775"/>
            <a:ext cx="306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Consider edges in sorted order</a:t>
            </a:r>
          </a:p>
        </p:txBody>
      </p:sp>
      <p:sp>
        <p:nvSpPr>
          <p:cNvPr id="22536" name="TextBox 8"/>
          <p:cNvSpPr txBox="1">
            <a:spLocks noChangeArrowheads="1"/>
          </p:cNvSpPr>
          <p:nvPr/>
        </p:nvSpPr>
        <p:spPr bwMode="auto">
          <a:xfrm>
            <a:off x="866775" y="6003925"/>
            <a:ext cx="6481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an edge can be added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without adding a cycle then add it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T</a:t>
            </a:r>
          </a:p>
        </p:txBody>
      </p:sp>
      <p:sp>
        <p:nvSpPr>
          <p:cNvPr id="11" name="Freeform 10"/>
          <p:cNvSpPr/>
          <p:nvPr/>
        </p:nvSpPr>
        <p:spPr>
          <a:xfrm>
            <a:off x="4343400" y="1539875"/>
            <a:ext cx="1784350" cy="1889125"/>
          </a:xfrm>
          <a:custGeom>
            <a:avLst/>
            <a:gdLst>
              <a:gd name="connsiteX0" fmla="*/ 253572 w 1784130"/>
              <a:gd name="connsiteY0" fmla="*/ 445078 h 1888867"/>
              <a:gd name="connsiteX1" fmla="*/ 69036 w 1784130"/>
              <a:gd name="connsiteY1" fmla="*/ 705611 h 1888867"/>
              <a:gd name="connsiteX2" fmla="*/ 25616 w 1784130"/>
              <a:gd name="connsiteY2" fmla="*/ 879300 h 1888867"/>
              <a:gd name="connsiteX3" fmla="*/ 25616 w 1784130"/>
              <a:gd name="connsiteY3" fmla="*/ 1270100 h 1888867"/>
              <a:gd name="connsiteX4" fmla="*/ 58181 w 1784130"/>
              <a:gd name="connsiteY4" fmla="*/ 1280956 h 1888867"/>
              <a:gd name="connsiteX5" fmla="*/ 90746 w 1784130"/>
              <a:gd name="connsiteY5" fmla="*/ 1302667 h 1888867"/>
              <a:gd name="connsiteX6" fmla="*/ 134166 w 1784130"/>
              <a:gd name="connsiteY6" fmla="*/ 1411223 h 1888867"/>
              <a:gd name="connsiteX7" fmla="*/ 155876 w 1784130"/>
              <a:gd name="connsiteY7" fmla="*/ 1487212 h 1888867"/>
              <a:gd name="connsiteX8" fmla="*/ 264427 w 1784130"/>
              <a:gd name="connsiteY8" fmla="*/ 1715178 h 1888867"/>
              <a:gd name="connsiteX9" fmla="*/ 329557 w 1784130"/>
              <a:gd name="connsiteY9" fmla="*/ 1802023 h 1888867"/>
              <a:gd name="connsiteX10" fmla="*/ 372977 w 1784130"/>
              <a:gd name="connsiteY10" fmla="*/ 1823734 h 1888867"/>
              <a:gd name="connsiteX11" fmla="*/ 448962 w 1784130"/>
              <a:gd name="connsiteY11" fmla="*/ 1845445 h 1888867"/>
              <a:gd name="connsiteX12" fmla="*/ 503237 w 1784130"/>
              <a:gd name="connsiteY12" fmla="*/ 1867156 h 1888867"/>
              <a:gd name="connsiteX13" fmla="*/ 655207 w 1784130"/>
              <a:gd name="connsiteY13" fmla="*/ 1888867 h 1888867"/>
              <a:gd name="connsiteX14" fmla="*/ 904873 w 1784130"/>
              <a:gd name="connsiteY14" fmla="*/ 1856301 h 1888867"/>
              <a:gd name="connsiteX15" fmla="*/ 1501899 w 1784130"/>
              <a:gd name="connsiteY15" fmla="*/ 1845445 h 1888867"/>
              <a:gd name="connsiteX16" fmla="*/ 1556174 w 1784130"/>
              <a:gd name="connsiteY16" fmla="*/ 1834590 h 1888867"/>
              <a:gd name="connsiteX17" fmla="*/ 1653869 w 1784130"/>
              <a:gd name="connsiteY17" fmla="*/ 1823734 h 1888867"/>
              <a:gd name="connsiteX18" fmla="*/ 1686435 w 1784130"/>
              <a:gd name="connsiteY18" fmla="*/ 1726034 h 1888867"/>
              <a:gd name="connsiteX19" fmla="*/ 1697290 w 1784130"/>
              <a:gd name="connsiteY19" fmla="*/ 1693467 h 1888867"/>
              <a:gd name="connsiteX20" fmla="*/ 1719000 w 1784130"/>
              <a:gd name="connsiteY20" fmla="*/ 1574056 h 1888867"/>
              <a:gd name="connsiteX21" fmla="*/ 1740710 w 1784130"/>
              <a:gd name="connsiteY21" fmla="*/ 1487212 h 1888867"/>
              <a:gd name="connsiteX22" fmla="*/ 1784130 w 1784130"/>
              <a:gd name="connsiteY22" fmla="*/ 1270100 h 1888867"/>
              <a:gd name="connsiteX23" fmla="*/ 1773275 w 1784130"/>
              <a:gd name="connsiteY23" fmla="*/ 998711 h 1888867"/>
              <a:gd name="connsiteX24" fmla="*/ 1751565 w 1784130"/>
              <a:gd name="connsiteY24" fmla="*/ 966145 h 1888867"/>
              <a:gd name="connsiteX25" fmla="*/ 1740710 w 1784130"/>
              <a:gd name="connsiteY25" fmla="*/ 271389 h 1888867"/>
              <a:gd name="connsiteX26" fmla="*/ 1719000 w 1784130"/>
              <a:gd name="connsiteY26" fmla="*/ 238822 h 1888867"/>
              <a:gd name="connsiteX27" fmla="*/ 1643014 w 1784130"/>
              <a:gd name="connsiteY27" fmla="*/ 151978 h 1888867"/>
              <a:gd name="connsiteX28" fmla="*/ 1556174 w 1784130"/>
              <a:gd name="connsiteY28" fmla="*/ 108556 h 1888867"/>
              <a:gd name="connsiteX29" fmla="*/ 1491044 w 1784130"/>
              <a:gd name="connsiteY29" fmla="*/ 75989 h 1888867"/>
              <a:gd name="connsiteX30" fmla="*/ 1339074 w 1784130"/>
              <a:gd name="connsiteY30" fmla="*/ 21711 h 1888867"/>
              <a:gd name="connsiteX31" fmla="*/ 1306509 w 1784130"/>
              <a:gd name="connsiteY31" fmla="*/ 10855 h 1888867"/>
              <a:gd name="connsiteX32" fmla="*/ 1252234 w 1784130"/>
              <a:gd name="connsiteY32" fmla="*/ 0 h 1888867"/>
              <a:gd name="connsiteX33" fmla="*/ 1013423 w 1784130"/>
              <a:gd name="connsiteY33" fmla="*/ 21711 h 1888867"/>
              <a:gd name="connsiteX34" fmla="*/ 828888 w 1784130"/>
              <a:gd name="connsiteY34" fmla="*/ 32567 h 1888867"/>
              <a:gd name="connsiteX35" fmla="*/ 731193 w 1784130"/>
              <a:gd name="connsiteY35" fmla="*/ 54278 h 1888867"/>
              <a:gd name="connsiteX36" fmla="*/ 676917 w 1784130"/>
              <a:gd name="connsiteY36" fmla="*/ 65133 h 1888867"/>
              <a:gd name="connsiteX37" fmla="*/ 644352 w 1784130"/>
              <a:gd name="connsiteY37" fmla="*/ 86844 h 1888867"/>
              <a:gd name="connsiteX38" fmla="*/ 611787 w 1784130"/>
              <a:gd name="connsiteY38" fmla="*/ 97700 h 1888867"/>
              <a:gd name="connsiteX39" fmla="*/ 600932 w 1784130"/>
              <a:gd name="connsiteY39" fmla="*/ 130267 h 1888867"/>
              <a:gd name="connsiteX40" fmla="*/ 524947 w 1784130"/>
              <a:gd name="connsiteY40" fmla="*/ 184544 h 1888867"/>
              <a:gd name="connsiteX41" fmla="*/ 503237 w 1784130"/>
              <a:gd name="connsiteY41" fmla="*/ 206256 h 1888867"/>
              <a:gd name="connsiteX42" fmla="*/ 438107 w 1784130"/>
              <a:gd name="connsiteY42" fmla="*/ 238822 h 1888867"/>
              <a:gd name="connsiteX43" fmla="*/ 405542 w 1784130"/>
              <a:gd name="connsiteY43" fmla="*/ 271389 h 1888867"/>
              <a:gd name="connsiteX44" fmla="*/ 372977 w 1784130"/>
              <a:gd name="connsiteY44" fmla="*/ 282244 h 1888867"/>
              <a:gd name="connsiteX45" fmla="*/ 351267 w 1784130"/>
              <a:gd name="connsiteY45" fmla="*/ 314811 h 1888867"/>
              <a:gd name="connsiteX46" fmla="*/ 318702 w 1784130"/>
              <a:gd name="connsiteY46" fmla="*/ 336522 h 1888867"/>
              <a:gd name="connsiteX47" fmla="*/ 275282 w 1784130"/>
              <a:gd name="connsiteY47" fmla="*/ 401656 h 1888867"/>
              <a:gd name="connsiteX48" fmla="*/ 264427 w 1784130"/>
              <a:gd name="connsiteY48" fmla="*/ 434222 h 1888867"/>
              <a:gd name="connsiteX49" fmla="*/ 253572 w 1784130"/>
              <a:gd name="connsiteY49" fmla="*/ 445078 h 1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84130" h="1888867">
                <a:moveTo>
                  <a:pt x="253572" y="445078"/>
                </a:moveTo>
                <a:cubicBezTo>
                  <a:pt x="221007" y="490309"/>
                  <a:pt x="100782" y="601299"/>
                  <a:pt x="69036" y="705611"/>
                </a:cubicBezTo>
                <a:cubicBezTo>
                  <a:pt x="51661" y="762704"/>
                  <a:pt x="25616" y="879300"/>
                  <a:pt x="25616" y="879300"/>
                </a:cubicBezTo>
                <a:cubicBezTo>
                  <a:pt x="12376" y="1024947"/>
                  <a:pt x="0" y="1103585"/>
                  <a:pt x="25616" y="1270100"/>
                </a:cubicBezTo>
                <a:cubicBezTo>
                  <a:pt x="27356" y="1281409"/>
                  <a:pt x="47947" y="1275839"/>
                  <a:pt x="58181" y="1280956"/>
                </a:cubicBezTo>
                <a:cubicBezTo>
                  <a:pt x="69850" y="1286791"/>
                  <a:pt x="79891" y="1295430"/>
                  <a:pt x="90746" y="1302667"/>
                </a:cubicBezTo>
                <a:cubicBezTo>
                  <a:pt x="117824" y="1410983"/>
                  <a:pt x="78113" y="1265477"/>
                  <a:pt x="134166" y="1411223"/>
                </a:cubicBezTo>
                <a:cubicBezTo>
                  <a:pt x="143622" y="1435810"/>
                  <a:pt x="146627" y="1462546"/>
                  <a:pt x="155876" y="1487212"/>
                </a:cubicBezTo>
                <a:cubicBezTo>
                  <a:pt x="169528" y="1523619"/>
                  <a:pt x="250767" y="1696964"/>
                  <a:pt x="264427" y="1715178"/>
                </a:cubicBezTo>
                <a:cubicBezTo>
                  <a:pt x="286137" y="1744126"/>
                  <a:pt x="297193" y="1785840"/>
                  <a:pt x="329557" y="1802023"/>
                </a:cubicBezTo>
                <a:cubicBezTo>
                  <a:pt x="344030" y="1809260"/>
                  <a:pt x="358104" y="1817359"/>
                  <a:pt x="372977" y="1823734"/>
                </a:cubicBezTo>
                <a:cubicBezTo>
                  <a:pt x="409574" y="1839419"/>
                  <a:pt x="407637" y="1831670"/>
                  <a:pt x="448962" y="1845445"/>
                </a:cubicBezTo>
                <a:cubicBezTo>
                  <a:pt x="467447" y="1851607"/>
                  <a:pt x="484170" y="1863142"/>
                  <a:pt x="503237" y="1867156"/>
                </a:cubicBezTo>
                <a:cubicBezTo>
                  <a:pt x="553310" y="1877698"/>
                  <a:pt x="655207" y="1888867"/>
                  <a:pt x="655207" y="1888867"/>
                </a:cubicBezTo>
                <a:cubicBezTo>
                  <a:pt x="738429" y="1878012"/>
                  <a:pt x="821056" y="1860599"/>
                  <a:pt x="904873" y="1856301"/>
                </a:cubicBezTo>
                <a:cubicBezTo>
                  <a:pt x="1103653" y="1846107"/>
                  <a:pt x="1302968" y="1852076"/>
                  <a:pt x="1501899" y="1845445"/>
                </a:cubicBezTo>
                <a:cubicBezTo>
                  <a:pt x="1520339" y="1844830"/>
                  <a:pt x="1537909" y="1837199"/>
                  <a:pt x="1556174" y="1834590"/>
                </a:cubicBezTo>
                <a:cubicBezTo>
                  <a:pt x="1588610" y="1829956"/>
                  <a:pt x="1621304" y="1827353"/>
                  <a:pt x="1653869" y="1823734"/>
                </a:cubicBezTo>
                <a:cubicBezTo>
                  <a:pt x="1696133" y="1781470"/>
                  <a:pt x="1667982" y="1818306"/>
                  <a:pt x="1686435" y="1726034"/>
                </a:cubicBezTo>
                <a:cubicBezTo>
                  <a:pt x="1688679" y="1714813"/>
                  <a:pt x="1694515" y="1704568"/>
                  <a:pt x="1697290" y="1693467"/>
                </a:cubicBezTo>
                <a:cubicBezTo>
                  <a:pt x="1712989" y="1630668"/>
                  <a:pt x="1704483" y="1641806"/>
                  <a:pt x="1719000" y="1574056"/>
                </a:cubicBezTo>
                <a:cubicBezTo>
                  <a:pt x="1725252" y="1544879"/>
                  <a:pt x="1734458" y="1516389"/>
                  <a:pt x="1740710" y="1487212"/>
                </a:cubicBezTo>
                <a:cubicBezTo>
                  <a:pt x="1756173" y="1415046"/>
                  <a:pt x="1784130" y="1270100"/>
                  <a:pt x="1784130" y="1270100"/>
                </a:cubicBezTo>
                <a:cubicBezTo>
                  <a:pt x="1780512" y="1179637"/>
                  <a:pt x="1782920" y="1088731"/>
                  <a:pt x="1773275" y="998711"/>
                </a:cubicBezTo>
                <a:cubicBezTo>
                  <a:pt x="1771885" y="985739"/>
                  <a:pt x="1752149" y="979178"/>
                  <a:pt x="1751565" y="966145"/>
                </a:cubicBezTo>
                <a:cubicBezTo>
                  <a:pt x="1741205" y="734763"/>
                  <a:pt x="1751070" y="502771"/>
                  <a:pt x="1740710" y="271389"/>
                </a:cubicBezTo>
                <a:cubicBezTo>
                  <a:pt x="1740126" y="258355"/>
                  <a:pt x="1725914" y="249886"/>
                  <a:pt x="1719000" y="238822"/>
                </a:cubicBezTo>
                <a:cubicBezTo>
                  <a:pt x="1685908" y="185872"/>
                  <a:pt x="1695785" y="182762"/>
                  <a:pt x="1643014" y="151978"/>
                </a:cubicBezTo>
                <a:cubicBezTo>
                  <a:pt x="1615059" y="135671"/>
                  <a:pt x="1585121" y="123030"/>
                  <a:pt x="1556174" y="108556"/>
                </a:cubicBezTo>
                <a:cubicBezTo>
                  <a:pt x="1534464" y="97700"/>
                  <a:pt x="1513581" y="85004"/>
                  <a:pt x="1491044" y="75989"/>
                </a:cubicBezTo>
                <a:cubicBezTo>
                  <a:pt x="1404895" y="41528"/>
                  <a:pt x="1455259" y="60442"/>
                  <a:pt x="1339074" y="21711"/>
                </a:cubicBezTo>
                <a:cubicBezTo>
                  <a:pt x="1328219" y="18092"/>
                  <a:pt x="1317729" y="13099"/>
                  <a:pt x="1306509" y="10855"/>
                </a:cubicBezTo>
                <a:lnTo>
                  <a:pt x="1252234" y="0"/>
                </a:lnTo>
                <a:lnTo>
                  <a:pt x="1013423" y="21711"/>
                </a:lnTo>
                <a:cubicBezTo>
                  <a:pt x="951987" y="26437"/>
                  <a:pt x="890100" y="25504"/>
                  <a:pt x="828888" y="32567"/>
                </a:cubicBezTo>
                <a:cubicBezTo>
                  <a:pt x="795748" y="36391"/>
                  <a:pt x="763812" y="47288"/>
                  <a:pt x="731193" y="54278"/>
                </a:cubicBezTo>
                <a:cubicBezTo>
                  <a:pt x="713152" y="58144"/>
                  <a:pt x="695009" y="61515"/>
                  <a:pt x="676917" y="65133"/>
                </a:cubicBezTo>
                <a:cubicBezTo>
                  <a:pt x="666062" y="72370"/>
                  <a:pt x="656021" y="81009"/>
                  <a:pt x="644352" y="86844"/>
                </a:cubicBezTo>
                <a:cubicBezTo>
                  <a:pt x="634118" y="91961"/>
                  <a:pt x="619878" y="89609"/>
                  <a:pt x="611787" y="97700"/>
                </a:cubicBezTo>
                <a:cubicBezTo>
                  <a:pt x="603696" y="105792"/>
                  <a:pt x="608257" y="121476"/>
                  <a:pt x="600932" y="130267"/>
                </a:cubicBezTo>
                <a:cubicBezTo>
                  <a:pt x="585653" y="148603"/>
                  <a:pt x="544746" y="168704"/>
                  <a:pt x="524947" y="184544"/>
                </a:cubicBezTo>
                <a:cubicBezTo>
                  <a:pt x="516955" y="190938"/>
                  <a:pt x="511229" y="199862"/>
                  <a:pt x="503237" y="206256"/>
                </a:cubicBezTo>
                <a:cubicBezTo>
                  <a:pt x="473177" y="230306"/>
                  <a:pt x="472502" y="227357"/>
                  <a:pt x="438107" y="238822"/>
                </a:cubicBezTo>
                <a:cubicBezTo>
                  <a:pt x="427252" y="249678"/>
                  <a:pt x="418315" y="262873"/>
                  <a:pt x="405542" y="271389"/>
                </a:cubicBezTo>
                <a:cubicBezTo>
                  <a:pt x="396022" y="277736"/>
                  <a:pt x="381912" y="275096"/>
                  <a:pt x="372977" y="282244"/>
                </a:cubicBezTo>
                <a:cubicBezTo>
                  <a:pt x="362789" y="290394"/>
                  <a:pt x="360492" y="305585"/>
                  <a:pt x="351267" y="314811"/>
                </a:cubicBezTo>
                <a:cubicBezTo>
                  <a:pt x="342042" y="324036"/>
                  <a:pt x="329557" y="329285"/>
                  <a:pt x="318702" y="336522"/>
                </a:cubicBezTo>
                <a:cubicBezTo>
                  <a:pt x="304229" y="358233"/>
                  <a:pt x="283533" y="376902"/>
                  <a:pt x="275282" y="401656"/>
                </a:cubicBezTo>
                <a:cubicBezTo>
                  <a:pt x="271664" y="412511"/>
                  <a:pt x="272518" y="426131"/>
                  <a:pt x="264427" y="434222"/>
                </a:cubicBezTo>
                <a:cubicBezTo>
                  <a:pt x="252427" y="446222"/>
                  <a:pt x="286137" y="399847"/>
                  <a:pt x="253572" y="44507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>
                <a:solidFill>
                  <a:srgbClr val="660066"/>
                </a:solidFill>
              </a:rPr>
              <a:t>S</a:t>
            </a:r>
          </a:p>
        </p:txBody>
      </p:sp>
      <p:sp>
        <p:nvSpPr>
          <p:cNvPr id="13" name="Oval 12"/>
          <p:cNvSpPr/>
          <p:nvPr/>
        </p:nvSpPr>
        <p:spPr>
          <a:xfrm>
            <a:off x="5743575" y="1965325"/>
            <a:ext cx="107950" cy="984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829300" y="1987550"/>
            <a:ext cx="1093788" cy="96838"/>
            <a:chOff x="6768920" y="1867572"/>
            <a:chExt cx="1093798" cy="97700"/>
          </a:xfrm>
        </p:grpSpPr>
        <p:sp>
          <p:nvSpPr>
            <p:cNvPr id="12" name="Oval 11"/>
            <p:cNvSpPr/>
            <p:nvPr/>
          </p:nvSpPr>
          <p:spPr>
            <a:xfrm>
              <a:off x="7754767" y="1867572"/>
              <a:ext cx="107951" cy="977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stCxn id="13" idx="7"/>
              <a:endCxn id="12" idx="2"/>
            </p:cNvCxnSpPr>
            <p:nvPr/>
          </p:nvCxnSpPr>
          <p:spPr>
            <a:xfrm rot="16200000" flipH="1">
              <a:off x="7244225" y="1406682"/>
              <a:ext cx="35236" cy="98584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ular Callout 18"/>
          <p:cNvSpPr/>
          <p:nvPr/>
        </p:nvSpPr>
        <p:spPr>
          <a:xfrm>
            <a:off x="2019300" y="1965325"/>
            <a:ext cx="1878013" cy="868363"/>
          </a:xfrm>
          <a:prstGeom prst="wedgeRoundRectCallout">
            <a:avLst>
              <a:gd name="adj1" fmla="val 79745"/>
              <a:gd name="adj2" fmla="val -25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Nodes connected to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in </a:t>
            </a:r>
            <a:r>
              <a:rPr lang="en-US" dirty="0">
                <a:solidFill>
                  <a:srgbClr val="660066"/>
                </a:solidFill>
              </a:rPr>
              <a:t>(V,T)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73688" y="3930650"/>
            <a:ext cx="157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is non-empty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73688" y="4381500"/>
            <a:ext cx="184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V\S</a:t>
            </a:r>
            <a:r>
              <a:rPr lang="en-US" sz="1800">
                <a:latin typeface="Calibri" charset="0"/>
              </a:rPr>
              <a:t> is non-empty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851525" y="2014538"/>
            <a:ext cx="147638" cy="776287"/>
            <a:chOff x="5851768" y="2014122"/>
            <a:chExt cx="146928" cy="776618"/>
          </a:xfrm>
        </p:grpSpPr>
        <p:sp>
          <p:nvSpPr>
            <p:cNvPr id="23" name="Oval 22"/>
            <p:cNvSpPr/>
            <p:nvPr/>
          </p:nvSpPr>
          <p:spPr>
            <a:xfrm>
              <a:off x="5884946" y="2692273"/>
              <a:ext cx="109010" cy="98467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hape 24"/>
            <p:cNvCxnSpPr>
              <a:stCxn id="13" idx="6"/>
            </p:cNvCxnSpPr>
            <p:nvPr/>
          </p:nvCxnSpPr>
          <p:spPr>
            <a:xfrm>
              <a:off x="5851768" y="2014122"/>
              <a:ext cx="146928" cy="678151"/>
            </a:xfrm>
            <a:prstGeom prst="curvedConnector2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reeform 28"/>
          <p:cNvSpPr/>
          <p:nvPr/>
        </p:nvSpPr>
        <p:spPr>
          <a:xfrm>
            <a:off x="4862513" y="1920875"/>
            <a:ext cx="1009650" cy="1119188"/>
          </a:xfrm>
          <a:custGeom>
            <a:avLst/>
            <a:gdLst>
              <a:gd name="connsiteX0" fmla="*/ 922677 w 1009517"/>
              <a:gd name="connsiteY0" fmla="*/ 109861 h 1119428"/>
              <a:gd name="connsiteX1" fmla="*/ 629592 w 1009517"/>
              <a:gd name="connsiteY1" fmla="*/ 77294 h 1119428"/>
              <a:gd name="connsiteX2" fmla="*/ 488476 w 1009517"/>
              <a:gd name="connsiteY2" fmla="*/ 44727 h 1119428"/>
              <a:gd name="connsiteX3" fmla="*/ 401636 w 1009517"/>
              <a:gd name="connsiteY3" fmla="*/ 44727 h 1119428"/>
              <a:gd name="connsiteX4" fmla="*/ 379926 w 1009517"/>
              <a:gd name="connsiteY4" fmla="*/ 109861 h 1119428"/>
              <a:gd name="connsiteX5" fmla="*/ 347361 w 1009517"/>
              <a:gd name="connsiteY5" fmla="*/ 131572 h 1119428"/>
              <a:gd name="connsiteX6" fmla="*/ 238811 w 1009517"/>
              <a:gd name="connsiteY6" fmla="*/ 153283 h 1119428"/>
              <a:gd name="connsiteX7" fmla="*/ 184536 w 1009517"/>
              <a:gd name="connsiteY7" fmla="*/ 164139 h 1119428"/>
              <a:gd name="connsiteX8" fmla="*/ 151971 w 1009517"/>
              <a:gd name="connsiteY8" fmla="*/ 185850 h 1119428"/>
              <a:gd name="connsiteX9" fmla="*/ 141116 w 1009517"/>
              <a:gd name="connsiteY9" fmla="*/ 218416 h 1119428"/>
              <a:gd name="connsiteX10" fmla="*/ 97696 w 1009517"/>
              <a:gd name="connsiteY10" fmla="*/ 305261 h 1119428"/>
              <a:gd name="connsiteX11" fmla="*/ 65130 w 1009517"/>
              <a:gd name="connsiteY11" fmla="*/ 402961 h 1119428"/>
              <a:gd name="connsiteX12" fmla="*/ 43420 w 1009517"/>
              <a:gd name="connsiteY12" fmla="*/ 446383 h 1119428"/>
              <a:gd name="connsiteX13" fmla="*/ 32565 w 1009517"/>
              <a:gd name="connsiteY13" fmla="*/ 489805 h 1119428"/>
              <a:gd name="connsiteX14" fmla="*/ 21710 w 1009517"/>
              <a:gd name="connsiteY14" fmla="*/ 522372 h 1119428"/>
              <a:gd name="connsiteX15" fmla="*/ 10855 w 1009517"/>
              <a:gd name="connsiteY15" fmla="*/ 609216 h 1119428"/>
              <a:gd name="connsiteX16" fmla="*/ 0 w 1009517"/>
              <a:gd name="connsiteY16" fmla="*/ 674350 h 1119428"/>
              <a:gd name="connsiteX17" fmla="*/ 10855 w 1009517"/>
              <a:gd name="connsiteY17" fmla="*/ 880605 h 1119428"/>
              <a:gd name="connsiteX18" fmla="*/ 32565 w 1009517"/>
              <a:gd name="connsiteY18" fmla="*/ 945739 h 1119428"/>
              <a:gd name="connsiteX19" fmla="*/ 43420 w 1009517"/>
              <a:gd name="connsiteY19" fmla="*/ 1010872 h 1119428"/>
              <a:gd name="connsiteX20" fmla="*/ 108551 w 1009517"/>
              <a:gd name="connsiteY20" fmla="*/ 1097717 h 1119428"/>
              <a:gd name="connsiteX21" fmla="*/ 141116 w 1009517"/>
              <a:gd name="connsiteY21" fmla="*/ 1119428 h 1119428"/>
              <a:gd name="connsiteX22" fmla="*/ 455911 w 1009517"/>
              <a:gd name="connsiteY22" fmla="*/ 1086861 h 1119428"/>
              <a:gd name="connsiteX23" fmla="*/ 488476 w 1009517"/>
              <a:gd name="connsiteY23" fmla="*/ 1076006 h 1119428"/>
              <a:gd name="connsiteX24" fmla="*/ 499331 w 1009517"/>
              <a:gd name="connsiteY24" fmla="*/ 1043439 h 1119428"/>
              <a:gd name="connsiteX25" fmla="*/ 586172 w 1009517"/>
              <a:gd name="connsiteY25" fmla="*/ 1010872 h 1119428"/>
              <a:gd name="connsiteX26" fmla="*/ 651302 w 1009517"/>
              <a:gd name="connsiteY26" fmla="*/ 978306 h 1119428"/>
              <a:gd name="connsiteX27" fmla="*/ 683867 w 1009517"/>
              <a:gd name="connsiteY27" fmla="*/ 967450 h 1119428"/>
              <a:gd name="connsiteX28" fmla="*/ 727287 w 1009517"/>
              <a:gd name="connsiteY28" fmla="*/ 945739 h 1119428"/>
              <a:gd name="connsiteX29" fmla="*/ 781562 w 1009517"/>
              <a:gd name="connsiteY29" fmla="*/ 924028 h 1119428"/>
              <a:gd name="connsiteX30" fmla="*/ 900967 w 1009517"/>
              <a:gd name="connsiteY30" fmla="*/ 869750 h 1119428"/>
              <a:gd name="connsiteX31" fmla="*/ 922677 w 1009517"/>
              <a:gd name="connsiteY31" fmla="*/ 837183 h 1119428"/>
              <a:gd name="connsiteX32" fmla="*/ 1009517 w 1009517"/>
              <a:gd name="connsiteY32" fmla="*/ 815472 h 111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09517" h="1119428">
                <a:moveTo>
                  <a:pt x="922677" y="109861"/>
                </a:moveTo>
                <a:cubicBezTo>
                  <a:pt x="797100" y="101488"/>
                  <a:pt x="747822" y="103569"/>
                  <a:pt x="629592" y="77294"/>
                </a:cubicBezTo>
                <a:cubicBezTo>
                  <a:pt x="415018" y="29609"/>
                  <a:pt x="727064" y="78814"/>
                  <a:pt x="488476" y="44727"/>
                </a:cubicBezTo>
                <a:cubicBezTo>
                  <a:pt x="457946" y="24373"/>
                  <a:pt x="440770" y="0"/>
                  <a:pt x="401636" y="44727"/>
                </a:cubicBezTo>
                <a:cubicBezTo>
                  <a:pt x="386566" y="61951"/>
                  <a:pt x="398968" y="97166"/>
                  <a:pt x="379926" y="109861"/>
                </a:cubicBezTo>
                <a:cubicBezTo>
                  <a:pt x="369071" y="117098"/>
                  <a:pt x="359030" y="125737"/>
                  <a:pt x="347361" y="131572"/>
                </a:cubicBezTo>
                <a:cubicBezTo>
                  <a:pt x="316156" y="147175"/>
                  <a:pt x="268808" y="148283"/>
                  <a:pt x="238811" y="153283"/>
                </a:cubicBezTo>
                <a:cubicBezTo>
                  <a:pt x="220612" y="156316"/>
                  <a:pt x="202628" y="160520"/>
                  <a:pt x="184536" y="164139"/>
                </a:cubicBezTo>
                <a:cubicBezTo>
                  <a:pt x="173681" y="171376"/>
                  <a:pt x="160121" y="175662"/>
                  <a:pt x="151971" y="185850"/>
                </a:cubicBezTo>
                <a:cubicBezTo>
                  <a:pt x="144823" y="194785"/>
                  <a:pt x="146233" y="208181"/>
                  <a:pt x="141116" y="218416"/>
                </a:cubicBezTo>
                <a:cubicBezTo>
                  <a:pt x="94940" y="310773"/>
                  <a:pt x="144650" y="173785"/>
                  <a:pt x="97696" y="305261"/>
                </a:cubicBezTo>
                <a:cubicBezTo>
                  <a:pt x="86151" y="337589"/>
                  <a:pt x="80481" y="372257"/>
                  <a:pt x="65130" y="402961"/>
                </a:cubicBezTo>
                <a:cubicBezTo>
                  <a:pt x="57893" y="417435"/>
                  <a:pt x="49102" y="431231"/>
                  <a:pt x="43420" y="446383"/>
                </a:cubicBezTo>
                <a:cubicBezTo>
                  <a:pt x="38182" y="460353"/>
                  <a:pt x="36663" y="475460"/>
                  <a:pt x="32565" y="489805"/>
                </a:cubicBezTo>
                <a:cubicBezTo>
                  <a:pt x="29422" y="500808"/>
                  <a:pt x="25328" y="511516"/>
                  <a:pt x="21710" y="522372"/>
                </a:cubicBezTo>
                <a:cubicBezTo>
                  <a:pt x="18092" y="551320"/>
                  <a:pt x="14981" y="580336"/>
                  <a:pt x="10855" y="609216"/>
                </a:cubicBezTo>
                <a:cubicBezTo>
                  <a:pt x="7742" y="631006"/>
                  <a:pt x="0" y="652339"/>
                  <a:pt x="0" y="674350"/>
                </a:cubicBezTo>
                <a:cubicBezTo>
                  <a:pt x="0" y="743197"/>
                  <a:pt x="2653" y="812249"/>
                  <a:pt x="10855" y="880605"/>
                </a:cubicBezTo>
                <a:cubicBezTo>
                  <a:pt x="13582" y="903328"/>
                  <a:pt x="28803" y="923165"/>
                  <a:pt x="32565" y="945739"/>
                </a:cubicBezTo>
                <a:cubicBezTo>
                  <a:pt x="36183" y="967450"/>
                  <a:pt x="37096" y="989790"/>
                  <a:pt x="43420" y="1010872"/>
                </a:cubicBezTo>
                <a:cubicBezTo>
                  <a:pt x="53430" y="1044241"/>
                  <a:pt x="80066" y="1078726"/>
                  <a:pt x="108551" y="1097717"/>
                </a:cubicBezTo>
                <a:lnTo>
                  <a:pt x="141116" y="1119428"/>
                </a:lnTo>
                <a:cubicBezTo>
                  <a:pt x="182765" y="1115806"/>
                  <a:pt x="368966" y="1106183"/>
                  <a:pt x="455911" y="1086861"/>
                </a:cubicBezTo>
                <a:cubicBezTo>
                  <a:pt x="467081" y="1084379"/>
                  <a:pt x="477621" y="1079624"/>
                  <a:pt x="488476" y="1076006"/>
                </a:cubicBezTo>
                <a:cubicBezTo>
                  <a:pt x="492094" y="1065150"/>
                  <a:pt x="491240" y="1051531"/>
                  <a:pt x="499331" y="1043439"/>
                </a:cubicBezTo>
                <a:cubicBezTo>
                  <a:pt x="524821" y="1017947"/>
                  <a:pt x="555886" y="1022987"/>
                  <a:pt x="586172" y="1010872"/>
                </a:cubicBezTo>
                <a:cubicBezTo>
                  <a:pt x="608708" y="1001857"/>
                  <a:pt x="629122" y="988164"/>
                  <a:pt x="651302" y="978306"/>
                </a:cubicBezTo>
                <a:cubicBezTo>
                  <a:pt x="661758" y="973659"/>
                  <a:pt x="673350" y="971958"/>
                  <a:pt x="683867" y="967450"/>
                </a:cubicBezTo>
                <a:cubicBezTo>
                  <a:pt x="698740" y="961075"/>
                  <a:pt x="712500" y="952311"/>
                  <a:pt x="727287" y="945739"/>
                </a:cubicBezTo>
                <a:cubicBezTo>
                  <a:pt x="745093" y="937825"/>
                  <a:pt x="763870" y="932194"/>
                  <a:pt x="781562" y="924028"/>
                </a:cubicBezTo>
                <a:cubicBezTo>
                  <a:pt x="907757" y="865781"/>
                  <a:pt x="827404" y="894271"/>
                  <a:pt x="900967" y="869750"/>
                </a:cubicBezTo>
                <a:cubicBezTo>
                  <a:pt x="908204" y="858894"/>
                  <a:pt x="911614" y="844098"/>
                  <a:pt x="922677" y="837183"/>
                </a:cubicBezTo>
                <a:cubicBezTo>
                  <a:pt x="961074" y="813183"/>
                  <a:pt x="975547" y="815472"/>
                  <a:pt x="1009517" y="815472"/>
                </a:cubicBezTo>
              </a:path>
            </a:pathLst>
          </a:custGeom>
          <a:ln w="381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40113" y="5981700"/>
            <a:ext cx="2447925" cy="50958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73688" y="4870450"/>
            <a:ext cx="2990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First crossing edge considered</a:t>
            </a:r>
          </a:p>
        </p:txBody>
      </p:sp>
      <p:sp>
        <p:nvSpPr>
          <p:cNvPr id="45" name="Oval 44"/>
          <p:cNvSpPr/>
          <p:nvPr/>
        </p:nvSpPr>
        <p:spPr>
          <a:xfrm>
            <a:off x="1411288" y="4686300"/>
            <a:ext cx="2952750" cy="568325"/>
          </a:xfrm>
          <a:prstGeom prst="ellipse">
            <a:avLst/>
          </a:prstGeom>
          <a:noFill/>
          <a:ln w="571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30" grpId="0" animBg="1"/>
      <p:bldP spid="31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 </a:t>
            </a:r>
            <a:r>
              <a:rPr lang="en-US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(V,T)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a spanning tree?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04913" y="1846263"/>
            <a:ext cx="200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No cycles by design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04913" y="2605088"/>
            <a:ext cx="399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Just need to show that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(V,T) </a:t>
            </a:r>
            <a:r>
              <a:rPr lang="en-US" sz="1800">
                <a:latin typeface="Calibri" charset="0"/>
              </a:rPr>
              <a:t>is connected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95500" y="3419475"/>
            <a:ext cx="5815013" cy="2192338"/>
            <a:chOff x="2095019" y="3419501"/>
            <a:chExt cx="5815175" cy="2192823"/>
          </a:xfrm>
        </p:grpSpPr>
        <p:sp>
          <p:nvSpPr>
            <p:cNvPr id="5" name="Freeform 4"/>
            <p:cNvSpPr/>
            <p:nvPr/>
          </p:nvSpPr>
          <p:spPr>
            <a:xfrm>
              <a:off x="2095019" y="3584638"/>
              <a:ext cx="1986018" cy="1929240"/>
            </a:xfrm>
            <a:custGeom>
              <a:avLst/>
              <a:gdLst>
                <a:gd name="connsiteX0" fmla="*/ 423346 w 1985465"/>
                <a:gd name="connsiteY0" fmla="*/ 74244 h 1930544"/>
                <a:gd name="connsiteX1" fmla="*/ 314796 w 1985465"/>
                <a:gd name="connsiteY1" fmla="*/ 95955 h 1930544"/>
                <a:gd name="connsiteX2" fmla="*/ 206246 w 1985465"/>
                <a:gd name="connsiteY2" fmla="*/ 171944 h 1930544"/>
                <a:gd name="connsiteX3" fmla="*/ 108551 w 1985465"/>
                <a:gd name="connsiteY3" fmla="*/ 280499 h 1930544"/>
                <a:gd name="connsiteX4" fmla="*/ 65131 w 1985465"/>
                <a:gd name="connsiteY4" fmla="*/ 389055 h 1930544"/>
                <a:gd name="connsiteX5" fmla="*/ 21710 w 1985465"/>
                <a:gd name="connsiteY5" fmla="*/ 541033 h 1930544"/>
                <a:gd name="connsiteX6" fmla="*/ 0 w 1985465"/>
                <a:gd name="connsiteY6" fmla="*/ 682155 h 1930544"/>
                <a:gd name="connsiteX7" fmla="*/ 21710 w 1985465"/>
                <a:gd name="connsiteY7" fmla="*/ 1246644 h 1930544"/>
                <a:gd name="connsiteX8" fmla="*/ 65131 w 1985465"/>
                <a:gd name="connsiteY8" fmla="*/ 1626589 h 1930544"/>
                <a:gd name="connsiteX9" fmla="*/ 206246 w 1985465"/>
                <a:gd name="connsiteY9" fmla="*/ 1865411 h 1930544"/>
                <a:gd name="connsiteX10" fmla="*/ 369071 w 1985465"/>
                <a:gd name="connsiteY10" fmla="*/ 1919689 h 1930544"/>
                <a:gd name="connsiteX11" fmla="*/ 445056 w 1985465"/>
                <a:gd name="connsiteY11" fmla="*/ 1930544 h 1930544"/>
                <a:gd name="connsiteX12" fmla="*/ 868402 w 1985465"/>
                <a:gd name="connsiteY12" fmla="*/ 1908833 h 1930544"/>
                <a:gd name="connsiteX13" fmla="*/ 933532 w 1985465"/>
                <a:gd name="connsiteY13" fmla="*/ 1843700 h 1930544"/>
                <a:gd name="connsiteX14" fmla="*/ 1639109 w 1985465"/>
                <a:gd name="connsiteY14" fmla="*/ 1821989 h 1930544"/>
                <a:gd name="connsiteX15" fmla="*/ 1682529 w 1985465"/>
                <a:gd name="connsiteY15" fmla="*/ 1811133 h 1930544"/>
                <a:gd name="connsiteX16" fmla="*/ 1747659 w 1985465"/>
                <a:gd name="connsiteY16" fmla="*/ 1789422 h 1930544"/>
                <a:gd name="connsiteX17" fmla="*/ 1834499 w 1985465"/>
                <a:gd name="connsiteY17" fmla="*/ 1713433 h 1930544"/>
                <a:gd name="connsiteX18" fmla="*/ 1856209 w 1985465"/>
                <a:gd name="connsiteY18" fmla="*/ 1670011 h 1930544"/>
                <a:gd name="connsiteX19" fmla="*/ 1877919 w 1985465"/>
                <a:gd name="connsiteY19" fmla="*/ 1637444 h 1930544"/>
                <a:gd name="connsiteX20" fmla="*/ 1921340 w 1985465"/>
                <a:gd name="connsiteY20" fmla="*/ 1452900 h 1930544"/>
                <a:gd name="connsiteX21" fmla="*/ 1943050 w 1985465"/>
                <a:gd name="connsiteY21" fmla="*/ 866700 h 1930544"/>
                <a:gd name="connsiteX22" fmla="*/ 1921340 w 1985465"/>
                <a:gd name="connsiteY22" fmla="*/ 769000 h 1930544"/>
                <a:gd name="connsiteX23" fmla="*/ 1758514 w 1985465"/>
                <a:gd name="connsiteY23" fmla="*/ 627877 h 1930544"/>
                <a:gd name="connsiteX24" fmla="*/ 1606544 w 1985465"/>
                <a:gd name="connsiteY24" fmla="*/ 454188 h 1930544"/>
                <a:gd name="connsiteX25" fmla="*/ 1541414 w 1985465"/>
                <a:gd name="connsiteY25" fmla="*/ 367344 h 1930544"/>
                <a:gd name="connsiteX26" fmla="*/ 1508849 w 1985465"/>
                <a:gd name="connsiteY26" fmla="*/ 334777 h 1930544"/>
                <a:gd name="connsiteX27" fmla="*/ 1487139 w 1985465"/>
                <a:gd name="connsiteY27" fmla="*/ 302210 h 1930544"/>
                <a:gd name="connsiteX28" fmla="*/ 1422008 w 1985465"/>
                <a:gd name="connsiteY28" fmla="*/ 247933 h 1930544"/>
                <a:gd name="connsiteX29" fmla="*/ 1378588 w 1985465"/>
                <a:gd name="connsiteY29" fmla="*/ 226222 h 1930544"/>
                <a:gd name="connsiteX30" fmla="*/ 1291748 w 1985465"/>
                <a:gd name="connsiteY30" fmla="*/ 204510 h 1930544"/>
                <a:gd name="connsiteX31" fmla="*/ 1248328 w 1985465"/>
                <a:gd name="connsiteY31" fmla="*/ 182799 h 1930544"/>
                <a:gd name="connsiteX32" fmla="*/ 1172343 w 1985465"/>
                <a:gd name="connsiteY32" fmla="*/ 171944 h 1930544"/>
                <a:gd name="connsiteX33" fmla="*/ 1128923 w 1985465"/>
                <a:gd name="connsiteY33" fmla="*/ 161088 h 1930544"/>
                <a:gd name="connsiteX34" fmla="*/ 911822 w 1985465"/>
                <a:gd name="connsiteY34" fmla="*/ 128522 h 1930544"/>
                <a:gd name="connsiteX35" fmla="*/ 803272 w 1985465"/>
                <a:gd name="connsiteY35" fmla="*/ 63388 h 1930544"/>
                <a:gd name="connsiteX36" fmla="*/ 759852 w 1985465"/>
                <a:gd name="connsiteY36" fmla="*/ 52533 h 1930544"/>
                <a:gd name="connsiteX37" fmla="*/ 727287 w 1985465"/>
                <a:gd name="connsiteY37" fmla="*/ 30821 h 1930544"/>
                <a:gd name="connsiteX38" fmla="*/ 521042 w 1985465"/>
                <a:gd name="connsiteY38" fmla="*/ 30821 h 1930544"/>
                <a:gd name="connsiteX39" fmla="*/ 477621 w 1985465"/>
                <a:gd name="connsiteY39" fmla="*/ 41677 h 1930544"/>
                <a:gd name="connsiteX40" fmla="*/ 423346 w 1985465"/>
                <a:gd name="connsiteY40" fmla="*/ 52533 h 1930544"/>
                <a:gd name="connsiteX41" fmla="*/ 401636 w 1985465"/>
                <a:gd name="connsiteY41" fmla="*/ 85099 h 1930544"/>
                <a:gd name="connsiteX42" fmla="*/ 369071 w 1985465"/>
                <a:gd name="connsiteY42" fmla="*/ 95955 h 1930544"/>
                <a:gd name="connsiteX43" fmla="*/ 369071 w 1985465"/>
                <a:gd name="connsiteY43" fmla="*/ 95955 h 1930544"/>
                <a:gd name="connsiteX44" fmla="*/ 423346 w 1985465"/>
                <a:gd name="connsiteY44" fmla="*/ 74244 h 193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85465" h="1930544">
                  <a:moveTo>
                    <a:pt x="423346" y="74244"/>
                  </a:moveTo>
                  <a:cubicBezTo>
                    <a:pt x="387163" y="81481"/>
                    <a:pt x="348446" y="80812"/>
                    <a:pt x="314796" y="95955"/>
                  </a:cubicBezTo>
                  <a:cubicBezTo>
                    <a:pt x="274518" y="114081"/>
                    <a:pt x="240525" y="144091"/>
                    <a:pt x="206246" y="171944"/>
                  </a:cubicBezTo>
                  <a:cubicBezTo>
                    <a:pt x="189203" y="185792"/>
                    <a:pt x="123663" y="250273"/>
                    <a:pt x="108551" y="280499"/>
                  </a:cubicBezTo>
                  <a:cubicBezTo>
                    <a:pt x="91123" y="315357"/>
                    <a:pt x="78815" y="352564"/>
                    <a:pt x="65131" y="389055"/>
                  </a:cubicBezTo>
                  <a:cubicBezTo>
                    <a:pt x="46147" y="439683"/>
                    <a:pt x="33115" y="487809"/>
                    <a:pt x="21710" y="541033"/>
                  </a:cubicBezTo>
                  <a:cubicBezTo>
                    <a:pt x="15255" y="571156"/>
                    <a:pt x="3963" y="654415"/>
                    <a:pt x="0" y="682155"/>
                  </a:cubicBezTo>
                  <a:cubicBezTo>
                    <a:pt x="27554" y="957710"/>
                    <a:pt x="3413" y="688590"/>
                    <a:pt x="21710" y="1246644"/>
                  </a:cubicBezTo>
                  <a:cubicBezTo>
                    <a:pt x="25339" y="1357338"/>
                    <a:pt x="28711" y="1517324"/>
                    <a:pt x="65131" y="1626589"/>
                  </a:cubicBezTo>
                  <a:cubicBezTo>
                    <a:pt x="99271" y="1729015"/>
                    <a:pt x="127833" y="1802677"/>
                    <a:pt x="206246" y="1865411"/>
                  </a:cubicBezTo>
                  <a:cubicBezTo>
                    <a:pt x="259588" y="1908087"/>
                    <a:pt x="296802" y="1909365"/>
                    <a:pt x="369071" y="1919689"/>
                  </a:cubicBezTo>
                  <a:lnTo>
                    <a:pt x="445056" y="1930544"/>
                  </a:lnTo>
                  <a:cubicBezTo>
                    <a:pt x="586171" y="1923307"/>
                    <a:pt x="728521" y="1928817"/>
                    <a:pt x="868402" y="1908833"/>
                  </a:cubicBezTo>
                  <a:cubicBezTo>
                    <a:pt x="1003363" y="1889552"/>
                    <a:pt x="817720" y="1850513"/>
                    <a:pt x="933532" y="1843700"/>
                  </a:cubicBezTo>
                  <a:cubicBezTo>
                    <a:pt x="1168430" y="1829882"/>
                    <a:pt x="1403917" y="1829226"/>
                    <a:pt x="1639109" y="1821989"/>
                  </a:cubicBezTo>
                  <a:cubicBezTo>
                    <a:pt x="1653582" y="1818370"/>
                    <a:pt x="1668239" y="1815420"/>
                    <a:pt x="1682529" y="1811133"/>
                  </a:cubicBezTo>
                  <a:cubicBezTo>
                    <a:pt x="1704448" y="1804557"/>
                    <a:pt x="1747659" y="1789422"/>
                    <a:pt x="1747659" y="1789422"/>
                  </a:cubicBezTo>
                  <a:cubicBezTo>
                    <a:pt x="1764675" y="1775809"/>
                    <a:pt x="1818182" y="1736278"/>
                    <a:pt x="1834499" y="1713433"/>
                  </a:cubicBezTo>
                  <a:cubicBezTo>
                    <a:pt x="1843904" y="1700265"/>
                    <a:pt x="1848181" y="1684061"/>
                    <a:pt x="1856209" y="1670011"/>
                  </a:cubicBezTo>
                  <a:cubicBezTo>
                    <a:pt x="1862682" y="1658683"/>
                    <a:pt x="1872620" y="1649366"/>
                    <a:pt x="1877919" y="1637444"/>
                  </a:cubicBezTo>
                  <a:cubicBezTo>
                    <a:pt x="1904459" y="1577726"/>
                    <a:pt x="1909611" y="1517407"/>
                    <a:pt x="1921340" y="1452900"/>
                  </a:cubicBezTo>
                  <a:cubicBezTo>
                    <a:pt x="1928577" y="1257500"/>
                    <a:pt x="1985465" y="1057578"/>
                    <a:pt x="1943050" y="866700"/>
                  </a:cubicBezTo>
                  <a:cubicBezTo>
                    <a:pt x="1935813" y="834133"/>
                    <a:pt x="1941738" y="795399"/>
                    <a:pt x="1921340" y="769000"/>
                  </a:cubicBezTo>
                  <a:cubicBezTo>
                    <a:pt x="1877425" y="712166"/>
                    <a:pt x="1805809" y="681931"/>
                    <a:pt x="1758514" y="627877"/>
                  </a:cubicBezTo>
                  <a:cubicBezTo>
                    <a:pt x="1707857" y="569981"/>
                    <a:pt x="1652700" y="515732"/>
                    <a:pt x="1606544" y="454188"/>
                  </a:cubicBezTo>
                  <a:cubicBezTo>
                    <a:pt x="1584834" y="425240"/>
                    <a:pt x="1564327" y="395350"/>
                    <a:pt x="1541414" y="367344"/>
                  </a:cubicBezTo>
                  <a:cubicBezTo>
                    <a:pt x="1531693" y="355462"/>
                    <a:pt x="1518677" y="346571"/>
                    <a:pt x="1508849" y="334777"/>
                  </a:cubicBezTo>
                  <a:cubicBezTo>
                    <a:pt x="1500497" y="324754"/>
                    <a:pt x="1495491" y="312233"/>
                    <a:pt x="1487139" y="302210"/>
                  </a:cubicBezTo>
                  <a:cubicBezTo>
                    <a:pt x="1466729" y="277716"/>
                    <a:pt x="1449177" y="263459"/>
                    <a:pt x="1422008" y="247933"/>
                  </a:cubicBezTo>
                  <a:cubicBezTo>
                    <a:pt x="1407958" y="239904"/>
                    <a:pt x="1393939" y="231339"/>
                    <a:pt x="1378588" y="226222"/>
                  </a:cubicBezTo>
                  <a:cubicBezTo>
                    <a:pt x="1350282" y="216786"/>
                    <a:pt x="1318435" y="217854"/>
                    <a:pt x="1291748" y="204510"/>
                  </a:cubicBezTo>
                  <a:cubicBezTo>
                    <a:pt x="1277275" y="197273"/>
                    <a:pt x="1263940" y="187057"/>
                    <a:pt x="1248328" y="182799"/>
                  </a:cubicBezTo>
                  <a:cubicBezTo>
                    <a:pt x="1223644" y="176067"/>
                    <a:pt x="1197516" y="176521"/>
                    <a:pt x="1172343" y="171944"/>
                  </a:cubicBezTo>
                  <a:cubicBezTo>
                    <a:pt x="1157665" y="169275"/>
                    <a:pt x="1143677" y="163301"/>
                    <a:pt x="1128923" y="161088"/>
                  </a:cubicBezTo>
                  <a:cubicBezTo>
                    <a:pt x="893307" y="125744"/>
                    <a:pt x="1023896" y="156540"/>
                    <a:pt x="911822" y="128522"/>
                  </a:cubicBezTo>
                  <a:cubicBezTo>
                    <a:pt x="879361" y="106880"/>
                    <a:pt x="841420" y="77694"/>
                    <a:pt x="803272" y="63388"/>
                  </a:cubicBezTo>
                  <a:cubicBezTo>
                    <a:pt x="789303" y="58150"/>
                    <a:pt x="774325" y="56151"/>
                    <a:pt x="759852" y="52533"/>
                  </a:cubicBezTo>
                  <a:cubicBezTo>
                    <a:pt x="748997" y="45296"/>
                    <a:pt x="738956" y="36656"/>
                    <a:pt x="727287" y="30821"/>
                  </a:cubicBezTo>
                  <a:cubicBezTo>
                    <a:pt x="665650" y="0"/>
                    <a:pt x="574551" y="27477"/>
                    <a:pt x="521042" y="30821"/>
                  </a:cubicBezTo>
                  <a:cubicBezTo>
                    <a:pt x="506568" y="34440"/>
                    <a:pt x="492185" y="38440"/>
                    <a:pt x="477621" y="41677"/>
                  </a:cubicBezTo>
                  <a:cubicBezTo>
                    <a:pt x="459610" y="45680"/>
                    <a:pt x="439365" y="43379"/>
                    <a:pt x="423346" y="52533"/>
                  </a:cubicBezTo>
                  <a:cubicBezTo>
                    <a:pt x="412019" y="59006"/>
                    <a:pt x="411823" y="76949"/>
                    <a:pt x="401636" y="85099"/>
                  </a:cubicBezTo>
                  <a:cubicBezTo>
                    <a:pt x="392701" y="92247"/>
                    <a:pt x="369071" y="95955"/>
                    <a:pt x="369071" y="95955"/>
                  </a:cubicBezTo>
                  <a:lnTo>
                    <a:pt x="369071" y="95955"/>
                  </a:lnTo>
                  <a:lnTo>
                    <a:pt x="423346" y="7424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ja-JP" alt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’</a:t>
              </a: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4733518" y="3419501"/>
              <a:ext cx="3176676" cy="2192823"/>
            </a:xfrm>
            <a:custGeom>
              <a:avLst/>
              <a:gdLst>
                <a:gd name="connsiteX0" fmla="*/ 10899 w 3177448"/>
                <a:gd name="connsiteY0" fmla="*/ 390801 h 2192823"/>
                <a:gd name="connsiteX1" fmla="*/ 32609 w 3177448"/>
                <a:gd name="connsiteY1" fmla="*/ 1237534 h 2192823"/>
                <a:gd name="connsiteX2" fmla="*/ 119449 w 3177448"/>
                <a:gd name="connsiteY2" fmla="*/ 1324379 h 2192823"/>
                <a:gd name="connsiteX3" fmla="*/ 184579 w 3177448"/>
                <a:gd name="connsiteY3" fmla="*/ 1432934 h 2192823"/>
                <a:gd name="connsiteX4" fmla="*/ 228000 w 3177448"/>
                <a:gd name="connsiteY4" fmla="*/ 1541490 h 2192823"/>
                <a:gd name="connsiteX5" fmla="*/ 303985 w 3177448"/>
                <a:gd name="connsiteY5" fmla="*/ 1704323 h 2192823"/>
                <a:gd name="connsiteX6" fmla="*/ 358260 w 3177448"/>
                <a:gd name="connsiteY6" fmla="*/ 1834590 h 2192823"/>
                <a:gd name="connsiteX7" fmla="*/ 412535 w 3177448"/>
                <a:gd name="connsiteY7" fmla="*/ 1878012 h 2192823"/>
                <a:gd name="connsiteX8" fmla="*/ 488520 w 3177448"/>
                <a:gd name="connsiteY8" fmla="*/ 1899723 h 2192823"/>
                <a:gd name="connsiteX9" fmla="*/ 521085 w 3177448"/>
                <a:gd name="connsiteY9" fmla="*/ 1910579 h 2192823"/>
                <a:gd name="connsiteX10" fmla="*/ 607925 w 3177448"/>
                <a:gd name="connsiteY10" fmla="*/ 1921434 h 2192823"/>
                <a:gd name="connsiteX11" fmla="*/ 683910 w 3177448"/>
                <a:gd name="connsiteY11" fmla="*/ 1932290 h 2192823"/>
                <a:gd name="connsiteX12" fmla="*/ 781606 w 3177448"/>
                <a:gd name="connsiteY12" fmla="*/ 1899723 h 2192823"/>
                <a:gd name="connsiteX13" fmla="*/ 803316 w 3177448"/>
                <a:gd name="connsiteY13" fmla="*/ 1856301 h 2192823"/>
                <a:gd name="connsiteX14" fmla="*/ 814171 w 3177448"/>
                <a:gd name="connsiteY14" fmla="*/ 1726034 h 2192823"/>
                <a:gd name="connsiteX15" fmla="*/ 879301 w 3177448"/>
                <a:gd name="connsiteY15" fmla="*/ 1736890 h 2192823"/>
                <a:gd name="connsiteX16" fmla="*/ 1052981 w 3177448"/>
                <a:gd name="connsiteY16" fmla="*/ 1834590 h 2192823"/>
                <a:gd name="connsiteX17" fmla="*/ 1172387 w 3177448"/>
                <a:gd name="connsiteY17" fmla="*/ 1899723 h 2192823"/>
                <a:gd name="connsiteX18" fmla="*/ 1476327 w 3177448"/>
                <a:gd name="connsiteY18" fmla="*/ 2019135 h 2192823"/>
                <a:gd name="connsiteX19" fmla="*/ 1595732 w 3177448"/>
                <a:gd name="connsiteY19" fmla="*/ 2051701 h 2192823"/>
                <a:gd name="connsiteX20" fmla="*/ 1801978 w 3177448"/>
                <a:gd name="connsiteY20" fmla="*/ 2127690 h 2192823"/>
                <a:gd name="connsiteX21" fmla="*/ 1964803 w 3177448"/>
                <a:gd name="connsiteY21" fmla="*/ 2192823 h 2192823"/>
                <a:gd name="connsiteX22" fmla="*/ 2127629 w 3177448"/>
                <a:gd name="connsiteY22" fmla="*/ 2160257 h 2192823"/>
                <a:gd name="connsiteX23" fmla="*/ 2192759 w 3177448"/>
                <a:gd name="connsiteY23" fmla="*/ 2149401 h 2192823"/>
                <a:gd name="connsiteX24" fmla="*/ 2485844 w 3177448"/>
                <a:gd name="connsiteY24" fmla="*/ 2051701 h 2192823"/>
                <a:gd name="connsiteX25" fmla="*/ 2778930 w 3177448"/>
                <a:gd name="connsiteY25" fmla="*/ 1899723 h 2192823"/>
                <a:gd name="connsiteX26" fmla="*/ 2876625 w 3177448"/>
                <a:gd name="connsiteY26" fmla="*/ 1834590 h 2192823"/>
                <a:gd name="connsiteX27" fmla="*/ 3039450 w 3177448"/>
                <a:gd name="connsiteY27" fmla="*/ 1693468 h 2192823"/>
                <a:gd name="connsiteX28" fmla="*/ 3093726 w 3177448"/>
                <a:gd name="connsiteY28" fmla="*/ 1628334 h 2192823"/>
                <a:gd name="connsiteX29" fmla="*/ 3148001 w 3177448"/>
                <a:gd name="connsiteY29" fmla="*/ 1498068 h 2192823"/>
                <a:gd name="connsiteX30" fmla="*/ 3148001 w 3177448"/>
                <a:gd name="connsiteY30" fmla="*/ 1052990 h 2192823"/>
                <a:gd name="connsiteX31" fmla="*/ 3126291 w 3177448"/>
                <a:gd name="connsiteY31" fmla="*/ 998712 h 2192823"/>
                <a:gd name="connsiteX32" fmla="*/ 3104581 w 3177448"/>
                <a:gd name="connsiteY32" fmla="*/ 922723 h 2192823"/>
                <a:gd name="connsiteX33" fmla="*/ 2996030 w 3177448"/>
                <a:gd name="connsiteY33" fmla="*/ 759890 h 2192823"/>
                <a:gd name="connsiteX34" fmla="*/ 2909190 w 3177448"/>
                <a:gd name="connsiteY34" fmla="*/ 705612 h 2192823"/>
                <a:gd name="connsiteX35" fmla="*/ 2702945 w 3177448"/>
                <a:gd name="connsiteY35" fmla="*/ 564490 h 2192823"/>
                <a:gd name="connsiteX36" fmla="*/ 2409859 w 3177448"/>
                <a:gd name="connsiteY36" fmla="*/ 314812 h 2192823"/>
                <a:gd name="connsiteX37" fmla="*/ 2290454 w 3177448"/>
                <a:gd name="connsiteY37" fmla="*/ 184545 h 2192823"/>
                <a:gd name="connsiteX38" fmla="*/ 2225324 w 3177448"/>
                <a:gd name="connsiteY38" fmla="*/ 130267 h 2192823"/>
                <a:gd name="connsiteX39" fmla="*/ 2160194 w 3177448"/>
                <a:gd name="connsiteY39" fmla="*/ 97700 h 2192823"/>
                <a:gd name="connsiteX40" fmla="*/ 2051643 w 3177448"/>
                <a:gd name="connsiteY40" fmla="*/ 54278 h 2192823"/>
                <a:gd name="connsiteX41" fmla="*/ 1921383 w 3177448"/>
                <a:gd name="connsiteY41" fmla="*/ 21712 h 2192823"/>
                <a:gd name="connsiteX42" fmla="*/ 1389487 w 3177448"/>
                <a:gd name="connsiteY42" fmla="*/ 32567 h 2192823"/>
                <a:gd name="connsiteX43" fmla="*/ 846736 w 3177448"/>
                <a:gd name="connsiteY43" fmla="*/ 0 h 2192823"/>
                <a:gd name="connsiteX44" fmla="*/ 586215 w 3177448"/>
                <a:gd name="connsiteY44" fmla="*/ 10856 h 2192823"/>
                <a:gd name="connsiteX45" fmla="*/ 477665 w 3177448"/>
                <a:gd name="connsiteY45" fmla="*/ 43423 h 2192823"/>
                <a:gd name="connsiteX46" fmla="*/ 445100 w 3177448"/>
                <a:gd name="connsiteY46" fmla="*/ 54278 h 2192823"/>
                <a:gd name="connsiteX47" fmla="*/ 336550 w 3177448"/>
                <a:gd name="connsiteY47" fmla="*/ 97700 h 2192823"/>
                <a:gd name="connsiteX48" fmla="*/ 217144 w 3177448"/>
                <a:gd name="connsiteY48" fmla="*/ 162834 h 2192823"/>
                <a:gd name="connsiteX49" fmla="*/ 173724 w 3177448"/>
                <a:gd name="connsiteY49" fmla="*/ 184545 h 2192823"/>
                <a:gd name="connsiteX50" fmla="*/ 141159 w 3177448"/>
                <a:gd name="connsiteY50" fmla="*/ 217112 h 2192823"/>
                <a:gd name="connsiteX51" fmla="*/ 97739 w 3177448"/>
                <a:gd name="connsiteY51" fmla="*/ 238823 h 2192823"/>
                <a:gd name="connsiteX52" fmla="*/ 76029 w 3177448"/>
                <a:gd name="connsiteY52" fmla="*/ 271389 h 2192823"/>
                <a:gd name="connsiteX53" fmla="*/ 21754 w 3177448"/>
                <a:gd name="connsiteY53" fmla="*/ 314812 h 2192823"/>
                <a:gd name="connsiteX54" fmla="*/ 10899 w 3177448"/>
                <a:gd name="connsiteY54" fmla="*/ 390801 h 219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77448" h="2192823">
                  <a:moveTo>
                    <a:pt x="10899" y="390801"/>
                  </a:moveTo>
                  <a:cubicBezTo>
                    <a:pt x="12708" y="544588"/>
                    <a:pt x="0" y="957086"/>
                    <a:pt x="32609" y="1237534"/>
                  </a:cubicBezTo>
                  <a:cubicBezTo>
                    <a:pt x="37337" y="1278198"/>
                    <a:pt x="94316" y="1292064"/>
                    <a:pt x="119449" y="1324379"/>
                  </a:cubicBezTo>
                  <a:cubicBezTo>
                    <a:pt x="145355" y="1357689"/>
                    <a:pt x="165708" y="1395191"/>
                    <a:pt x="184579" y="1432934"/>
                  </a:cubicBezTo>
                  <a:cubicBezTo>
                    <a:pt x="202008" y="1467792"/>
                    <a:pt x="212008" y="1505950"/>
                    <a:pt x="228000" y="1541490"/>
                  </a:cubicBezTo>
                  <a:cubicBezTo>
                    <a:pt x="275617" y="1647310"/>
                    <a:pt x="274655" y="1622195"/>
                    <a:pt x="303985" y="1704323"/>
                  </a:cubicBezTo>
                  <a:cubicBezTo>
                    <a:pt x="314967" y="1735075"/>
                    <a:pt x="327280" y="1803608"/>
                    <a:pt x="358260" y="1834590"/>
                  </a:cubicBezTo>
                  <a:cubicBezTo>
                    <a:pt x="374643" y="1850973"/>
                    <a:pt x="392888" y="1865732"/>
                    <a:pt x="412535" y="1878012"/>
                  </a:cubicBezTo>
                  <a:cubicBezTo>
                    <a:pt x="423497" y="1884864"/>
                    <a:pt x="480619" y="1897466"/>
                    <a:pt x="488520" y="1899723"/>
                  </a:cubicBezTo>
                  <a:cubicBezTo>
                    <a:pt x="499522" y="1902867"/>
                    <a:pt x="509827" y="1908532"/>
                    <a:pt x="521085" y="1910579"/>
                  </a:cubicBezTo>
                  <a:cubicBezTo>
                    <a:pt x="549786" y="1915798"/>
                    <a:pt x="579009" y="1917578"/>
                    <a:pt x="607925" y="1921434"/>
                  </a:cubicBezTo>
                  <a:lnTo>
                    <a:pt x="683910" y="1932290"/>
                  </a:lnTo>
                  <a:cubicBezTo>
                    <a:pt x="716475" y="1921434"/>
                    <a:pt x="752646" y="1918153"/>
                    <a:pt x="781606" y="1899723"/>
                  </a:cubicBezTo>
                  <a:cubicBezTo>
                    <a:pt x="795258" y="1891035"/>
                    <a:pt x="800334" y="1872206"/>
                    <a:pt x="803316" y="1856301"/>
                  </a:cubicBezTo>
                  <a:cubicBezTo>
                    <a:pt x="811346" y="1813474"/>
                    <a:pt x="810553" y="1769456"/>
                    <a:pt x="814171" y="1726034"/>
                  </a:cubicBezTo>
                  <a:cubicBezTo>
                    <a:pt x="835881" y="1729653"/>
                    <a:pt x="858574" y="1729487"/>
                    <a:pt x="879301" y="1736890"/>
                  </a:cubicBezTo>
                  <a:cubicBezTo>
                    <a:pt x="943578" y="1759847"/>
                    <a:pt x="994699" y="1800846"/>
                    <a:pt x="1052981" y="1834590"/>
                  </a:cubicBezTo>
                  <a:cubicBezTo>
                    <a:pt x="1092218" y="1857307"/>
                    <a:pt x="1131303" y="1880549"/>
                    <a:pt x="1172387" y="1899723"/>
                  </a:cubicBezTo>
                  <a:cubicBezTo>
                    <a:pt x="1271943" y="1946185"/>
                    <a:pt x="1371520" y="1987691"/>
                    <a:pt x="1476327" y="2019135"/>
                  </a:cubicBezTo>
                  <a:cubicBezTo>
                    <a:pt x="1515842" y="2030990"/>
                    <a:pt x="1556594" y="2038654"/>
                    <a:pt x="1595732" y="2051701"/>
                  </a:cubicBezTo>
                  <a:cubicBezTo>
                    <a:pt x="1665238" y="2074871"/>
                    <a:pt x="1734348" y="2099509"/>
                    <a:pt x="1801978" y="2127690"/>
                  </a:cubicBezTo>
                  <a:cubicBezTo>
                    <a:pt x="1942800" y="2186369"/>
                    <a:pt x="1887613" y="2167093"/>
                    <a:pt x="1964803" y="2192823"/>
                  </a:cubicBezTo>
                  <a:lnTo>
                    <a:pt x="2127629" y="2160257"/>
                  </a:lnTo>
                  <a:cubicBezTo>
                    <a:pt x="2149250" y="2156139"/>
                    <a:pt x="2171695" y="2155784"/>
                    <a:pt x="2192759" y="2149401"/>
                  </a:cubicBezTo>
                  <a:cubicBezTo>
                    <a:pt x="2291313" y="2119534"/>
                    <a:pt x="2393737" y="2097757"/>
                    <a:pt x="2485844" y="2051701"/>
                  </a:cubicBezTo>
                  <a:cubicBezTo>
                    <a:pt x="2556873" y="2016185"/>
                    <a:pt x="2698250" y="1949030"/>
                    <a:pt x="2778930" y="1899723"/>
                  </a:cubicBezTo>
                  <a:cubicBezTo>
                    <a:pt x="2812326" y="1879313"/>
                    <a:pt x="2844650" y="1857161"/>
                    <a:pt x="2876625" y="1834590"/>
                  </a:cubicBezTo>
                  <a:cubicBezTo>
                    <a:pt x="2955971" y="1778579"/>
                    <a:pt x="2973667" y="1764736"/>
                    <a:pt x="3039450" y="1693468"/>
                  </a:cubicBezTo>
                  <a:cubicBezTo>
                    <a:pt x="3058619" y="1672701"/>
                    <a:pt x="3080002" y="1653039"/>
                    <a:pt x="3093726" y="1628334"/>
                  </a:cubicBezTo>
                  <a:cubicBezTo>
                    <a:pt x="3116570" y="1587213"/>
                    <a:pt x="3148001" y="1498068"/>
                    <a:pt x="3148001" y="1498068"/>
                  </a:cubicBezTo>
                  <a:cubicBezTo>
                    <a:pt x="3177448" y="1321373"/>
                    <a:pt x="3172354" y="1377714"/>
                    <a:pt x="3148001" y="1052990"/>
                  </a:cubicBezTo>
                  <a:cubicBezTo>
                    <a:pt x="3146544" y="1033558"/>
                    <a:pt x="3132453" y="1017198"/>
                    <a:pt x="3126291" y="998712"/>
                  </a:cubicBezTo>
                  <a:cubicBezTo>
                    <a:pt x="3117961" y="973721"/>
                    <a:pt x="3114037" y="947310"/>
                    <a:pt x="3104581" y="922723"/>
                  </a:cubicBezTo>
                  <a:cubicBezTo>
                    <a:pt x="3083237" y="867226"/>
                    <a:pt x="3036487" y="797652"/>
                    <a:pt x="2996030" y="759890"/>
                  </a:cubicBezTo>
                  <a:cubicBezTo>
                    <a:pt x="2971075" y="736598"/>
                    <a:pt x="2937592" y="724548"/>
                    <a:pt x="2909190" y="705612"/>
                  </a:cubicBezTo>
                  <a:cubicBezTo>
                    <a:pt x="2839880" y="659403"/>
                    <a:pt x="2766356" y="618510"/>
                    <a:pt x="2702945" y="564490"/>
                  </a:cubicBezTo>
                  <a:cubicBezTo>
                    <a:pt x="2605250" y="481264"/>
                    <a:pt x="2492017" y="413407"/>
                    <a:pt x="2409859" y="314812"/>
                  </a:cubicBezTo>
                  <a:cubicBezTo>
                    <a:pt x="2358969" y="253740"/>
                    <a:pt x="2350536" y="239623"/>
                    <a:pt x="2290454" y="184545"/>
                  </a:cubicBezTo>
                  <a:cubicBezTo>
                    <a:pt x="2269622" y="165448"/>
                    <a:pt x="2248838" y="145944"/>
                    <a:pt x="2225324" y="130267"/>
                  </a:cubicBezTo>
                  <a:cubicBezTo>
                    <a:pt x="2205128" y="116802"/>
                    <a:pt x="2182432" y="107429"/>
                    <a:pt x="2160194" y="97700"/>
                  </a:cubicBezTo>
                  <a:cubicBezTo>
                    <a:pt x="2124491" y="82079"/>
                    <a:pt x="2088392" y="67249"/>
                    <a:pt x="2051643" y="54278"/>
                  </a:cubicBezTo>
                  <a:cubicBezTo>
                    <a:pt x="1999113" y="35737"/>
                    <a:pt x="1972636" y="31963"/>
                    <a:pt x="1921383" y="21712"/>
                  </a:cubicBezTo>
                  <a:cubicBezTo>
                    <a:pt x="1744084" y="25330"/>
                    <a:pt x="1566786" y="36149"/>
                    <a:pt x="1389487" y="32567"/>
                  </a:cubicBezTo>
                  <a:cubicBezTo>
                    <a:pt x="1208282" y="28906"/>
                    <a:pt x="846736" y="0"/>
                    <a:pt x="846736" y="0"/>
                  </a:cubicBezTo>
                  <a:cubicBezTo>
                    <a:pt x="759896" y="3619"/>
                    <a:pt x="672910" y="4663"/>
                    <a:pt x="586215" y="10856"/>
                  </a:cubicBezTo>
                  <a:cubicBezTo>
                    <a:pt x="565338" y="12347"/>
                    <a:pt x="488314" y="39873"/>
                    <a:pt x="477665" y="43423"/>
                  </a:cubicBezTo>
                  <a:lnTo>
                    <a:pt x="445100" y="54278"/>
                  </a:lnTo>
                  <a:cubicBezTo>
                    <a:pt x="371825" y="103130"/>
                    <a:pt x="463023" y="47108"/>
                    <a:pt x="336550" y="97700"/>
                  </a:cubicBezTo>
                  <a:cubicBezTo>
                    <a:pt x="213526" y="146913"/>
                    <a:pt x="286521" y="123189"/>
                    <a:pt x="217144" y="162834"/>
                  </a:cubicBezTo>
                  <a:cubicBezTo>
                    <a:pt x="203094" y="170863"/>
                    <a:pt x="188197" y="177308"/>
                    <a:pt x="173724" y="184545"/>
                  </a:cubicBezTo>
                  <a:cubicBezTo>
                    <a:pt x="162869" y="195401"/>
                    <a:pt x="153651" y="208189"/>
                    <a:pt x="141159" y="217112"/>
                  </a:cubicBezTo>
                  <a:cubicBezTo>
                    <a:pt x="127992" y="226518"/>
                    <a:pt x="110170" y="228463"/>
                    <a:pt x="97739" y="238823"/>
                  </a:cubicBezTo>
                  <a:cubicBezTo>
                    <a:pt x="87717" y="247175"/>
                    <a:pt x="84179" y="261201"/>
                    <a:pt x="76029" y="271389"/>
                  </a:cubicBezTo>
                  <a:cubicBezTo>
                    <a:pt x="58350" y="293489"/>
                    <a:pt x="45937" y="298689"/>
                    <a:pt x="21754" y="314812"/>
                  </a:cubicBezTo>
                  <a:cubicBezTo>
                    <a:pt x="9895" y="374107"/>
                    <a:pt x="9090" y="237014"/>
                    <a:pt x="10899" y="39080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V \ S</a:t>
              </a:r>
              <a:r>
                <a:rPr lang="ja-JP" alt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’</a:t>
              </a: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3506788" y="5894388"/>
            <a:ext cx="2181225" cy="650875"/>
          </a:xfrm>
          <a:prstGeom prst="wedgeRoundRectCallout">
            <a:avLst>
              <a:gd name="adj1" fmla="val -5410"/>
              <a:gd name="adj2" fmla="val -2841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No edges here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5688013" y="1846263"/>
            <a:ext cx="2854325" cy="1128712"/>
          </a:xfrm>
          <a:prstGeom prst="cloudCallout">
            <a:avLst>
              <a:gd name="adj1" fmla="val -65700"/>
              <a:gd name="adj2" fmla="val 1221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G</a:t>
            </a:r>
            <a:r>
              <a:rPr lang="en-US" dirty="0"/>
              <a:t> is disconnected!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5514975"/>
            <a:ext cx="17399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01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Cut Property Lemma for MSTs</a:t>
            </a:r>
          </a:p>
        </p:txBody>
      </p:sp>
      <p:sp>
        <p:nvSpPr>
          <p:cNvPr id="3" name="Freeform 2"/>
          <p:cNvSpPr/>
          <p:nvPr/>
        </p:nvSpPr>
        <p:spPr>
          <a:xfrm>
            <a:off x="1873250" y="2246313"/>
            <a:ext cx="1784350" cy="1889125"/>
          </a:xfrm>
          <a:custGeom>
            <a:avLst/>
            <a:gdLst>
              <a:gd name="connsiteX0" fmla="*/ 253572 w 1784130"/>
              <a:gd name="connsiteY0" fmla="*/ 445078 h 1888867"/>
              <a:gd name="connsiteX1" fmla="*/ 69036 w 1784130"/>
              <a:gd name="connsiteY1" fmla="*/ 705611 h 1888867"/>
              <a:gd name="connsiteX2" fmla="*/ 25616 w 1784130"/>
              <a:gd name="connsiteY2" fmla="*/ 879300 h 1888867"/>
              <a:gd name="connsiteX3" fmla="*/ 25616 w 1784130"/>
              <a:gd name="connsiteY3" fmla="*/ 1270100 h 1888867"/>
              <a:gd name="connsiteX4" fmla="*/ 58181 w 1784130"/>
              <a:gd name="connsiteY4" fmla="*/ 1280956 h 1888867"/>
              <a:gd name="connsiteX5" fmla="*/ 90746 w 1784130"/>
              <a:gd name="connsiteY5" fmla="*/ 1302667 h 1888867"/>
              <a:gd name="connsiteX6" fmla="*/ 134166 w 1784130"/>
              <a:gd name="connsiteY6" fmla="*/ 1411223 h 1888867"/>
              <a:gd name="connsiteX7" fmla="*/ 155876 w 1784130"/>
              <a:gd name="connsiteY7" fmla="*/ 1487212 h 1888867"/>
              <a:gd name="connsiteX8" fmla="*/ 264427 w 1784130"/>
              <a:gd name="connsiteY8" fmla="*/ 1715178 h 1888867"/>
              <a:gd name="connsiteX9" fmla="*/ 329557 w 1784130"/>
              <a:gd name="connsiteY9" fmla="*/ 1802023 h 1888867"/>
              <a:gd name="connsiteX10" fmla="*/ 372977 w 1784130"/>
              <a:gd name="connsiteY10" fmla="*/ 1823734 h 1888867"/>
              <a:gd name="connsiteX11" fmla="*/ 448962 w 1784130"/>
              <a:gd name="connsiteY11" fmla="*/ 1845445 h 1888867"/>
              <a:gd name="connsiteX12" fmla="*/ 503237 w 1784130"/>
              <a:gd name="connsiteY12" fmla="*/ 1867156 h 1888867"/>
              <a:gd name="connsiteX13" fmla="*/ 655207 w 1784130"/>
              <a:gd name="connsiteY13" fmla="*/ 1888867 h 1888867"/>
              <a:gd name="connsiteX14" fmla="*/ 904873 w 1784130"/>
              <a:gd name="connsiteY14" fmla="*/ 1856301 h 1888867"/>
              <a:gd name="connsiteX15" fmla="*/ 1501899 w 1784130"/>
              <a:gd name="connsiteY15" fmla="*/ 1845445 h 1888867"/>
              <a:gd name="connsiteX16" fmla="*/ 1556174 w 1784130"/>
              <a:gd name="connsiteY16" fmla="*/ 1834590 h 1888867"/>
              <a:gd name="connsiteX17" fmla="*/ 1653869 w 1784130"/>
              <a:gd name="connsiteY17" fmla="*/ 1823734 h 1888867"/>
              <a:gd name="connsiteX18" fmla="*/ 1686435 w 1784130"/>
              <a:gd name="connsiteY18" fmla="*/ 1726034 h 1888867"/>
              <a:gd name="connsiteX19" fmla="*/ 1697290 w 1784130"/>
              <a:gd name="connsiteY19" fmla="*/ 1693467 h 1888867"/>
              <a:gd name="connsiteX20" fmla="*/ 1719000 w 1784130"/>
              <a:gd name="connsiteY20" fmla="*/ 1574056 h 1888867"/>
              <a:gd name="connsiteX21" fmla="*/ 1740710 w 1784130"/>
              <a:gd name="connsiteY21" fmla="*/ 1487212 h 1888867"/>
              <a:gd name="connsiteX22" fmla="*/ 1784130 w 1784130"/>
              <a:gd name="connsiteY22" fmla="*/ 1270100 h 1888867"/>
              <a:gd name="connsiteX23" fmla="*/ 1773275 w 1784130"/>
              <a:gd name="connsiteY23" fmla="*/ 998711 h 1888867"/>
              <a:gd name="connsiteX24" fmla="*/ 1751565 w 1784130"/>
              <a:gd name="connsiteY24" fmla="*/ 966145 h 1888867"/>
              <a:gd name="connsiteX25" fmla="*/ 1740710 w 1784130"/>
              <a:gd name="connsiteY25" fmla="*/ 271389 h 1888867"/>
              <a:gd name="connsiteX26" fmla="*/ 1719000 w 1784130"/>
              <a:gd name="connsiteY26" fmla="*/ 238822 h 1888867"/>
              <a:gd name="connsiteX27" fmla="*/ 1643014 w 1784130"/>
              <a:gd name="connsiteY27" fmla="*/ 151978 h 1888867"/>
              <a:gd name="connsiteX28" fmla="*/ 1556174 w 1784130"/>
              <a:gd name="connsiteY28" fmla="*/ 108556 h 1888867"/>
              <a:gd name="connsiteX29" fmla="*/ 1491044 w 1784130"/>
              <a:gd name="connsiteY29" fmla="*/ 75989 h 1888867"/>
              <a:gd name="connsiteX30" fmla="*/ 1339074 w 1784130"/>
              <a:gd name="connsiteY30" fmla="*/ 21711 h 1888867"/>
              <a:gd name="connsiteX31" fmla="*/ 1306509 w 1784130"/>
              <a:gd name="connsiteY31" fmla="*/ 10855 h 1888867"/>
              <a:gd name="connsiteX32" fmla="*/ 1252234 w 1784130"/>
              <a:gd name="connsiteY32" fmla="*/ 0 h 1888867"/>
              <a:gd name="connsiteX33" fmla="*/ 1013423 w 1784130"/>
              <a:gd name="connsiteY33" fmla="*/ 21711 h 1888867"/>
              <a:gd name="connsiteX34" fmla="*/ 828888 w 1784130"/>
              <a:gd name="connsiteY34" fmla="*/ 32567 h 1888867"/>
              <a:gd name="connsiteX35" fmla="*/ 731193 w 1784130"/>
              <a:gd name="connsiteY35" fmla="*/ 54278 h 1888867"/>
              <a:gd name="connsiteX36" fmla="*/ 676917 w 1784130"/>
              <a:gd name="connsiteY36" fmla="*/ 65133 h 1888867"/>
              <a:gd name="connsiteX37" fmla="*/ 644352 w 1784130"/>
              <a:gd name="connsiteY37" fmla="*/ 86844 h 1888867"/>
              <a:gd name="connsiteX38" fmla="*/ 611787 w 1784130"/>
              <a:gd name="connsiteY38" fmla="*/ 97700 h 1888867"/>
              <a:gd name="connsiteX39" fmla="*/ 600932 w 1784130"/>
              <a:gd name="connsiteY39" fmla="*/ 130267 h 1888867"/>
              <a:gd name="connsiteX40" fmla="*/ 524947 w 1784130"/>
              <a:gd name="connsiteY40" fmla="*/ 184544 h 1888867"/>
              <a:gd name="connsiteX41" fmla="*/ 503237 w 1784130"/>
              <a:gd name="connsiteY41" fmla="*/ 206256 h 1888867"/>
              <a:gd name="connsiteX42" fmla="*/ 438107 w 1784130"/>
              <a:gd name="connsiteY42" fmla="*/ 238822 h 1888867"/>
              <a:gd name="connsiteX43" fmla="*/ 405542 w 1784130"/>
              <a:gd name="connsiteY43" fmla="*/ 271389 h 1888867"/>
              <a:gd name="connsiteX44" fmla="*/ 372977 w 1784130"/>
              <a:gd name="connsiteY44" fmla="*/ 282244 h 1888867"/>
              <a:gd name="connsiteX45" fmla="*/ 351267 w 1784130"/>
              <a:gd name="connsiteY45" fmla="*/ 314811 h 1888867"/>
              <a:gd name="connsiteX46" fmla="*/ 318702 w 1784130"/>
              <a:gd name="connsiteY46" fmla="*/ 336522 h 1888867"/>
              <a:gd name="connsiteX47" fmla="*/ 275282 w 1784130"/>
              <a:gd name="connsiteY47" fmla="*/ 401656 h 1888867"/>
              <a:gd name="connsiteX48" fmla="*/ 264427 w 1784130"/>
              <a:gd name="connsiteY48" fmla="*/ 434222 h 1888867"/>
              <a:gd name="connsiteX49" fmla="*/ 253572 w 1784130"/>
              <a:gd name="connsiteY49" fmla="*/ 445078 h 1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84130" h="1888867">
                <a:moveTo>
                  <a:pt x="253572" y="445078"/>
                </a:moveTo>
                <a:cubicBezTo>
                  <a:pt x="221007" y="490309"/>
                  <a:pt x="100782" y="601299"/>
                  <a:pt x="69036" y="705611"/>
                </a:cubicBezTo>
                <a:cubicBezTo>
                  <a:pt x="51661" y="762704"/>
                  <a:pt x="25616" y="879300"/>
                  <a:pt x="25616" y="879300"/>
                </a:cubicBezTo>
                <a:cubicBezTo>
                  <a:pt x="12376" y="1024947"/>
                  <a:pt x="0" y="1103585"/>
                  <a:pt x="25616" y="1270100"/>
                </a:cubicBezTo>
                <a:cubicBezTo>
                  <a:pt x="27356" y="1281409"/>
                  <a:pt x="47947" y="1275839"/>
                  <a:pt x="58181" y="1280956"/>
                </a:cubicBezTo>
                <a:cubicBezTo>
                  <a:pt x="69850" y="1286791"/>
                  <a:pt x="79891" y="1295430"/>
                  <a:pt x="90746" y="1302667"/>
                </a:cubicBezTo>
                <a:cubicBezTo>
                  <a:pt x="117824" y="1410983"/>
                  <a:pt x="78113" y="1265477"/>
                  <a:pt x="134166" y="1411223"/>
                </a:cubicBezTo>
                <a:cubicBezTo>
                  <a:pt x="143622" y="1435810"/>
                  <a:pt x="146627" y="1462546"/>
                  <a:pt x="155876" y="1487212"/>
                </a:cubicBezTo>
                <a:cubicBezTo>
                  <a:pt x="169528" y="1523619"/>
                  <a:pt x="250767" y="1696964"/>
                  <a:pt x="264427" y="1715178"/>
                </a:cubicBezTo>
                <a:cubicBezTo>
                  <a:pt x="286137" y="1744126"/>
                  <a:pt x="297193" y="1785840"/>
                  <a:pt x="329557" y="1802023"/>
                </a:cubicBezTo>
                <a:cubicBezTo>
                  <a:pt x="344030" y="1809260"/>
                  <a:pt x="358104" y="1817359"/>
                  <a:pt x="372977" y="1823734"/>
                </a:cubicBezTo>
                <a:cubicBezTo>
                  <a:pt x="409574" y="1839419"/>
                  <a:pt x="407637" y="1831670"/>
                  <a:pt x="448962" y="1845445"/>
                </a:cubicBezTo>
                <a:cubicBezTo>
                  <a:pt x="467447" y="1851607"/>
                  <a:pt x="484170" y="1863142"/>
                  <a:pt x="503237" y="1867156"/>
                </a:cubicBezTo>
                <a:cubicBezTo>
                  <a:pt x="553310" y="1877698"/>
                  <a:pt x="655207" y="1888867"/>
                  <a:pt x="655207" y="1888867"/>
                </a:cubicBezTo>
                <a:cubicBezTo>
                  <a:pt x="738429" y="1878012"/>
                  <a:pt x="821056" y="1860599"/>
                  <a:pt x="904873" y="1856301"/>
                </a:cubicBezTo>
                <a:cubicBezTo>
                  <a:pt x="1103653" y="1846107"/>
                  <a:pt x="1302968" y="1852076"/>
                  <a:pt x="1501899" y="1845445"/>
                </a:cubicBezTo>
                <a:cubicBezTo>
                  <a:pt x="1520339" y="1844830"/>
                  <a:pt x="1537909" y="1837199"/>
                  <a:pt x="1556174" y="1834590"/>
                </a:cubicBezTo>
                <a:cubicBezTo>
                  <a:pt x="1588610" y="1829956"/>
                  <a:pt x="1621304" y="1827353"/>
                  <a:pt x="1653869" y="1823734"/>
                </a:cubicBezTo>
                <a:cubicBezTo>
                  <a:pt x="1696133" y="1781470"/>
                  <a:pt x="1667982" y="1818306"/>
                  <a:pt x="1686435" y="1726034"/>
                </a:cubicBezTo>
                <a:cubicBezTo>
                  <a:pt x="1688679" y="1714813"/>
                  <a:pt x="1694515" y="1704568"/>
                  <a:pt x="1697290" y="1693467"/>
                </a:cubicBezTo>
                <a:cubicBezTo>
                  <a:pt x="1712989" y="1630668"/>
                  <a:pt x="1704483" y="1641806"/>
                  <a:pt x="1719000" y="1574056"/>
                </a:cubicBezTo>
                <a:cubicBezTo>
                  <a:pt x="1725252" y="1544879"/>
                  <a:pt x="1734458" y="1516389"/>
                  <a:pt x="1740710" y="1487212"/>
                </a:cubicBezTo>
                <a:cubicBezTo>
                  <a:pt x="1756173" y="1415046"/>
                  <a:pt x="1784130" y="1270100"/>
                  <a:pt x="1784130" y="1270100"/>
                </a:cubicBezTo>
                <a:cubicBezTo>
                  <a:pt x="1780512" y="1179637"/>
                  <a:pt x="1782920" y="1088731"/>
                  <a:pt x="1773275" y="998711"/>
                </a:cubicBezTo>
                <a:cubicBezTo>
                  <a:pt x="1771885" y="985739"/>
                  <a:pt x="1752149" y="979178"/>
                  <a:pt x="1751565" y="966145"/>
                </a:cubicBezTo>
                <a:cubicBezTo>
                  <a:pt x="1741205" y="734763"/>
                  <a:pt x="1751070" y="502771"/>
                  <a:pt x="1740710" y="271389"/>
                </a:cubicBezTo>
                <a:cubicBezTo>
                  <a:pt x="1740126" y="258355"/>
                  <a:pt x="1725914" y="249886"/>
                  <a:pt x="1719000" y="238822"/>
                </a:cubicBezTo>
                <a:cubicBezTo>
                  <a:pt x="1685908" y="185872"/>
                  <a:pt x="1695785" y="182762"/>
                  <a:pt x="1643014" y="151978"/>
                </a:cubicBezTo>
                <a:cubicBezTo>
                  <a:pt x="1615059" y="135671"/>
                  <a:pt x="1585121" y="123030"/>
                  <a:pt x="1556174" y="108556"/>
                </a:cubicBezTo>
                <a:cubicBezTo>
                  <a:pt x="1534464" y="97700"/>
                  <a:pt x="1513581" y="85004"/>
                  <a:pt x="1491044" y="75989"/>
                </a:cubicBezTo>
                <a:cubicBezTo>
                  <a:pt x="1404895" y="41528"/>
                  <a:pt x="1455259" y="60442"/>
                  <a:pt x="1339074" y="21711"/>
                </a:cubicBezTo>
                <a:cubicBezTo>
                  <a:pt x="1328219" y="18092"/>
                  <a:pt x="1317729" y="13099"/>
                  <a:pt x="1306509" y="10855"/>
                </a:cubicBezTo>
                <a:lnTo>
                  <a:pt x="1252234" y="0"/>
                </a:lnTo>
                <a:lnTo>
                  <a:pt x="1013423" y="21711"/>
                </a:lnTo>
                <a:cubicBezTo>
                  <a:pt x="951987" y="26437"/>
                  <a:pt x="890100" y="25504"/>
                  <a:pt x="828888" y="32567"/>
                </a:cubicBezTo>
                <a:cubicBezTo>
                  <a:pt x="795748" y="36391"/>
                  <a:pt x="763812" y="47288"/>
                  <a:pt x="731193" y="54278"/>
                </a:cubicBezTo>
                <a:cubicBezTo>
                  <a:pt x="713152" y="58144"/>
                  <a:pt x="695009" y="61515"/>
                  <a:pt x="676917" y="65133"/>
                </a:cubicBezTo>
                <a:cubicBezTo>
                  <a:pt x="666062" y="72370"/>
                  <a:pt x="656021" y="81009"/>
                  <a:pt x="644352" y="86844"/>
                </a:cubicBezTo>
                <a:cubicBezTo>
                  <a:pt x="634118" y="91961"/>
                  <a:pt x="619878" y="89609"/>
                  <a:pt x="611787" y="97700"/>
                </a:cubicBezTo>
                <a:cubicBezTo>
                  <a:pt x="603696" y="105792"/>
                  <a:pt x="608257" y="121476"/>
                  <a:pt x="600932" y="130267"/>
                </a:cubicBezTo>
                <a:cubicBezTo>
                  <a:pt x="585653" y="148603"/>
                  <a:pt x="544746" y="168704"/>
                  <a:pt x="524947" y="184544"/>
                </a:cubicBezTo>
                <a:cubicBezTo>
                  <a:pt x="516955" y="190938"/>
                  <a:pt x="511229" y="199862"/>
                  <a:pt x="503237" y="206256"/>
                </a:cubicBezTo>
                <a:cubicBezTo>
                  <a:pt x="473177" y="230306"/>
                  <a:pt x="472502" y="227357"/>
                  <a:pt x="438107" y="238822"/>
                </a:cubicBezTo>
                <a:cubicBezTo>
                  <a:pt x="427252" y="249678"/>
                  <a:pt x="418315" y="262873"/>
                  <a:pt x="405542" y="271389"/>
                </a:cubicBezTo>
                <a:cubicBezTo>
                  <a:pt x="396022" y="277736"/>
                  <a:pt x="381912" y="275096"/>
                  <a:pt x="372977" y="282244"/>
                </a:cubicBezTo>
                <a:cubicBezTo>
                  <a:pt x="362789" y="290394"/>
                  <a:pt x="360492" y="305585"/>
                  <a:pt x="351267" y="314811"/>
                </a:cubicBezTo>
                <a:cubicBezTo>
                  <a:pt x="342042" y="324036"/>
                  <a:pt x="329557" y="329285"/>
                  <a:pt x="318702" y="336522"/>
                </a:cubicBezTo>
                <a:cubicBezTo>
                  <a:pt x="304229" y="358233"/>
                  <a:pt x="283533" y="376902"/>
                  <a:pt x="275282" y="401656"/>
                </a:cubicBezTo>
                <a:cubicBezTo>
                  <a:pt x="271664" y="412511"/>
                  <a:pt x="272518" y="426131"/>
                  <a:pt x="264427" y="434222"/>
                </a:cubicBezTo>
                <a:cubicBezTo>
                  <a:pt x="252427" y="446222"/>
                  <a:pt x="286137" y="399847"/>
                  <a:pt x="253572" y="44507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>
                <a:solidFill>
                  <a:srgbClr val="660066"/>
                </a:solidFill>
              </a:rPr>
              <a:t>S</a:t>
            </a:r>
          </a:p>
        </p:txBody>
      </p:sp>
      <p:sp>
        <p:nvSpPr>
          <p:cNvPr id="4" name="Freeform 3"/>
          <p:cNvSpPr/>
          <p:nvPr/>
        </p:nvSpPr>
        <p:spPr>
          <a:xfrm>
            <a:off x="4319588" y="2073275"/>
            <a:ext cx="2671762" cy="2344738"/>
          </a:xfrm>
          <a:custGeom>
            <a:avLst/>
            <a:gdLst>
              <a:gd name="connsiteX0" fmla="*/ 488476 w 2670336"/>
              <a:gd name="connsiteY0" fmla="*/ 130267 h 2344801"/>
              <a:gd name="connsiteX1" fmla="*/ 293086 w 2670336"/>
              <a:gd name="connsiteY1" fmla="*/ 173689 h 2344801"/>
              <a:gd name="connsiteX2" fmla="*/ 141115 w 2670336"/>
              <a:gd name="connsiteY2" fmla="*/ 238822 h 2344801"/>
              <a:gd name="connsiteX3" fmla="*/ 86840 w 2670336"/>
              <a:gd name="connsiteY3" fmla="*/ 271389 h 2344801"/>
              <a:gd name="connsiteX4" fmla="*/ 21710 w 2670336"/>
              <a:gd name="connsiteY4" fmla="*/ 358233 h 2344801"/>
              <a:gd name="connsiteX5" fmla="*/ 0 w 2670336"/>
              <a:gd name="connsiteY5" fmla="*/ 455933 h 2344801"/>
              <a:gd name="connsiteX6" fmla="*/ 10855 w 2670336"/>
              <a:gd name="connsiteY6" fmla="*/ 933578 h 2344801"/>
              <a:gd name="connsiteX7" fmla="*/ 32565 w 2670336"/>
              <a:gd name="connsiteY7" fmla="*/ 966145 h 2344801"/>
              <a:gd name="connsiteX8" fmla="*/ 75985 w 2670336"/>
              <a:gd name="connsiteY8" fmla="*/ 987856 h 2344801"/>
              <a:gd name="connsiteX9" fmla="*/ 130260 w 2670336"/>
              <a:gd name="connsiteY9" fmla="*/ 1020423 h 2344801"/>
              <a:gd name="connsiteX10" fmla="*/ 217101 w 2670336"/>
              <a:gd name="connsiteY10" fmla="*/ 1042134 h 2344801"/>
              <a:gd name="connsiteX11" fmla="*/ 325651 w 2670336"/>
              <a:gd name="connsiteY11" fmla="*/ 1215823 h 2344801"/>
              <a:gd name="connsiteX12" fmla="*/ 401636 w 2670336"/>
              <a:gd name="connsiteY12" fmla="*/ 1411223 h 2344801"/>
              <a:gd name="connsiteX13" fmla="*/ 445056 w 2670336"/>
              <a:gd name="connsiteY13" fmla="*/ 1498067 h 2344801"/>
              <a:gd name="connsiteX14" fmla="*/ 488476 w 2670336"/>
              <a:gd name="connsiteY14" fmla="*/ 1715178 h 2344801"/>
              <a:gd name="connsiteX15" fmla="*/ 510186 w 2670336"/>
              <a:gd name="connsiteY15" fmla="*/ 1867156 h 2344801"/>
              <a:gd name="connsiteX16" fmla="*/ 521041 w 2670336"/>
              <a:gd name="connsiteY16" fmla="*/ 2029990 h 2344801"/>
              <a:gd name="connsiteX17" fmla="*/ 618736 w 2670336"/>
              <a:gd name="connsiteY17" fmla="*/ 2062556 h 2344801"/>
              <a:gd name="connsiteX18" fmla="*/ 683867 w 2670336"/>
              <a:gd name="connsiteY18" fmla="*/ 2105979 h 2344801"/>
              <a:gd name="connsiteX19" fmla="*/ 879257 w 2670336"/>
              <a:gd name="connsiteY19" fmla="*/ 2171112 h 2344801"/>
              <a:gd name="connsiteX20" fmla="*/ 998662 w 2670336"/>
              <a:gd name="connsiteY20" fmla="*/ 2214534 h 2344801"/>
              <a:gd name="connsiteX21" fmla="*/ 1118068 w 2670336"/>
              <a:gd name="connsiteY21" fmla="*/ 2257956 h 2344801"/>
              <a:gd name="connsiteX22" fmla="*/ 1183198 w 2670336"/>
              <a:gd name="connsiteY22" fmla="*/ 2290523 h 2344801"/>
              <a:gd name="connsiteX23" fmla="*/ 1248328 w 2670336"/>
              <a:gd name="connsiteY23" fmla="*/ 2312234 h 2344801"/>
              <a:gd name="connsiteX24" fmla="*/ 1335168 w 2670336"/>
              <a:gd name="connsiteY24" fmla="*/ 2344801 h 2344801"/>
              <a:gd name="connsiteX25" fmla="*/ 1432863 w 2670336"/>
              <a:gd name="connsiteY25" fmla="*/ 2312234 h 2344801"/>
              <a:gd name="connsiteX26" fmla="*/ 1465428 w 2670336"/>
              <a:gd name="connsiteY26" fmla="*/ 2247101 h 2344801"/>
              <a:gd name="connsiteX27" fmla="*/ 1476283 w 2670336"/>
              <a:gd name="connsiteY27" fmla="*/ 2214534 h 2344801"/>
              <a:gd name="connsiteX28" fmla="*/ 1693384 w 2670336"/>
              <a:gd name="connsiteY28" fmla="*/ 2192823 h 2344801"/>
              <a:gd name="connsiteX29" fmla="*/ 2051600 w 2670336"/>
              <a:gd name="connsiteY29" fmla="*/ 2095123 h 2344801"/>
              <a:gd name="connsiteX30" fmla="*/ 2138440 w 2670336"/>
              <a:gd name="connsiteY30" fmla="*/ 2073412 h 2344801"/>
              <a:gd name="connsiteX31" fmla="*/ 2192715 w 2670336"/>
              <a:gd name="connsiteY31" fmla="*/ 2062556 h 2344801"/>
              <a:gd name="connsiteX32" fmla="*/ 2312120 w 2670336"/>
              <a:gd name="connsiteY32" fmla="*/ 2029990 h 2344801"/>
              <a:gd name="connsiteX33" fmla="*/ 2377250 w 2670336"/>
              <a:gd name="connsiteY33" fmla="*/ 1997423 h 2344801"/>
              <a:gd name="connsiteX34" fmla="*/ 2431525 w 2670336"/>
              <a:gd name="connsiteY34" fmla="*/ 1975712 h 2344801"/>
              <a:gd name="connsiteX35" fmla="*/ 2485800 w 2670336"/>
              <a:gd name="connsiteY35" fmla="*/ 1932290 h 2344801"/>
              <a:gd name="connsiteX36" fmla="*/ 2583496 w 2670336"/>
              <a:gd name="connsiteY36" fmla="*/ 1867156 h 2344801"/>
              <a:gd name="connsiteX37" fmla="*/ 2648626 w 2670336"/>
              <a:gd name="connsiteY37" fmla="*/ 1769456 h 2344801"/>
              <a:gd name="connsiteX38" fmla="*/ 2659481 w 2670336"/>
              <a:gd name="connsiteY38" fmla="*/ 1715178 h 2344801"/>
              <a:gd name="connsiteX39" fmla="*/ 2670336 w 2670336"/>
              <a:gd name="connsiteY39" fmla="*/ 1682612 h 2344801"/>
              <a:gd name="connsiteX40" fmla="*/ 2659481 w 2670336"/>
              <a:gd name="connsiteY40" fmla="*/ 825023 h 2344801"/>
              <a:gd name="connsiteX41" fmla="*/ 2637771 w 2670336"/>
              <a:gd name="connsiteY41" fmla="*/ 694756 h 2344801"/>
              <a:gd name="connsiteX42" fmla="*/ 2626916 w 2670336"/>
              <a:gd name="connsiteY42" fmla="*/ 662189 h 2344801"/>
              <a:gd name="connsiteX43" fmla="*/ 2594351 w 2670336"/>
              <a:gd name="connsiteY43" fmla="*/ 629622 h 2344801"/>
              <a:gd name="connsiteX44" fmla="*/ 2550931 w 2670336"/>
              <a:gd name="connsiteY44" fmla="*/ 618767 h 2344801"/>
              <a:gd name="connsiteX45" fmla="*/ 2301265 w 2670336"/>
              <a:gd name="connsiteY45" fmla="*/ 575345 h 2344801"/>
              <a:gd name="connsiteX46" fmla="*/ 2084165 w 2670336"/>
              <a:gd name="connsiteY46" fmla="*/ 390800 h 2344801"/>
              <a:gd name="connsiteX47" fmla="*/ 2008179 w 2670336"/>
              <a:gd name="connsiteY47" fmla="*/ 325667 h 2344801"/>
              <a:gd name="connsiteX48" fmla="*/ 1899629 w 2670336"/>
              <a:gd name="connsiteY48" fmla="*/ 206256 h 2344801"/>
              <a:gd name="connsiteX49" fmla="*/ 1845354 w 2670336"/>
              <a:gd name="connsiteY49" fmla="*/ 173689 h 2344801"/>
              <a:gd name="connsiteX50" fmla="*/ 1780224 w 2670336"/>
              <a:gd name="connsiteY50" fmla="*/ 130267 h 2344801"/>
              <a:gd name="connsiteX51" fmla="*/ 1736804 w 2670336"/>
              <a:gd name="connsiteY51" fmla="*/ 108556 h 2344801"/>
              <a:gd name="connsiteX52" fmla="*/ 1671674 w 2670336"/>
              <a:gd name="connsiteY52" fmla="*/ 86844 h 2344801"/>
              <a:gd name="connsiteX53" fmla="*/ 1595689 w 2670336"/>
              <a:gd name="connsiteY53" fmla="*/ 54278 h 2344801"/>
              <a:gd name="connsiteX54" fmla="*/ 1497993 w 2670336"/>
              <a:gd name="connsiteY54" fmla="*/ 0 h 2344801"/>
              <a:gd name="connsiteX55" fmla="*/ 1270038 w 2670336"/>
              <a:gd name="connsiteY55" fmla="*/ 10856 h 2344801"/>
              <a:gd name="connsiteX56" fmla="*/ 1215763 w 2670336"/>
              <a:gd name="connsiteY56" fmla="*/ 21711 h 2344801"/>
              <a:gd name="connsiteX57" fmla="*/ 1150633 w 2670336"/>
              <a:gd name="connsiteY57" fmla="*/ 32567 h 2344801"/>
              <a:gd name="connsiteX58" fmla="*/ 1052937 w 2670336"/>
              <a:gd name="connsiteY58" fmla="*/ 54278 h 2344801"/>
              <a:gd name="connsiteX59" fmla="*/ 597026 w 2670336"/>
              <a:gd name="connsiteY59" fmla="*/ 75989 h 2344801"/>
              <a:gd name="connsiteX60" fmla="*/ 531896 w 2670336"/>
              <a:gd name="connsiteY60" fmla="*/ 97700 h 2344801"/>
              <a:gd name="connsiteX61" fmla="*/ 499331 w 2670336"/>
              <a:gd name="connsiteY61" fmla="*/ 108556 h 2344801"/>
              <a:gd name="connsiteX62" fmla="*/ 488476 w 2670336"/>
              <a:gd name="connsiteY62" fmla="*/ 130267 h 23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670336" h="2344801">
                <a:moveTo>
                  <a:pt x="488476" y="130267"/>
                </a:moveTo>
                <a:cubicBezTo>
                  <a:pt x="423346" y="144741"/>
                  <a:pt x="357511" y="156343"/>
                  <a:pt x="293086" y="173689"/>
                </a:cubicBezTo>
                <a:cubicBezTo>
                  <a:pt x="244927" y="186656"/>
                  <a:pt x="185683" y="214511"/>
                  <a:pt x="141115" y="238822"/>
                </a:cubicBezTo>
                <a:cubicBezTo>
                  <a:pt x="122593" y="248925"/>
                  <a:pt x="104932" y="260533"/>
                  <a:pt x="86840" y="271389"/>
                </a:cubicBezTo>
                <a:cubicBezTo>
                  <a:pt x="82487" y="276830"/>
                  <a:pt x="29685" y="339624"/>
                  <a:pt x="21710" y="358233"/>
                </a:cubicBezTo>
                <a:cubicBezTo>
                  <a:pt x="15962" y="371646"/>
                  <a:pt x="1932" y="446274"/>
                  <a:pt x="0" y="455933"/>
                </a:cubicBezTo>
                <a:cubicBezTo>
                  <a:pt x="3618" y="615148"/>
                  <a:pt x="711" y="774645"/>
                  <a:pt x="10855" y="933578"/>
                </a:cubicBezTo>
                <a:cubicBezTo>
                  <a:pt x="11686" y="946598"/>
                  <a:pt x="22543" y="957792"/>
                  <a:pt x="32565" y="966145"/>
                </a:cubicBezTo>
                <a:cubicBezTo>
                  <a:pt x="44996" y="976505"/>
                  <a:pt x="61840" y="979997"/>
                  <a:pt x="75985" y="987856"/>
                </a:cubicBezTo>
                <a:cubicBezTo>
                  <a:pt x="94428" y="998103"/>
                  <a:pt x="110568" y="1012849"/>
                  <a:pt x="130260" y="1020423"/>
                </a:cubicBezTo>
                <a:cubicBezTo>
                  <a:pt x="158109" y="1031135"/>
                  <a:pt x="188154" y="1034897"/>
                  <a:pt x="217101" y="1042134"/>
                </a:cubicBezTo>
                <a:cubicBezTo>
                  <a:pt x="255594" y="1099877"/>
                  <a:pt x="292918" y="1153627"/>
                  <a:pt x="325651" y="1215823"/>
                </a:cubicBezTo>
                <a:cubicBezTo>
                  <a:pt x="394228" y="1346125"/>
                  <a:pt x="346999" y="1278526"/>
                  <a:pt x="401636" y="1411223"/>
                </a:cubicBezTo>
                <a:cubicBezTo>
                  <a:pt x="413958" y="1441150"/>
                  <a:pt x="430583" y="1469119"/>
                  <a:pt x="445056" y="1498067"/>
                </a:cubicBezTo>
                <a:cubicBezTo>
                  <a:pt x="459529" y="1570437"/>
                  <a:pt x="478039" y="1642116"/>
                  <a:pt x="488476" y="1715178"/>
                </a:cubicBezTo>
                <a:lnTo>
                  <a:pt x="510186" y="1867156"/>
                </a:lnTo>
                <a:cubicBezTo>
                  <a:pt x="513804" y="1921434"/>
                  <a:pt x="494624" y="1982437"/>
                  <a:pt x="521041" y="2029990"/>
                </a:cubicBezTo>
                <a:cubicBezTo>
                  <a:pt x="537711" y="2059997"/>
                  <a:pt x="587630" y="2048039"/>
                  <a:pt x="618736" y="2062556"/>
                </a:cubicBezTo>
                <a:cubicBezTo>
                  <a:pt x="642381" y="2073591"/>
                  <a:pt x="660023" y="2095381"/>
                  <a:pt x="683867" y="2105979"/>
                </a:cubicBezTo>
                <a:cubicBezTo>
                  <a:pt x="697823" y="2112182"/>
                  <a:pt x="839714" y="2157155"/>
                  <a:pt x="879257" y="2171112"/>
                </a:cubicBezTo>
                <a:cubicBezTo>
                  <a:pt x="919194" y="2185208"/>
                  <a:pt x="958725" y="2200438"/>
                  <a:pt x="998662" y="2214534"/>
                </a:cubicBezTo>
                <a:cubicBezTo>
                  <a:pt x="1050791" y="2232933"/>
                  <a:pt x="1069354" y="2235812"/>
                  <a:pt x="1118068" y="2257956"/>
                </a:cubicBezTo>
                <a:cubicBezTo>
                  <a:pt x="1140165" y="2268001"/>
                  <a:pt x="1160793" y="2281187"/>
                  <a:pt x="1183198" y="2290523"/>
                </a:cubicBezTo>
                <a:cubicBezTo>
                  <a:pt x="1204322" y="2299325"/>
                  <a:pt x="1226777" y="2304537"/>
                  <a:pt x="1248328" y="2312234"/>
                </a:cubicBezTo>
                <a:cubicBezTo>
                  <a:pt x="1277442" y="2322632"/>
                  <a:pt x="1306221" y="2333945"/>
                  <a:pt x="1335168" y="2344801"/>
                </a:cubicBezTo>
                <a:cubicBezTo>
                  <a:pt x="1367733" y="2333945"/>
                  <a:pt x="1405402" y="2332831"/>
                  <a:pt x="1432863" y="2312234"/>
                </a:cubicBezTo>
                <a:cubicBezTo>
                  <a:pt x="1452281" y="2297669"/>
                  <a:pt x="1455570" y="2269283"/>
                  <a:pt x="1465428" y="2247101"/>
                </a:cubicBezTo>
                <a:cubicBezTo>
                  <a:pt x="1470075" y="2236644"/>
                  <a:pt x="1465151" y="2217185"/>
                  <a:pt x="1476283" y="2214534"/>
                </a:cubicBezTo>
                <a:cubicBezTo>
                  <a:pt x="1547033" y="2197688"/>
                  <a:pt x="1621017" y="2200060"/>
                  <a:pt x="1693384" y="2192823"/>
                </a:cubicBezTo>
                <a:cubicBezTo>
                  <a:pt x="2035165" y="2107374"/>
                  <a:pt x="1696033" y="2194687"/>
                  <a:pt x="2051600" y="2095123"/>
                </a:cubicBezTo>
                <a:cubicBezTo>
                  <a:pt x="2080332" y="2087078"/>
                  <a:pt x="2109367" y="2080122"/>
                  <a:pt x="2138440" y="2073412"/>
                </a:cubicBezTo>
                <a:cubicBezTo>
                  <a:pt x="2156417" y="2069263"/>
                  <a:pt x="2174915" y="2067411"/>
                  <a:pt x="2192715" y="2062556"/>
                </a:cubicBezTo>
                <a:cubicBezTo>
                  <a:pt x="2344192" y="2021242"/>
                  <a:pt x="2179902" y="2056434"/>
                  <a:pt x="2312120" y="2029990"/>
                </a:cubicBezTo>
                <a:cubicBezTo>
                  <a:pt x="2333830" y="2019134"/>
                  <a:pt x="2355153" y="2007468"/>
                  <a:pt x="2377250" y="1997423"/>
                </a:cubicBezTo>
                <a:cubicBezTo>
                  <a:pt x="2394989" y="1989359"/>
                  <a:pt x="2414817" y="1985738"/>
                  <a:pt x="2431525" y="1975712"/>
                </a:cubicBezTo>
                <a:cubicBezTo>
                  <a:pt x="2451392" y="1963791"/>
                  <a:pt x="2466819" y="1945577"/>
                  <a:pt x="2485800" y="1932290"/>
                </a:cubicBezTo>
                <a:cubicBezTo>
                  <a:pt x="2520255" y="1908171"/>
                  <a:pt x="2553496" y="1897157"/>
                  <a:pt x="2583496" y="1867156"/>
                </a:cubicBezTo>
                <a:cubicBezTo>
                  <a:pt x="2606109" y="1844542"/>
                  <a:pt x="2633122" y="1795297"/>
                  <a:pt x="2648626" y="1769456"/>
                </a:cubicBezTo>
                <a:cubicBezTo>
                  <a:pt x="2652244" y="1751363"/>
                  <a:pt x="2655006" y="1733078"/>
                  <a:pt x="2659481" y="1715178"/>
                </a:cubicBezTo>
                <a:cubicBezTo>
                  <a:pt x="2662256" y="1704077"/>
                  <a:pt x="2670336" y="1694054"/>
                  <a:pt x="2670336" y="1682612"/>
                </a:cubicBezTo>
                <a:cubicBezTo>
                  <a:pt x="2670336" y="1396726"/>
                  <a:pt x="2668900" y="1110754"/>
                  <a:pt x="2659481" y="825023"/>
                </a:cubicBezTo>
                <a:cubicBezTo>
                  <a:pt x="2658031" y="781026"/>
                  <a:pt x="2651691" y="736518"/>
                  <a:pt x="2637771" y="694756"/>
                </a:cubicBezTo>
                <a:cubicBezTo>
                  <a:pt x="2634153" y="683900"/>
                  <a:pt x="2633263" y="671710"/>
                  <a:pt x="2626916" y="662189"/>
                </a:cubicBezTo>
                <a:cubicBezTo>
                  <a:pt x="2618401" y="649415"/>
                  <a:pt x="2607680" y="637239"/>
                  <a:pt x="2594351" y="629622"/>
                </a:cubicBezTo>
                <a:cubicBezTo>
                  <a:pt x="2581398" y="622220"/>
                  <a:pt x="2565600" y="621484"/>
                  <a:pt x="2550931" y="618767"/>
                </a:cubicBezTo>
                <a:cubicBezTo>
                  <a:pt x="2467872" y="603385"/>
                  <a:pt x="2384487" y="589819"/>
                  <a:pt x="2301265" y="575345"/>
                </a:cubicBezTo>
                <a:cubicBezTo>
                  <a:pt x="1995069" y="334748"/>
                  <a:pt x="2256844" y="550202"/>
                  <a:pt x="2084165" y="390800"/>
                </a:cubicBezTo>
                <a:cubicBezTo>
                  <a:pt x="2059652" y="368172"/>
                  <a:pt x="2031768" y="349257"/>
                  <a:pt x="2008179" y="325667"/>
                </a:cubicBezTo>
                <a:cubicBezTo>
                  <a:pt x="1948883" y="266368"/>
                  <a:pt x="1963604" y="257439"/>
                  <a:pt x="1899629" y="206256"/>
                </a:cubicBezTo>
                <a:cubicBezTo>
                  <a:pt x="1883154" y="193075"/>
                  <a:pt x="1863154" y="185017"/>
                  <a:pt x="1845354" y="173689"/>
                </a:cubicBezTo>
                <a:cubicBezTo>
                  <a:pt x="1823341" y="159680"/>
                  <a:pt x="1803562" y="141936"/>
                  <a:pt x="1780224" y="130267"/>
                </a:cubicBezTo>
                <a:cubicBezTo>
                  <a:pt x="1765751" y="123030"/>
                  <a:pt x="1751828" y="114566"/>
                  <a:pt x="1736804" y="108556"/>
                </a:cubicBezTo>
                <a:cubicBezTo>
                  <a:pt x="1715556" y="100056"/>
                  <a:pt x="1692142" y="97079"/>
                  <a:pt x="1671674" y="86844"/>
                </a:cubicBezTo>
                <a:cubicBezTo>
                  <a:pt x="1618020" y="60016"/>
                  <a:pt x="1643605" y="70250"/>
                  <a:pt x="1595689" y="54278"/>
                </a:cubicBezTo>
                <a:cubicBezTo>
                  <a:pt x="1521038" y="4509"/>
                  <a:pt x="1555312" y="19108"/>
                  <a:pt x="1497993" y="0"/>
                </a:cubicBezTo>
                <a:cubicBezTo>
                  <a:pt x="1422008" y="3619"/>
                  <a:pt x="1345885" y="5021"/>
                  <a:pt x="1270038" y="10856"/>
                </a:cubicBezTo>
                <a:cubicBezTo>
                  <a:pt x="1251642" y="12271"/>
                  <a:pt x="1233915" y="18410"/>
                  <a:pt x="1215763" y="21711"/>
                </a:cubicBezTo>
                <a:cubicBezTo>
                  <a:pt x="1194109" y="25648"/>
                  <a:pt x="1172215" y="28250"/>
                  <a:pt x="1150633" y="32567"/>
                </a:cubicBezTo>
                <a:cubicBezTo>
                  <a:pt x="1117916" y="39111"/>
                  <a:pt x="1086468" y="51362"/>
                  <a:pt x="1052937" y="54278"/>
                </a:cubicBezTo>
                <a:cubicBezTo>
                  <a:pt x="966427" y="61801"/>
                  <a:pt x="662013" y="73281"/>
                  <a:pt x="597026" y="75989"/>
                </a:cubicBezTo>
                <a:lnTo>
                  <a:pt x="531896" y="97700"/>
                </a:lnTo>
                <a:cubicBezTo>
                  <a:pt x="521041" y="101319"/>
                  <a:pt x="510773" y="108556"/>
                  <a:pt x="499331" y="108556"/>
                </a:cubicBezTo>
                <a:lnTo>
                  <a:pt x="488476" y="130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dirty="0">
                <a:solidFill>
                  <a:srgbClr val="660066"/>
                </a:solidFill>
              </a:rPr>
              <a:t>V \ 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54388" y="2670175"/>
            <a:ext cx="1217612" cy="1588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54388" y="3040063"/>
            <a:ext cx="1217612" cy="3175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54388" y="3722688"/>
            <a:ext cx="1628775" cy="1111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4388" y="3429000"/>
            <a:ext cx="1498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21050" y="3984625"/>
            <a:ext cx="2084388" cy="42863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5" name="TextBox 16"/>
          <p:cNvSpPr txBox="1">
            <a:spLocks noChangeArrowheads="1"/>
          </p:cNvSpPr>
          <p:nvPr/>
        </p:nvSpPr>
        <p:spPr bwMode="auto">
          <a:xfrm>
            <a:off x="2697163" y="5037138"/>
            <a:ext cx="3608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Cheapest crossing edge is in </a:t>
            </a:r>
            <a:r>
              <a:rPr lang="en-US" sz="1800" b="1">
                <a:latin typeface="Calibri" charset="0"/>
              </a:rPr>
              <a:t>all</a:t>
            </a:r>
            <a:r>
              <a:rPr lang="en-US" sz="1800">
                <a:latin typeface="Calibri" charset="0"/>
              </a:rPr>
              <a:t> MSTs</a:t>
            </a:r>
          </a:p>
        </p:txBody>
      </p:sp>
      <p:sp>
        <p:nvSpPr>
          <p:cNvPr id="24586" name="TextBox 17"/>
          <p:cNvSpPr txBox="1">
            <a:spLocks noChangeArrowheads="1"/>
          </p:cNvSpPr>
          <p:nvPr/>
        </p:nvSpPr>
        <p:spPr bwMode="auto">
          <a:xfrm>
            <a:off x="2625725" y="1471613"/>
            <a:ext cx="354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Condition: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V\S</a:t>
            </a:r>
            <a:r>
              <a:rPr lang="en-US" sz="1800">
                <a:latin typeface="Calibri" charset="0"/>
              </a:rPr>
              <a:t> are non-empty</a:t>
            </a:r>
          </a:p>
        </p:txBody>
      </p:sp>
    </p:spTree>
    <p:extLst>
      <p:ext uri="{BB962C8B-B14F-4D97-AF65-F5344CB8AC3E}">
        <p14:creationId xmlns:p14="http://schemas.microsoft.com/office/powerpoint/2010/main" val="397713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323850" y="4548188"/>
            <a:ext cx="8229600" cy="2084387"/>
          </a:xfrm>
          <a:custGeom>
            <a:avLst/>
            <a:gdLst>
              <a:gd name="connsiteX0" fmla="*/ 34780 w 7878185"/>
              <a:gd name="connsiteY0" fmla="*/ 162833 h 2084267"/>
              <a:gd name="connsiteX1" fmla="*/ 45635 w 7878185"/>
              <a:gd name="connsiteY1" fmla="*/ 857589 h 2084267"/>
              <a:gd name="connsiteX2" fmla="*/ 56490 w 7878185"/>
              <a:gd name="connsiteY2" fmla="*/ 966144 h 2084267"/>
              <a:gd name="connsiteX3" fmla="*/ 67345 w 7878185"/>
              <a:gd name="connsiteY3" fmla="*/ 1552345 h 2084267"/>
              <a:gd name="connsiteX4" fmla="*/ 89055 w 7878185"/>
              <a:gd name="connsiteY4" fmla="*/ 1639189 h 2084267"/>
              <a:gd name="connsiteX5" fmla="*/ 110765 w 7878185"/>
              <a:gd name="connsiteY5" fmla="*/ 1715178 h 2084267"/>
              <a:gd name="connsiteX6" fmla="*/ 121620 w 7878185"/>
              <a:gd name="connsiteY6" fmla="*/ 1758600 h 2084267"/>
              <a:gd name="connsiteX7" fmla="*/ 143330 w 7878185"/>
              <a:gd name="connsiteY7" fmla="*/ 1812878 h 2084267"/>
              <a:gd name="connsiteX8" fmla="*/ 208460 w 7878185"/>
              <a:gd name="connsiteY8" fmla="*/ 1834589 h 2084267"/>
              <a:gd name="connsiteX9" fmla="*/ 360430 w 7878185"/>
              <a:gd name="connsiteY9" fmla="*/ 1899723 h 2084267"/>
              <a:gd name="connsiteX10" fmla="*/ 534111 w 7878185"/>
              <a:gd name="connsiteY10" fmla="*/ 1964856 h 2084267"/>
              <a:gd name="connsiteX11" fmla="*/ 610096 w 7878185"/>
              <a:gd name="connsiteY11" fmla="*/ 1986567 h 2084267"/>
              <a:gd name="connsiteX12" fmla="*/ 696936 w 7878185"/>
              <a:gd name="connsiteY12" fmla="*/ 2019134 h 2084267"/>
              <a:gd name="connsiteX13" fmla="*/ 783776 w 7878185"/>
              <a:gd name="connsiteY13" fmla="*/ 2040845 h 2084267"/>
              <a:gd name="connsiteX14" fmla="*/ 859762 w 7878185"/>
              <a:gd name="connsiteY14" fmla="*/ 2062556 h 2084267"/>
              <a:gd name="connsiteX15" fmla="*/ 1044297 w 7878185"/>
              <a:gd name="connsiteY15" fmla="*/ 2084267 h 2084267"/>
              <a:gd name="connsiteX16" fmla="*/ 1706453 w 7878185"/>
              <a:gd name="connsiteY16" fmla="*/ 2073412 h 2084267"/>
              <a:gd name="connsiteX17" fmla="*/ 2086379 w 7878185"/>
              <a:gd name="connsiteY17" fmla="*/ 2019134 h 2084267"/>
              <a:gd name="connsiteX18" fmla="*/ 2205784 w 7878185"/>
              <a:gd name="connsiteY18" fmla="*/ 2008278 h 2084267"/>
              <a:gd name="connsiteX19" fmla="*/ 2325190 w 7878185"/>
              <a:gd name="connsiteY19" fmla="*/ 1975712 h 2084267"/>
              <a:gd name="connsiteX20" fmla="*/ 2422885 w 7878185"/>
              <a:gd name="connsiteY20" fmla="*/ 1932289 h 2084267"/>
              <a:gd name="connsiteX21" fmla="*/ 2488015 w 7878185"/>
              <a:gd name="connsiteY21" fmla="*/ 1899723 h 2084267"/>
              <a:gd name="connsiteX22" fmla="*/ 2574855 w 7878185"/>
              <a:gd name="connsiteY22" fmla="*/ 1834589 h 2084267"/>
              <a:gd name="connsiteX23" fmla="*/ 2629130 w 7878185"/>
              <a:gd name="connsiteY23" fmla="*/ 1812878 h 2084267"/>
              <a:gd name="connsiteX24" fmla="*/ 2683405 w 7878185"/>
              <a:gd name="connsiteY24" fmla="*/ 1780311 h 2084267"/>
              <a:gd name="connsiteX25" fmla="*/ 2737680 w 7878185"/>
              <a:gd name="connsiteY25" fmla="*/ 1758600 h 2084267"/>
              <a:gd name="connsiteX26" fmla="*/ 2791956 w 7878185"/>
              <a:gd name="connsiteY26" fmla="*/ 1726034 h 2084267"/>
              <a:gd name="connsiteX27" fmla="*/ 2857086 w 7878185"/>
              <a:gd name="connsiteY27" fmla="*/ 1715178 h 2084267"/>
              <a:gd name="connsiteX28" fmla="*/ 2976491 w 7878185"/>
              <a:gd name="connsiteY28" fmla="*/ 1682611 h 2084267"/>
              <a:gd name="connsiteX29" fmla="*/ 3671212 w 7878185"/>
              <a:gd name="connsiteY29" fmla="*/ 1693467 h 2084267"/>
              <a:gd name="connsiteX30" fmla="*/ 3714633 w 7878185"/>
              <a:gd name="connsiteY30" fmla="*/ 1704323 h 2084267"/>
              <a:gd name="connsiteX31" fmla="*/ 4018573 w 7878185"/>
              <a:gd name="connsiteY31" fmla="*/ 1693467 h 2084267"/>
              <a:gd name="connsiteX32" fmla="*/ 4680730 w 7878185"/>
              <a:gd name="connsiteY32" fmla="*/ 1671756 h 2084267"/>
              <a:gd name="connsiteX33" fmla="*/ 4995525 w 7878185"/>
              <a:gd name="connsiteY33" fmla="*/ 1660900 h 2084267"/>
              <a:gd name="connsiteX34" fmla="*/ 5983332 w 7878185"/>
              <a:gd name="connsiteY34" fmla="*/ 1628334 h 2084267"/>
              <a:gd name="connsiteX35" fmla="*/ 6037607 w 7878185"/>
              <a:gd name="connsiteY35" fmla="*/ 1617478 h 2084267"/>
              <a:gd name="connsiteX36" fmla="*/ 6178723 w 7878185"/>
              <a:gd name="connsiteY36" fmla="*/ 1606622 h 2084267"/>
              <a:gd name="connsiteX37" fmla="*/ 6536939 w 7878185"/>
              <a:gd name="connsiteY37" fmla="*/ 1584911 h 2084267"/>
              <a:gd name="connsiteX38" fmla="*/ 6699764 w 7878185"/>
              <a:gd name="connsiteY38" fmla="*/ 1574056 h 2084267"/>
              <a:gd name="connsiteX39" fmla="*/ 6938574 w 7878185"/>
              <a:gd name="connsiteY39" fmla="*/ 1552345 h 2084267"/>
              <a:gd name="connsiteX40" fmla="*/ 7025415 w 7878185"/>
              <a:gd name="connsiteY40" fmla="*/ 1530634 h 2084267"/>
              <a:gd name="connsiteX41" fmla="*/ 7068835 w 7878185"/>
              <a:gd name="connsiteY41" fmla="*/ 1508922 h 2084267"/>
              <a:gd name="connsiteX42" fmla="*/ 7133965 w 7878185"/>
              <a:gd name="connsiteY42" fmla="*/ 1498067 h 2084267"/>
              <a:gd name="connsiteX43" fmla="*/ 7676716 w 7878185"/>
              <a:gd name="connsiteY43" fmla="*/ 1476356 h 2084267"/>
              <a:gd name="connsiteX44" fmla="*/ 7741846 w 7878185"/>
              <a:gd name="connsiteY44" fmla="*/ 1454645 h 2084267"/>
              <a:gd name="connsiteX45" fmla="*/ 7817831 w 7878185"/>
              <a:gd name="connsiteY45" fmla="*/ 1432934 h 2084267"/>
              <a:gd name="connsiteX46" fmla="*/ 7828686 w 7878185"/>
              <a:gd name="connsiteY46" fmla="*/ 1400367 h 2084267"/>
              <a:gd name="connsiteX47" fmla="*/ 7817831 w 7878185"/>
              <a:gd name="connsiteY47" fmla="*/ 1356945 h 2084267"/>
              <a:gd name="connsiteX48" fmla="*/ 7709281 w 7878185"/>
              <a:gd name="connsiteY48" fmla="*/ 1313522 h 2084267"/>
              <a:gd name="connsiteX49" fmla="*/ 7579021 w 7878185"/>
              <a:gd name="connsiteY49" fmla="*/ 1259245 h 2084267"/>
              <a:gd name="connsiteX50" fmla="*/ 7503036 w 7878185"/>
              <a:gd name="connsiteY50" fmla="*/ 1215822 h 2084267"/>
              <a:gd name="connsiteX51" fmla="*/ 7427050 w 7878185"/>
              <a:gd name="connsiteY51" fmla="*/ 1194111 h 2084267"/>
              <a:gd name="connsiteX52" fmla="*/ 7361920 w 7878185"/>
              <a:gd name="connsiteY52" fmla="*/ 1161545 h 2084267"/>
              <a:gd name="connsiteX53" fmla="*/ 7285935 w 7878185"/>
              <a:gd name="connsiteY53" fmla="*/ 1139833 h 2084267"/>
              <a:gd name="connsiteX54" fmla="*/ 7253370 w 7878185"/>
              <a:gd name="connsiteY54" fmla="*/ 1128978 h 2084267"/>
              <a:gd name="connsiteX55" fmla="*/ 6732329 w 7878185"/>
              <a:gd name="connsiteY55" fmla="*/ 1139833 h 2084267"/>
              <a:gd name="connsiteX56" fmla="*/ 6602069 w 7878185"/>
              <a:gd name="connsiteY56" fmla="*/ 1161545 h 2084267"/>
              <a:gd name="connsiteX57" fmla="*/ 6482663 w 7878185"/>
              <a:gd name="connsiteY57" fmla="*/ 1172400 h 2084267"/>
              <a:gd name="connsiteX58" fmla="*/ 5918202 w 7878185"/>
              <a:gd name="connsiteY58" fmla="*/ 1161545 h 2084267"/>
              <a:gd name="connsiteX59" fmla="*/ 5711957 w 7878185"/>
              <a:gd name="connsiteY59" fmla="*/ 1139833 h 2084267"/>
              <a:gd name="connsiteX60" fmla="*/ 5440581 w 7878185"/>
              <a:gd name="connsiteY60" fmla="*/ 1118122 h 2084267"/>
              <a:gd name="connsiteX61" fmla="*/ 5364596 w 7878185"/>
              <a:gd name="connsiteY61" fmla="*/ 1107267 h 2084267"/>
              <a:gd name="connsiteX62" fmla="*/ 5245191 w 7878185"/>
              <a:gd name="connsiteY62" fmla="*/ 1096411 h 2084267"/>
              <a:gd name="connsiteX63" fmla="*/ 5147496 w 7878185"/>
              <a:gd name="connsiteY63" fmla="*/ 1085556 h 2084267"/>
              <a:gd name="connsiteX64" fmla="*/ 4995525 w 7878185"/>
              <a:gd name="connsiteY64" fmla="*/ 1063844 h 2084267"/>
              <a:gd name="connsiteX65" fmla="*/ 4865265 w 7878185"/>
              <a:gd name="connsiteY65" fmla="*/ 1042133 h 2084267"/>
              <a:gd name="connsiteX66" fmla="*/ 4517904 w 7878185"/>
              <a:gd name="connsiteY66" fmla="*/ 1020422 h 2084267"/>
              <a:gd name="connsiteX67" fmla="*/ 4040283 w 7878185"/>
              <a:gd name="connsiteY67" fmla="*/ 998711 h 2084267"/>
              <a:gd name="connsiteX68" fmla="*/ 3996863 w 7878185"/>
              <a:gd name="connsiteY68" fmla="*/ 987856 h 2084267"/>
              <a:gd name="connsiteX69" fmla="*/ 3931733 w 7878185"/>
              <a:gd name="connsiteY69" fmla="*/ 977000 h 2084267"/>
              <a:gd name="connsiteX70" fmla="*/ 3454112 w 7878185"/>
              <a:gd name="connsiteY70" fmla="*/ 966144 h 2084267"/>
              <a:gd name="connsiteX71" fmla="*/ 3269577 w 7878185"/>
              <a:gd name="connsiteY71" fmla="*/ 922722 h 2084267"/>
              <a:gd name="connsiteX72" fmla="*/ 3182736 w 7878185"/>
              <a:gd name="connsiteY72" fmla="*/ 879300 h 2084267"/>
              <a:gd name="connsiteX73" fmla="*/ 3117606 w 7878185"/>
              <a:gd name="connsiteY73" fmla="*/ 803311 h 2084267"/>
              <a:gd name="connsiteX74" fmla="*/ 3106751 w 7878185"/>
              <a:gd name="connsiteY74" fmla="*/ 694755 h 2084267"/>
              <a:gd name="connsiteX75" fmla="*/ 3095896 w 7878185"/>
              <a:gd name="connsiteY75" fmla="*/ 640478 h 2084267"/>
              <a:gd name="connsiteX76" fmla="*/ 3085041 w 7878185"/>
              <a:gd name="connsiteY76" fmla="*/ 390800 h 2084267"/>
              <a:gd name="connsiteX77" fmla="*/ 3052476 w 7878185"/>
              <a:gd name="connsiteY77" fmla="*/ 369089 h 2084267"/>
              <a:gd name="connsiteX78" fmla="*/ 2943926 w 7878185"/>
              <a:gd name="connsiteY78" fmla="*/ 282244 h 2084267"/>
              <a:gd name="connsiteX79" fmla="*/ 2867941 w 7878185"/>
              <a:gd name="connsiteY79" fmla="*/ 217111 h 2084267"/>
              <a:gd name="connsiteX80" fmla="*/ 2781101 w 7878185"/>
              <a:gd name="connsiteY80" fmla="*/ 119411 h 2084267"/>
              <a:gd name="connsiteX81" fmla="*/ 2748536 w 7878185"/>
              <a:gd name="connsiteY81" fmla="*/ 97700 h 2084267"/>
              <a:gd name="connsiteX82" fmla="*/ 2705115 w 7878185"/>
              <a:gd name="connsiteY82" fmla="*/ 86844 h 2084267"/>
              <a:gd name="connsiteX83" fmla="*/ 2650840 w 7878185"/>
              <a:gd name="connsiteY83" fmla="*/ 65133 h 2084267"/>
              <a:gd name="connsiteX84" fmla="*/ 2260059 w 7878185"/>
              <a:gd name="connsiteY84" fmla="*/ 43422 h 2084267"/>
              <a:gd name="connsiteX85" fmla="*/ 2086379 w 7878185"/>
              <a:gd name="connsiteY85" fmla="*/ 32566 h 2084267"/>
              <a:gd name="connsiteX86" fmla="*/ 1576193 w 7878185"/>
              <a:gd name="connsiteY86" fmla="*/ 43422 h 2084267"/>
              <a:gd name="connsiteX87" fmla="*/ 1521918 w 7878185"/>
              <a:gd name="connsiteY87" fmla="*/ 54277 h 2084267"/>
              <a:gd name="connsiteX88" fmla="*/ 1424223 w 7878185"/>
              <a:gd name="connsiteY88" fmla="*/ 65133 h 2084267"/>
              <a:gd name="connsiteX89" fmla="*/ 1011732 w 7878185"/>
              <a:gd name="connsiteY89" fmla="*/ 54277 h 2084267"/>
              <a:gd name="connsiteX90" fmla="*/ 892327 w 7878185"/>
              <a:gd name="connsiteY90" fmla="*/ 32566 h 2084267"/>
              <a:gd name="connsiteX91" fmla="*/ 805486 w 7878185"/>
              <a:gd name="connsiteY91" fmla="*/ 21711 h 2084267"/>
              <a:gd name="connsiteX92" fmla="*/ 610096 w 7878185"/>
              <a:gd name="connsiteY92" fmla="*/ 0 h 2084267"/>
              <a:gd name="connsiteX93" fmla="*/ 89055 w 7878185"/>
              <a:gd name="connsiteY93" fmla="*/ 10855 h 2084267"/>
              <a:gd name="connsiteX94" fmla="*/ 45635 w 7878185"/>
              <a:gd name="connsiteY94" fmla="*/ 32566 h 2084267"/>
              <a:gd name="connsiteX95" fmla="*/ 23925 w 7878185"/>
              <a:gd name="connsiteY95" fmla="*/ 97700 h 2084267"/>
              <a:gd name="connsiteX96" fmla="*/ 34780 w 7878185"/>
              <a:gd name="connsiteY96" fmla="*/ 206255 h 2084267"/>
              <a:gd name="connsiteX97" fmla="*/ 45635 w 7878185"/>
              <a:gd name="connsiteY97" fmla="*/ 249677 h 2084267"/>
              <a:gd name="connsiteX98" fmla="*/ 45635 w 7878185"/>
              <a:gd name="connsiteY98" fmla="*/ 249677 h 2084267"/>
              <a:gd name="connsiteX99" fmla="*/ 45635 w 7878185"/>
              <a:gd name="connsiteY99" fmla="*/ 249677 h 2084267"/>
              <a:gd name="connsiteX100" fmla="*/ 34780 w 7878185"/>
              <a:gd name="connsiteY100" fmla="*/ 162833 h 208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878185" h="2084267">
                <a:moveTo>
                  <a:pt x="34780" y="162833"/>
                </a:moveTo>
                <a:cubicBezTo>
                  <a:pt x="38398" y="394418"/>
                  <a:pt x="39378" y="626060"/>
                  <a:pt x="45635" y="857589"/>
                </a:cubicBezTo>
                <a:cubicBezTo>
                  <a:pt x="46617" y="893941"/>
                  <a:pt x="55354" y="929796"/>
                  <a:pt x="56490" y="966144"/>
                </a:cubicBezTo>
                <a:cubicBezTo>
                  <a:pt x="62594" y="1161482"/>
                  <a:pt x="57900" y="1357140"/>
                  <a:pt x="67345" y="1552345"/>
                </a:cubicBezTo>
                <a:cubicBezTo>
                  <a:pt x="68787" y="1582149"/>
                  <a:pt x="81818" y="1610241"/>
                  <a:pt x="89055" y="1639189"/>
                </a:cubicBezTo>
                <a:cubicBezTo>
                  <a:pt x="122989" y="1774932"/>
                  <a:pt x="79620" y="1606164"/>
                  <a:pt x="110765" y="1715178"/>
                </a:cubicBezTo>
                <a:cubicBezTo>
                  <a:pt x="114863" y="1729523"/>
                  <a:pt x="116902" y="1744446"/>
                  <a:pt x="121620" y="1758600"/>
                </a:cubicBezTo>
                <a:cubicBezTo>
                  <a:pt x="127782" y="1777086"/>
                  <a:pt x="128665" y="1800046"/>
                  <a:pt x="143330" y="1812878"/>
                </a:cubicBezTo>
                <a:cubicBezTo>
                  <a:pt x="160552" y="1827948"/>
                  <a:pt x="187627" y="1825119"/>
                  <a:pt x="208460" y="1834589"/>
                </a:cubicBezTo>
                <a:cubicBezTo>
                  <a:pt x="441355" y="1940456"/>
                  <a:pt x="0" y="1769962"/>
                  <a:pt x="360430" y="1899723"/>
                </a:cubicBezTo>
                <a:cubicBezTo>
                  <a:pt x="418605" y="1920667"/>
                  <a:pt x="474659" y="1947869"/>
                  <a:pt x="534111" y="1964856"/>
                </a:cubicBezTo>
                <a:cubicBezTo>
                  <a:pt x="559439" y="1972093"/>
                  <a:pt x="585106" y="1978237"/>
                  <a:pt x="610096" y="1986567"/>
                </a:cubicBezTo>
                <a:cubicBezTo>
                  <a:pt x="639425" y="1996344"/>
                  <a:pt x="667428" y="2009912"/>
                  <a:pt x="696936" y="2019134"/>
                </a:cubicBezTo>
                <a:cubicBezTo>
                  <a:pt x="725415" y="2028034"/>
                  <a:pt x="754946" y="2033157"/>
                  <a:pt x="783776" y="2040845"/>
                </a:cubicBezTo>
                <a:cubicBezTo>
                  <a:pt x="809229" y="2047633"/>
                  <a:pt x="834005" y="2057036"/>
                  <a:pt x="859762" y="2062556"/>
                </a:cubicBezTo>
                <a:cubicBezTo>
                  <a:pt x="901764" y="2071557"/>
                  <a:pt x="1009750" y="2080812"/>
                  <a:pt x="1044297" y="2084267"/>
                </a:cubicBezTo>
                <a:lnTo>
                  <a:pt x="1706453" y="2073412"/>
                </a:lnTo>
                <a:cubicBezTo>
                  <a:pt x="1929250" y="2067308"/>
                  <a:pt x="1777586" y="2047209"/>
                  <a:pt x="2086379" y="2019134"/>
                </a:cubicBezTo>
                <a:lnTo>
                  <a:pt x="2205784" y="2008278"/>
                </a:lnTo>
                <a:cubicBezTo>
                  <a:pt x="2303726" y="1983792"/>
                  <a:pt x="2264318" y="1996003"/>
                  <a:pt x="2325190" y="1975712"/>
                </a:cubicBezTo>
                <a:cubicBezTo>
                  <a:pt x="2391522" y="1931487"/>
                  <a:pt x="2319547" y="1975348"/>
                  <a:pt x="2422885" y="1932289"/>
                </a:cubicBezTo>
                <a:cubicBezTo>
                  <a:pt x="2445290" y="1922953"/>
                  <a:pt x="2466305" y="1910578"/>
                  <a:pt x="2488015" y="1899723"/>
                </a:cubicBezTo>
                <a:cubicBezTo>
                  <a:pt x="2525684" y="1862051"/>
                  <a:pt x="2520904" y="1861566"/>
                  <a:pt x="2574855" y="1834589"/>
                </a:cubicBezTo>
                <a:cubicBezTo>
                  <a:pt x="2592283" y="1825874"/>
                  <a:pt x="2611702" y="1821593"/>
                  <a:pt x="2629130" y="1812878"/>
                </a:cubicBezTo>
                <a:cubicBezTo>
                  <a:pt x="2648001" y="1803442"/>
                  <a:pt x="2664534" y="1789747"/>
                  <a:pt x="2683405" y="1780311"/>
                </a:cubicBezTo>
                <a:cubicBezTo>
                  <a:pt x="2700833" y="1771596"/>
                  <a:pt x="2720252" y="1767314"/>
                  <a:pt x="2737680" y="1758600"/>
                </a:cubicBezTo>
                <a:cubicBezTo>
                  <a:pt x="2756551" y="1749164"/>
                  <a:pt x="2772128" y="1733245"/>
                  <a:pt x="2791956" y="1726034"/>
                </a:cubicBezTo>
                <a:cubicBezTo>
                  <a:pt x="2812640" y="1718512"/>
                  <a:pt x="2835432" y="1719115"/>
                  <a:pt x="2857086" y="1715178"/>
                </a:cubicBezTo>
                <a:cubicBezTo>
                  <a:pt x="2924601" y="1702902"/>
                  <a:pt x="2905270" y="1706354"/>
                  <a:pt x="2976491" y="1682611"/>
                </a:cubicBezTo>
                <a:lnTo>
                  <a:pt x="3671212" y="1693467"/>
                </a:lnTo>
                <a:cubicBezTo>
                  <a:pt x="3686125" y="1693906"/>
                  <a:pt x="3699714" y="1704323"/>
                  <a:pt x="3714633" y="1704323"/>
                </a:cubicBezTo>
                <a:cubicBezTo>
                  <a:pt x="3816011" y="1704323"/>
                  <a:pt x="3917260" y="1697086"/>
                  <a:pt x="4018573" y="1693467"/>
                </a:cubicBezTo>
                <a:cubicBezTo>
                  <a:pt x="4328621" y="1665278"/>
                  <a:pt x="4050785" y="1687705"/>
                  <a:pt x="4680730" y="1671756"/>
                </a:cubicBezTo>
                <a:lnTo>
                  <a:pt x="4995525" y="1660900"/>
                </a:lnTo>
                <a:cubicBezTo>
                  <a:pt x="5428717" y="1594252"/>
                  <a:pt x="5011331" y="1651757"/>
                  <a:pt x="5983332" y="1628334"/>
                </a:cubicBezTo>
                <a:cubicBezTo>
                  <a:pt x="6001777" y="1627890"/>
                  <a:pt x="6019270" y="1619516"/>
                  <a:pt x="6037607" y="1617478"/>
                </a:cubicBezTo>
                <a:cubicBezTo>
                  <a:pt x="6084496" y="1612268"/>
                  <a:pt x="6131645" y="1609692"/>
                  <a:pt x="6178723" y="1606622"/>
                </a:cubicBezTo>
                <a:lnTo>
                  <a:pt x="6536939" y="1584911"/>
                </a:lnTo>
                <a:lnTo>
                  <a:pt x="6699764" y="1574056"/>
                </a:lnTo>
                <a:cubicBezTo>
                  <a:pt x="6866262" y="1560180"/>
                  <a:pt x="6786670" y="1567535"/>
                  <a:pt x="6938574" y="1552345"/>
                </a:cubicBezTo>
                <a:cubicBezTo>
                  <a:pt x="6967521" y="1545108"/>
                  <a:pt x="6997108" y="1540070"/>
                  <a:pt x="7025415" y="1530634"/>
                </a:cubicBezTo>
                <a:cubicBezTo>
                  <a:pt x="7040766" y="1525517"/>
                  <a:pt x="7053336" y="1513572"/>
                  <a:pt x="7068835" y="1508922"/>
                </a:cubicBezTo>
                <a:cubicBezTo>
                  <a:pt x="7089916" y="1502597"/>
                  <a:pt x="7112255" y="1501685"/>
                  <a:pt x="7133965" y="1498067"/>
                </a:cubicBezTo>
                <a:cubicBezTo>
                  <a:pt x="7332379" y="1431923"/>
                  <a:pt x="7088504" y="1509652"/>
                  <a:pt x="7676716" y="1476356"/>
                </a:cubicBezTo>
                <a:cubicBezTo>
                  <a:pt x="7699564" y="1475063"/>
                  <a:pt x="7719927" y="1461221"/>
                  <a:pt x="7741846" y="1454645"/>
                </a:cubicBezTo>
                <a:cubicBezTo>
                  <a:pt x="7878185" y="1413741"/>
                  <a:pt x="7708361" y="1469424"/>
                  <a:pt x="7817831" y="1432934"/>
                </a:cubicBezTo>
                <a:cubicBezTo>
                  <a:pt x="7821449" y="1422078"/>
                  <a:pt x="7828686" y="1411810"/>
                  <a:pt x="7828686" y="1400367"/>
                </a:cubicBezTo>
                <a:cubicBezTo>
                  <a:pt x="7828686" y="1385448"/>
                  <a:pt x="7824503" y="1370289"/>
                  <a:pt x="7817831" y="1356945"/>
                </a:cubicBezTo>
                <a:cubicBezTo>
                  <a:pt x="7798029" y="1317338"/>
                  <a:pt x="7738982" y="1328373"/>
                  <a:pt x="7709281" y="1313522"/>
                </a:cubicBezTo>
                <a:cubicBezTo>
                  <a:pt x="7609097" y="1263428"/>
                  <a:pt x="7653838" y="1277949"/>
                  <a:pt x="7579021" y="1259245"/>
                </a:cubicBezTo>
                <a:cubicBezTo>
                  <a:pt x="7546316" y="1237440"/>
                  <a:pt x="7541599" y="1232350"/>
                  <a:pt x="7503036" y="1215822"/>
                </a:cubicBezTo>
                <a:cubicBezTo>
                  <a:pt x="7392539" y="1168465"/>
                  <a:pt x="7564730" y="1249185"/>
                  <a:pt x="7427050" y="1194111"/>
                </a:cubicBezTo>
                <a:cubicBezTo>
                  <a:pt x="7404514" y="1185096"/>
                  <a:pt x="7384100" y="1171403"/>
                  <a:pt x="7361920" y="1161545"/>
                </a:cubicBezTo>
                <a:cubicBezTo>
                  <a:pt x="7338495" y="1151133"/>
                  <a:pt x="7310086" y="1146734"/>
                  <a:pt x="7285935" y="1139833"/>
                </a:cubicBezTo>
                <a:cubicBezTo>
                  <a:pt x="7274933" y="1136689"/>
                  <a:pt x="7264225" y="1132596"/>
                  <a:pt x="7253370" y="1128978"/>
                </a:cubicBezTo>
                <a:cubicBezTo>
                  <a:pt x="7079690" y="1132596"/>
                  <a:pt x="6905830" y="1131157"/>
                  <a:pt x="6732329" y="1139833"/>
                </a:cubicBezTo>
                <a:cubicBezTo>
                  <a:pt x="6688365" y="1142031"/>
                  <a:pt x="6645907" y="1157560"/>
                  <a:pt x="6602069" y="1161545"/>
                </a:cubicBezTo>
                <a:lnTo>
                  <a:pt x="6482663" y="1172400"/>
                </a:lnTo>
                <a:lnTo>
                  <a:pt x="5918202" y="1161545"/>
                </a:lnTo>
                <a:cubicBezTo>
                  <a:pt x="5857154" y="1159607"/>
                  <a:pt x="5774652" y="1147209"/>
                  <a:pt x="5711957" y="1139833"/>
                </a:cubicBezTo>
                <a:cubicBezTo>
                  <a:pt x="5575037" y="1123724"/>
                  <a:pt x="5614342" y="1128983"/>
                  <a:pt x="5440581" y="1118122"/>
                </a:cubicBezTo>
                <a:cubicBezTo>
                  <a:pt x="5415253" y="1114504"/>
                  <a:pt x="5390025" y="1110093"/>
                  <a:pt x="5364596" y="1107267"/>
                </a:cubicBezTo>
                <a:cubicBezTo>
                  <a:pt x="5324875" y="1102853"/>
                  <a:pt x="5284958" y="1100388"/>
                  <a:pt x="5245191" y="1096411"/>
                </a:cubicBezTo>
                <a:cubicBezTo>
                  <a:pt x="5212588" y="1093151"/>
                  <a:pt x="5180061" y="1089174"/>
                  <a:pt x="5147496" y="1085556"/>
                </a:cubicBezTo>
                <a:cubicBezTo>
                  <a:pt x="5069722" y="1059629"/>
                  <a:pt x="5151804" y="1084229"/>
                  <a:pt x="4995525" y="1063844"/>
                </a:cubicBezTo>
                <a:cubicBezTo>
                  <a:pt x="4951876" y="1058150"/>
                  <a:pt x="4908914" y="1047827"/>
                  <a:pt x="4865265" y="1042133"/>
                </a:cubicBezTo>
                <a:cubicBezTo>
                  <a:pt x="4763257" y="1028827"/>
                  <a:pt x="4608466" y="1024735"/>
                  <a:pt x="4517904" y="1020422"/>
                </a:cubicBezTo>
                <a:cubicBezTo>
                  <a:pt x="4253777" y="991075"/>
                  <a:pt x="4609614" y="1027909"/>
                  <a:pt x="4040283" y="998711"/>
                </a:cubicBezTo>
                <a:cubicBezTo>
                  <a:pt x="4025384" y="997947"/>
                  <a:pt x="4011492" y="990782"/>
                  <a:pt x="3996863" y="987856"/>
                </a:cubicBezTo>
                <a:cubicBezTo>
                  <a:pt x="3975281" y="983539"/>
                  <a:pt x="3953725" y="977880"/>
                  <a:pt x="3931733" y="977000"/>
                </a:cubicBezTo>
                <a:cubicBezTo>
                  <a:pt x="3772612" y="970635"/>
                  <a:pt x="3613319" y="969763"/>
                  <a:pt x="3454112" y="966144"/>
                </a:cubicBezTo>
                <a:cubicBezTo>
                  <a:pt x="3401752" y="955672"/>
                  <a:pt x="3306626" y="937542"/>
                  <a:pt x="3269577" y="922722"/>
                </a:cubicBezTo>
                <a:cubicBezTo>
                  <a:pt x="3231209" y="907374"/>
                  <a:pt x="3212753" y="904316"/>
                  <a:pt x="3182736" y="879300"/>
                </a:cubicBezTo>
                <a:cubicBezTo>
                  <a:pt x="3152498" y="854101"/>
                  <a:pt x="3141563" y="835254"/>
                  <a:pt x="3117606" y="803311"/>
                </a:cubicBezTo>
                <a:cubicBezTo>
                  <a:pt x="3113988" y="767126"/>
                  <a:pt x="3111557" y="730802"/>
                  <a:pt x="3106751" y="694755"/>
                </a:cubicBezTo>
                <a:cubicBezTo>
                  <a:pt x="3104313" y="676466"/>
                  <a:pt x="3097210" y="658882"/>
                  <a:pt x="3095896" y="640478"/>
                </a:cubicBezTo>
                <a:cubicBezTo>
                  <a:pt x="3089961" y="557385"/>
                  <a:pt x="3098202" y="473058"/>
                  <a:pt x="3085041" y="390800"/>
                </a:cubicBezTo>
                <a:cubicBezTo>
                  <a:pt x="3082980" y="377918"/>
                  <a:pt x="3062817" y="377044"/>
                  <a:pt x="3052476" y="369089"/>
                </a:cubicBezTo>
                <a:cubicBezTo>
                  <a:pt x="3015748" y="340835"/>
                  <a:pt x="2976691" y="315011"/>
                  <a:pt x="2943926" y="282244"/>
                </a:cubicBezTo>
                <a:cubicBezTo>
                  <a:pt x="2891281" y="229597"/>
                  <a:pt x="2917537" y="250176"/>
                  <a:pt x="2867941" y="217111"/>
                </a:cubicBezTo>
                <a:cubicBezTo>
                  <a:pt x="2841838" y="177955"/>
                  <a:pt x="2825715" y="149155"/>
                  <a:pt x="2781101" y="119411"/>
                </a:cubicBezTo>
                <a:cubicBezTo>
                  <a:pt x="2770246" y="112174"/>
                  <a:pt x="2760527" y="102839"/>
                  <a:pt x="2748536" y="97700"/>
                </a:cubicBezTo>
                <a:cubicBezTo>
                  <a:pt x="2734823" y="91823"/>
                  <a:pt x="2719268" y="91562"/>
                  <a:pt x="2705115" y="86844"/>
                </a:cubicBezTo>
                <a:cubicBezTo>
                  <a:pt x="2686630" y="80682"/>
                  <a:pt x="2670233" y="67025"/>
                  <a:pt x="2650840" y="65133"/>
                </a:cubicBezTo>
                <a:cubicBezTo>
                  <a:pt x="2520995" y="52465"/>
                  <a:pt x="2390304" y="50937"/>
                  <a:pt x="2260059" y="43422"/>
                </a:cubicBezTo>
                <a:lnTo>
                  <a:pt x="2086379" y="32566"/>
                </a:lnTo>
                <a:lnTo>
                  <a:pt x="1576193" y="43422"/>
                </a:lnTo>
                <a:cubicBezTo>
                  <a:pt x="1557757" y="44131"/>
                  <a:pt x="1540183" y="51668"/>
                  <a:pt x="1521918" y="54277"/>
                </a:cubicBezTo>
                <a:cubicBezTo>
                  <a:pt x="1489482" y="58911"/>
                  <a:pt x="1456788" y="61514"/>
                  <a:pt x="1424223" y="65133"/>
                </a:cubicBezTo>
                <a:lnTo>
                  <a:pt x="1011732" y="54277"/>
                </a:lnTo>
                <a:cubicBezTo>
                  <a:pt x="803172" y="45209"/>
                  <a:pt x="995856" y="51390"/>
                  <a:pt x="892327" y="32566"/>
                </a:cubicBezTo>
                <a:cubicBezTo>
                  <a:pt x="863625" y="27347"/>
                  <a:pt x="834433" y="25329"/>
                  <a:pt x="805486" y="21711"/>
                </a:cubicBezTo>
                <a:cubicBezTo>
                  <a:pt x="726800" y="2038"/>
                  <a:pt x="729280" y="0"/>
                  <a:pt x="610096" y="0"/>
                </a:cubicBezTo>
                <a:cubicBezTo>
                  <a:pt x="436378" y="0"/>
                  <a:pt x="262735" y="7237"/>
                  <a:pt x="89055" y="10855"/>
                </a:cubicBezTo>
                <a:cubicBezTo>
                  <a:pt x="74582" y="18092"/>
                  <a:pt x="55344" y="19620"/>
                  <a:pt x="45635" y="32566"/>
                </a:cubicBezTo>
                <a:cubicBezTo>
                  <a:pt x="31904" y="50875"/>
                  <a:pt x="23925" y="97700"/>
                  <a:pt x="23925" y="97700"/>
                </a:cubicBezTo>
                <a:cubicBezTo>
                  <a:pt x="27543" y="133885"/>
                  <a:pt x="29251" y="170312"/>
                  <a:pt x="34780" y="206255"/>
                </a:cubicBezTo>
                <a:cubicBezTo>
                  <a:pt x="46779" y="284253"/>
                  <a:pt x="45635" y="214099"/>
                  <a:pt x="45635" y="249677"/>
                </a:cubicBezTo>
                <a:lnTo>
                  <a:pt x="45635" y="249677"/>
                </a:lnTo>
                <a:lnTo>
                  <a:pt x="45635" y="249677"/>
                </a:lnTo>
                <a:lnTo>
                  <a:pt x="34780" y="16283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Optimality of Prim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1192213"/>
            <a:ext cx="1849437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369888" y="4168775"/>
            <a:ext cx="348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&gt; 0 </a:t>
            </a:r>
            <a:r>
              <a:rPr lang="en-US" sz="1800">
                <a:latin typeface="Calibri" charset="0"/>
              </a:rPr>
              <a:t>for every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</a:p>
        </p:txBody>
      </p:sp>
      <p:sp>
        <p:nvSpPr>
          <p:cNvPr id="25605" name="TextBox 24"/>
          <p:cNvSpPr txBox="1">
            <a:spLocks noChangeArrowheads="1"/>
          </p:cNvSpPr>
          <p:nvPr/>
        </p:nvSpPr>
        <p:spPr bwMode="auto">
          <a:xfrm>
            <a:off x="369888" y="4581525"/>
            <a:ext cx="1341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S = {s}, T = Ø</a:t>
            </a:r>
          </a:p>
        </p:txBody>
      </p:sp>
      <p:sp>
        <p:nvSpPr>
          <p:cNvPr id="25606" name="TextBox 25"/>
          <p:cNvSpPr txBox="1">
            <a:spLocks noChangeArrowheads="1"/>
          </p:cNvSpPr>
          <p:nvPr/>
        </p:nvSpPr>
        <p:spPr bwMode="auto">
          <a:xfrm>
            <a:off x="369888" y="5133975"/>
            <a:ext cx="281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is not the same as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25607" name="TextBox 26"/>
          <p:cNvSpPr txBox="1">
            <a:spLocks noChangeArrowheads="1"/>
          </p:cNvSpPr>
          <p:nvPr/>
        </p:nvSpPr>
        <p:spPr bwMode="auto">
          <a:xfrm>
            <a:off x="844550" y="5656263"/>
            <a:ext cx="7380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Among edges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e= (u,w)</a:t>
            </a:r>
            <a:r>
              <a:rPr lang="en-US" sz="1800">
                <a:latin typeface="Calibri" charset="0"/>
              </a:rPr>
              <a:t>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not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, pick one with minimum cost </a:t>
            </a:r>
          </a:p>
        </p:txBody>
      </p:sp>
      <p:sp>
        <p:nvSpPr>
          <p:cNvPr id="25608" name="TextBox 27"/>
          <p:cNvSpPr txBox="1">
            <a:spLocks noChangeArrowheads="1"/>
          </p:cNvSpPr>
          <p:nvPr/>
        </p:nvSpPr>
        <p:spPr bwMode="auto">
          <a:xfrm>
            <a:off x="955675" y="6132513"/>
            <a:ext cx="182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e </a:t>
            </a:r>
            <a:r>
              <a:rPr lang="en-US" sz="1800">
                <a:latin typeface="Calibri" charset="0"/>
              </a:rPr>
              <a:t>to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T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44550" y="1954213"/>
            <a:ext cx="265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is already defined for us!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23850" y="3255963"/>
            <a:ext cx="1228725" cy="466725"/>
          </a:xfrm>
          <a:prstGeom prst="wedgeRoundRectCallout">
            <a:avLst>
              <a:gd name="adj1" fmla="val -19949"/>
              <a:gd name="adj2" fmla="val 25319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S</a:t>
            </a:r>
            <a:r>
              <a:rPr lang="en-US" dirty="0"/>
              <a:t> not </a:t>
            </a:r>
            <a:r>
              <a:rPr lang="en-US" dirty="0">
                <a:solidFill>
                  <a:srgbClr val="660066"/>
                </a:solidFill>
              </a:rPr>
              <a:t>Ø</a:t>
            </a:r>
          </a:p>
        </p:txBody>
      </p:sp>
      <p:sp>
        <p:nvSpPr>
          <p:cNvPr id="13" name="Oval 12"/>
          <p:cNvSpPr/>
          <p:nvPr/>
        </p:nvSpPr>
        <p:spPr>
          <a:xfrm>
            <a:off x="955675" y="5080000"/>
            <a:ext cx="2398713" cy="522288"/>
          </a:xfrm>
          <a:prstGeom prst="ellipse">
            <a:avLst/>
          </a:prstGeom>
          <a:noFill/>
          <a:ln w="57150" cap="flat" cmpd="sng" algn="ctr">
            <a:solidFill>
              <a:srgbClr val="4F62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84800" y="5602288"/>
            <a:ext cx="2984500" cy="530225"/>
          </a:xfrm>
          <a:prstGeom prst="ellipse">
            <a:avLst/>
          </a:prstGeom>
          <a:noFill/>
          <a:ln w="57150" cap="flat" cmpd="sng" algn="ctr">
            <a:solidFill>
              <a:srgbClr val="4F62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11325" y="2768600"/>
            <a:ext cx="4757738" cy="660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By induction, show that </a:t>
            </a:r>
            <a:r>
              <a:rPr lang="en-US" sz="2200" dirty="0">
                <a:solidFill>
                  <a:srgbClr val="660066"/>
                </a:solidFill>
              </a:rPr>
              <a:t>(S,T)</a:t>
            </a:r>
            <a:r>
              <a:rPr lang="en-US" sz="2200" dirty="0"/>
              <a:t> is a tree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3927475"/>
            <a:ext cx="17399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0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323850" y="4548188"/>
            <a:ext cx="8229600" cy="2084387"/>
          </a:xfrm>
          <a:custGeom>
            <a:avLst/>
            <a:gdLst>
              <a:gd name="connsiteX0" fmla="*/ 34780 w 7878185"/>
              <a:gd name="connsiteY0" fmla="*/ 162833 h 2084267"/>
              <a:gd name="connsiteX1" fmla="*/ 45635 w 7878185"/>
              <a:gd name="connsiteY1" fmla="*/ 857589 h 2084267"/>
              <a:gd name="connsiteX2" fmla="*/ 56490 w 7878185"/>
              <a:gd name="connsiteY2" fmla="*/ 966144 h 2084267"/>
              <a:gd name="connsiteX3" fmla="*/ 67345 w 7878185"/>
              <a:gd name="connsiteY3" fmla="*/ 1552345 h 2084267"/>
              <a:gd name="connsiteX4" fmla="*/ 89055 w 7878185"/>
              <a:gd name="connsiteY4" fmla="*/ 1639189 h 2084267"/>
              <a:gd name="connsiteX5" fmla="*/ 110765 w 7878185"/>
              <a:gd name="connsiteY5" fmla="*/ 1715178 h 2084267"/>
              <a:gd name="connsiteX6" fmla="*/ 121620 w 7878185"/>
              <a:gd name="connsiteY6" fmla="*/ 1758600 h 2084267"/>
              <a:gd name="connsiteX7" fmla="*/ 143330 w 7878185"/>
              <a:gd name="connsiteY7" fmla="*/ 1812878 h 2084267"/>
              <a:gd name="connsiteX8" fmla="*/ 208460 w 7878185"/>
              <a:gd name="connsiteY8" fmla="*/ 1834589 h 2084267"/>
              <a:gd name="connsiteX9" fmla="*/ 360430 w 7878185"/>
              <a:gd name="connsiteY9" fmla="*/ 1899723 h 2084267"/>
              <a:gd name="connsiteX10" fmla="*/ 534111 w 7878185"/>
              <a:gd name="connsiteY10" fmla="*/ 1964856 h 2084267"/>
              <a:gd name="connsiteX11" fmla="*/ 610096 w 7878185"/>
              <a:gd name="connsiteY11" fmla="*/ 1986567 h 2084267"/>
              <a:gd name="connsiteX12" fmla="*/ 696936 w 7878185"/>
              <a:gd name="connsiteY12" fmla="*/ 2019134 h 2084267"/>
              <a:gd name="connsiteX13" fmla="*/ 783776 w 7878185"/>
              <a:gd name="connsiteY13" fmla="*/ 2040845 h 2084267"/>
              <a:gd name="connsiteX14" fmla="*/ 859762 w 7878185"/>
              <a:gd name="connsiteY14" fmla="*/ 2062556 h 2084267"/>
              <a:gd name="connsiteX15" fmla="*/ 1044297 w 7878185"/>
              <a:gd name="connsiteY15" fmla="*/ 2084267 h 2084267"/>
              <a:gd name="connsiteX16" fmla="*/ 1706453 w 7878185"/>
              <a:gd name="connsiteY16" fmla="*/ 2073412 h 2084267"/>
              <a:gd name="connsiteX17" fmla="*/ 2086379 w 7878185"/>
              <a:gd name="connsiteY17" fmla="*/ 2019134 h 2084267"/>
              <a:gd name="connsiteX18" fmla="*/ 2205784 w 7878185"/>
              <a:gd name="connsiteY18" fmla="*/ 2008278 h 2084267"/>
              <a:gd name="connsiteX19" fmla="*/ 2325190 w 7878185"/>
              <a:gd name="connsiteY19" fmla="*/ 1975712 h 2084267"/>
              <a:gd name="connsiteX20" fmla="*/ 2422885 w 7878185"/>
              <a:gd name="connsiteY20" fmla="*/ 1932289 h 2084267"/>
              <a:gd name="connsiteX21" fmla="*/ 2488015 w 7878185"/>
              <a:gd name="connsiteY21" fmla="*/ 1899723 h 2084267"/>
              <a:gd name="connsiteX22" fmla="*/ 2574855 w 7878185"/>
              <a:gd name="connsiteY22" fmla="*/ 1834589 h 2084267"/>
              <a:gd name="connsiteX23" fmla="*/ 2629130 w 7878185"/>
              <a:gd name="connsiteY23" fmla="*/ 1812878 h 2084267"/>
              <a:gd name="connsiteX24" fmla="*/ 2683405 w 7878185"/>
              <a:gd name="connsiteY24" fmla="*/ 1780311 h 2084267"/>
              <a:gd name="connsiteX25" fmla="*/ 2737680 w 7878185"/>
              <a:gd name="connsiteY25" fmla="*/ 1758600 h 2084267"/>
              <a:gd name="connsiteX26" fmla="*/ 2791956 w 7878185"/>
              <a:gd name="connsiteY26" fmla="*/ 1726034 h 2084267"/>
              <a:gd name="connsiteX27" fmla="*/ 2857086 w 7878185"/>
              <a:gd name="connsiteY27" fmla="*/ 1715178 h 2084267"/>
              <a:gd name="connsiteX28" fmla="*/ 2976491 w 7878185"/>
              <a:gd name="connsiteY28" fmla="*/ 1682611 h 2084267"/>
              <a:gd name="connsiteX29" fmla="*/ 3671212 w 7878185"/>
              <a:gd name="connsiteY29" fmla="*/ 1693467 h 2084267"/>
              <a:gd name="connsiteX30" fmla="*/ 3714633 w 7878185"/>
              <a:gd name="connsiteY30" fmla="*/ 1704323 h 2084267"/>
              <a:gd name="connsiteX31" fmla="*/ 4018573 w 7878185"/>
              <a:gd name="connsiteY31" fmla="*/ 1693467 h 2084267"/>
              <a:gd name="connsiteX32" fmla="*/ 4680730 w 7878185"/>
              <a:gd name="connsiteY32" fmla="*/ 1671756 h 2084267"/>
              <a:gd name="connsiteX33" fmla="*/ 4995525 w 7878185"/>
              <a:gd name="connsiteY33" fmla="*/ 1660900 h 2084267"/>
              <a:gd name="connsiteX34" fmla="*/ 5983332 w 7878185"/>
              <a:gd name="connsiteY34" fmla="*/ 1628334 h 2084267"/>
              <a:gd name="connsiteX35" fmla="*/ 6037607 w 7878185"/>
              <a:gd name="connsiteY35" fmla="*/ 1617478 h 2084267"/>
              <a:gd name="connsiteX36" fmla="*/ 6178723 w 7878185"/>
              <a:gd name="connsiteY36" fmla="*/ 1606622 h 2084267"/>
              <a:gd name="connsiteX37" fmla="*/ 6536939 w 7878185"/>
              <a:gd name="connsiteY37" fmla="*/ 1584911 h 2084267"/>
              <a:gd name="connsiteX38" fmla="*/ 6699764 w 7878185"/>
              <a:gd name="connsiteY38" fmla="*/ 1574056 h 2084267"/>
              <a:gd name="connsiteX39" fmla="*/ 6938574 w 7878185"/>
              <a:gd name="connsiteY39" fmla="*/ 1552345 h 2084267"/>
              <a:gd name="connsiteX40" fmla="*/ 7025415 w 7878185"/>
              <a:gd name="connsiteY40" fmla="*/ 1530634 h 2084267"/>
              <a:gd name="connsiteX41" fmla="*/ 7068835 w 7878185"/>
              <a:gd name="connsiteY41" fmla="*/ 1508922 h 2084267"/>
              <a:gd name="connsiteX42" fmla="*/ 7133965 w 7878185"/>
              <a:gd name="connsiteY42" fmla="*/ 1498067 h 2084267"/>
              <a:gd name="connsiteX43" fmla="*/ 7676716 w 7878185"/>
              <a:gd name="connsiteY43" fmla="*/ 1476356 h 2084267"/>
              <a:gd name="connsiteX44" fmla="*/ 7741846 w 7878185"/>
              <a:gd name="connsiteY44" fmla="*/ 1454645 h 2084267"/>
              <a:gd name="connsiteX45" fmla="*/ 7817831 w 7878185"/>
              <a:gd name="connsiteY45" fmla="*/ 1432934 h 2084267"/>
              <a:gd name="connsiteX46" fmla="*/ 7828686 w 7878185"/>
              <a:gd name="connsiteY46" fmla="*/ 1400367 h 2084267"/>
              <a:gd name="connsiteX47" fmla="*/ 7817831 w 7878185"/>
              <a:gd name="connsiteY47" fmla="*/ 1356945 h 2084267"/>
              <a:gd name="connsiteX48" fmla="*/ 7709281 w 7878185"/>
              <a:gd name="connsiteY48" fmla="*/ 1313522 h 2084267"/>
              <a:gd name="connsiteX49" fmla="*/ 7579021 w 7878185"/>
              <a:gd name="connsiteY49" fmla="*/ 1259245 h 2084267"/>
              <a:gd name="connsiteX50" fmla="*/ 7503036 w 7878185"/>
              <a:gd name="connsiteY50" fmla="*/ 1215822 h 2084267"/>
              <a:gd name="connsiteX51" fmla="*/ 7427050 w 7878185"/>
              <a:gd name="connsiteY51" fmla="*/ 1194111 h 2084267"/>
              <a:gd name="connsiteX52" fmla="*/ 7361920 w 7878185"/>
              <a:gd name="connsiteY52" fmla="*/ 1161545 h 2084267"/>
              <a:gd name="connsiteX53" fmla="*/ 7285935 w 7878185"/>
              <a:gd name="connsiteY53" fmla="*/ 1139833 h 2084267"/>
              <a:gd name="connsiteX54" fmla="*/ 7253370 w 7878185"/>
              <a:gd name="connsiteY54" fmla="*/ 1128978 h 2084267"/>
              <a:gd name="connsiteX55" fmla="*/ 6732329 w 7878185"/>
              <a:gd name="connsiteY55" fmla="*/ 1139833 h 2084267"/>
              <a:gd name="connsiteX56" fmla="*/ 6602069 w 7878185"/>
              <a:gd name="connsiteY56" fmla="*/ 1161545 h 2084267"/>
              <a:gd name="connsiteX57" fmla="*/ 6482663 w 7878185"/>
              <a:gd name="connsiteY57" fmla="*/ 1172400 h 2084267"/>
              <a:gd name="connsiteX58" fmla="*/ 5918202 w 7878185"/>
              <a:gd name="connsiteY58" fmla="*/ 1161545 h 2084267"/>
              <a:gd name="connsiteX59" fmla="*/ 5711957 w 7878185"/>
              <a:gd name="connsiteY59" fmla="*/ 1139833 h 2084267"/>
              <a:gd name="connsiteX60" fmla="*/ 5440581 w 7878185"/>
              <a:gd name="connsiteY60" fmla="*/ 1118122 h 2084267"/>
              <a:gd name="connsiteX61" fmla="*/ 5364596 w 7878185"/>
              <a:gd name="connsiteY61" fmla="*/ 1107267 h 2084267"/>
              <a:gd name="connsiteX62" fmla="*/ 5245191 w 7878185"/>
              <a:gd name="connsiteY62" fmla="*/ 1096411 h 2084267"/>
              <a:gd name="connsiteX63" fmla="*/ 5147496 w 7878185"/>
              <a:gd name="connsiteY63" fmla="*/ 1085556 h 2084267"/>
              <a:gd name="connsiteX64" fmla="*/ 4995525 w 7878185"/>
              <a:gd name="connsiteY64" fmla="*/ 1063844 h 2084267"/>
              <a:gd name="connsiteX65" fmla="*/ 4865265 w 7878185"/>
              <a:gd name="connsiteY65" fmla="*/ 1042133 h 2084267"/>
              <a:gd name="connsiteX66" fmla="*/ 4517904 w 7878185"/>
              <a:gd name="connsiteY66" fmla="*/ 1020422 h 2084267"/>
              <a:gd name="connsiteX67" fmla="*/ 4040283 w 7878185"/>
              <a:gd name="connsiteY67" fmla="*/ 998711 h 2084267"/>
              <a:gd name="connsiteX68" fmla="*/ 3996863 w 7878185"/>
              <a:gd name="connsiteY68" fmla="*/ 987856 h 2084267"/>
              <a:gd name="connsiteX69" fmla="*/ 3931733 w 7878185"/>
              <a:gd name="connsiteY69" fmla="*/ 977000 h 2084267"/>
              <a:gd name="connsiteX70" fmla="*/ 3454112 w 7878185"/>
              <a:gd name="connsiteY70" fmla="*/ 966144 h 2084267"/>
              <a:gd name="connsiteX71" fmla="*/ 3269577 w 7878185"/>
              <a:gd name="connsiteY71" fmla="*/ 922722 h 2084267"/>
              <a:gd name="connsiteX72" fmla="*/ 3182736 w 7878185"/>
              <a:gd name="connsiteY72" fmla="*/ 879300 h 2084267"/>
              <a:gd name="connsiteX73" fmla="*/ 3117606 w 7878185"/>
              <a:gd name="connsiteY73" fmla="*/ 803311 h 2084267"/>
              <a:gd name="connsiteX74" fmla="*/ 3106751 w 7878185"/>
              <a:gd name="connsiteY74" fmla="*/ 694755 h 2084267"/>
              <a:gd name="connsiteX75" fmla="*/ 3095896 w 7878185"/>
              <a:gd name="connsiteY75" fmla="*/ 640478 h 2084267"/>
              <a:gd name="connsiteX76" fmla="*/ 3085041 w 7878185"/>
              <a:gd name="connsiteY76" fmla="*/ 390800 h 2084267"/>
              <a:gd name="connsiteX77" fmla="*/ 3052476 w 7878185"/>
              <a:gd name="connsiteY77" fmla="*/ 369089 h 2084267"/>
              <a:gd name="connsiteX78" fmla="*/ 2943926 w 7878185"/>
              <a:gd name="connsiteY78" fmla="*/ 282244 h 2084267"/>
              <a:gd name="connsiteX79" fmla="*/ 2867941 w 7878185"/>
              <a:gd name="connsiteY79" fmla="*/ 217111 h 2084267"/>
              <a:gd name="connsiteX80" fmla="*/ 2781101 w 7878185"/>
              <a:gd name="connsiteY80" fmla="*/ 119411 h 2084267"/>
              <a:gd name="connsiteX81" fmla="*/ 2748536 w 7878185"/>
              <a:gd name="connsiteY81" fmla="*/ 97700 h 2084267"/>
              <a:gd name="connsiteX82" fmla="*/ 2705115 w 7878185"/>
              <a:gd name="connsiteY82" fmla="*/ 86844 h 2084267"/>
              <a:gd name="connsiteX83" fmla="*/ 2650840 w 7878185"/>
              <a:gd name="connsiteY83" fmla="*/ 65133 h 2084267"/>
              <a:gd name="connsiteX84" fmla="*/ 2260059 w 7878185"/>
              <a:gd name="connsiteY84" fmla="*/ 43422 h 2084267"/>
              <a:gd name="connsiteX85" fmla="*/ 2086379 w 7878185"/>
              <a:gd name="connsiteY85" fmla="*/ 32566 h 2084267"/>
              <a:gd name="connsiteX86" fmla="*/ 1576193 w 7878185"/>
              <a:gd name="connsiteY86" fmla="*/ 43422 h 2084267"/>
              <a:gd name="connsiteX87" fmla="*/ 1521918 w 7878185"/>
              <a:gd name="connsiteY87" fmla="*/ 54277 h 2084267"/>
              <a:gd name="connsiteX88" fmla="*/ 1424223 w 7878185"/>
              <a:gd name="connsiteY88" fmla="*/ 65133 h 2084267"/>
              <a:gd name="connsiteX89" fmla="*/ 1011732 w 7878185"/>
              <a:gd name="connsiteY89" fmla="*/ 54277 h 2084267"/>
              <a:gd name="connsiteX90" fmla="*/ 892327 w 7878185"/>
              <a:gd name="connsiteY90" fmla="*/ 32566 h 2084267"/>
              <a:gd name="connsiteX91" fmla="*/ 805486 w 7878185"/>
              <a:gd name="connsiteY91" fmla="*/ 21711 h 2084267"/>
              <a:gd name="connsiteX92" fmla="*/ 610096 w 7878185"/>
              <a:gd name="connsiteY92" fmla="*/ 0 h 2084267"/>
              <a:gd name="connsiteX93" fmla="*/ 89055 w 7878185"/>
              <a:gd name="connsiteY93" fmla="*/ 10855 h 2084267"/>
              <a:gd name="connsiteX94" fmla="*/ 45635 w 7878185"/>
              <a:gd name="connsiteY94" fmla="*/ 32566 h 2084267"/>
              <a:gd name="connsiteX95" fmla="*/ 23925 w 7878185"/>
              <a:gd name="connsiteY95" fmla="*/ 97700 h 2084267"/>
              <a:gd name="connsiteX96" fmla="*/ 34780 w 7878185"/>
              <a:gd name="connsiteY96" fmla="*/ 206255 h 2084267"/>
              <a:gd name="connsiteX97" fmla="*/ 45635 w 7878185"/>
              <a:gd name="connsiteY97" fmla="*/ 249677 h 2084267"/>
              <a:gd name="connsiteX98" fmla="*/ 45635 w 7878185"/>
              <a:gd name="connsiteY98" fmla="*/ 249677 h 2084267"/>
              <a:gd name="connsiteX99" fmla="*/ 45635 w 7878185"/>
              <a:gd name="connsiteY99" fmla="*/ 249677 h 2084267"/>
              <a:gd name="connsiteX100" fmla="*/ 34780 w 7878185"/>
              <a:gd name="connsiteY100" fmla="*/ 162833 h 208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878185" h="2084267">
                <a:moveTo>
                  <a:pt x="34780" y="162833"/>
                </a:moveTo>
                <a:cubicBezTo>
                  <a:pt x="38398" y="394418"/>
                  <a:pt x="39378" y="626060"/>
                  <a:pt x="45635" y="857589"/>
                </a:cubicBezTo>
                <a:cubicBezTo>
                  <a:pt x="46617" y="893941"/>
                  <a:pt x="55354" y="929796"/>
                  <a:pt x="56490" y="966144"/>
                </a:cubicBezTo>
                <a:cubicBezTo>
                  <a:pt x="62594" y="1161482"/>
                  <a:pt x="57900" y="1357140"/>
                  <a:pt x="67345" y="1552345"/>
                </a:cubicBezTo>
                <a:cubicBezTo>
                  <a:pt x="68787" y="1582149"/>
                  <a:pt x="81818" y="1610241"/>
                  <a:pt x="89055" y="1639189"/>
                </a:cubicBezTo>
                <a:cubicBezTo>
                  <a:pt x="122989" y="1774932"/>
                  <a:pt x="79620" y="1606164"/>
                  <a:pt x="110765" y="1715178"/>
                </a:cubicBezTo>
                <a:cubicBezTo>
                  <a:pt x="114863" y="1729523"/>
                  <a:pt x="116902" y="1744446"/>
                  <a:pt x="121620" y="1758600"/>
                </a:cubicBezTo>
                <a:cubicBezTo>
                  <a:pt x="127782" y="1777086"/>
                  <a:pt x="128665" y="1800046"/>
                  <a:pt x="143330" y="1812878"/>
                </a:cubicBezTo>
                <a:cubicBezTo>
                  <a:pt x="160552" y="1827948"/>
                  <a:pt x="187627" y="1825119"/>
                  <a:pt x="208460" y="1834589"/>
                </a:cubicBezTo>
                <a:cubicBezTo>
                  <a:pt x="441355" y="1940456"/>
                  <a:pt x="0" y="1769962"/>
                  <a:pt x="360430" y="1899723"/>
                </a:cubicBezTo>
                <a:cubicBezTo>
                  <a:pt x="418605" y="1920667"/>
                  <a:pt x="474659" y="1947869"/>
                  <a:pt x="534111" y="1964856"/>
                </a:cubicBezTo>
                <a:cubicBezTo>
                  <a:pt x="559439" y="1972093"/>
                  <a:pt x="585106" y="1978237"/>
                  <a:pt x="610096" y="1986567"/>
                </a:cubicBezTo>
                <a:cubicBezTo>
                  <a:pt x="639425" y="1996344"/>
                  <a:pt x="667428" y="2009912"/>
                  <a:pt x="696936" y="2019134"/>
                </a:cubicBezTo>
                <a:cubicBezTo>
                  <a:pt x="725415" y="2028034"/>
                  <a:pt x="754946" y="2033157"/>
                  <a:pt x="783776" y="2040845"/>
                </a:cubicBezTo>
                <a:cubicBezTo>
                  <a:pt x="809229" y="2047633"/>
                  <a:pt x="834005" y="2057036"/>
                  <a:pt x="859762" y="2062556"/>
                </a:cubicBezTo>
                <a:cubicBezTo>
                  <a:pt x="901764" y="2071557"/>
                  <a:pt x="1009750" y="2080812"/>
                  <a:pt x="1044297" y="2084267"/>
                </a:cubicBezTo>
                <a:lnTo>
                  <a:pt x="1706453" y="2073412"/>
                </a:lnTo>
                <a:cubicBezTo>
                  <a:pt x="1929250" y="2067308"/>
                  <a:pt x="1777586" y="2047209"/>
                  <a:pt x="2086379" y="2019134"/>
                </a:cubicBezTo>
                <a:lnTo>
                  <a:pt x="2205784" y="2008278"/>
                </a:lnTo>
                <a:cubicBezTo>
                  <a:pt x="2303726" y="1983792"/>
                  <a:pt x="2264318" y="1996003"/>
                  <a:pt x="2325190" y="1975712"/>
                </a:cubicBezTo>
                <a:cubicBezTo>
                  <a:pt x="2391522" y="1931487"/>
                  <a:pt x="2319547" y="1975348"/>
                  <a:pt x="2422885" y="1932289"/>
                </a:cubicBezTo>
                <a:cubicBezTo>
                  <a:pt x="2445290" y="1922953"/>
                  <a:pt x="2466305" y="1910578"/>
                  <a:pt x="2488015" y="1899723"/>
                </a:cubicBezTo>
                <a:cubicBezTo>
                  <a:pt x="2525684" y="1862051"/>
                  <a:pt x="2520904" y="1861566"/>
                  <a:pt x="2574855" y="1834589"/>
                </a:cubicBezTo>
                <a:cubicBezTo>
                  <a:pt x="2592283" y="1825874"/>
                  <a:pt x="2611702" y="1821593"/>
                  <a:pt x="2629130" y="1812878"/>
                </a:cubicBezTo>
                <a:cubicBezTo>
                  <a:pt x="2648001" y="1803442"/>
                  <a:pt x="2664534" y="1789747"/>
                  <a:pt x="2683405" y="1780311"/>
                </a:cubicBezTo>
                <a:cubicBezTo>
                  <a:pt x="2700833" y="1771596"/>
                  <a:pt x="2720252" y="1767314"/>
                  <a:pt x="2737680" y="1758600"/>
                </a:cubicBezTo>
                <a:cubicBezTo>
                  <a:pt x="2756551" y="1749164"/>
                  <a:pt x="2772128" y="1733245"/>
                  <a:pt x="2791956" y="1726034"/>
                </a:cubicBezTo>
                <a:cubicBezTo>
                  <a:pt x="2812640" y="1718512"/>
                  <a:pt x="2835432" y="1719115"/>
                  <a:pt x="2857086" y="1715178"/>
                </a:cubicBezTo>
                <a:cubicBezTo>
                  <a:pt x="2924601" y="1702902"/>
                  <a:pt x="2905270" y="1706354"/>
                  <a:pt x="2976491" y="1682611"/>
                </a:cubicBezTo>
                <a:lnTo>
                  <a:pt x="3671212" y="1693467"/>
                </a:lnTo>
                <a:cubicBezTo>
                  <a:pt x="3686125" y="1693906"/>
                  <a:pt x="3699714" y="1704323"/>
                  <a:pt x="3714633" y="1704323"/>
                </a:cubicBezTo>
                <a:cubicBezTo>
                  <a:pt x="3816011" y="1704323"/>
                  <a:pt x="3917260" y="1697086"/>
                  <a:pt x="4018573" y="1693467"/>
                </a:cubicBezTo>
                <a:cubicBezTo>
                  <a:pt x="4328621" y="1665278"/>
                  <a:pt x="4050785" y="1687705"/>
                  <a:pt x="4680730" y="1671756"/>
                </a:cubicBezTo>
                <a:lnTo>
                  <a:pt x="4995525" y="1660900"/>
                </a:lnTo>
                <a:cubicBezTo>
                  <a:pt x="5428717" y="1594252"/>
                  <a:pt x="5011331" y="1651757"/>
                  <a:pt x="5983332" y="1628334"/>
                </a:cubicBezTo>
                <a:cubicBezTo>
                  <a:pt x="6001777" y="1627890"/>
                  <a:pt x="6019270" y="1619516"/>
                  <a:pt x="6037607" y="1617478"/>
                </a:cubicBezTo>
                <a:cubicBezTo>
                  <a:pt x="6084496" y="1612268"/>
                  <a:pt x="6131645" y="1609692"/>
                  <a:pt x="6178723" y="1606622"/>
                </a:cubicBezTo>
                <a:lnTo>
                  <a:pt x="6536939" y="1584911"/>
                </a:lnTo>
                <a:lnTo>
                  <a:pt x="6699764" y="1574056"/>
                </a:lnTo>
                <a:cubicBezTo>
                  <a:pt x="6866262" y="1560180"/>
                  <a:pt x="6786670" y="1567535"/>
                  <a:pt x="6938574" y="1552345"/>
                </a:cubicBezTo>
                <a:cubicBezTo>
                  <a:pt x="6967521" y="1545108"/>
                  <a:pt x="6997108" y="1540070"/>
                  <a:pt x="7025415" y="1530634"/>
                </a:cubicBezTo>
                <a:cubicBezTo>
                  <a:pt x="7040766" y="1525517"/>
                  <a:pt x="7053336" y="1513572"/>
                  <a:pt x="7068835" y="1508922"/>
                </a:cubicBezTo>
                <a:cubicBezTo>
                  <a:pt x="7089916" y="1502597"/>
                  <a:pt x="7112255" y="1501685"/>
                  <a:pt x="7133965" y="1498067"/>
                </a:cubicBezTo>
                <a:cubicBezTo>
                  <a:pt x="7332379" y="1431923"/>
                  <a:pt x="7088504" y="1509652"/>
                  <a:pt x="7676716" y="1476356"/>
                </a:cubicBezTo>
                <a:cubicBezTo>
                  <a:pt x="7699564" y="1475063"/>
                  <a:pt x="7719927" y="1461221"/>
                  <a:pt x="7741846" y="1454645"/>
                </a:cubicBezTo>
                <a:cubicBezTo>
                  <a:pt x="7878185" y="1413741"/>
                  <a:pt x="7708361" y="1469424"/>
                  <a:pt x="7817831" y="1432934"/>
                </a:cubicBezTo>
                <a:cubicBezTo>
                  <a:pt x="7821449" y="1422078"/>
                  <a:pt x="7828686" y="1411810"/>
                  <a:pt x="7828686" y="1400367"/>
                </a:cubicBezTo>
                <a:cubicBezTo>
                  <a:pt x="7828686" y="1385448"/>
                  <a:pt x="7824503" y="1370289"/>
                  <a:pt x="7817831" y="1356945"/>
                </a:cubicBezTo>
                <a:cubicBezTo>
                  <a:pt x="7798029" y="1317338"/>
                  <a:pt x="7738982" y="1328373"/>
                  <a:pt x="7709281" y="1313522"/>
                </a:cubicBezTo>
                <a:cubicBezTo>
                  <a:pt x="7609097" y="1263428"/>
                  <a:pt x="7653838" y="1277949"/>
                  <a:pt x="7579021" y="1259245"/>
                </a:cubicBezTo>
                <a:cubicBezTo>
                  <a:pt x="7546316" y="1237440"/>
                  <a:pt x="7541599" y="1232350"/>
                  <a:pt x="7503036" y="1215822"/>
                </a:cubicBezTo>
                <a:cubicBezTo>
                  <a:pt x="7392539" y="1168465"/>
                  <a:pt x="7564730" y="1249185"/>
                  <a:pt x="7427050" y="1194111"/>
                </a:cubicBezTo>
                <a:cubicBezTo>
                  <a:pt x="7404514" y="1185096"/>
                  <a:pt x="7384100" y="1171403"/>
                  <a:pt x="7361920" y="1161545"/>
                </a:cubicBezTo>
                <a:cubicBezTo>
                  <a:pt x="7338495" y="1151133"/>
                  <a:pt x="7310086" y="1146734"/>
                  <a:pt x="7285935" y="1139833"/>
                </a:cubicBezTo>
                <a:cubicBezTo>
                  <a:pt x="7274933" y="1136689"/>
                  <a:pt x="7264225" y="1132596"/>
                  <a:pt x="7253370" y="1128978"/>
                </a:cubicBezTo>
                <a:cubicBezTo>
                  <a:pt x="7079690" y="1132596"/>
                  <a:pt x="6905830" y="1131157"/>
                  <a:pt x="6732329" y="1139833"/>
                </a:cubicBezTo>
                <a:cubicBezTo>
                  <a:pt x="6688365" y="1142031"/>
                  <a:pt x="6645907" y="1157560"/>
                  <a:pt x="6602069" y="1161545"/>
                </a:cubicBezTo>
                <a:lnTo>
                  <a:pt x="6482663" y="1172400"/>
                </a:lnTo>
                <a:lnTo>
                  <a:pt x="5918202" y="1161545"/>
                </a:lnTo>
                <a:cubicBezTo>
                  <a:pt x="5857154" y="1159607"/>
                  <a:pt x="5774652" y="1147209"/>
                  <a:pt x="5711957" y="1139833"/>
                </a:cubicBezTo>
                <a:cubicBezTo>
                  <a:pt x="5575037" y="1123724"/>
                  <a:pt x="5614342" y="1128983"/>
                  <a:pt x="5440581" y="1118122"/>
                </a:cubicBezTo>
                <a:cubicBezTo>
                  <a:pt x="5415253" y="1114504"/>
                  <a:pt x="5390025" y="1110093"/>
                  <a:pt x="5364596" y="1107267"/>
                </a:cubicBezTo>
                <a:cubicBezTo>
                  <a:pt x="5324875" y="1102853"/>
                  <a:pt x="5284958" y="1100388"/>
                  <a:pt x="5245191" y="1096411"/>
                </a:cubicBezTo>
                <a:cubicBezTo>
                  <a:pt x="5212588" y="1093151"/>
                  <a:pt x="5180061" y="1089174"/>
                  <a:pt x="5147496" y="1085556"/>
                </a:cubicBezTo>
                <a:cubicBezTo>
                  <a:pt x="5069722" y="1059629"/>
                  <a:pt x="5151804" y="1084229"/>
                  <a:pt x="4995525" y="1063844"/>
                </a:cubicBezTo>
                <a:cubicBezTo>
                  <a:pt x="4951876" y="1058150"/>
                  <a:pt x="4908914" y="1047827"/>
                  <a:pt x="4865265" y="1042133"/>
                </a:cubicBezTo>
                <a:cubicBezTo>
                  <a:pt x="4763257" y="1028827"/>
                  <a:pt x="4608466" y="1024735"/>
                  <a:pt x="4517904" y="1020422"/>
                </a:cubicBezTo>
                <a:cubicBezTo>
                  <a:pt x="4253777" y="991075"/>
                  <a:pt x="4609614" y="1027909"/>
                  <a:pt x="4040283" y="998711"/>
                </a:cubicBezTo>
                <a:cubicBezTo>
                  <a:pt x="4025384" y="997947"/>
                  <a:pt x="4011492" y="990782"/>
                  <a:pt x="3996863" y="987856"/>
                </a:cubicBezTo>
                <a:cubicBezTo>
                  <a:pt x="3975281" y="983539"/>
                  <a:pt x="3953725" y="977880"/>
                  <a:pt x="3931733" y="977000"/>
                </a:cubicBezTo>
                <a:cubicBezTo>
                  <a:pt x="3772612" y="970635"/>
                  <a:pt x="3613319" y="969763"/>
                  <a:pt x="3454112" y="966144"/>
                </a:cubicBezTo>
                <a:cubicBezTo>
                  <a:pt x="3401752" y="955672"/>
                  <a:pt x="3306626" y="937542"/>
                  <a:pt x="3269577" y="922722"/>
                </a:cubicBezTo>
                <a:cubicBezTo>
                  <a:pt x="3231209" y="907374"/>
                  <a:pt x="3212753" y="904316"/>
                  <a:pt x="3182736" y="879300"/>
                </a:cubicBezTo>
                <a:cubicBezTo>
                  <a:pt x="3152498" y="854101"/>
                  <a:pt x="3141563" y="835254"/>
                  <a:pt x="3117606" y="803311"/>
                </a:cubicBezTo>
                <a:cubicBezTo>
                  <a:pt x="3113988" y="767126"/>
                  <a:pt x="3111557" y="730802"/>
                  <a:pt x="3106751" y="694755"/>
                </a:cubicBezTo>
                <a:cubicBezTo>
                  <a:pt x="3104313" y="676466"/>
                  <a:pt x="3097210" y="658882"/>
                  <a:pt x="3095896" y="640478"/>
                </a:cubicBezTo>
                <a:cubicBezTo>
                  <a:pt x="3089961" y="557385"/>
                  <a:pt x="3098202" y="473058"/>
                  <a:pt x="3085041" y="390800"/>
                </a:cubicBezTo>
                <a:cubicBezTo>
                  <a:pt x="3082980" y="377918"/>
                  <a:pt x="3062817" y="377044"/>
                  <a:pt x="3052476" y="369089"/>
                </a:cubicBezTo>
                <a:cubicBezTo>
                  <a:pt x="3015748" y="340835"/>
                  <a:pt x="2976691" y="315011"/>
                  <a:pt x="2943926" y="282244"/>
                </a:cubicBezTo>
                <a:cubicBezTo>
                  <a:pt x="2891281" y="229597"/>
                  <a:pt x="2917537" y="250176"/>
                  <a:pt x="2867941" y="217111"/>
                </a:cubicBezTo>
                <a:cubicBezTo>
                  <a:pt x="2841838" y="177955"/>
                  <a:pt x="2825715" y="149155"/>
                  <a:pt x="2781101" y="119411"/>
                </a:cubicBezTo>
                <a:cubicBezTo>
                  <a:pt x="2770246" y="112174"/>
                  <a:pt x="2760527" y="102839"/>
                  <a:pt x="2748536" y="97700"/>
                </a:cubicBezTo>
                <a:cubicBezTo>
                  <a:pt x="2734823" y="91823"/>
                  <a:pt x="2719268" y="91562"/>
                  <a:pt x="2705115" y="86844"/>
                </a:cubicBezTo>
                <a:cubicBezTo>
                  <a:pt x="2686630" y="80682"/>
                  <a:pt x="2670233" y="67025"/>
                  <a:pt x="2650840" y="65133"/>
                </a:cubicBezTo>
                <a:cubicBezTo>
                  <a:pt x="2520995" y="52465"/>
                  <a:pt x="2390304" y="50937"/>
                  <a:pt x="2260059" y="43422"/>
                </a:cubicBezTo>
                <a:lnTo>
                  <a:pt x="2086379" y="32566"/>
                </a:lnTo>
                <a:lnTo>
                  <a:pt x="1576193" y="43422"/>
                </a:lnTo>
                <a:cubicBezTo>
                  <a:pt x="1557757" y="44131"/>
                  <a:pt x="1540183" y="51668"/>
                  <a:pt x="1521918" y="54277"/>
                </a:cubicBezTo>
                <a:cubicBezTo>
                  <a:pt x="1489482" y="58911"/>
                  <a:pt x="1456788" y="61514"/>
                  <a:pt x="1424223" y="65133"/>
                </a:cubicBezTo>
                <a:lnTo>
                  <a:pt x="1011732" y="54277"/>
                </a:lnTo>
                <a:cubicBezTo>
                  <a:pt x="803172" y="45209"/>
                  <a:pt x="995856" y="51390"/>
                  <a:pt x="892327" y="32566"/>
                </a:cubicBezTo>
                <a:cubicBezTo>
                  <a:pt x="863625" y="27347"/>
                  <a:pt x="834433" y="25329"/>
                  <a:pt x="805486" y="21711"/>
                </a:cubicBezTo>
                <a:cubicBezTo>
                  <a:pt x="726800" y="2038"/>
                  <a:pt x="729280" y="0"/>
                  <a:pt x="610096" y="0"/>
                </a:cubicBezTo>
                <a:cubicBezTo>
                  <a:pt x="436378" y="0"/>
                  <a:pt x="262735" y="7237"/>
                  <a:pt x="89055" y="10855"/>
                </a:cubicBezTo>
                <a:cubicBezTo>
                  <a:pt x="74582" y="18092"/>
                  <a:pt x="55344" y="19620"/>
                  <a:pt x="45635" y="32566"/>
                </a:cubicBezTo>
                <a:cubicBezTo>
                  <a:pt x="31904" y="50875"/>
                  <a:pt x="23925" y="97700"/>
                  <a:pt x="23925" y="97700"/>
                </a:cubicBezTo>
                <a:cubicBezTo>
                  <a:pt x="27543" y="133885"/>
                  <a:pt x="29251" y="170312"/>
                  <a:pt x="34780" y="206255"/>
                </a:cubicBezTo>
                <a:cubicBezTo>
                  <a:pt x="46779" y="284253"/>
                  <a:pt x="45635" y="214099"/>
                  <a:pt x="45635" y="249677"/>
                </a:cubicBezTo>
                <a:lnTo>
                  <a:pt x="45635" y="249677"/>
                </a:lnTo>
                <a:lnTo>
                  <a:pt x="45635" y="249677"/>
                </a:lnTo>
                <a:lnTo>
                  <a:pt x="34780" y="16283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Running time for Prim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1377950"/>
            <a:ext cx="1849437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598488" y="1417638"/>
            <a:ext cx="292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Similar to Dijkstra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s algorithm</a:t>
            </a:r>
            <a:endParaRPr lang="en-US" sz="1800">
              <a:latin typeface="Calibri" charset="0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69888" y="4168775"/>
            <a:ext cx="348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&gt; 0 </a:t>
            </a:r>
            <a:r>
              <a:rPr lang="en-US" sz="1800">
                <a:latin typeface="Calibri" charset="0"/>
              </a:rPr>
              <a:t>for every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</a:p>
        </p:txBody>
      </p:sp>
      <p:sp>
        <p:nvSpPr>
          <p:cNvPr id="26630" name="TextBox 24"/>
          <p:cNvSpPr txBox="1">
            <a:spLocks noChangeArrowheads="1"/>
          </p:cNvSpPr>
          <p:nvPr/>
        </p:nvSpPr>
        <p:spPr bwMode="auto">
          <a:xfrm>
            <a:off x="369888" y="4581525"/>
            <a:ext cx="1341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S = {s}, T = Ø</a:t>
            </a:r>
          </a:p>
        </p:txBody>
      </p:sp>
      <p:sp>
        <p:nvSpPr>
          <p:cNvPr id="26631" name="TextBox 25"/>
          <p:cNvSpPr txBox="1">
            <a:spLocks noChangeArrowheads="1"/>
          </p:cNvSpPr>
          <p:nvPr/>
        </p:nvSpPr>
        <p:spPr bwMode="auto">
          <a:xfrm>
            <a:off x="369888" y="5133975"/>
            <a:ext cx="281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is not the same as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26632" name="TextBox 26"/>
          <p:cNvSpPr txBox="1">
            <a:spLocks noChangeArrowheads="1"/>
          </p:cNvSpPr>
          <p:nvPr/>
        </p:nvSpPr>
        <p:spPr bwMode="auto">
          <a:xfrm>
            <a:off x="844550" y="5656263"/>
            <a:ext cx="7380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Among edges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e= (u,w)</a:t>
            </a:r>
            <a:r>
              <a:rPr lang="en-US" sz="1800">
                <a:latin typeface="Calibri" charset="0"/>
              </a:rPr>
              <a:t>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not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, pick one with minimum cost </a:t>
            </a:r>
          </a:p>
        </p:txBody>
      </p:sp>
      <p:sp>
        <p:nvSpPr>
          <p:cNvPr id="26633" name="TextBox 27"/>
          <p:cNvSpPr txBox="1">
            <a:spLocks noChangeArrowheads="1"/>
          </p:cNvSpPr>
          <p:nvPr/>
        </p:nvSpPr>
        <p:spPr bwMode="auto">
          <a:xfrm>
            <a:off x="955675" y="6132513"/>
            <a:ext cx="182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e </a:t>
            </a:r>
            <a:r>
              <a:rPr lang="en-US" sz="1800">
                <a:latin typeface="Calibri" charset="0"/>
              </a:rPr>
              <a:t>to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54213" y="2333625"/>
            <a:ext cx="2757487" cy="1095375"/>
          </a:xfrm>
          <a:prstGeom prst="wedgeRoundRectCallout">
            <a:avLst>
              <a:gd name="adj1" fmla="val -41699"/>
              <a:gd name="adj2" fmla="val -10305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O(m</a:t>
            </a:r>
            <a:r>
              <a:rPr lang="en-US" dirty="0">
                <a:solidFill>
                  <a:srgbClr val="660066"/>
                </a:solidFill>
              </a:rPr>
              <a:t> log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>
                <a:solidFill>
                  <a:srgbClr val="6600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472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379413" y="3376613"/>
            <a:ext cx="7743825" cy="2887662"/>
          </a:xfrm>
          <a:custGeom>
            <a:avLst/>
            <a:gdLst>
              <a:gd name="connsiteX0" fmla="*/ 21710 w 7743638"/>
              <a:gd name="connsiteY0" fmla="*/ 271389 h 2887579"/>
              <a:gd name="connsiteX1" fmla="*/ 32565 w 7743638"/>
              <a:gd name="connsiteY1" fmla="*/ 987856 h 2887579"/>
              <a:gd name="connsiteX2" fmla="*/ 75985 w 7743638"/>
              <a:gd name="connsiteY2" fmla="*/ 1009567 h 2887579"/>
              <a:gd name="connsiteX3" fmla="*/ 65130 w 7743638"/>
              <a:gd name="connsiteY3" fmla="*/ 1389512 h 2887579"/>
              <a:gd name="connsiteX4" fmla="*/ 43420 w 7743638"/>
              <a:gd name="connsiteY4" fmla="*/ 1606623 h 2887579"/>
              <a:gd name="connsiteX5" fmla="*/ 65130 w 7743638"/>
              <a:gd name="connsiteY5" fmla="*/ 2518490 h 2887579"/>
              <a:gd name="connsiteX6" fmla="*/ 97695 w 7743638"/>
              <a:gd name="connsiteY6" fmla="*/ 2627046 h 2887579"/>
              <a:gd name="connsiteX7" fmla="*/ 141115 w 7743638"/>
              <a:gd name="connsiteY7" fmla="*/ 2637901 h 2887579"/>
              <a:gd name="connsiteX8" fmla="*/ 173680 w 7743638"/>
              <a:gd name="connsiteY8" fmla="*/ 2659612 h 2887579"/>
              <a:gd name="connsiteX9" fmla="*/ 217100 w 7743638"/>
              <a:gd name="connsiteY9" fmla="*/ 2692179 h 2887579"/>
              <a:gd name="connsiteX10" fmla="*/ 336506 w 7743638"/>
              <a:gd name="connsiteY10" fmla="*/ 2713890 h 2887579"/>
              <a:gd name="connsiteX11" fmla="*/ 618736 w 7743638"/>
              <a:gd name="connsiteY11" fmla="*/ 2757312 h 2887579"/>
              <a:gd name="connsiteX12" fmla="*/ 835837 w 7743638"/>
              <a:gd name="connsiteY12" fmla="*/ 2800735 h 2887579"/>
              <a:gd name="connsiteX13" fmla="*/ 987807 w 7743638"/>
              <a:gd name="connsiteY13" fmla="*/ 2833301 h 2887579"/>
              <a:gd name="connsiteX14" fmla="*/ 1107212 w 7743638"/>
              <a:gd name="connsiteY14" fmla="*/ 2855012 h 2887579"/>
              <a:gd name="connsiteX15" fmla="*/ 1215762 w 7743638"/>
              <a:gd name="connsiteY15" fmla="*/ 2876724 h 2887579"/>
              <a:gd name="connsiteX16" fmla="*/ 1378588 w 7743638"/>
              <a:gd name="connsiteY16" fmla="*/ 2887579 h 2887579"/>
              <a:gd name="connsiteX17" fmla="*/ 1758514 w 7743638"/>
              <a:gd name="connsiteY17" fmla="*/ 2876724 h 2887579"/>
              <a:gd name="connsiteX18" fmla="*/ 2236135 w 7743638"/>
              <a:gd name="connsiteY18" fmla="*/ 2865868 h 2887579"/>
              <a:gd name="connsiteX19" fmla="*/ 2529220 w 7743638"/>
              <a:gd name="connsiteY19" fmla="*/ 2844157 h 2887579"/>
              <a:gd name="connsiteX20" fmla="*/ 2702901 w 7743638"/>
              <a:gd name="connsiteY20" fmla="*/ 2822446 h 2887579"/>
              <a:gd name="connsiteX21" fmla="*/ 3158811 w 7743638"/>
              <a:gd name="connsiteY21" fmla="*/ 2768168 h 2887579"/>
              <a:gd name="connsiteX22" fmla="*/ 3419332 w 7743638"/>
              <a:gd name="connsiteY22" fmla="*/ 2757312 h 2887579"/>
              <a:gd name="connsiteX23" fmla="*/ 3614722 w 7743638"/>
              <a:gd name="connsiteY23" fmla="*/ 2735601 h 2887579"/>
              <a:gd name="connsiteX24" fmla="*/ 3679853 w 7743638"/>
              <a:gd name="connsiteY24" fmla="*/ 2724746 h 2887579"/>
              <a:gd name="connsiteX25" fmla="*/ 3734128 w 7743638"/>
              <a:gd name="connsiteY25" fmla="*/ 2713890 h 2887579"/>
              <a:gd name="connsiteX26" fmla="*/ 4244314 w 7743638"/>
              <a:gd name="connsiteY26" fmla="*/ 2703035 h 2887579"/>
              <a:gd name="connsiteX27" fmla="*/ 4374574 w 7743638"/>
              <a:gd name="connsiteY27" fmla="*/ 2692179 h 2887579"/>
              <a:gd name="connsiteX28" fmla="*/ 4711080 w 7743638"/>
              <a:gd name="connsiteY28" fmla="*/ 2670468 h 2887579"/>
              <a:gd name="connsiteX29" fmla="*/ 4830485 w 7743638"/>
              <a:gd name="connsiteY29" fmla="*/ 2659612 h 2887579"/>
              <a:gd name="connsiteX30" fmla="*/ 5557772 w 7743638"/>
              <a:gd name="connsiteY30" fmla="*/ 2659612 h 2887579"/>
              <a:gd name="connsiteX31" fmla="*/ 5698887 w 7743638"/>
              <a:gd name="connsiteY31" fmla="*/ 2670468 h 2887579"/>
              <a:gd name="connsiteX32" fmla="*/ 5796582 w 7743638"/>
              <a:gd name="connsiteY32" fmla="*/ 2681323 h 2887579"/>
              <a:gd name="connsiteX33" fmla="*/ 6013683 w 7743638"/>
              <a:gd name="connsiteY33" fmla="*/ 2670468 h 2887579"/>
              <a:gd name="connsiteX34" fmla="*/ 6827809 w 7743638"/>
              <a:gd name="connsiteY34" fmla="*/ 2659612 h 2887579"/>
              <a:gd name="connsiteX35" fmla="*/ 6903794 w 7743638"/>
              <a:gd name="connsiteY35" fmla="*/ 2637901 h 2887579"/>
              <a:gd name="connsiteX36" fmla="*/ 6990635 w 7743638"/>
              <a:gd name="connsiteY36" fmla="*/ 2594479 h 2887579"/>
              <a:gd name="connsiteX37" fmla="*/ 7023200 w 7743638"/>
              <a:gd name="connsiteY37" fmla="*/ 2561912 h 2887579"/>
              <a:gd name="connsiteX38" fmla="*/ 7262010 w 7743638"/>
              <a:gd name="connsiteY38" fmla="*/ 2529346 h 2887579"/>
              <a:gd name="connsiteX39" fmla="*/ 7327140 w 7743638"/>
              <a:gd name="connsiteY39" fmla="*/ 2518490 h 2887579"/>
              <a:gd name="connsiteX40" fmla="*/ 7479111 w 7743638"/>
              <a:gd name="connsiteY40" fmla="*/ 2475068 h 2887579"/>
              <a:gd name="connsiteX41" fmla="*/ 7587661 w 7743638"/>
              <a:gd name="connsiteY41" fmla="*/ 2442501 h 2887579"/>
              <a:gd name="connsiteX42" fmla="*/ 7631081 w 7743638"/>
              <a:gd name="connsiteY42" fmla="*/ 2409934 h 2887579"/>
              <a:gd name="connsiteX43" fmla="*/ 7663646 w 7743638"/>
              <a:gd name="connsiteY43" fmla="*/ 2388223 h 2887579"/>
              <a:gd name="connsiteX44" fmla="*/ 7685356 w 7743638"/>
              <a:gd name="connsiteY44" fmla="*/ 2355657 h 2887579"/>
              <a:gd name="connsiteX45" fmla="*/ 7717921 w 7743638"/>
              <a:gd name="connsiteY45" fmla="*/ 2323090 h 2887579"/>
              <a:gd name="connsiteX46" fmla="*/ 7717921 w 7743638"/>
              <a:gd name="connsiteY46" fmla="*/ 2203679 h 2887579"/>
              <a:gd name="connsiteX47" fmla="*/ 7685356 w 7743638"/>
              <a:gd name="connsiteY47" fmla="*/ 2192823 h 2887579"/>
              <a:gd name="connsiteX48" fmla="*/ 7555096 w 7743638"/>
              <a:gd name="connsiteY48" fmla="*/ 2138545 h 2887579"/>
              <a:gd name="connsiteX49" fmla="*/ 7522531 w 7743638"/>
              <a:gd name="connsiteY49" fmla="*/ 2127690 h 2887579"/>
              <a:gd name="connsiteX50" fmla="*/ 7468256 w 7743638"/>
              <a:gd name="connsiteY50" fmla="*/ 2105979 h 2887579"/>
              <a:gd name="connsiteX51" fmla="*/ 7413981 w 7743638"/>
              <a:gd name="connsiteY51" fmla="*/ 2095123 h 2887579"/>
              <a:gd name="connsiteX52" fmla="*/ 7348850 w 7743638"/>
              <a:gd name="connsiteY52" fmla="*/ 2073412 h 2887579"/>
              <a:gd name="connsiteX53" fmla="*/ 7283720 w 7743638"/>
              <a:gd name="connsiteY53" fmla="*/ 2051701 h 2887579"/>
              <a:gd name="connsiteX54" fmla="*/ 7251155 w 7743638"/>
              <a:gd name="connsiteY54" fmla="*/ 2040845 h 2887579"/>
              <a:gd name="connsiteX55" fmla="*/ 7186025 w 7743638"/>
              <a:gd name="connsiteY55" fmla="*/ 1997423 h 2887579"/>
              <a:gd name="connsiteX56" fmla="*/ 7153460 w 7743638"/>
              <a:gd name="connsiteY56" fmla="*/ 1975712 h 2887579"/>
              <a:gd name="connsiteX57" fmla="*/ 7099185 w 7743638"/>
              <a:gd name="connsiteY57" fmla="*/ 1943145 h 2887579"/>
              <a:gd name="connsiteX58" fmla="*/ 7066620 w 7743638"/>
              <a:gd name="connsiteY58" fmla="*/ 1932290 h 2887579"/>
              <a:gd name="connsiteX59" fmla="*/ 6968925 w 7743638"/>
              <a:gd name="connsiteY59" fmla="*/ 1899723 h 2887579"/>
              <a:gd name="connsiteX60" fmla="*/ 6892939 w 7743638"/>
              <a:gd name="connsiteY60" fmla="*/ 1878012 h 2887579"/>
              <a:gd name="connsiteX61" fmla="*/ 6806099 w 7743638"/>
              <a:gd name="connsiteY61" fmla="*/ 1867156 h 2887579"/>
              <a:gd name="connsiteX62" fmla="*/ 6632419 w 7743638"/>
              <a:gd name="connsiteY62" fmla="*/ 1845445 h 2887579"/>
              <a:gd name="connsiteX63" fmla="*/ 6534724 w 7743638"/>
              <a:gd name="connsiteY63" fmla="*/ 1823734 h 2887579"/>
              <a:gd name="connsiteX64" fmla="*/ 5883422 w 7743638"/>
              <a:gd name="connsiteY64" fmla="*/ 1812879 h 2887579"/>
              <a:gd name="connsiteX65" fmla="*/ 5666322 w 7743638"/>
              <a:gd name="connsiteY65" fmla="*/ 1791168 h 2887579"/>
              <a:gd name="connsiteX66" fmla="*/ 5579482 w 7743638"/>
              <a:gd name="connsiteY66" fmla="*/ 1780312 h 2887579"/>
              <a:gd name="connsiteX67" fmla="*/ 5362381 w 7743638"/>
              <a:gd name="connsiteY67" fmla="*/ 1769456 h 2887579"/>
              <a:gd name="connsiteX68" fmla="*/ 5232121 w 7743638"/>
              <a:gd name="connsiteY68" fmla="*/ 1758601 h 2887579"/>
              <a:gd name="connsiteX69" fmla="*/ 5166991 w 7743638"/>
              <a:gd name="connsiteY69" fmla="*/ 1747745 h 2887579"/>
              <a:gd name="connsiteX70" fmla="*/ 5123571 w 7743638"/>
              <a:gd name="connsiteY70" fmla="*/ 1726034 h 2887579"/>
              <a:gd name="connsiteX71" fmla="*/ 5080151 w 7743638"/>
              <a:gd name="connsiteY71" fmla="*/ 1715179 h 2887579"/>
              <a:gd name="connsiteX72" fmla="*/ 5047586 w 7743638"/>
              <a:gd name="connsiteY72" fmla="*/ 1704323 h 2887579"/>
              <a:gd name="connsiteX73" fmla="*/ 4472269 w 7743638"/>
              <a:gd name="connsiteY73" fmla="*/ 1693467 h 2887579"/>
              <a:gd name="connsiteX74" fmla="*/ 4396284 w 7743638"/>
              <a:gd name="connsiteY74" fmla="*/ 1650045 h 2887579"/>
              <a:gd name="connsiteX75" fmla="*/ 4363719 w 7743638"/>
              <a:gd name="connsiteY75" fmla="*/ 1617479 h 2887579"/>
              <a:gd name="connsiteX76" fmla="*/ 4342009 w 7743638"/>
              <a:gd name="connsiteY76" fmla="*/ 1552345 h 2887579"/>
              <a:gd name="connsiteX77" fmla="*/ 4298589 w 7743638"/>
              <a:gd name="connsiteY77" fmla="*/ 1465501 h 2887579"/>
              <a:gd name="connsiteX78" fmla="*/ 4276879 w 7743638"/>
              <a:gd name="connsiteY78" fmla="*/ 1367801 h 2887579"/>
              <a:gd name="connsiteX79" fmla="*/ 4298589 w 7743638"/>
              <a:gd name="connsiteY79" fmla="*/ 1009567 h 2887579"/>
              <a:gd name="connsiteX80" fmla="*/ 4222604 w 7743638"/>
              <a:gd name="connsiteY80" fmla="*/ 933578 h 2887579"/>
              <a:gd name="connsiteX81" fmla="*/ 4179184 w 7743638"/>
              <a:gd name="connsiteY81" fmla="*/ 781600 h 2887579"/>
              <a:gd name="connsiteX82" fmla="*/ 4146619 w 7743638"/>
              <a:gd name="connsiteY82" fmla="*/ 694756 h 2887579"/>
              <a:gd name="connsiteX83" fmla="*/ 4124909 w 7743638"/>
              <a:gd name="connsiteY83" fmla="*/ 597056 h 2887579"/>
              <a:gd name="connsiteX84" fmla="*/ 4081488 w 7743638"/>
              <a:gd name="connsiteY84" fmla="*/ 412511 h 2887579"/>
              <a:gd name="connsiteX85" fmla="*/ 4070633 w 7743638"/>
              <a:gd name="connsiteY85" fmla="*/ 347378 h 2887579"/>
              <a:gd name="connsiteX86" fmla="*/ 4059778 w 7743638"/>
              <a:gd name="connsiteY86" fmla="*/ 293100 h 2887579"/>
              <a:gd name="connsiteX87" fmla="*/ 4027213 w 7743638"/>
              <a:gd name="connsiteY87" fmla="*/ 282245 h 2887579"/>
              <a:gd name="connsiteX88" fmla="*/ 3962083 w 7743638"/>
              <a:gd name="connsiteY88" fmla="*/ 206256 h 2887579"/>
              <a:gd name="connsiteX89" fmla="*/ 3929518 w 7743638"/>
              <a:gd name="connsiteY89" fmla="*/ 151978 h 2887579"/>
              <a:gd name="connsiteX90" fmla="*/ 3799258 w 7743638"/>
              <a:gd name="connsiteY90" fmla="*/ 43422 h 2887579"/>
              <a:gd name="connsiteX91" fmla="*/ 3766693 w 7743638"/>
              <a:gd name="connsiteY91" fmla="*/ 21711 h 2887579"/>
              <a:gd name="connsiteX92" fmla="*/ 3679853 w 7743638"/>
              <a:gd name="connsiteY92" fmla="*/ 0 h 2887579"/>
              <a:gd name="connsiteX93" fmla="*/ 1335168 w 7743638"/>
              <a:gd name="connsiteY93" fmla="*/ 10856 h 2887579"/>
              <a:gd name="connsiteX94" fmla="*/ 1259182 w 7743638"/>
              <a:gd name="connsiteY94" fmla="*/ 21711 h 2887579"/>
              <a:gd name="connsiteX95" fmla="*/ 900967 w 7743638"/>
              <a:gd name="connsiteY95" fmla="*/ 43422 h 2887579"/>
              <a:gd name="connsiteX96" fmla="*/ 130260 w 7743638"/>
              <a:gd name="connsiteY96" fmla="*/ 54278 h 2887579"/>
              <a:gd name="connsiteX97" fmla="*/ 97695 w 7743638"/>
              <a:gd name="connsiteY97" fmla="*/ 65134 h 2887579"/>
              <a:gd name="connsiteX98" fmla="*/ 21710 w 7743638"/>
              <a:gd name="connsiteY98" fmla="*/ 75989 h 2887579"/>
              <a:gd name="connsiteX99" fmla="*/ 0 w 7743638"/>
              <a:gd name="connsiteY99" fmla="*/ 141122 h 2887579"/>
              <a:gd name="connsiteX100" fmla="*/ 10855 w 7743638"/>
              <a:gd name="connsiteY100" fmla="*/ 260534 h 2887579"/>
              <a:gd name="connsiteX101" fmla="*/ 21710 w 7743638"/>
              <a:gd name="connsiteY101" fmla="*/ 271389 h 288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7743638" h="2887579">
                <a:moveTo>
                  <a:pt x="21710" y="271389"/>
                </a:moveTo>
                <a:cubicBezTo>
                  <a:pt x="25328" y="392609"/>
                  <a:pt x="15051" y="749649"/>
                  <a:pt x="32565" y="987856"/>
                </a:cubicBezTo>
                <a:cubicBezTo>
                  <a:pt x="33752" y="1003994"/>
                  <a:pt x="74677" y="993438"/>
                  <a:pt x="75985" y="1009567"/>
                </a:cubicBezTo>
                <a:cubicBezTo>
                  <a:pt x="86224" y="1135853"/>
                  <a:pt x="72030" y="1263000"/>
                  <a:pt x="65130" y="1389512"/>
                </a:cubicBezTo>
                <a:cubicBezTo>
                  <a:pt x="61169" y="1462135"/>
                  <a:pt x="43420" y="1606623"/>
                  <a:pt x="43420" y="1606623"/>
                </a:cubicBezTo>
                <a:cubicBezTo>
                  <a:pt x="45308" y="1708562"/>
                  <a:pt x="53866" y="2326991"/>
                  <a:pt x="65130" y="2518490"/>
                </a:cubicBezTo>
                <a:cubicBezTo>
                  <a:pt x="65974" y="2532842"/>
                  <a:pt x="95137" y="2626407"/>
                  <a:pt x="97695" y="2627046"/>
                </a:cubicBezTo>
                <a:lnTo>
                  <a:pt x="141115" y="2637901"/>
                </a:lnTo>
                <a:cubicBezTo>
                  <a:pt x="151970" y="2645138"/>
                  <a:pt x="163064" y="2652029"/>
                  <a:pt x="173680" y="2659612"/>
                </a:cubicBezTo>
                <a:cubicBezTo>
                  <a:pt x="188402" y="2670128"/>
                  <a:pt x="200918" y="2684088"/>
                  <a:pt x="217100" y="2692179"/>
                </a:cubicBezTo>
                <a:cubicBezTo>
                  <a:pt x="238557" y="2702908"/>
                  <a:pt x="325988" y="2711786"/>
                  <a:pt x="336506" y="2713890"/>
                </a:cubicBezTo>
                <a:cubicBezTo>
                  <a:pt x="571539" y="2760898"/>
                  <a:pt x="207846" y="2711655"/>
                  <a:pt x="618736" y="2757312"/>
                </a:cubicBezTo>
                <a:cubicBezTo>
                  <a:pt x="769319" y="2800338"/>
                  <a:pt x="616585" y="2760131"/>
                  <a:pt x="835837" y="2800735"/>
                </a:cubicBezTo>
                <a:cubicBezTo>
                  <a:pt x="886778" y="2810169"/>
                  <a:pt x="937006" y="2823141"/>
                  <a:pt x="987807" y="2833301"/>
                </a:cubicBezTo>
                <a:cubicBezTo>
                  <a:pt x="1027476" y="2841235"/>
                  <a:pt x="1067472" y="2847442"/>
                  <a:pt x="1107212" y="2855012"/>
                </a:cubicBezTo>
                <a:cubicBezTo>
                  <a:pt x="1143460" y="2861917"/>
                  <a:pt x="1179125" y="2872327"/>
                  <a:pt x="1215762" y="2876724"/>
                </a:cubicBezTo>
                <a:cubicBezTo>
                  <a:pt x="1269770" y="2883205"/>
                  <a:pt x="1324313" y="2883961"/>
                  <a:pt x="1378588" y="2887579"/>
                </a:cubicBezTo>
                <a:lnTo>
                  <a:pt x="1758514" y="2876724"/>
                </a:lnTo>
                <a:lnTo>
                  <a:pt x="2236135" y="2865868"/>
                </a:lnTo>
                <a:cubicBezTo>
                  <a:pt x="2334010" y="2861732"/>
                  <a:pt x="2432242" y="2858012"/>
                  <a:pt x="2529220" y="2844157"/>
                </a:cubicBezTo>
                <a:cubicBezTo>
                  <a:pt x="2637641" y="2828667"/>
                  <a:pt x="2579776" y="2836126"/>
                  <a:pt x="2702901" y="2822446"/>
                </a:cubicBezTo>
                <a:cubicBezTo>
                  <a:pt x="2920601" y="2735360"/>
                  <a:pt x="2767763" y="2782135"/>
                  <a:pt x="3158811" y="2768168"/>
                </a:cubicBezTo>
                <a:lnTo>
                  <a:pt x="3419332" y="2757312"/>
                </a:lnTo>
                <a:cubicBezTo>
                  <a:pt x="3493094" y="2749936"/>
                  <a:pt x="3542993" y="2745848"/>
                  <a:pt x="3614722" y="2735601"/>
                </a:cubicBezTo>
                <a:cubicBezTo>
                  <a:pt x="3636511" y="2732488"/>
                  <a:pt x="3658198" y="2728683"/>
                  <a:pt x="3679853" y="2724746"/>
                </a:cubicBezTo>
                <a:cubicBezTo>
                  <a:pt x="3698005" y="2721445"/>
                  <a:pt x="3715692" y="2714599"/>
                  <a:pt x="3734128" y="2713890"/>
                </a:cubicBezTo>
                <a:cubicBezTo>
                  <a:pt x="3904103" y="2707352"/>
                  <a:pt x="4074252" y="2706653"/>
                  <a:pt x="4244314" y="2703035"/>
                </a:cubicBezTo>
                <a:lnTo>
                  <a:pt x="4374574" y="2692179"/>
                </a:lnTo>
                <a:cubicBezTo>
                  <a:pt x="4486703" y="2684356"/>
                  <a:pt x="4599140" y="2680645"/>
                  <a:pt x="4711080" y="2670468"/>
                </a:cubicBezTo>
                <a:lnTo>
                  <a:pt x="4830485" y="2659612"/>
                </a:lnTo>
                <a:cubicBezTo>
                  <a:pt x="5141400" y="2597426"/>
                  <a:pt x="4902158" y="2636607"/>
                  <a:pt x="5557772" y="2659612"/>
                </a:cubicBezTo>
                <a:lnTo>
                  <a:pt x="5698887" y="2670468"/>
                </a:lnTo>
                <a:cubicBezTo>
                  <a:pt x="5731518" y="2673435"/>
                  <a:pt x="5763817" y="2681323"/>
                  <a:pt x="5796582" y="2681323"/>
                </a:cubicBezTo>
                <a:cubicBezTo>
                  <a:pt x="5869039" y="2681323"/>
                  <a:pt x="5941242" y="2671993"/>
                  <a:pt x="6013683" y="2670468"/>
                </a:cubicBezTo>
                <a:lnTo>
                  <a:pt x="6827809" y="2659612"/>
                </a:lnTo>
                <a:cubicBezTo>
                  <a:pt x="6853137" y="2652375"/>
                  <a:pt x="6879336" y="2647684"/>
                  <a:pt x="6903794" y="2637901"/>
                </a:cubicBezTo>
                <a:cubicBezTo>
                  <a:pt x="6933843" y="2625881"/>
                  <a:pt x="6990635" y="2594479"/>
                  <a:pt x="6990635" y="2594479"/>
                </a:cubicBezTo>
                <a:cubicBezTo>
                  <a:pt x="7001490" y="2583623"/>
                  <a:pt x="7008272" y="2565495"/>
                  <a:pt x="7023200" y="2561912"/>
                </a:cubicBezTo>
                <a:cubicBezTo>
                  <a:pt x="7101321" y="2543162"/>
                  <a:pt x="7182763" y="2542555"/>
                  <a:pt x="7262010" y="2529346"/>
                </a:cubicBezTo>
                <a:cubicBezTo>
                  <a:pt x="7283720" y="2525727"/>
                  <a:pt x="7305788" y="2523828"/>
                  <a:pt x="7327140" y="2518490"/>
                </a:cubicBezTo>
                <a:cubicBezTo>
                  <a:pt x="7378251" y="2505712"/>
                  <a:pt x="7428534" y="2489820"/>
                  <a:pt x="7479111" y="2475068"/>
                </a:cubicBezTo>
                <a:lnTo>
                  <a:pt x="7587661" y="2442501"/>
                </a:lnTo>
                <a:cubicBezTo>
                  <a:pt x="7602134" y="2431645"/>
                  <a:pt x="7616359" y="2420450"/>
                  <a:pt x="7631081" y="2409934"/>
                </a:cubicBezTo>
                <a:cubicBezTo>
                  <a:pt x="7641697" y="2402351"/>
                  <a:pt x="7654421" y="2397448"/>
                  <a:pt x="7663646" y="2388223"/>
                </a:cubicBezTo>
                <a:cubicBezTo>
                  <a:pt x="7672871" y="2378998"/>
                  <a:pt x="7677004" y="2365680"/>
                  <a:pt x="7685356" y="2355657"/>
                </a:cubicBezTo>
                <a:cubicBezTo>
                  <a:pt x="7695184" y="2343863"/>
                  <a:pt x="7707066" y="2333946"/>
                  <a:pt x="7717921" y="2323090"/>
                </a:cubicBezTo>
                <a:cubicBezTo>
                  <a:pt x="7732728" y="2278666"/>
                  <a:pt x="7743638" y="2261546"/>
                  <a:pt x="7717921" y="2203679"/>
                </a:cubicBezTo>
                <a:cubicBezTo>
                  <a:pt x="7713274" y="2193223"/>
                  <a:pt x="7696211" y="2196442"/>
                  <a:pt x="7685356" y="2192823"/>
                </a:cubicBezTo>
                <a:cubicBezTo>
                  <a:pt x="7605411" y="2132862"/>
                  <a:pt x="7680359" y="2180299"/>
                  <a:pt x="7555096" y="2138545"/>
                </a:cubicBezTo>
                <a:cubicBezTo>
                  <a:pt x="7544241" y="2134927"/>
                  <a:pt x="7533245" y="2131708"/>
                  <a:pt x="7522531" y="2127690"/>
                </a:cubicBezTo>
                <a:cubicBezTo>
                  <a:pt x="7504286" y="2120848"/>
                  <a:pt x="7486920" y="2111578"/>
                  <a:pt x="7468256" y="2105979"/>
                </a:cubicBezTo>
                <a:cubicBezTo>
                  <a:pt x="7450584" y="2100677"/>
                  <a:pt x="7431781" y="2099978"/>
                  <a:pt x="7413981" y="2095123"/>
                </a:cubicBezTo>
                <a:cubicBezTo>
                  <a:pt x="7391903" y="2089101"/>
                  <a:pt x="7370560" y="2080649"/>
                  <a:pt x="7348850" y="2073412"/>
                </a:cubicBezTo>
                <a:lnTo>
                  <a:pt x="7283720" y="2051701"/>
                </a:lnTo>
                <a:cubicBezTo>
                  <a:pt x="7272865" y="2048082"/>
                  <a:pt x="7260675" y="2047192"/>
                  <a:pt x="7251155" y="2040845"/>
                </a:cubicBezTo>
                <a:lnTo>
                  <a:pt x="7186025" y="1997423"/>
                </a:lnTo>
                <a:cubicBezTo>
                  <a:pt x="7175170" y="1990186"/>
                  <a:pt x="7164523" y="1982627"/>
                  <a:pt x="7153460" y="1975712"/>
                </a:cubicBezTo>
                <a:cubicBezTo>
                  <a:pt x="7135569" y="1964529"/>
                  <a:pt x="7119201" y="1949817"/>
                  <a:pt x="7099185" y="1943145"/>
                </a:cubicBezTo>
                <a:lnTo>
                  <a:pt x="7066620" y="1932290"/>
                </a:lnTo>
                <a:cubicBezTo>
                  <a:pt x="7009964" y="1894517"/>
                  <a:pt x="7056672" y="1919223"/>
                  <a:pt x="6968925" y="1899723"/>
                </a:cubicBezTo>
                <a:cubicBezTo>
                  <a:pt x="6891501" y="1882517"/>
                  <a:pt x="6987497" y="1893773"/>
                  <a:pt x="6892939" y="1878012"/>
                </a:cubicBezTo>
                <a:cubicBezTo>
                  <a:pt x="6864164" y="1873216"/>
                  <a:pt x="6835046" y="1870775"/>
                  <a:pt x="6806099" y="1867156"/>
                </a:cubicBezTo>
                <a:cubicBezTo>
                  <a:pt x="6717614" y="1837661"/>
                  <a:pt x="6830973" y="1872522"/>
                  <a:pt x="6632419" y="1845445"/>
                </a:cubicBezTo>
                <a:cubicBezTo>
                  <a:pt x="6599365" y="1840937"/>
                  <a:pt x="6568052" y="1825183"/>
                  <a:pt x="6534724" y="1823734"/>
                </a:cubicBezTo>
                <a:cubicBezTo>
                  <a:pt x="6317798" y="1814302"/>
                  <a:pt x="6100523" y="1816497"/>
                  <a:pt x="5883422" y="1812879"/>
                </a:cubicBezTo>
                <a:lnTo>
                  <a:pt x="5666322" y="1791168"/>
                </a:lnTo>
                <a:cubicBezTo>
                  <a:pt x="5637316" y="1788060"/>
                  <a:pt x="5608580" y="1782391"/>
                  <a:pt x="5579482" y="1780312"/>
                </a:cubicBezTo>
                <a:cubicBezTo>
                  <a:pt x="5507209" y="1775149"/>
                  <a:pt x="5434697" y="1773976"/>
                  <a:pt x="5362381" y="1769456"/>
                </a:cubicBezTo>
                <a:cubicBezTo>
                  <a:pt x="5318895" y="1766738"/>
                  <a:pt x="5275541" y="1762219"/>
                  <a:pt x="5232121" y="1758601"/>
                </a:cubicBezTo>
                <a:cubicBezTo>
                  <a:pt x="5210411" y="1754982"/>
                  <a:pt x="5188072" y="1754070"/>
                  <a:pt x="5166991" y="1747745"/>
                </a:cubicBezTo>
                <a:cubicBezTo>
                  <a:pt x="5151492" y="1743095"/>
                  <a:pt x="5138722" y="1731716"/>
                  <a:pt x="5123571" y="1726034"/>
                </a:cubicBezTo>
                <a:cubicBezTo>
                  <a:pt x="5109602" y="1720796"/>
                  <a:pt x="5094496" y="1719278"/>
                  <a:pt x="5080151" y="1715179"/>
                </a:cubicBezTo>
                <a:cubicBezTo>
                  <a:pt x="5069149" y="1712035"/>
                  <a:pt x="5059021" y="1704731"/>
                  <a:pt x="5047586" y="1704323"/>
                </a:cubicBezTo>
                <a:cubicBezTo>
                  <a:pt x="4855902" y="1697477"/>
                  <a:pt x="4664041" y="1697086"/>
                  <a:pt x="4472269" y="1693467"/>
                </a:cubicBezTo>
                <a:cubicBezTo>
                  <a:pt x="4445725" y="1680195"/>
                  <a:pt x="4419299" y="1669225"/>
                  <a:pt x="4396284" y="1650045"/>
                </a:cubicBezTo>
                <a:cubicBezTo>
                  <a:pt x="4384491" y="1640217"/>
                  <a:pt x="4374574" y="1628334"/>
                  <a:pt x="4363719" y="1617479"/>
                </a:cubicBezTo>
                <a:cubicBezTo>
                  <a:pt x="4356482" y="1595768"/>
                  <a:pt x="4351024" y="1573380"/>
                  <a:pt x="4342009" y="1552345"/>
                </a:cubicBezTo>
                <a:cubicBezTo>
                  <a:pt x="4329261" y="1522597"/>
                  <a:pt x="4298589" y="1465501"/>
                  <a:pt x="4298589" y="1465501"/>
                </a:cubicBezTo>
                <a:cubicBezTo>
                  <a:pt x="4294403" y="1448756"/>
                  <a:pt x="4276879" y="1381581"/>
                  <a:pt x="4276879" y="1367801"/>
                </a:cubicBezTo>
                <a:cubicBezTo>
                  <a:pt x="4276879" y="1064408"/>
                  <a:pt x="4254572" y="1141625"/>
                  <a:pt x="4298589" y="1009567"/>
                </a:cubicBezTo>
                <a:cubicBezTo>
                  <a:pt x="4272142" y="877326"/>
                  <a:pt x="4319010" y="1029989"/>
                  <a:pt x="4222604" y="933578"/>
                </a:cubicBezTo>
                <a:cubicBezTo>
                  <a:pt x="4212169" y="923143"/>
                  <a:pt x="4179440" y="782419"/>
                  <a:pt x="4179184" y="781600"/>
                </a:cubicBezTo>
                <a:cubicBezTo>
                  <a:pt x="4169963" y="752091"/>
                  <a:pt x="4155342" y="724416"/>
                  <a:pt x="4146619" y="694756"/>
                </a:cubicBezTo>
                <a:cubicBezTo>
                  <a:pt x="4137206" y="662750"/>
                  <a:pt x="4133000" y="629421"/>
                  <a:pt x="4124909" y="597056"/>
                </a:cubicBezTo>
                <a:cubicBezTo>
                  <a:pt x="4085912" y="441065"/>
                  <a:pt x="4118377" y="609263"/>
                  <a:pt x="4081488" y="412511"/>
                </a:cubicBezTo>
                <a:cubicBezTo>
                  <a:pt x="4077432" y="390878"/>
                  <a:pt x="4074570" y="369033"/>
                  <a:pt x="4070633" y="347378"/>
                </a:cubicBezTo>
                <a:cubicBezTo>
                  <a:pt x="4067333" y="329225"/>
                  <a:pt x="4070012" y="308452"/>
                  <a:pt x="4059778" y="293100"/>
                </a:cubicBezTo>
                <a:cubicBezTo>
                  <a:pt x="4053431" y="283579"/>
                  <a:pt x="4038068" y="285863"/>
                  <a:pt x="4027213" y="282245"/>
                </a:cubicBezTo>
                <a:cubicBezTo>
                  <a:pt x="3974305" y="176422"/>
                  <a:pt x="4044283" y="300203"/>
                  <a:pt x="3962083" y="206256"/>
                </a:cubicBezTo>
                <a:cubicBezTo>
                  <a:pt x="3948189" y="190377"/>
                  <a:pt x="3942878" y="168308"/>
                  <a:pt x="3929518" y="151978"/>
                </a:cubicBezTo>
                <a:cubicBezTo>
                  <a:pt x="3879372" y="90685"/>
                  <a:pt x="3861521" y="84933"/>
                  <a:pt x="3799258" y="43422"/>
                </a:cubicBezTo>
                <a:cubicBezTo>
                  <a:pt x="3788403" y="36185"/>
                  <a:pt x="3779070" y="25837"/>
                  <a:pt x="3766693" y="21711"/>
                </a:cubicBezTo>
                <a:cubicBezTo>
                  <a:pt x="3716625" y="5022"/>
                  <a:pt x="3745348" y="13100"/>
                  <a:pt x="3679853" y="0"/>
                </a:cubicBezTo>
                <a:lnTo>
                  <a:pt x="1335168" y="10856"/>
                </a:lnTo>
                <a:cubicBezTo>
                  <a:pt x="1309583" y="11085"/>
                  <a:pt x="1284696" y="19797"/>
                  <a:pt x="1259182" y="21711"/>
                </a:cubicBezTo>
                <a:cubicBezTo>
                  <a:pt x="1139893" y="30658"/>
                  <a:pt x="1020579" y="41737"/>
                  <a:pt x="900967" y="43422"/>
                </a:cubicBezTo>
                <a:lnTo>
                  <a:pt x="130260" y="54278"/>
                </a:lnTo>
                <a:cubicBezTo>
                  <a:pt x="119405" y="57897"/>
                  <a:pt x="108915" y="62890"/>
                  <a:pt x="97695" y="65134"/>
                </a:cubicBezTo>
                <a:cubicBezTo>
                  <a:pt x="72606" y="70152"/>
                  <a:pt x="41906" y="60281"/>
                  <a:pt x="21710" y="75989"/>
                </a:cubicBezTo>
                <a:cubicBezTo>
                  <a:pt x="3646" y="90040"/>
                  <a:pt x="0" y="141122"/>
                  <a:pt x="0" y="141122"/>
                </a:cubicBezTo>
                <a:cubicBezTo>
                  <a:pt x="3618" y="180926"/>
                  <a:pt x="2481" y="221453"/>
                  <a:pt x="10855" y="260534"/>
                </a:cubicBezTo>
                <a:cubicBezTo>
                  <a:pt x="13588" y="273291"/>
                  <a:pt x="18092" y="150169"/>
                  <a:pt x="21710" y="2713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Running time for </a:t>
            </a:r>
            <a:r>
              <a:rPr lang="en-US" dirty="0" err="1" smtClean="0">
                <a:ea typeface="+mj-ea"/>
                <a:cs typeface="+mj-cs"/>
              </a:rPr>
              <a:t>Kruskal’s</a:t>
            </a:r>
            <a:r>
              <a:rPr lang="en-US" dirty="0" smtClean="0">
                <a:ea typeface="+mj-ea"/>
                <a:cs typeface="+mj-cs"/>
              </a:rPr>
              <a:t> Algorithm</a:t>
            </a: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417638"/>
            <a:ext cx="25019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6589713" y="46355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Joseph B. Kruskal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57200" y="2746375"/>
            <a:ext cx="348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&gt; 0 </a:t>
            </a:r>
            <a:r>
              <a:rPr lang="en-US" sz="1800">
                <a:latin typeface="Calibri" charset="0"/>
              </a:rPr>
              <a:t>for every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457200" y="3613150"/>
            <a:ext cx="66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T = Ø</a:t>
            </a:r>
          </a:p>
        </p:txBody>
      </p:sp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457200" y="4197350"/>
            <a:ext cx="414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Sort edges in increasing order of their cost</a:t>
            </a:r>
          </a:p>
        </p:txBody>
      </p:sp>
      <p:sp>
        <p:nvSpPr>
          <p:cNvPr id="27656" name="TextBox 7"/>
          <p:cNvSpPr txBox="1">
            <a:spLocks noChangeArrowheads="1"/>
          </p:cNvSpPr>
          <p:nvPr/>
        </p:nvSpPr>
        <p:spPr bwMode="auto">
          <a:xfrm>
            <a:off x="457200" y="4884738"/>
            <a:ext cx="306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Consider edges in sorted order</a:t>
            </a:r>
          </a:p>
        </p:txBody>
      </p:sp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1127125" y="5449888"/>
            <a:ext cx="6481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an edge can be added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without adding a cycle then add it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517900" y="6264275"/>
            <a:ext cx="5168900" cy="455613"/>
          </a:xfrm>
          <a:prstGeom prst="wedgeRoundRectCallout">
            <a:avLst>
              <a:gd name="adj1" fmla="val -18432"/>
              <a:gd name="adj2" fmla="val -1520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Can be verified in </a:t>
            </a:r>
            <a:r>
              <a:rPr lang="en-US" dirty="0" err="1">
                <a:solidFill>
                  <a:srgbClr val="660066"/>
                </a:solidFill>
              </a:rPr>
              <a:t>O(m+n</a:t>
            </a:r>
            <a:r>
              <a:rPr lang="en-US" dirty="0">
                <a:solidFill>
                  <a:srgbClr val="660066"/>
                </a:solidFill>
              </a:rPr>
              <a:t>)</a:t>
            </a:r>
            <a:r>
              <a:rPr lang="en-US" dirty="0"/>
              <a:t> time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940175" y="2859088"/>
            <a:ext cx="1995488" cy="1508125"/>
          </a:xfrm>
          <a:prstGeom prst="cloudCallout">
            <a:avLst>
              <a:gd name="adj1" fmla="val 110851"/>
              <a:gd name="adj2" fmla="val 2100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O(m</a:t>
            </a:r>
            <a:r>
              <a:rPr lang="en-US" baseline="30000" dirty="0">
                <a:solidFill>
                  <a:srgbClr val="660066"/>
                </a:solidFill>
              </a:rPr>
              <a:t>2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/>
              <a:t>time overall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" y="1639888"/>
            <a:ext cx="5478463" cy="769937"/>
            <a:chOff x="457200" y="1639190"/>
            <a:chExt cx="5477836" cy="770744"/>
          </a:xfrm>
        </p:grpSpPr>
        <p:sp>
          <p:nvSpPr>
            <p:cNvPr id="14" name="Rounded Rectangle 13"/>
            <p:cNvSpPr/>
            <p:nvPr/>
          </p:nvSpPr>
          <p:spPr>
            <a:xfrm>
              <a:off x="457200" y="1639190"/>
              <a:ext cx="5477836" cy="77074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662" name="TextBox 12"/>
            <p:cNvSpPr txBox="1">
              <a:spLocks noChangeArrowheads="1"/>
            </p:cNvSpPr>
            <p:nvPr/>
          </p:nvSpPr>
          <p:spPr bwMode="auto">
            <a:xfrm>
              <a:off x="542751" y="1802024"/>
              <a:ext cx="53719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Can be implemented in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O(m log n) </a:t>
              </a:r>
              <a:r>
                <a:rPr lang="en-US" sz="1800">
                  <a:latin typeface="Calibri" charset="0"/>
                </a:rPr>
                <a:t>time (Union-find 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1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Prove the Cut Property Lemma</a:t>
            </a:r>
          </a:p>
        </p:txBody>
      </p:sp>
      <p:sp>
        <p:nvSpPr>
          <p:cNvPr id="3" name="Freeform 2"/>
          <p:cNvSpPr/>
          <p:nvPr/>
        </p:nvSpPr>
        <p:spPr>
          <a:xfrm>
            <a:off x="1873250" y="2246313"/>
            <a:ext cx="1784350" cy="1889125"/>
          </a:xfrm>
          <a:custGeom>
            <a:avLst/>
            <a:gdLst>
              <a:gd name="connsiteX0" fmla="*/ 253572 w 1784130"/>
              <a:gd name="connsiteY0" fmla="*/ 445078 h 1888867"/>
              <a:gd name="connsiteX1" fmla="*/ 69036 w 1784130"/>
              <a:gd name="connsiteY1" fmla="*/ 705611 h 1888867"/>
              <a:gd name="connsiteX2" fmla="*/ 25616 w 1784130"/>
              <a:gd name="connsiteY2" fmla="*/ 879300 h 1888867"/>
              <a:gd name="connsiteX3" fmla="*/ 25616 w 1784130"/>
              <a:gd name="connsiteY3" fmla="*/ 1270100 h 1888867"/>
              <a:gd name="connsiteX4" fmla="*/ 58181 w 1784130"/>
              <a:gd name="connsiteY4" fmla="*/ 1280956 h 1888867"/>
              <a:gd name="connsiteX5" fmla="*/ 90746 w 1784130"/>
              <a:gd name="connsiteY5" fmla="*/ 1302667 h 1888867"/>
              <a:gd name="connsiteX6" fmla="*/ 134166 w 1784130"/>
              <a:gd name="connsiteY6" fmla="*/ 1411223 h 1888867"/>
              <a:gd name="connsiteX7" fmla="*/ 155876 w 1784130"/>
              <a:gd name="connsiteY7" fmla="*/ 1487212 h 1888867"/>
              <a:gd name="connsiteX8" fmla="*/ 264427 w 1784130"/>
              <a:gd name="connsiteY8" fmla="*/ 1715178 h 1888867"/>
              <a:gd name="connsiteX9" fmla="*/ 329557 w 1784130"/>
              <a:gd name="connsiteY9" fmla="*/ 1802023 h 1888867"/>
              <a:gd name="connsiteX10" fmla="*/ 372977 w 1784130"/>
              <a:gd name="connsiteY10" fmla="*/ 1823734 h 1888867"/>
              <a:gd name="connsiteX11" fmla="*/ 448962 w 1784130"/>
              <a:gd name="connsiteY11" fmla="*/ 1845445 h 1888867"/>
              <a:gd name="connsiteX12" fmla="*/ 503237 w 1784130"/>
              <a:gd name="connsiteY12" fmla="*/ 1867156 h 1888867"/>
              <a:gd name="connsiteX13" fmla="*/ 655207 w 1784130"/>
              <a:gd name="connsiteY13" fmla="*/ 1888867 h 1888867"/>
              <a:gd name="connsiteX14" fmla="*/ 904873 w 1784130"/>
              <a:gd name="connsiteY14" fmla="*/ 1856301 h 1888867"/>
              <a:gd name="connsiteX15" fmla="*/ 1501899 w 1784130"/>
              <a:gd name="connsiteY15" fmla="*/ 1845445 h 1888867"/>
              <a:gd name="connsiteX16" fmla="*/ 1556174 w 1784130"/>
              <a:gd name="connsiteY16" fmla="*/ 1834590 h 1888867"/>
              <a:gd name="connsiteX17" fmla="*/ 1653869 w 1784130"/>
              <a:gd name="connsiteY17" fmla="*/ 1823734 h 1888867"/>
              <a:gd name="connsiteX18" fmla="*/ 1686435 w 1784130"/>
              <a:gd name="connsiteY18" fmla="*/ 1726034 h 1888867"/>
              <a:gd name="connsiteX19" fmla="*/ 1697290 w 1784130"/>
              <a:gd name="connsiteY19" fmla="*/ 1693467 h 1888867"/>
              <a:gd name="connsiteX20" fmla="*/ 1719000 w 1784130"/>
              <a:gd name="connsiteY20" fmla="*/ 1574056 h 1888867"/>
              <a:gd name="connsiteX21" fmla="*/ 1740710 w 1784130"/>
              <a:gd name="connsiteY21" fmla="*/ 1487212 h 1888867"/>
              <a:gd name="connsiteX22" fmla="*/ 1784130 w 1784130"/>
              <a:gd name="connsiteY22" fmla="*/ 1270100 h 1888867"/>
              <a:gd name="connsiteX23" fmla="*/ 1773275 w 1784130"/>
              <a:gd name="connsiteY23" fmla="*/ 998711 h 1888867"/>
              <a:gd name="connsiteX24" fmla="*/ 1751565 w 1784130"/>
              <a:gd name="connsiteY24" fmla="*/ 966145 h 1888867"/>
              <a:gd name="connsiteX25" fmla="*/ 1740710 w 1784130"/>
              <a:gd name="connsiteY25" fmla="*/ 271389 h 1888867"/>
              <a:gd name="connsiteX26" fmla="*/ 1719000 w 1784130"/>
              <a:gd name="connsiteY26" fmla="*/ 238822 h 1888867"/>
              <a:gd name="connsiteX27" fmla="*/ 1643014 w 1784130"/>
              <a:gd name="connsiteY27" fmla="*/ 151978 h 1888867"/>
              <a:gd name="connsiteX28" fmla="*/ 1556174 w 1784130"/>
              <a:gd name="connsiteY28" fmla="*/ 108556 h 1888867"/>
              <a:gd name="connsiteX29" fmla="*/ 1491044 w 1784130"/>
              <a:gd name="connsiteY29" fmla="*/ 75989 h 1888867"/>
              <a:gd name="connsiteX30" fmla="*/ 1339074 w 1784130"/>
              <a:gd name="connsiteY30" fmla="*/ 21711 h 1888867"/>
              <a:gd name="connsiteX31" fmla="*/ 1306509 w 1784130"/>
              <a:gd name="connsiteY31" fmla="*/ 10855 h 1888867"/>
              <a:gd name="connsiteX32" fmla="*/ 1252234 w 1784130"/>
              <a:gd name="connsiteY32" fmla="*/ 0 h 1888867"/>
              <a:gd name="connsiteX33" fmla="*/ 1013423 w 1784130"/>
              <a:gd name="connsiteY33" fmla="*/ 21711 h 1888867"/>
              <a:gd name="connsiteX34" fmla="*/ 828888 w 1784130"/>
              <a:gd name="connsiteY34" fmla="*/ 32567 h 1888867"/>
              <a:gd name="connsiteX35" fmla="*/ 731193 w 1784130"/>
              <a:gd name="connsiteY35" fmla="*/ 54278 h 1888867"/>
              <a:gd name="connsiteX36" fmla="*/ 676917 w 1784130"/>
              <a:gd name="connsiteY36" fmla="*/ 65133 h 1888867"/>
              <a:gd name="connsiteX37" fmla="*/ 644352 w 1784130"/>
              <a:gd name="connsiteY37" fmla="*/ 86844 h 1888867"/>
              <a:gd name="connsiteX38" fmla="*/ 611787 w 1784130"/>
              <a:gd name="connsiteY38" fmla="*/ 97700 h 1888867"/>
              <a:gd name="connsiteX39" fmla="*/ 600932 w 1784130"/>
              <a:gd name="connsiteY39" fmla="*/ 130267 h 1888867"/>
              <a:gd name="connsiteX40" fmla="*/ 524947 w 1784130"/>
              <a:gd name="connsiteY40" fmla="*/ 184544 h 1888867"/>
              <a:gd name="connsiteX41" fmla="*/ 503237 w 1784130"/>
              <a:gd name="connsiteY41" fmla="*/ 206256 h 1888867"/>
              <a:gd name="connsiteX42" fmla="*/ 438107 w 1784130"/>
              <a:gd name="connsiteY42" fmla="*/ 238822 h 1888867"/>
              <a:gd name="connsiteX43" fmla="*/ 405542 w 1784130"/>
              <a:gd name="connsiteY43" fmla="*/ 271389 h 1888867"/>
              <a:gd name="connsiteX44" fmla="*/ 372977 w 1784130"/>
              <a:gd name="connsiteY44" fmla="*/ 282244 h 1888867"/>
              <a:gd name="connsiteX45" fmla="*/ 351267 w 1784130"/>
              <a:gd name="connsiteY45" fmla="*/ 314811 h 1888867"/>
              <a:gd name="connsiteX46" fmla="*/ 318702 w 1784130"/>
              <a:gd name="connsiteY46" fmla="*/ 336522 h 1888867"/>
              <a:gd name="connsiteX47" fmla="*/ 275282 w 1784130"/>
              <a:gd name="connsiteY47" fmla="*/ 401656 h 1888867"/>
              <a:gd name="connsiteX48" fmla="*/ 264427 w 1784130"/>
              <a:gd name="connsiteY48" fmla="*/ 434222 h 1888867"/>
              <a:gd name="connsiteX49" fmla="*/ 253572 w 1784130"/>
              <a:gd name="connsiteY49" fmla="*/ 445078 h 1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84130" h="1888867">
                <a:moveTo>
                  <a:pt x="253572" y="445078"/>
                </a:moveTo>
                <a:cubicBezTo>
                  <a:pt x="221007" y="490309"/>
                  <a:pt x="100782" y="601299"/>
                  <a:pt x="69036" y="705611"/>
                </a:cubicBezTo>
                <a:cubicBezTo>
                  <a:pt x="51661" y="762704"/>
                  <a:pt x="25616" y="879300"/>
                  <a:pt x="25616" y="879300"/>
                </a:cubicBezTo>
                <a:cubicBezTo>
                  <a:pt x="12376" y="1024947"/>
                  <a:pt x="0" y="1103585"/>
                  <a:pt x="25616" y="1270100"/>
                </a:cubicBezTo>
                <a:cubicBezTo>
                  <a:pt x="27356" y="1281409"/>
                  <a:pt x="47947" y="1275839"/>
                  <a:pt x="58181" y="1280956"/>
                </a:cubicBezTo>
                <a:cubicBezTo>
                  <a:pt x="69850" y="1286791"/>
                  <a:pt x="79891" y="1295430"/>
                  <a:pt x="90746" y="1302667"/>
                </a:cubicBezTo>
                <a:cubicBezTo>
                  <a:pt x="117824" y="1410983"/>
                  <a:pt x="78113" y="1265477"/>
                  <a:pt x="134166" y="1411223"/>
                </a:cubicBezTo>
                <a:cubicBezTo>
                  <a:pt x="143622" y="1435810"/>
                  <a:pt x="146627" y="1462546"/>
                  <a:pt x="155876" y="1487212"/>
                </a:cubicBezTo>
                <a:cubicBezTo>
                  <a:pt x="169528" y="1523619"/>
                  <a:pt x="250767" y="1696964"/>
                  <a:pt x="264427" y="1715178"/>
                </a:cubicBezTo>
                <a:cubicBezTo>
                  <a:pt x="286137" y="1744126"/>
                  <a:pt x="297193" y="1785840"/>
                  <a:pt x="329557" y="1802023"/>
                </a:cubicBezTo>
                <a:cubicBezTo>
                  <a:pt x="344030" y="1809260"/>
                  <a:pt x="358104" y="1817359"/>
                  <a:pt x="372977" y="1823734"/>
                </a:cubicBezTo>
                <a:cubicBezTo>
                  <a:pt x="409574" y="1839419"/>
                  <a:pt x="407637" y="1831670"/>
                  <a:pt x="448962" y="1845445"/>
                </a:cubicBezTo>
                <a:cubicBezTo>
                  <a:pt x="467447" y="1851607"/>
                  <a:pt x="484170" y="1863142"/>
                  <a:pt x="503237" y="1867156"/>
                </a:cubicBezTo>
                <a:cubicBezTo>
                  <a:pt x="553310" y="1877698"/>
                  <a:pt x="655207" y="1888867"/>
                  <a:pt x="655207" y="1888867"/>
                </a:cubicBezTo>
                <a:cubicBezTo>
                  <a:pt x="738429" y="1878012"/>
                  <a:pt x="821056" y="1860599"/>
                  <a:pt x="904873" y="1856301"/>
                </a:cubicBezTo>
                <a:cubicBezTo>
                  <a:pt x="1103653" y="1846107"/>
                  <a:pt x="1302968" y="1852076"/>
                  <a:pt x="1501899" y="1845445"/>
                </a:cubicBezTo>
                <a:cubicBezTo>
                  <a:pt x="1520339" y="1844830"/>
                  <a:pt x="1537909" y="1837199"/>
                  <a:pt x="1556174" y="1834590"/>
                </a:cubicBezTo>
                <a:cubicBezTo>
                  <a:pt x="1588610" y="1829956"/>
                  <a:pt x="1621304" y="1827353"/>
                  <a:pt x="1653869" y="1823734"/>
                </a:cubicBezTo>
                <a:cubicBezTo>
                  <a:pt x="1696133" y="1781470"/>
                  <a:pt x="1667982" y="1818306"/>
                  <a:pt x="1686435" y="1726034"/>
                </a:cubicBezTo>
                <a:cubicBezTo>
                  <a:pt x="1688679" y="1714813"/>
                  <a:pt x="1694515" y="1704568"/>
                  <a:pt x="1697290" y="1693467"/>
                </a:cubicBezTo>
                <a:cubicBezTo>
                  <a:pt x="1712989" y="1630668"/>
                  <a:pt x="1704483" y="1641806"/>
                  <a:pt x="1719000" y="1574056"/>
                </a:cubicBezTo>
                <a:cubicBezTo>
                  <a:pt x="1725252" y="1544879"/>
                  <a:pt x="1734458" y="1516389"/>
                  <a:pt x="1740710" y="1487212"/>
                </a:cubicBezTo>
                <a:cubicBezTo>
                  <a:pt x="1756173" y="1415046"/>
                  <a:pt x="1784130" y="1270100"/>
                  <a:pt x="1784130" y="1270100"/>
                </a:cubicBezTo>
                <a:cubicBezTo>
                  <a:pt x="1780512" y="1179637"/>
                  <a:pt x="1782920" y="1088731"/>
                  <a:pt x="1773275" y="998711"/>
                </a:cubicBezTo>
                <a:cubicBezTo>
                  <a:pt x="1771885" y="985739"/>
                  <a:pt x="1752149" y="979178"/>
                  <a:pt x="1751565" y="966145"/>
                </a:cubicBezTo>
                <a:cubicBezTo>
                  <a:pt x="1741205" y="734763"/>
                  <a:pt x="1751070" y="502771"/>
                  <a:pt x="1740710" y="271389"/>
                </a:cubicBezTo>
                <a:cubicBezTo>
                  <a:pt x="1740126" y="258355"/>
                  <a:pt x="1725914" y="249886"/>
                  <a:pt x="1719000" y="238822"/>
                </a:cubicBezTo>
                <a:cubicBezTo>
                  <a:pt x="1685908" y="185872"/>
                  <a:pt x="1695785" y="182762"/>
                  <a:pt x="1643014" y="151978"/>
                </a:cubicBezTo>
                <a:cubicBezTo>
                  <a:pt x="1615059" y="135671"/>
                  <a:pt x="1585121" y="123030"/>
                  <a:pt x="1556174" y="108556"/>
                </a:cubicBezTo>
                <a:cubicBezTo>
                  <a:pt x="1534464" y="97700"/>
                  <a:pt x="1513581" y="85004"/>
                  <a:pt x="1491044" y="75989"/>
                </a:cubicBezTo>
                <a:cubicBezTo>
                  <a:pt x="1404895" y="41528"/>
                  <a:pt x="1455259" y="60442"/>
                  <a:pt x="1339074" y="21711"/>
                </a:cubicBezTo>
                <a:cubicBezTo>
                  <a:pt x="1328219" y="18092"/>
                  <a:pt x="1317729" y="13099"/>
                  <a:pt x="1306509" y="10855"/>
                </a:cubicBezTo>
                <a:lnTo>
                  <a:pt x="1252234" y="0"/>
                </a:lnTo>
                <a:lnTo>
                  <a:pt x="1013423" y="21711"/>
                </a:lnTo>
                <a:cubicBezTo>
                  <a:pt x="951987" y="26437"/>
                  <a:pt x="890100" y="25504"/>
                  <a:pt x="828888" y="32567"/>
                </a:cubicBezTo>
                <a:cubicBezTo>
                  <a:pt x="795748" y="36391"/>
                  <a:pt x="763812" y="47288"/>
                  <a:pt x="731193" y="54278"/>
                </a:cubicBezTo>
                <a:cubicBezTo>
                  <a:pt x="713152" y="58144"/>
                  <a:pt x="695009" y="61515"/>
                  <a:pt x="676917" y="65133"/>
                </a:cubicBezTo>
                <a:cubicBezTo>
                  <a:pt x="666062" y="72370"/>
                  <a:pt x="656021" y="81009"/>
                  <a:pt x="644352" y="86844"/>
                </a:cubicBezTo>
                <a:cubicBezTo>
                  <a:pt x="634118" y="91961"/>
                  <a:pt x="619878" y="89609"/>
                  <a:pt x="611787" y="97700"/>
                </a:cubicBezTo>
                <a:cubicBezTo>
                  <a:pt x="603696" y="105792"/>
                  <a:pt x="608257" y="121476"/>
                  <a:pt x="600932" y="130267"/>
                </a:cubicBezTo>
                <a:cubicBezTo>
                  <a:pt x="585653" y="148603"/>
                  <a:pt x="544746" y="168704"/>
                  <a:pt x="524947" y="184544"/>
                </a:cubicBezTo>
                <a:cubicBezTo>
                  <a:pt x="516955" y="190938"/>
                  <a:pt x="511229" y="199862"/>
                  <a:pt x="503237" y="206256"/>
                </a:cubicBezTo>
                <a:cubicBezTo>
                  <a:pt x="473177" y="230306"/>
                  <a:pt x="472502" y="227357"/>
                  <a:pt x="438107" y="238822"/>
                </a:cubicBezTo>
                <a:cubicBezTo>
                  <a:pt x="427252" y="249678"/>
                  <a:pt x="418315" y="262873"/>
                  <a:pt x="405542" y="271389"/>
                </a:cubicBezTo>
                <a:cubicBezTo>
                  <a:pt x="396022" y="277736"/>
                  <a:pt x="381912" y="275096"/>
                  <a:pt x="372977" y="282244"/>
                </a:cubicBezTo>
                <a:cubicBezTo>
                  <a:pt x="362789" y="290394"/>
                  <a:pt x="360492" y="305585"/>
                  <a:pt x="351267" y="314811"/>
                </a:cubicBezTo>
                <a:cubicBezTo>
                  <a:pt x="342042" y="324036"/>
                  <a:pt x="329557" y="329285"/>
                  <a:pt x="318702" y="336522"/>
                </a:cubicBezTo>
                <a:cubicBezTo>
                  <a:pt x="304229" y="358233"/>
                  <a:pt x="283533" y="376902"/>
                  <a:pt x="275282" y="401656"/>
                </a:cubicBezTo>
                <a:cubicBezTo>
                  <a:pt x="271664" y="412511"/>
                  <a:pt x="272518" y="426131"/>
                  <a:pt x="264427" y="434222"/>
                </a:cubicBezTo>
                <a:cubicBezTo>
                  <a:pt x="252427" y="446222"/>
                  <a:pt x="286137" y="399847"/>
                  <a:pt x="253572" y="44507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>
                <a:solidFill>
                  <a:srgbClr val="660066"/>
                </a:solidFill>
              </a:rPr>
              <a:t>S</a:t>
            </a:r>
          </a:p>
        </p:txBody>
      </p:sp>
      <p:sp>
        <p:nvSpPr>
          <p:cNvPr id="4" name="Freeform 3"/>
          <p:cNvSpPr/>
          <p:nvPr/>
        </p:nvSpPr>
        <p:spPr>
          <a:xfrm>
            <a:off x="4319588" y="2073275"/>
            <a:ext cx="2671762" cy="2344738"/>
          </a:xfrm>
          <a:custGeom>
            <a:avLst/>
            <a:gdLst>
              <a:gd name="connsiteX0" fmla="*/ 488476 w 2670336"/>
              <a:gd name="connsiteY0" fmla="*/ 130267 h 2344801"/>
              <a:gd name="connsiteX1" fmla="*/ 293086 w 2670336"/>
              <a:gd name="connsiteY1" fmla="*/ 173689 h 2344801"/>
              <a:gd name="connsiteX2" fmla="*/ 141115 w 2670336"/>
              <a:gd name="connsiteY2" fmla="*/ 238822 h 2344801"/>
              <a:gd name="connsiteX3" fmla="*/ 86840 w 2670336"/>
              <a:gd name="connsiteY3" fmla="*/ 271389 h 2344801"/>
              <a:gd name="connsiteX4" fmla="*/ 21710 w 2670336"/>
              <a:gd name="connsiteY4" fmla="*/ 358233 h 2344801"/>
              <a:gd name="connsiteX5" fmla="*/ 0 w 2670336"/>
              <a:gd name="connsiteY5" fmla="*/ 455933 h 2344801"/>
              <a:gd name="connsiteX6" fmla="*/ 10855 w 2670336"/>
              <a:gd name="connsiteY6" fmla="*/ 933578 h 2344801"/>
              <a:gd name="connsiteX7" fmla="*/ 32565 w 2670336"/>
              <a:gd name="connsiteY7" fmla="*/ 966145 h 2344801"/>
              <a:gd name="connsiteX8" fmla="*/ 75985 w 2670336"/>
              <a:gd name="connsiteY8" fmla="*/ 987856 h 2344801"/>
              <a:gd name="connsiteX9" fmla="*/ 130260 w 2670336"/>
              <a:gd name="connsiteY9" fmla="*/ 1020423 h 2344801"/>
              <a:gd name="connsiteX10" fmla="*/ 217101 w 2670336"/>
              <a:gd name="connsiteY10" fmla="*/ 1042134 h 2344801"/>
              <a:gd name="connsiteX11" fmla="*/ 325651 w 2670336"/>
              <a:gd name="connsiteY11" fmla="*/ 1215823 h 2344801"/>
              <a:gd name="connsiteX12" fmla="*/ 401636 w 2670336"/>
              <a:gd name="connsiteY12" fmla="*/ 1411223 h 2344801"/>
              <a:gd name="connsiteX13" fmla="*/ 445056 w 2670336"/>
              <a:gd name="connsiteY13" fmla="*/ 1498067 h 2344801"/>
              <a:gd name="connsiteX14" fmla="*/ 488476 w 2670336"/>
              <a:gd name="connsiteY14" fmla="*/ 1715178 h 2344801"/>
              <a:gd name="connsiteX15" fmla="*/ 510186 w 2670336"/>
              <a:gd name="connsiteY15" fmla="*/ 1867156 h 2344801"/>
              <a:gd name="connsiteX16" fmla="*/ 521041 w 2670336"/>
              <a:gd name="connsiteY16" fmla="*/ 2029990 h 2344801"/>
              <a:gd name="connsiteX17" fmla="*/ 618736 w 2670336"/>
              <a:gd name="connsiteY17" fmla="*/ 2062556 h 2344801"/>
              <a:gd name="connsiteX18" fmla="*/ 683867 w 2670336"/>
              <a:gd name="connsiteY18" fmla="*/ 2105979 h 2344801"/>
              <a:gd name="connsiteX19" fmla="*/ 879257 w 2670336"/>
              <a:gd name="connsiteY19" fmla="*/ 2171112 h 2344801"/>
              <a:gd name="connsiteX20" fmla="*/ 998662 w 2670336"/>
              <a:gd name="connsiteY20" fmla="*/ 2214534 h 2344801"/>
              <a:gd name="connsiteX21" fmla="*/ 1118068 w 2670336"/>
              <a:gd name="connsiteY21" fmla="*/ 2257956 h 2344801"/>
              <a:gd name="connsiteX22" fmla="*/ 1183198 w 2670336"/>
              <a:gd name="connsiteY22" fmla="*/ 2290523 h 2344801"/>
              <a:gd name="connsiteX23" fmla="*/ 1248328 w 2670336"/>
              <a:gd name="connsiteY23" fmla="*/ 2312234 h 2344801"/>
              <a:gd name="connsiteX24" fmla="*/ 1335168 w 2670336"/>
              <a:gd name="connsiteY24" fmla="*/ 2344801 h 2344801"/>
              <a:gd name="connsiteX25" fmla="*/ 1432863 w 2670336"/>
              <a:gd name="connsiteY25" fmla="*/ 2312234 h 2344801"/>
              <a:gd name="connsiteX26" fmla="*/ 1465428 w 2670336"/>
              <a:gd name="connsiteY26" fmla="*/ 2247101 h 2344801"/>
              <a:gd name="connsiteX27" fmla="*/ 1476283 w 2670336"/>
              <a:gd name="connsiteY27" fmla="*/ 2214534 h 2344801"/>
              <a:gd name="connsiteX28" fmla="*/ 1693384 w 2670336"/>
              <a:gd name="connsiteY28" fmla="*/ 2192823 h 2344801"/>
              <a:gd name="connsiteX29" fmla="*/ 2051600 w 2670336"/>
              <a:gd name="connsiteY29" fmla="*/ 2095123 h 2344801"/>
              <a:gd name="connsiteX30" fmla="*/ 2138440 w 2670336"/>
              <a:gd name="connsiteY30" fmla="*/ 2073412 h 2344801"/>
              <a:gd name="connsiteX31" fmla="*/ 2192715 w 2670336"/>
              <a:gd name="connsiteY31" fmla="*/ 2062556 h 2344801"/>
              <a:gd name="connsiteX32" fmla="*/ 2312120 w 2670336"/>
              <a:gd name="connsiteY32" fmla="*/ 2029990 h 2344801"/>
              <a:gd name="connsiteX33" fmla="*/ 2377250 w 2670336"/>
              <a:gd name="connsiteY33" fmla="*/ 1997423 h 2344801"/>
              <a:gd name="connsiteX34" fmla="*/ 2431525 w 2670336"/>
              <a:gd name="connsiteY34" fmla="*/ 1975712 h 2344801"/>
              <a:gd name="connsiteX35" fmla="*/ 2485800 w 2670336"/>
              <a:gd name="connsiteY35" fmla="*/ 1932290 h 2344801"/>
              <a:gd name="connsiteX36" fmla="*/ 2583496 w 2670336"/>
              <a:gd name="connsiteY36" fmla="*/ 1867156 h 2344801"/>
              <a:gd name="connsiteX37" fmla="*/ 2648626 w 2670336"/>
              <a:gd name="connsiteY37" fmla="*/ 1769456 h 2344801"/>
              <a:gd name="connsiteX38" fmla="*/ 2659481 w 2670336"/>
              <a:gd name="connsiteY38" fmla="*/ 1715178 h 2344801"/>
              <a:gd name="connsiteX39" fmla="*/ 2670336 w 2670336"/>
              <a:gd name="connsiteY39" fmla="*/ 1682612 h 2344801"/>
              <a:gd name="connsiteX40" fmla="*/ 2659481 w 2670336"/>
              <a:gd name="connsiteY40" fmla="*/ 825023 h 2344801"/>
              <a:gd name="connsiteX41" fmla="*/ 2637771 w 2670336"/>
              <a:gd name="connsiteY41" fmla="*/ 694756 h 2344801"/>
              <a:gd name="connsiteX42" fmla="*/ 2626916 w 2670336"/>
              <a:gd name="connsiteY42" fmla="*/ 662189 h 2344801"/>
              <a:gd name="connsiteX43" fmla="*/ 2594351 w 2670336"/>
              <a:gd name="connsiteY43" fmla="*/ 629622 h 2344801"/>
              <a:gd name="connsiteX44" fmla="*/ 2550931 w 2670336"/>
              <a:gd name="connsiteY44" fmla="*/ 618767 h 2344801"/>
              <a:gd name="connsiteX45" fmla="*/ 2301265 w 2670336"/>
              <a:gd name="connsiteY45" fmla="*/ 575345 h 2344801"/>
              <a:gd name="connsiteX46" fmla="*/ 2084165 w 2670336"/>
              <a:gd name="connsiteY46" fmla="*/ 390800 h 2344801"/>
              <a:gd name="connsiteX47" fmla="*/ 2008179 w 2670336"/>
              <a:gd name="connsiteY47" fmla="*/ 325667 h 2344801"/>
              <a:gd name="connsiteX48" fmla="*/ 1899629 w 2670336"/>
              <a:gd name="connsiteY48" fmla="*/ 206256 h 2344801"/>
              <a:gd name="connsiteX49" fmla="*/ 1845354 w 2670336"/>
              <a:gd name="connsiteY49" fmla="*/ 173689 h 2344801"/>
              <a:gd name="connsiteX50" fmla="*/ 1780224 w 2670336"/>
              <a:gd name="connsiteY50" fmla="*/ 130267 h 2344801"/>
              <a:gd name="connsiteX51" fmla="*/ 1736804 w 2670336"/>
              <a:gd name="connsiteY51" fmla="*/ 108556 h 2344801"/>
              <a:gd name="connsiteX52" fmla="*/ 1671674 w 2670336"/>
              <a:gd name="connsiteY52" fmla="*/ 86844 h 2344801"/>
              <a:gd name="connsiteX53" fmla="*/ 1595689 w 2670336"/>
              <a:gd name="connsiteY53" fmla="*/ 54278 h 2344801"/>
              <a:gd name="connsiteX54" fmla="*/ 1497993 w 2670336"/>
              <a:gd name="connsiteY54" fmla="*/ 0 h 2344801"/>
              <a:gd name="connsiteX55" fmla="*/ 1270038 w 2670336"/>
              <a:gd name="connsiteY55" fmla="*/ 10856 h 2344801"/>
              <a:gd name="connsiteX56" fmla="*/ 1215763 w 2670336"/>
              <a:gd name="connsiteY56" fmla="*/ 21711 h 2344801"/>
              <a:gd name="connsiteX57" fmla="*/ 1150633 w 2670336"/>
              <a:gd name="connsiteY57" fmla="*/ 32567 h 2344801"/>
              <a:gd name="connsiteX58" fmla="*/ 1052937 w 2670336"/>
              <a:gd name="connsiteY58" fmla="*/ 54278 h 2344801"/>
              <a:gd name="connsiteX59" fmla="*/ 597026 w 2670336"/>
              <a:gd name="connsiteY59" fmla="*/ 75989 h 2344801"/>
              <a:gd name="connsiteX60" fmla="*/ 531896 w 2670336"/>
              <a:gd name="connsiteY60" fmla="*/ 97700 h 2344801"/>
              <a:gd name="connsiteX61" fmla="*/ 499331 w 2670336"/>
              <a:gd name="connsiteY61" fmla="*/ 108556 h 2344801"/>
              <a:gd name="connsiteX62" fmla="*/ 488476 w 2670336"/>
              <a:gd name="connsiteY62" fmla="*/ 130267 h 23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670336" h="2344801">
                <a:moveTo>
                  <a:pt x="488476" y="130267"/>
                </a:moveTo>
                <a:cubicBezTo>
                  <a:pt x="423346" y="144741"/>
                  <a:pt x="357511" y="156343"/>
                  <a:pt x="293086" y="173689"/>
                </a:cubicBezTo>
                <a:cubicBezTo>
                  <a:pt x="244927" y="186656"/>
                  <a:pt x="185683" y="214511"/>
                  <a:pt x="141115" y="238822"/>
                </a:cubicBezTo>
                <a:cubicBezTo>
                  <a:pt x="122593" y="248925"/>
                  <a:pt x="104932" y="260533"/>
                  <a:pt x="86840" y="271389"/>
                </a:cubicBezTo>
                <a:cubicBezTo>
                  <a:pt x="82487" y="276830"/>
                  <a:pt x="29685" y="339624"/>
                  <a:pt x="21710" y="358233"/>
                </a:cubicBezTo>
                <a:cubicBezTo>
                  <a:pt x="15962" y="371646"/>
                  <a:pt x="1932" y="446274"/>
                  <a:pt x="0" y="455933"/>
                </a:cubicBezTo>
                <a:cubicBezTo>
                  <a:pt x="3618" y="615148"/>
                  <a:pt x="711" y="774645"/>
                  <a:pt x="10855" y="933578"/>
                </a:cubicBezTo>
                <a:cubicBezTo>
                  <a:pt x="11686" y="946598"/>
                  <a:pt x="22543" y="957792"/>
                  <a:pt x="32565" y="966145"/>
                </a:cubicBezTo>
                <a:cubicBezTo>
                  <a:pt x="44996" y="976505"/>
                  <a:pt x="61840" y="979997"/>
                  <a:pt x="75985" y="987856"/>
                </a:cubicBezTo>
                <a:cubicBezTo>
                  <a:pt x="94428" y="998103"/>
                  <a:pt x="110568" y="1012849"/>
                  <a:pt x="130260" y="1020423"/>
                </a:cubicBezTo>
                <a:cubicBezTo>
                  <a:pt x="158109" y="1031135"/>
                  <a:pt x="188154" y="1034897"/>
                  <a:pt x="217101" y="1042134"/>
                </a:cubicBezTo>
                <a:cubicBezTo>
                  <a:pt x="255594" y="1099877"/>
                  <a:pt x="292918" y="1153627"/>
                  <a:pt x="325651" y="1215823"/>
                </a:cubicBezTo>
                <a:cubicBezTo>
                  <a:pt x="394228" y="1346125"/>
                  <a:pt x="346999" y="1278526"/>
                  <a:pt x="401636" y="1411223"/>
                </a:cubicBezTo>
                <a:cubicBezTo>
                  <a:pt x="413958" y="1441150"/>
                  <a:pt x="430583" y="1469119"/>
                  <a:pt x="445056" y="1498067"/>
                </a:cubicBezTo>
                <a:cubicBezTo>
                  <a:pt x="459529" y="1570437"/>
                  <a:pt x="478039" y="1642116"/>
                  <a:pt x="488476" y="1715178"/>
                </a:cubicBezTo>
                <a:lnTo>
                  <a:pt x="510186" y="1867156"/>
                </a:lnTo>
                <a:cubicBezTo>
                  <a:pt x="513804" y="1921434"/>
                  <a:pt x="494624" y="1982437"/>
                  <a:pt x="521041" y="2029990"/>
                </a:cubicBezTo>
                <a:cubicBezTo>
                  <a:pt x="537711" y="2059997"/>
                  <a:pt x="587630" y="2048039"/>
                  <a:pt x="618736" y="2062556"/>
                </a:cubicBezTo>
                <a:cubicBezTo>
                  <a:pt x="642381" y="2073591"/>
                  <a:pt x="660023" y="2095381"/>
                  <a:pt x="683867" y="2105979"/>
                </a:cubicBezTo>
                <a:cubicBezTo>
                  <a:pt x="697823" y="2112182"/>
                  <a:pt x="839714" y="2157155"/>
                  <a:pt x="879257" y="2171112"/>
                </a:cubicBezTo>
                <a:cubicBezTo>
                  <a:pt x="919194" y="2185208"/>
                  <a:pt x="958725" y="2200438"/>
                  <a:pt x="998662" y="2214534"/>
                </a:cubicBezTo>
                <a:cubicBezTo>
                  <a:pt x="1050791" y="2232933"/>
                  <a:pt x="1069354" y="2235812"/>
                  <a:pt x="1118068" y="2257956"/>
                </a:cubicBezTo>
                <a:cubicBezTo>
                  <a:pt x="1140165" y="2268001"/>
                  <a:pt x="1160793" y="2281187"/>
                  <a:pt x="1183198" y="2290523"/>
                </a:cubicBezTo>
                <a:cubicBezTo>
                  <a:pt x="1204322" y="2299325"/>
                  <a:pt x="1226777" y="2304537"/>
                  <a:pt x="1248328" y="2312234"/>
                </a:cubicBezTo>
                <a:cubicBezTo>
                  <a:pt x="1277442" y="2322632"/>
                  <a:pt x="1306221" y="2333945"/>
                  <a:pt x="1335168" y="2344801"/>
                </a:cubicBezTo>
                <a:cubicBezTo>
                  <a:pt x="1367733" y="2333945"/>
                  <a:pt x="1405402" y="2332831"/>
                  <a:pt x="1432863" y="2312234"/>
                </a:cubicBezTo>
                <a:cubicBezTo>
                  <a:pt x="1452281" y="2297669"/>
                  <a:pt x="1455570" y="2269283"/>
                  <a:pt x="1465428" y="2247101"/>
                </a:cubicBezTo>
                <a:cubicBezTo>
                  <a:pt x="1470075" y="2236644"/>
                  <a:pt x="1465151" y="2217185"/>
                  <a:pt x="1476283" y="2214534"/>
                </a:cubicBezTo>
                <a:cubicBezTo>
                  <a:pt x="1547033" y="2197688"/>
                  <a:pt x="1621017" y="2200060"/>
                  <a:pt x="1693384" y="2192823"/>
                </a:cubicBezTo>
                <a:cubicBezTo>
                  <a:pt x="2035165" y="2107374"/>
                  <a:pt x="1696033" y="2194687"/>
                  <a:pt x="2051600" y="2095123"/>
                </a:cubicBezTo>
                <a:cubicBezTo>
                  <a:pt x="2080332" y="2087078"/>
                  <a:pt x="2109367" y="2080122"/>
                  <a:pt x="2138440" y="2073412"/>
                </a:cubicBezTo>
                <a:cubicBezTo>
                  <a:pt x="2156417" y="2069263"/>
                  <a:pt x="2174915" y="2067411"/>
                  <a:pt x="2192715" y="2062556"/>
                </a:cubicBezTo>
                <a:cubicBezTo>
                  <a:pt x="2344192" y="2021242"/>
                  <a:pt x="2179902" y="2056434"/>
                  <a:pt x="2312120" y="2029990"/>
                </a:cubicBezTo>
                <a:cubicBezTo>
                  <a:pt x="2333830" y="2019134"/>
                  <a:pt x="2355153" y="2007468"/>
                  <a:pt x="2377250" y="1997423"/>
                </a:cubicBezTo>
                <a:cubicBezTo>
                  <a:pt x="2394989" y="1989359"/>
                  <a:pt x="2414817" y="1985738"/>
                  <a:pt x="2431525" y="1975712"/>
                </a:cubicBezTo>
                <a:cubicBezTo>
                  <a:pt x="2451392" y="1963791"/>
                  <a:pt x="2466819" y="1945577"/>
                  <a:pt x="2485800" y="1932290"/>
                </a:cubicBezTo>
                <a:cubicBezTo>
                  <a:pt x="2520255" y="1908171"/>
                  <a:pt x="2553496" y="1897157"/>
                  <a:pt x="2583496" y="1867156"/>
                </a:cubicBezTo>
                <a:cubicBezTo>
                  <a:pt x="2606109" y="1844542"/>
                  <a:pt x="2633122" y="1795297"/>
                  <a:pt x="2648626" y="1769456"/>
                </a:cubicBezTo>
                <a:cubicBezTo>
                  <a:pt x="2652244" y="1751363"/>
                  <a:pt x="2655006" y="1733078"/>
                  <a:pt x="2659481" y="1715178"/>
                </a:cubicBezTo>
                <a:cubicBezTo>
                  <a:pt x="2662256" y="1704077"/>
                  <a:pt x="2670336" y="1694054"/>
                  <a:pt x="2670336" y="1682612"/>
                </a:cubicBezTo>
                <a:cubicBezTo>
                  <a:pt x="2670336" y="1396726"/>
                  <a:pt x="2668900" y="1110754"/>
                  <a:pt x="2659481" y="825023"/>
                </a:cubicBezTo>
                <a:cubicBezTo>
                  <a:pt x="2658031" y="781026"/>
                  <a:pt x="2651691" y="736518"/>
                  <a:pt x="2637771" y="694756"/>
                </a:cubicBezTo>
                <a:cubicBezTo>
                  <a:pt x="2634153" y="683900"/>
                  <a:pt x="2633263" y="671710"/>
                  <a:pt x="2626916" y="662189"/>
                </a:cubicBezTo>
                <a:cubicBezTo>
                  <a:pt x="2618401" y="649415"/>
                  <a:pt x="2607680" y="637239"/>
                  <a:pt x="2594351" y="629622"/>
                </a:cubicBezTo>
                <a:cubicBezTo>
                  <a:pt x="2581398" y="622220"/>
                  <a:pt x="2565600" y="621484"/>
                  <a:pt x="2550931" y="618767"/>
                </a:cubicBezTo>
                <a:cubicBezTo>
                  <a:pt x="2467872" y="603385"/>
                  <a:pt x="2384487" y="589819"/>
                  <a:pt x="2301265" y="575345"/>
                </a:cubicBezTo>
                <a:cubicBezTo>
                  <a:pt x="1995069" y="334748"/>
                  <a:pt x="2256844" y="550202"/>
                  <a:pt x="2084165" y="390800"/>
                </a:cubicBezTo>
                <a:cubicBezTo>
                  <a:pt x="2059652" y="368172"/>
                  <a:pt x="2031768" y="349257"/>
                  <a:pt x="2008179" y="325667"/>
                </a:cubicBezTo>
                <a:cubicBezTo>
                  <a:pt x="1948883" y="266368"/>
                  <a:pt x="1963604" y="257439"/>
                  <a:pt x="1899629" y="206256"/>
                </a:cubicBezTo>
                <a:cubicBezTo>
                  <a:pt x="1883154" y="193075"/>
                  <a:pt x="1863154" y="185017"/>
                  <a:pt x="1845354" y="173689"/>
                </a:cubicBezTo>
                <a:cubicBezTo>
                  <a:pt x="1823341" y="159680"/>
                  <a:pt x="1803562" y="141936"/>
                  <a:pt x="1780224" y="130267"/>
                </a:cubicBezTo>
                <a:cubicBezTo>
                  <a:pt x="1765751" y="123030"/>
                  <a:pt x="1751828" y="114566"/>
                  <a:pt x="1736804" y="108556"/>
                </a:cubicBezTo>
                <a:cubicBezTo>
                  <a:pt x="1715556" y="100056"/>
                  <a:pt x="1692142" y="97079"/>
                  <a:pt x="1671674" y="86844"/>
                </a:cubicBezTo>
                <a:cubicBezTo>
                  <a:pt x="1618020" y="60016"/>
                  <a:pt x="1643605" y="70250"/>
                  <a:pt x="1595689" y="54278"/>
                </a:cubicBezTo>
                <a:cubicBezTo>
                  <a:pt x="1521038" y="4509"/>
                  <a:pt x="1555312" y="19108"/>
                  <a:pt x="1497993" y="0"/>
                </a:cubicBezTo>
                <a:cubicBezTo>
                  <a:pt x="1422008" y="3619"/>
                  <a:pt x="1345885" y="5021"/>
                  <a:pt x="1270038" y="10856"/>
                </a:cubicBezTo>
                <a:cubicBezTo>
                  <a:pt x="1251642" y="12271"/>
                  <a:pt x="1233915" y="18410"/>
                  <a:pt x="1215763" y="21711"/>
                </a:cubicBezTo>
                <a:cubicBezTo>
                  <a:pt x="1194109" y="25648"/>
                  <a:pt x="1172215" y="28250"/>
                  <a:pt x="1150633" y="32567"/>
                </a:cubicBezTo>
                <a:cubicBezTo>
                  <a:pt x="1117916" y="39111"/>
                  <a:pt x="1086468" y="51362"/>
                  <a:pt x="1052937" y="54278"/>
                </a:cubicBezTo>
                <a:cubicBezTo>
                  <a:pt x="966427" y="61801"/>
                  <a:pt x="662013" y="73281"/>
                  <a:pt x="597026" y="75989"/>
                </a:cubicBezTo>
                <a:lnTo>
                  <a:pt x="531896" y="97700"/>
                </a:lnTo>
                <a:cubicBezTo>
                  <a:pt x="521041" y="101319"/>
                  <a:pt x="510773" y="108556"/>
                  <a:pt x="499331" y="108556"/>
                </a:cubicBezTo>
                <a:lnTo>
                  <a:pt x="488476" y="130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dirty="0">
                <a:solidFill>
                  <a:srgbClr val="660066"/>
                </a:solidFill>
              </a:rPr>
              <a:t>V \ 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54388" y="2670175"/>
            <a:ext cx="1217612" cy="1588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54388" y="3040063"/>
            <a:ext cx="1217612" cy="3175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54388" y="3722688"/>
            <a:ext cx="1628775" cy="1111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4388" y="3429000"/>
            <a:ext cx="1498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21050" y="3984625"/>
            <a:ext cx="2084388" cy="42863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1" name="TextBox 16"/>
          <p:cNvSpPr txBox="1">
            <a:spLocks noChangeArrowheads="1"/>
          </p:cNvSpPr>
          <p:nvPr/>
        </p:nvSpPr>
        <p:spPr bwMode="auto">
          <a:xfrm>
            <a:off x="2697163" y="5037138"/>
            <a:ext cx="3608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Cheapest crossing edge is in </a:t>
            </a:r>
            <a:r>
              <a:rPr lang="en-US" sz="1800" b="1">
                <a:latin typeface="Calibri" charset="0"/>
              </a:rPr>
              <a:t>all</a:t>
            </a:r>
            <a:r>
              <a:rPr lang="en-US" sz="1800">
                <a:latin typeface="Calibri" charset="0"/>
              </a:rPr>
              <a:t> MSTs</a:t>
            </a:r>
          </a:p>
        </p:txBody>
      </p:sp>
      <p:sp>
        <p:nvSpPr>
          <p:cNvPr id="28682" name="TextBox 17"/>
          <p:cNvSpPr txBox="1">
            <a:spLocks noChangeArrowheads="1"/>
          </p:cNvSpPr>
          <p:nvPr/>
        </p:nvSpPr>
        <p:spPr bwMode="auto">
          <a:xfrm>
            <a:off x="2625725" y="1471613"/>
            <a:ext cx="354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Condition: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V\S</a:t>
            </a:r>
            <a:r>
              <a:rPr lang="en-US" sz="1800">
                <a:latin typeface="Calibri" charset="0"/>
              </a:rPr>
              <a:t> are non-empty</a:t>
            </a:r>
          </a:p>
        </p:txBody>
      </p:sp>
      <p:sp>
        <p:nvSpPr>
          <p:cNvPr id="28683" name="TextBox 18"/>
          <p:cNvSpPr txBox="1">
            <a:spLocks noChangeArrowheads="1"/>
          </p:cNvSpPr>
          <p:nvPr/>
        </p:nvSpPr>
        <p:spPr bwMode="auto">
          <a:xfrm>
            <a:off x="2659063" y="5981700"/>
            <a:ext cx="378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Assumption: All edge costs are distinct</a:t>
            </a:r>
          </a:p>
        </p:txBody>
      </p:sp>
    </p:spTree>
    <p:extLst>
      <p:ext uri="{BB962C8B-B14F-4D97-AF65-F5344CB8AC3E}">
        <p14:creationId xmlns:p14="http://schemas.microsoft.com/office/powerpoint/2010/main" val="395092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Removing distinct cost assumption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985963"/>
            <a:ext cx="5816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>
                <a:latin typeface="Calibri" charset="0"/>
              </a:rPr>
              <a:t>Change all edge weights by very small amounts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5500" y="2876550"/>
            <a:ext cx="425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Make sure that all edge weights are distinct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48013" y="4689475"/>
            <a:ext cx="590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MST for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perturbed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weights is the same as for original</a:t>
            </a:r>
            <a:endParaRPr lang="en-US" sz="2000">
              <a:latin typeface="Calibri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13163" y="5373688"/>
            <a:ext cx="4967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Changes have to be small enough so that this holds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2974975" y="5948363"/>
            <a:ext cx="6169025" cy="909637"/>
          </a:xfrm>
          <a:prstGeom prst="cloudCallout">
            <a:avLst>
              <a:gd name="adj1" fmla="val -17525"/>
              <a:gd name="adj2" fmla="val -95361"/>
            </a:avLst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EXERCISE: Figure out how to change costs</a:t>
            </a:r>
          </a:p>
        </p:txBody>
      </p:sp>
    </p:spTree>
    <p:extLst>
      <p:ext uri="{BB962C8B-B14F-4D97-AF65-F5344CB8AC3E}">
        <p14:creationId xmlns:p14="http://schemas.microsoft.com/office/powerpoint/2010/main" val="24386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Building a fiber network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769938" y="1628775"/>
            <a:ext cx="47656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>
                <a:latin typeface="Calibri" charset="0"/>
              </a:rPr>
              <a:t>Lay down fibers to connect 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n</a:t>
            </a:r>
            <a:r>
              <a:rPr lang="en-US" sz="2300">
                <a:latin typeface="Calibri" charset="0"/>
              </a:rPr>
              <a:t> locations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769938" y="2398713"/>
            <a:ext cx="441801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>
                <a:latin typeface="Calibri" charset="0"/>
              </a:rPr>
              <a:t>All 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n</a:t>
            </a:r>
            <a:r>
              <a:rPr lang="en-US" sz="2300">
                <a:latin typeface="Calibri" charset="0"/>
              </a:rPr>
              <a:t> locations should be connected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9938" y="3198813"/>
            <a:ext cx="425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Laying down a fiber costs money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2844800"/>
            <a:ext cx="325437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82688" y="5373688"/>
            <a:ext cx="6677025" cy="803275"/>
            <a:chOff x="1183198" y="5373502"/>
            <a:chExt cx="6675839" cy="803312"/>
          </a:xfrm>
        </p:grpSpPr>
        <p:sp>
          <p:nvSpPr>
            <p:cNvPr id="8" name="Rectangle 7"/>
            <p:cNvSpPr/>
            <p:nvPr/>
          </p:nvSpPr>
          <p:spPr>
            <a:xfrm>
              <a:off x="1183198" y="5373502"/>
              <a:ext cx="6675839" cy="8033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44" name="TextBox 6"/>
            <p:cNvSpPr txBox="1">
              <a:spLocks noChangeArrowheads="1"/>
            </p:cNvSpPr>
            <p:nvPr/>
          </p:nvSpPr>
          <p:spPr bwMode="auto">
            <a:xfrm>
              <a:off x="1409847" y="5514624"/>
              <a:ext cx="63071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What is the cheapest way to lay down the fibers?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17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085850" y="2279650"/>
            <a:ext cx="3922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Minimum Spanning Tree (MST) Problem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085850" y="3571875"/>
            <a:ext cx="368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Greedy algorithm(s) for MST problem </a:t>
            </a:r>
          </a:p>
        </p:txBody>
      </p:sp>
    </p:spTree>
    <p:extLst>
      <p:ext uri="{BB962C8B-B14F-4D97-AF65-F5344CB8AC3E}">
        <p14:creationId xmlns:p14="http://schemas.microsoft.com/office/powerpoint/2010/main" val="340026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Minimum Spanning Tree (MST)</a:t>
            </a:r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1833563" y="2413000"/>
            <a:ext cx="534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Calibri" charset="0"/>
              </a:rPr>
              <a:t>Input: A connected graph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&gt; 0 </a:t>
            </a:r>
            <a:r>
              <a:rPr lang="en-US" sz="1800">
                <a:latin typeface="Calibri" charset="0"/>
              </a:rPr>
              <a:t>for every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65225" y="3789363"/>
            <a:ext cx="682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A tree containing all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  <a:r>
              <a:rPr lang="en-US" sz="1800">
                <a:latin typeface="Calibri" charset="0"/>
              </a:rPr>
              <a:t> that minimizes the sum of edge weights</a:t>
            </a:r>
            <a:endParaRPr lang="en-US" sz="1800">
              <a:solidFill>
                <a:srgbClr val="660066"/>
              </a:solidFill>
              <a:latin typeface="Calibri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33563" y="5253038"/>
            <a:ext cx="4997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How do we solve this?</a:t>
            </a:r>
          </a:p>
        </p:txBody>
      </p:sp>
    </p:spTree>
    <p:extLst>
      <p:ext uri="{BB962C8B-B14F-4D97-AF65-F5344CB8AC3E}">
        <p14:creationId xmlns:p14="http://schemas.microsoft.com/office/powerpoint/2010/main" val="68697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379413" y="3376613"/>
            <a:ext cx="7743825" cy="2887662"/>
          </a:xfrm>
          <a:custGeom>
            <a:avLst/>
            <a:gdLst>
              <a:gd name="connsiteX0" fmla="*/ 21710 w 7743638"/>
              <a:gd name="connsiteY0" fmla="*/ 271389 h 2887579"/>
              <a:gd name="connsiteX1" fmla="*/ 32565 w 7743638"/>
              <a:gd name="connsiteY1" fmla="*/ 987856 h 2887579"/>
              <a:gd name="connsiteX2" fmla="*/ 75985 w 7743638"/>
              <a:gd name="connsiteY2" fmla="*/ 1009567 h 2887579"/>
              <a:gd name="connsiteX3" fmla="*/ 65130 w 7743638"/>
              <a:gd name="connsiteY3" fmla="*/ 1389512 h 2887579"/>
              <a:gd name="connsiteX4" fmla="*/ 43420 w 7743638"/>
              <a:gd name="connsiteY4" fmla="*/ 1606623 h 2887579"/>
              <a:gd name="connsiteX5" fmla="*/ 65130 w 7743638"/>
              <a:gd name="connsiteY5" fmla="*/ 2518490 h 2887579"/>
              <a:gd name="connsiteX6" fmla="*/ 97695 w 7743638"/>
              <a:gd name="connsiteY6" fmla="*/ 2627046 h 2887579"/>
              <a:gd name="connsiteX7" fmla="*/ 141115 w 7743638"/>
              <a:gd name="connsiteY7" fmla="*/ 2637901 h 2887579"/>
              <a:gd name="connsiteX8" fmla="*/ 173680 w 7743638"/>
              <a:gd name="connsiteY8" fmla="*/ 2659612 h 2887579"/>
              <a:gd name="connsiteX9" fmla="*/ 217100 w 7743638"/>
              <a:gd name="connsiteY9" fmla="*/ 2692179 h 2887579"/>
              <a:gd name="connsiteX10" fmla="*/ 336506 w 7743638"/>
              <a:gd name="connsiteY10" fmla="*/ 2713890 h 2887579"/>
              <a:gd name="connsiteX11" fmla="*/ 618736 w 7743638"/>
              <a:gd name="connsiteY11" fmla="*/ 2757312 h 2887579"/>
              <a:gd name="connsiteX12" fmla="*/ 835837 w 7743638"/>
              <a:gd name="connsiteY12" fmla="*/ 2800735 h 2887579"/>
              <a:gd name="connsiteX13" fmla="*/ 987807 w 7743638"/>
              <a:gd name="connsiteY13" fmla="*/ 2833301 h 2887579"/>
              <a:gd name="connsiteX14" fmla="*/ 1107212 w 7743638"/>
              <a:gd name="connsiteY14" fmla="*/ 2855012 h 2887579"/>
              <a:gd name="connsiteX15" fmla="*/ 1215762 w 7743638"/>
              <a:gd name="connsiteY15" fmla="*/ 2876724 h 2887579"/>
              <a:gd name="connsiteX16" fmla="*/ 1378588 w 7743638"/>
              <a:gd name="connsiteY16" fmla="*/ 2887579 h 2887579"/>
              <a:gd name="connsiteX17" fmla="*/ 1758514 w 7743638"/>
              <a:gd name="connsiteY17" fmla="*/ 2876724 h 2887579"/>
              <a:gd name="connsiteX18" fmla="*/ 2236135 w 7743638"/>
              <a:gd name="connsiteY18" fmla="*/ 2865868 h 2887579"/>
              <a:gd name="connsiteX19" fmla="*/ 2529220 w 7743638"/>
              <a:gd name="connsiteY19" fmla="*/ 2844157 h 2887579"/>
              <a:gd name="connsiteX20" fmla="*/ 2702901 w 7743638"/>
              <a:gd name="connsiteY20" fmla="*/ 2822446 h 2887579"/>
              <a:gd name="connsiteX21" fmla="*/ 3158811 w 7743638"/>
              <a:gd name="connsiteY21" fmla="*/ 2768168 h 2887579"/>
              <a:gd name="connsiteX22" fmla="*/ 3419332 w 7743638"/>
              <a:gd name="connsiteY22" fmla="*/ 2757312 h 2887579"/>
              <a:gd name="connsiteX23" fmla="*/ 3614722 w 7743638"/>
              <a:gd name="connsiteY23" fmla="*/ 2735601 h 2887579"/>
              <a:gd name="connsiteX24" fmla="*/ 3679853 w 7743638"/>
              <a:gd name="connsiteY24" fmla="*/ 2724746 h 2887579"/>
              <a:gd name="connsiteX25" fmla="*/ 3734128 w 7743638"/>
              <a:gd name="connsiteY25" fmla="*/ 2713890 h 2887579"/>
              <a:gd name="connsiteX26" fmla="*/ 4244314 w 7743638"/>
              <a:gd name="connsiteY26" fmla="*/ 2703035 h 2887579"/>
              <a:gd name="connsiteX27" fmla="*/ 4374574 w 7743638"/>
              <a:gd name="connsiteY27" fmla="*/ 2692179 h 2887579"/>
              <a:gd name="connsiteX28" fmla="*/ 4711080 w 7743638"/>
              <a:gd name="connsiteY28" fmla="*/ 2670468 h 2887579"/>
              <a:gd name="connsiteX29" fmla="*/ 4830485 w 7743638"/>
              <a:gd name="connsiteY29" fmla="*/ 2659612 h 2887579"/>
              <a:gd name="connsiteX30" fmla="*/ 5557772 w 7743638"/>
              <a:gd name="connsiteY30" fmla="*/ 2659612 h 2887579"/>
              <a:gd name="connsiteX31" fmla="*/ 5698887 w 7743638"/>
              <a:gd name="connsiteY31" fmla="*/ 2670468 h 2887579"/>
              <a:gd name="connsiteX32" fmla="*/ 5796582 w 7743638"/>
              <a:gd name="connsiteY32" fmla="*/ 2681323 h 2887579"/>
              <a:gd name="connsiteX33" fmla="*/ 6013683 w 7743638"/>
              <a:gd name="connsiteY33" fmla="*/ 2670468 h 2887579"/>
              <a:gd name="connsiteX34" fmla="*/ 6827809 w 7743638"/>
              <a:gd name="connsiteY34" fmla="*/ 2659612 h 2887579"/>
              <a:gd name="connsiteX35" fmla="*/ 6903794 w 7743638"/>
              <a:gd name="connsiteY35" fmla="*/ 2637901 h 2887579"/>
              <a:gd name="connsiteX36" fmla="*/ 6990635 w 7743638"/>
              <a:gd name="connsiteY36" fmla="*/ 2594479 h 2887579"/>
              <a:gd name="connsiteX37" fmla="*/ 7023200 w 7743638"/>
              <a:gd name="connsiteY37" fmla="*/ 2561912 h 2887579"/>
              <a:gd name="connsiteX38" fmla="*/ 7262010 w 7743638"/>
              <a:gd name="connsiteY38" fmla="*/ 2529346 h 2887579"/>
              <a:gd name="connsiteX39" fmla="*/ 7327140 w 7743638"/>
              <a:gd name="connsiteY39" fmla="*/ 2518490 h 2887579"/>
              <a:gd name="connsiteX40" fmla="*/ 7479111 w 7743638"/>
              <a:gd name="connsiteY40" fmla="*/ 2475068 h 2887579"/>
              <a:gd name="connsiteX41" fmla="*/ 7587661 w 7743638"/>
              <a:gd name="connsiteY41" fmla="*/ 2442501 h 2887579"/>
              <a:gd name="connsiteX42" fmla="*/ 7631081 w 7743638"/>
              <a:gd name="connsiteY42" fmla="*/ 2409934 h 2887579"/>
              <a:gd name="connsiteX43" fmla="*/ 7663646 w 7743638"/>
              <a:gd name="connsiteY43" fmla="*/ 2388223 h 2887579"/>
              <a:gd name="connsiteX44" fmla="*/ 7685356 w 7743638"/>
              <a:gd name="connsiteY44" fmla="*/ 2355657 h 2887579"/>
              <a:gd name="connsiteX45" fmla="*/ 7717921 w 7743638"/>
              <a:gd name="connsiteY45" fmla="*/ 2323090 h 2887579"/>
              <a:gd name="connsiteX46" fmla="*/ 7717921 w 7743638"/>
              <a:gd name="connsiteY46" fmla="*/ 2203679 h 2887579"/>
              <a:gd name="connsiteX47" fmla="*/ 7685356 w 7743638"/>
              <a:gd name="connsiteY47" fmla="*/ 2192823 h 2887579"/>
              <a:gd name="connsiteX48" fmla="*/ 7555096 w 7743638"/>
              <a:gd name="connsiteY48" fmla="*/ 2138545 h 2887579"/>
              <a:gd name="connsiteX49" fmla="*/ 7522531 w 7743638"/>
              <a:gd name="connsiteY49" fmla="*/ 2127690 h 2887579"/>
              <a:gd name="connsiteX50" fmla="*/ 7468256 w 7743638"/>
              <a:gd name="connsiteY50" fmla="*/ 2105979 h 2887579"/>
              <a:gd name="connsiteX51" fmla="*/ 7413981 w 7743638"/>
              <a:gd name="connsiteY51" fmla="*/ 2095123 h 2887579"/>
              <a:gd name="connsiteX52" fmla="*/ 7348850 w 7743638"/>
              <a:gd name="connsiteY52" fmla="*/ 2073412 h 2887579"/>
              <a:gd name="connsiteX53" fmla="*/ 7283720 w 7743638"/>
              <a:gd name="connsiteY53" fmla="*/ 2051701 h 2887579"/>
              <a:gd name="connsiteX54" fmla="*/ 7251155 w 7743638"/>
              <a:gd name="connsiteY54" fmla="*/ 2040845 h 2887579"/>
              <a:gd name="connsiteX55" fmla="*/ 7186025 w 7743638"/>
              <a:gd name="connsiteY55" fmla="*/ 1997423 h 2887579"/>
              <a:gd name="connsiteX56" fmla="*/ 7153460 w 7743638"/>
              <a:gd name="connsiteY56" fmla="*/ 1975712 h 2887579"/>
              <a:gd name="connsiteX57" fmla="*/ 7099185 w 7743638"/>
              <a:gd name="connsiteY57" fmla="*/ 1943145 h 2887579"/>
              <a:gd name="connsiteX58" fmla="*/ 7066620 w 7743638"/>
              <a:gd name="connsiteY58" fmla="*/ 1932290 h 2887579"/>
              <a:gd name="connsiteX59" fmla="*/ 6968925 w 7743638"/>
              <a:gd name="connsiteY59" fmla="*/ 1899723 h 2887579"/>
              <a:gd name="connsiteX60" fmla="*/ 6892939 w 7743638"/>
              <a:gd name="connsiteY60" fmla="*/ 1878012 h 2887579"/>
              <a:gd name="connsiteX61" fmla="*/ 6806099 w 7743638"/>
              <a:gd name="connsiteY61" fmla="*/ 1867156 h 2887579"/>
              <a:gd name="connsiteX62" fmla="*/ 6632419 w 7743638"/>
              <a:gd name="connsiteY62" fmla="*/ 1845445 h 2887579"/>
              <a:gd name="connsiteX63" fmla="*/ 6534724 w 7743638"/>
              <a:gd name="connsiteY63" fmla="*/ 1823734 h 2887579"/>
              <a:gd name="connsiteX64" fmla="*/ 5883422 w 7743638"/>
              <a:gd name="connsiteY64" fmla="*/ 1812879 h 2887579"/>
              <a:gd name="connsiteX65" fmla="*/ 5666322 w 7743638"/>
              <a:gd name="connsiteY65" fmla="*/ 1791168 h 2887579"/>
              <a:gd name="connsiteX66" fmla="*/ 5579482 w 7743638"/>
              <a:gd name="connsiteY66" fmla="*/ 1780312 h 2887579"/>
              <a:gd name="connsiteX67" fmla="*/ 5362381 w 7743638"/>
              <a:gd name="connsiteY67" fmla="*/ 1769456 h 2887579"/>
              <a:gd name="connsiteX68" fmla="*/ 5232121 w 7743638"/>
              <a:gd name="connsiteY68" fmla="*/ 1758601 h 2887579"/>
              <a:gd name="connsiteX69" fmla="*/ 5166991 w 7743638"/>
              <a:gd name="connsiteY69" fmla="*/ 1747745 h 2887579"/>
              <a:gd name="connsiteX70" fmla="*/ 5123571 w 7743638"/>
              <a:gd name="connsiteY70" fmla="*/ 1726034 h 2887579"/>
              <a:gd name="connsiteX71" fmla="*/ 5080151 w 7743638"/>
              <a:gd name="connsiteY71" fmla="*/ 1715179 h 2887579"/>
              <a:gd name="connsiteX72" fmla="*/ 5047586 w 7743638"/>
              <a:gd name="connsiteY72" fmla="*/ 1704323 h 2887579"/>
              <a:gd name="connsiteX73" fmla="*/ 4472269 w 7743638"/>
              <a:gd name="connsiteY73" fmla="*/ 1693467 h 2887579"/>
              <a:gd name="connsiteX74" fmla="*/ 4396284 w 7743638"/>
              <a:gd name="connsiteY74" fmla="*/ 1650045 h 2887579"/>
              <a:gd name="connsiteX75" fmla="*/ 4363719 w 7743638"/>
              <a:gd name="connsiteY75" fmla="*/ 1617479 h 2887579"/>
              <a:gd name="connsiteX76" fmla="*/ 4342009 w 7743638"/>
              <a:gd name="connsiteY76" fmla="*/ 1552345 h 2887579"/>
              <a:gd name="connsiteX77" fmla="*/ 4298589 w 7743638"/>
              <a:gd name="connsiteY77" fmla="*/ 1465501 h 2887579"/>
              <a:gd name="connsiteX78" fmla="*/ 4276879 w 7743638"/>
              <a:gd name="connsiteY78" fmla="*/ 1367801 h 2887579"/>
              <a:gd name="connsiteX79" fmla="*/ 4298589 w 7743638"/>
              <a:gd name="connsiteY79" fmla="*/ 1009567 h 2887579"/>
              <a:gd name="connsiteX80" fmla="*/ 4222604 w 7743638"/>
              <a:gd name="connsiteY80" fmla="*/ 933578 h 2887579"/>
              <a:gd name="connsiteX81" fmla="*/ 4179184 w 7743638"/>
              <a:gd name="connsiteY81" fmla="*/ 781600 h 2887579"/>
              <a:gd name="connsiteX82" fmla="*/ 4146619 w 7743638"/>
              <a:gd name="connsiteY82" fmla="*/ 694756 h 2887579"/>
              <a:gd name="connsiteX83" fmla="*/ 4124909 w 7743638"/>
              <a:gd name="connsiteY83" fmla="*/ 597056 h 2887579"/>
              <a:gd name="connsiteX84" fmla="*/ 4081488 w 7743638"/>
              <a:gd name="connsiteY84" fmla="*/ 412511 h 2887579"/>
              <a:gd name="connsiteX85" fmla="*/ 4070633 w 7743638"/>
              <a:gd name="connsiteY85" fmla="*/ 347378 h 2887579"/>
              <a:gd name="connsiteX86" fmla="*/ 4059778 w 7743638"/>
              <a:gd name="connsiteY86" fmla="*/ 293100 h 2887579"/>
              <a:gd name="connsiteX87" fmla="*/ 4027213 w 7743638"/>
              <a:gd name="connsiteY87" fmla="*/ 282245 h 2887579"/>
              <a:gd name="connsiteX88" fmla="*/ 3962083 w 7743638"/>
              <a:gd name="connsiteY88" fmla="*/ 206256 h 2887579"/>
              <a:gd name="connsiteX89" fmla="*/ 3929518 w 7743638"/>
              <a:gd name="connsiteY89" fmla="*/ 151978 h 2887579"/>
              <a:gd name="connsiteX90" fmla="*/ 3799258 w 7743638"/>
              <a:gd name="connsiteY90" fmla="*/ 43422 h 2887579"/>
              <a:gd name="connsiteX91" fmla="*/ 3766693 w 7743638"/>
              <a:gd name="connsiteY91" fmla="*/ 21711 h 2887579"/>
              <a:gd name="connsiteX92" fmla="*/ 3679853 w 7743638"/>
              <a:gd name="connsiteY92" fmla="*/ 0 h 2887579"/>
              <a:gd name="connsiteX93" fmla="*/ 1335168 w 7743638"/>
              <a:gd name="connsiteY93" fmla="*/ 10856 h 2887579"/>
              <a:gd name="connsiteX94" fmla="*/ 1259182 w 7743638"/>
              <a:gd name="connsiteY94" fmla="*/ 21711 h 2887579"/>
              <a:gd name="connsiteX95" fmla="*/ 900967 w 7743638"/>
              <a:gd name="connsiteY95" fmla="*/ 43422 h 2887579"/>
              <a:gd name="connsiteX96" fmla="*/ 130260 w 7743638"/>
              <a:gd name="connsiteY96" fmla="*/ 54278 h 2887579"/>
              <a:gd name="connsiteX97" fmla="*/ 97695 w 7743638"/>
              <a:gd name="connsiteY97" fmla="*/ 65134 h 2887579"/>
              <a:gd name="connsiteX98" fmla="*/ 21710 w 7743638"/>
              <a:gd name="connsiteY98" fmla="*/ 75989 h 2887579"/>
              <a:gd name="connsiteX99" fmla="*/ 0 w 7743638"/>
              <a:gd name="connsiteY99" fmla="*/ 141122 h 2887579"/>
              <a:gd name="connsiteX100" fmla="*/ 10855 w 7743638"/>
              <a:gd name="connsiteY100" fmla="*/ 260534 h 2887579"/>
              <a:gd name="connsiteX101" fmla="*/ 21710 w 7743638"/>
              <a:gd name="connsiteY101" fmla="*/ 271389 h 288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7743638" h="2887579">
                <a:moveTo>
                  <a:pt x="21710" y="271389"/>
                </a:moveTo>
                <a:cubicBezTo>
                  <a:pt x="25328" y="392609"/>
                  <a:pt x="15051" y="749649"/>
                  <a:pt x="32565" y="987856"/>
                </a:cubicBezTo>
                <a:cubicBezTo>
                  <a:pt x="33752" y="1003994"/>
                  <a:pt x="74677" y="993438"/>
                  <a:pt x="75985" y="1009567"/>
                </a:cubicBezTo>
                <a:cubicBezTo>
                  <a:pt x="86224" y="1135853"/>
                  <a:pt x="72030" y="1263000"/>
                  <a:pt x="65130" y="1389512"/>
                </a:cubicBezTo>
                <a:cubicBezTo>
                  <a:pt x="61169" y="1462135"/>
                  <a:pt x="43420" y="1606623"/>
                  <a:pt x="43420" y="1606623"/>
                </a:cubicBezTo>
                <a:cubicBezTo>
                  <a:pt x="45308" y="1708562"/>
                  <a:pt x="53866" y="2326991"/>
                  <a:pt x="65130" y="2518490"/>
                </a:cubicBezTo>
                <a:cubicBezTo>
                  <a:pt x="65974" y="2532842"/>
                  <a:pt x="95137" y="2626407"/>
                  <a:pt x="97695" y="2627046"/>
                </a:cubicBezTo>
                <a:lnTo>
                  <a:pt x="141115" y="2637901"/>
                </a:lnTo>
                <a:cubicBezTo>
                  <a:pt x="151970" y="2645138"/>
                  <a:pt x="163064" y="2652029"/>
                  <a:pt x="173680" y="2659612"/>
                </a:cubicBezTo>
                <a:cubicBezTo>
                  <a:pt x="188402" y="2670128"/>
                  <a:pt x="200918" y="2684088"/>
                  <a:pt x="217100" y="2692179"/>
                </a:cubicBezTo>
                <a:cubicBezTo>
                  <a:pt x="238557" y="2702908"/>
                  <a:pt x="325988" y="2711786"/>
                  <a:pt x="336506" y="2713890"/>
                </a:cubicBezTo>
                <a:cubicBezTo>
                  <a:pt x="571539" y="2760898"/>
                  <a:pt x="207846" y="2711655"/>
                  <a:pt x="618736" y="2757312"/>
                </a:cubicBezTo>
                <a:cubicBezTo>
                  <a:pt x="769319" y="2800338"/>
                  <a:pt x="616585" y="2760131"/>
                  <a:pt x="835837" y="2800735"/>
                </a:cubicBezTo>
                <a:cubicBezTo>
                  <a:pt x="886778" y="2810169"/>
                  <a:pt x="937006" y="2823141"/>
                  <a:pt x="987807" y="2833301"/>
                </a:cubicBezTo>
                <a:cubicBezTo>
                  <a:pt x="1027476" y="2841235"/>
                  <a:pt x="1067472" y="2847442"/>
                  <a:pt x="1107212" y="2855012"/>
                </a:cubicBezTo>
                <a:cubicBezTo>
                  <a:pt x="1143460" y="2861917"/>
                  <a:pt x="1179125" y="2872327"/>
                  <a:pt x="1215762" y="2876724"/>
                </a:cubicBezTo>
                <a:cubicBezTo>
                  <a:pt x="1269770" y="2883205"/>
                  <a:pt x="1324313" y="2883961"/>
                  <a:pt x="1378588" y="2887579"/>
                </a:cubicBezTo>
                <a:lnTo>
                  <a:pt x="1758514" y="2876724"/>
                </a:lnTo>
                <a:lnTo>
                  <a:pt x="2236135" y="2865868"/>
                </a:lnTo>
                <a:cubicBezTo>
                  <a:pt x="2334010" y="2861732"/>
                  <a:pt x="2432242" y="2858012"/>
                  <a:pt x="2529220" y="2844157"/>
                </a:cubicBezTo>
                <a:cubicBezTo>
                  <a:pt x="2637641" y="2828667"/>
                  <a:pt x="2579776" y="2836126"/>
                  <a:pt x="2702901" y="2822446"/>
                </a:cubicBezTo>
                <a:cubicBezTo>
                  <a:pt x="2920601" y="2735360"/>
                  <a:pt x="2767763" y="2782135"/>
                  <a:pt x="3158811" y="2768168"/>
                </a:cubicBezTo>
                <a:lnTo>
                  <a:pt x="3419332" y="2757312"/>
                </a:lnTo>
                <a:cubicBezTo>
                  <a:pt x="3493094" y="2749936"/>
                  <a:pt x="3542993" y="2745848"/>
                  <a:pt x="3614722" y="2735601"/>
                </a:cubicBezTo>
                <a:cubicBezTo>
                  <a:pt x="3636511" y="2732488"/>
                  <a:pt x="3658198" y="2728683"/>
                  <a:pt x="3679853" y="2724746"/>
                </a:cubicBezTo>
                <a:cubicBezTo>
                  <a:pt x="3698005" y="2721445"/>
                  <a:pt x="3715692" y="2714599"/>
                  <a:pt x="3734128" y="2713890"/>
                </a:cubicBezTo>
                <a:cubicBezTo>
                  <a:pt x="3904103" y="2707352"/>
                  <a:pt x="4074252" y="2706653"/>
                  <a:pt x="4244314" y="2703035"/>
                </a:cubicBezTo>
                <a:lnTo>
                  <a:pt x="4374574" y="2692179"/>
                </a:lnTo>
                <a:cubicBezTo>
                  <a:pt x="4486703" y="2684356"/>
                  <a:pt x="4599140" y="2680645"/>
                  <a:pt x="4711080" y="2670468"/>
                </a:cubicBezTo>
                <a:lnTo>
                  <a:pt x="4830485" y="2659612"/>
                </a:lnTo>
                <a:cubicBezTo>
                  <a:pt x="5141400" y="2597426"/>
                  <a:pt x="4902158" y="2636607"/>
                  <a:pt x="5557772" y="2659612"/>
                </a:cubicBezTo>
                <a:lnTo>
                  <a:pt x="5698887" y="2670468"/>
                </a:lnTo>
                <a:cubicBezTo>
                  <a:pt x="5731518" y="2673435"/>
                  <a:pt x="5763817" y="2681323"/>
                  <a:pt x="5796582" y="2681323"/>
                </a:cubicBezTo>
                <a:cubicBezTo>
                  <a:pt x="5869039" y="2681323"/>
                  <a:pt x="5941242" y="2671993"/>
                  <a:pt x="6013683" y="2670468"/>
                </a:cubicBezTo>
                <a:lnTo>
                  <a:pt x="6827809" y="2659612"/>
                </a:lnTo>
                <a:cubicBezTo>
                  <a:pt x="6853137" y="2652375"/>
                  <a:pt x="6879336" y="2647684"/>
                  <a:pt x="6903794" y="2637901"/>
                </a:cubicBezTo>
                <a:cubicBezTo>
                  <a:pt x="6933843" y="2625881"/>
                  <a:pt x="6990635" y="2594479"/>
                  <a:pt x="6990635" y="2594479"/>
                </a:cubicBezTo>
                <a:cubicBezTo>
                  <a:pt x="7001490" y="2583623"/>
                  <a:pt x="7008272" y="2565495"/>
                  <a:pt x="7023200" y="2561912"/>
                </a:cubicBezTo>
                <a:cubicBezTo>
                  <a:pt x="7101321" y="2543162"/>
                  <a:pt x="7182763" y="2542555"/>
                  <a:pt x="7262010" y="2529346"/>
                </a:cubicBezTo>
                <a:cubicBezTo>
                  <a:pt x="7283720" y="2525727"/>
                  <a:pt x="7305788" y="2523828"/>
                  <a:pt x="7327140" y="2518490"/>
                </a:cubicBezTo>
                <a:cubicBezTo>
                  <a:pt x="7378251" y="2505712"/>
                  <a:pt x="7428534" y="2489820"/>
                  <a:pt x="7479111" y="2475068"/>
                </a:cubicBezTo>
                <a:lnTo>
                  <a:pt x="7587661" y="2442501"/>
                </a:lnTo>
                <a:cubicBezTo>
                  <a:pt x="7602134" y="2431645"/>
                  <a:pt x="7616359" y="2420450"/>
                  <a:pt x="7631081" y="2409934"/>
                </a:cubicBezTo>
                <a:cubicBezTo>
                  <a:pt x="7641697" y="2402351"/>
                  <a:pt x="7654421" y="2397448"/>
                  <a:pt x="7663646" y="2388223"/>
                </a:cubicBezTo>
                <a:cubicBezTo>
                  <a:pt x="7672871" y="2378998"/>
                  <a:pt x="7677004" y="2365680"/>
                  <a:pt x="7685356" y="2355657"/>
                </a:cubicBezTo>
                <a:cubicBezTo>
                  <a:pt x="7695184" y="2343863"/>
                  <a:pt x="7707066" y="2333946"/>
                  <a:pt x="7717921" y="2323090"/>
                </a:cubicBezTo>
                <a:cubicBezTo>
                  <a:pt x="7732728" y="2278666"/>
                  <a:pt x="7743638" y="2261546"/>
                  <a:pt x="7717921" y="2203679"/>
                </a:cubicBezTo>
                <a:cubicBezTo>
                  <a:pt x="7713274" y="2193223"/>
                  <a:pt x="7696211" y="2196442"/>
                  <a:pt x="7685356" y="2192823"/>
                </a:cubicBezTo>
                <a:cubicBezTo>
                  <a:pt x="7605411" y="2132862"/>
                  <a:pt x="7680359" y="2180299"/>
                  <a:pt x="7555096" y="2138545"/>
                </a:cubicBezTo>
                <a:cubicBezTo>
                  <a:pt x="7544241" y="2134927"/>
                  <a:pt x="7533245" y="2131708"/>
                  <a:pt x="7522531" y="2127690"/>
                </a:cubicBezTo>
                <a:cubicBezTo>
                  <a:pt x="7504286" y="2120848"/>
                  <a:pt x="7486920" y="2111578"/>
                  <a:pt x="7468256" y="2105979"/>
                </a:cubicBezTo>
                <a:cubicBezTo>
                  <a:pt x="7450584" y="2100677"/>
                  <a:pt x="7431781" y="2099978"/>
                  <a:pt x="7413981" y="2095123"/>
                </a:cubicBezTo>
                <a:cubicBezTo>
                  <a:pt x="7391903" y="2089101"/>
                  <a:pt x="7370560" y="2080649"/>
                  <a:pt x="7348850" y="2073412"/>
                </a:cubicBezTo>
                <a:lnTo>
                  <a:pt x="7283720" y="2051701"/>
                </a:lnTo>
                <a:cubicBezTo>
                  <a:pt x="7272865" y="2048082"/>
                  <a:pt x="7260675" y="2047192"/>
                  <a:pt x="7251155" y="2040845"/>
                </a:cubicBezTo>
                <a:lnTo>
                  <a:pt x="7186025" y="1997423"/>
                </a:lnTo>
                <a:cubicBezTo>
                  <a:pt x="7175170" y="1990186"/>
                  <a:pt x="7164523" y="1982627"/>
                  <a:pt x="7153460" y="1975712"/>
                </a:cubicBezTo>
                <a:cubicBezTo>
                  <a:pt x="7135569" y="1964529"/>
                  <a:pt x="7119201" y="1949817"/>
                  <a:pt x="7099185" y="1943145"/>
                </a:cubicBezTo>
                <a:lnTo>
                  <a:pt x="7066620" y="1932290"/>
                </a:lnTo>
                <a:cubicBezTo>
                  <a:pt x="7009964" y="1894517"/>
                  <a:pt x="7056672" y="1919223"/>
                  <a:pt x="6968925" y="1899723"/>
                </a:cubicBezTo>
                <a:cubicBezTo>
                  <a:pt x="6891501" y="1882517"/>
                  <a:pt x="6987497" y="1893773"/>
                  <a:pt x="6892939" y="1878012"/>
                </a:cubicBezTo>
                <a:cubicBezTo>
                  <a:pt x="6864164" y="1873216"/>
                  <a:pt x="6835046" y="1870775"/>
                  <a:pt x="6806099" y="1867156"/>
                </a:cubicBezTo>
                <a:cubicBezTo>
                  <a:pt x="6717614" y="1837661"/>
                  <a:pt x="6830973" y="1872522"/>
                  <a:pt x="6632419" y="1845445"/>
                </a:cubicBezTo>
                <a:cubicBezTo>
                  <a:pt x="6599365" y="1840937"/>
                  <a:pt x="6568052" y="1825183"/>
                  <a:pt x="6534724" y="1823734"/>
                </a:cubicBezTo>
                <a:cubicBezTo>
                  <a:pt x="6317798" y="1814302"/>
                  <a:pt x="6100523" y="1816497"/>
                  <a:pt x="5883422" y="1812879"/>
                </a:cubicBezTo>
                <a:lnTo>
                  <a:pt x="5666322" y="1791168"/>
                </a:lnTo>
                <a:cubicBezTo>
                  <a:pt x="5637316" y="1788060"/>
                  <a:pt x="5608580" y="1782391"/>
                  <a:pt x="5579482" y="1780312"/>
                </a:cubicBezTo>
                <a:cubicBezTo>
                  <a:pt x="5507209" y="1775149"/>
                  <a:pt x="5434697" y="1773976"/>
                  <a:pt x="5362381" y="1769456"/>
                </a:cubicBezTo>
                <a:cubicBezTo>
                  <a:pt x="5318895" y="1766738"/>
                  <a:pt x="5275541" y="1762219"/>
                  <a:pt x="5232121" y="1758601"/>
                </a:cubicBezTo>
                <a:cubicBezTo>
                  <a:pt x="5210411" y="1754982"/>
                  <a:pt x="5188072" y="1754070"/>
                  <a:pt x="5166991" y="1747745"/>
                </a:cubicBezTo>
                <a:cubicBezTo>
                  <a:pt x="5151492" y="1743095"/>
                  <a:pt x="5138722" y="1731716"/>
                  <a:pt x="5123571" y="1726034"/>
                </a:cubicBezTo>
                <a:cubicBezTo>
                  <a:pt x="5109602" y="1720796"/>
                  <a:pt x="5094496" y="1719278"/>
                  <a:pt x="5080151" y="1715179"/>
                </a:cubicBezTo>
                <a:cubicBezTo>
                  <a:pt x="5069149" y="1712035"/>
                  <a:pt x="5059021" y="1704731"/>
                  <a:pt x="5047586" y="1704323"/>
                </a:cubicBezTo>
                <a:cubicBezTo>
                  <a:pt x="4855902" y="1697477"/>
                  <a:pt x="4664041" y="1697086"/>
                  <a:pt x="4472269" y="1693467"/>
                </a:cubicBezTo>
                <a:cubicBezTo>
                  <a:pt x="4445725" y="1680195"/>
                  <a:pt x="4419299" y="1669225"/>
                  <a:pt x="4396284" y="1650045"/>
                </a:cubicBezTo>
                <a:cubicBezTo>
                  <a:pt x="4384491" y="1640217"/>
                  <a:pt x="4374574" y="1628334"/>
                  <a:pt x="4363719" y="1617479"/>
                </a:cubicBezTo>
                <a:cubicBezTo>
                  <a:pt x="4356482" y="1595768"/>
                  <a:pt x="4351024" y="1573380"/>
                  <a:pt x="4342009" y="1552345"/>
                </a:cubicBezTo>
                <a:cubicBezTo>
                  <a:pt x="4329261" y="1522597"/>
                  <a:pt x="4298589" y="1465501"/>
                  <a:pt x="4298589" y="1465501"/>
                </a:cubicBezTo>
                <a:cubicBezTo>
                  <a:pt x="4294403" y="1448756"/>
                  <a:pt x="4276879" y="1381581"/>
                  <a:pt x="4276879" y="1367801"/>
                </a:cubicBezTo>
                <a:cubicBezTo>
                  <a:pt x="4276879" y="1064408"/>
                  <a:pt x="4254572" y="1141625"/>
                  <a:pt x="4298589" y="1009567"/>
                </a:cubicBezTo>
                <a:cubicBezTo>
                  <a:pt x="4272142" y="877326"/>
                  <a:pt x="4319010" y="1029989"/>
                  <a:pt x="4222604" y="933578"/>
                </a:cubicBezTo>
                <a:cubicBezTo>
                  <a:pt x="4212169" y="923143"/>
                  <a:pt x="4179440" y="782419"/>
                  <a:pt x="4179184" y="781600"/>
                </a:cubicBezTo>
                <a:cubicBezTo>
                  <a:pt x="4169963" y="752091"/>
                  <a:pt x="4155342" y="724416"/>
                  <a:pt x="4146619" y="694756"/>
                </a:cubicBezTo>
                <a:cubicBezTo>
                  <a:pt x="4137206" y="662750"/>
                  <a:pt x="4133000" y="629421"/>
                  <a:pt x="4124909" y="597056"/>
                </a:cubicBezTo>
                <a:cubicBezTo>
                  <a:pt x="4085912" y="441065"/>
                  <a:pt x="4118377" y="609263"/>
                  <a:pt x="4081488" y="412511"/>
                </a:cubicBezTo>
                <a:cubicBezTo>
                  <a:pt x="4077432" y="390878"/>
                  <a:pt x="4074570" y="369033"/>
                  <a:pt x="4070633" y="347378"/>
                </a:cubicBezTo>
                <a:cubicBezTo>
                  <a:pt x="4067333" y="329225"/>
                  <a:pt x="4070012" y="308452"/>
                  <a:pt x="4059778" y="293100"/>
                </a:cubicBezTo>
                <a:cubicBezTo>
                  <a:pt x="4053431" y="283579"/>
                  <a:pt x="4038068" y="285863"/>
                  <a:pt x="4027213" y="282245"/>
                </a:cubicBezTo>
                <a:cubicBezTo>
                  <a:pt x="3974305" y="176422"/>
                  <a:pt x="4044283" y="300203"/>
                  <a:pt x="3962083" y="206256"/>
                </a:cubicBezTo>
                <a:cubicBezTo>
                  <a:pt x="3948189" y="190377"/>
                  <a:pt x="3942878" y="168308"/>
                  <a:pt x="3929518" y="151978"/>
                </a:cubicBezTo>
                <a:cubicBezTo>
                  <a:pt x="3879372" y="90685"/>
                  <a:pt x="3861521" y="84933"/>
                  <a:pt x="3799258" y="43422"/>
                </a:cubicBezTo>
                <a:cubicBezTo>
                  <a:pt x="3788403" y="36185"/>
                  <a:pt x="3779070" y="25837"/>
                  <a:pt x="3766693" y="21711"/>
                </a:cubicBezTo>
                <a:cubicBezTo>
                  <a:pt x="3716625" y="5022"/>
                  <a:pt x="3745348" y="13100"/>
                  <a:pt x="3679853" y="0"/>
                </a:cubicBezTo>
                <a:lnTo>
                  <a:pt x="1335168" y="10856"/>
                </a:lnTo>
                <a:cubicBezTo>
                  <a:pt x="1309583" y="11085"/>
                  <a:pt x="1284696" y="19797"/>
                  <a:pt x="1259182" y="21711"/>
                </a:cubicBezTo>
                <a:cubicBezTo>
                  <a:pt x="1139893" y="30658"/>
                  <a:pt x="1020579" y="41737"/>
                  <a:pt x="900967" y="43422"/>
                </a:cubicBezTo>
                <a:lnTo>
                  <a:pt x="130260" y="54278"/>
                </a:lnTo>
                <a:cubicBezTo>
                  <a:pt x="119405" y="57897"/>
                  <a:pt x="108915" y="62890"/>
                  <a:pt x="97695" y="65134"/>
                </a:cubicBezTo>
                <a:cubicBezTo>
                  <a:pt x="72606" y="70152"/>
                  <a:pt x="41906" y="60281"/>
                  <a:pt x="21710" y="75989"/>
                </a:cubicBezTo>
                <a:cubicBezTo>
                  <a:pt x="3646" y="90040"/>
                  <a:pt x="0" y="141122"/>
                  <a:pt x="0" y="141122"/>
                </a:cubicBezTo>
                <a:cubicBezTo>
                  <a:pt x="3618" y="180926"/>
                  <a:pt x="2481" y="221453"/>
                  <a:pt x="10855" y="260534"/>
                </a:cubicBezTo>
                <a:cubicBezTo>
                  <a:pt x="13588" y="273291"/>
                  <a:pt x="18092" y="150169"/>
                  <a:pt x="21710" y="2713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Kruskal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417638"/>
            <a:ext cx="25019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589713" y="46355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Joseph B. Kruskal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57200" y="2746375"/>
            <a:ext cx="348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&gt; 0 </a:t>
            </a:r>
            <a:r>
              <a:rPr lang="en-US" sz="1800">
                <a:latin typeface="Calibri" charset="0"/>
              </a:rPr>
              <a:t>for every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457200" y="3613150"/>
            <a:ext cx="66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T = Ø</a:t>
            </a: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457200" y="4197350"/>
            <a:ext cx="414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Sort edges in increasing order of their cost</a:t>
            </a:r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457200" y="4884738"/>
            <a:ext cx="306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Consider edges in sorted order</a:t>
            </a:r>
          </a:p>
        </p:txBody>
      </p: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1127125" y="5449888"/>
            <a:ext cx="6481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an edge can be added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without adding a cycle then add it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2061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/>
          <p:nvPr/>
        </p:nvSpPr>
        <p:spPr>
          <a:xfrm>
            <a:off x="1035050" y="1800225"/>
            <a:ext cx="3367088" cy="1762125"/>
          </a:xfrm>
          <a:custGeom>
            <a:avLst/>
            <a:gdLst>
              <a:gd name="connsiteX0" fmla="*/ 6478 w 3367326"/>
              <a:gd name="connsiteY0" fmla="*/ 77798 h 1762625"/>
              <a:gd name="connsiteX1" fmla="*/ 17333 w 3367326"/>
              <a:gd name="connsiteY1" fmla="*/ 512020 h 1762625"/>
              <a:gd name="connsiteX2" fmla="*/ 28188 w 3367326"/>
              <a:gd name="connsiteY2" fmla="*/ 577154 h 1762625"/>
              <a:gd name="connsiteX3" fmla="*/ 39043 w 3367326"/>
              <a:gd name="connsiteY3" fmla="*/ 663998 h 1762625"/>
              <a:gd name="connsiteX4" fmla="*/ 28188 w 3367326"/>
              <a:gd name="connsiteY4" fmla="*/ 1000520 h 1762625"/>
              <a:gd name="connsiteX5" fmla="*/ 17333 w 3367326"/>
              <a:gd name="connsiteY5" fmla="*/ 1098221 h 1762625"/>
              <a:gd name="connsiteX6" fmla="*/ 28188 w 3367326"/>
              <a:gd name="connsiteY6" fmla="*/ 1608432 h 1762625"/>
              <a:gd name="connsiteX7" fmla="*/ 60753 w 3367326"/>
              <a:gd name="connsiteY7" fmla="*/ 1640999 h 1762625"/>
              <a:gd name="connsiteX8" fmla="*/ 191014 w 3367326"/>
              <a:gd name="connsiteY8" fmla="*/ 1695276 h 1762625"/>
              <a:gd name="connsiteX9" fmla="*/ 266999 w 3367326"/>
              <a:gd name="connsiteY9" fmla="*/ 1716987 h 1762625"/>
              <a:gd name="connsiteX10" fmla="*/ 581794 w 3367326"/>
              <a:gd name="connsiteY10" fmla="*/ 1695276 h 1762625"/>
              <a:gd name="connsiteX11" fmla="*/ 625215 w 3367326"/>
              <a:gd name="connsiteY11" fmla="*/ 1673565 h 1762625"/>
              <a:gd name="connsiteX12" fmla="*/ 679490 w 3367326"/>
              <a:gd name="connsiteY12" fmla="*/ 1662710 h 1762625"/>
              <a:gd name="connsiteX13" fmla="*/ 766330 w 3367326"/>
              <a:gd name="connsiteY13" fmla="*/ 1630143 h 1762625"/>
              <a:gd name="connsiteX14" fmla="*/ 809750 w 3367326"/>
              <a:gd name="connsiteY14" fmla="*/ 1608432 h 1762625"/>
              <a:gd name="connsiteX15" fmla="*/ 853170 w 3367326"/>
              <a:gd name="connsiteY15" fmla="*/ 1597576 h 1762625"/>
              <a:gd name="connsiteX16" fmla="*/ 918300 w 3367326"/>
              <a:gd name="connsiteY16" fmla="*/ 1575865 h 1762625"/>
              <a:gd name="connsiteX17" fmla="*/ 1265661 w 3367326"/>
              <a:gd name="connsiteY17" fmla="*/ 1597576 h 1762625"/>
              <a:gd name="connsiteX18" fmla="*/ 1319936 w 3367326"/>
              <a:gd name="connsiteY18" fmla="*/ 1608432 h 1762625"/>
              <a:gd name="connsiteX19" fmla="*/ 1363356 w 3367326"/>
              <a:gd name="connsiteY19" fmla="*/ 1630143 h 1762625"/>
              <a:gd name="connsiteX20" fmla="*/ 1406776 w 3367326"/>
              <a:gd name="connsiteY20" fmla="*/ 1640999 h 1762625"/>
              <a:gd name="connsiteX21" fmla="*/ 1439341 w 3367326"/>
              <a:gd name="connsiteY21" fmla="*/ 1651854 h 1762625"/>
              <a:gd name="connsiteX22" fmla="*/ 1526181 w 3367326"/>
              <a:gd name="connsiteY22" fmla="*/ 1673565 h 1762625"/>
              <a:gd name="connsiteX23" fmla="*/ 1667297 w 3367326"/>
              <a:gd name="connsiteY23" fmla="*/ 1706132 h 1762625"/>
              <a:gd name="connsiteX24" fmla="*/ 1743282 w 3367326"/>
              <a:gd name="connsiteY24" fmla="*/ 1727843 h 1762625"/>
              <a:gd name="connsiteX25" fmla="*/ 1830122 w 3367326"/>
              <a:gd name="connsiteY25" fmla="*/ 1738699 h 1762625"/>
              <a:gd name="connsiteX26" fmla="*/ 1916962 w 3367326"/>
              <a:gd name="connsiteY26" fmla="*/ 1760410 h 1762625"/>
              <a:gd name="connsiteX27" fmla="*/ 2134063 w 3367326"/>
              <a:gd name="connsiteY27" fmla="*/ 1738699 h 1762625"/>
              <a:gd name="connsiteX28" fmla="*/ 2166628 w 3367326"/>
              <a:gd name="connsiteY28" fmla="*/ 1727843 h 1762625"/>
              <a:gd name="connsiteX29" fmla="*/ 2199193 w 3367326"/>
              <a:gd name="connsiteY29" fmla="*/ 1706132 h 1762625"/>
              <a:gd name="connsiteX30" fmla="*/ 2231758 w 3367326"/>
              <a:gd name="connsiteY30" fmla="*/ 1630143 h 1762625"/>
              <a:gd name="connsiteX31" fmla="*/ 2220903 w 3367326"/>
              <a:gd name="connsiteY31" fmla="*/ 1250198 h 1762625"/>
              <a:gd name="connsiteX32" fmla="*/ 2199193 w 3367326"/>
              <a:gd name="connsiteY32" fmla="*/ 1130787 h 1762625"/>
              <a:gd name="connsiteX33" fmla="*/ 2188338 w 3367326"/>
              <a:gd name="connsiteY33" fmla="*/ 957098 h 1762625"/>
              <a:gd name="connsiteX34" fmla="*/ 2188338 w 3367326"/>
              <a:gd name="connsiteY34" fmla="*/ 729131 h 1762625"/>
              <a:gd name="connsiteX35" fmla="*/ 2286033 w 3367326"/>
              <a:gd name="connsiteY35" fmla="*/ 642287 h 1762625"/>
              <a:gd name="connsiteX36" fmla="*/ 2394583 w 3367326"/>
              <a:gd name="connsiteY36" fmla="*/ 631431 h 1762625"/>
              <a:gd name="connsiteX37" fmla="*/ 2438003 w 3367326"/>
              <a:gd name="connsiteY37" fmla="*/ 609720 h 1762625"/>
              <a:gd name="connsiteX38" fmla="*/ 2524844 w 3367326"/>
              <a:gd name="connsiteY38" fmla="*/ 598865 h 1762625"/>
              <a:gd name="connsiteX39" fmla="*/ 2904769 w 3367326"/>
              <a:gd name="connsiteY39" fmla="*/ 588009 h 1762625"/>
              <a:gd name="connsiteX40" fmla="*/ 2937334 w 3367326"/>
              <a:gd name="connsiteY40" fmla="*/ 577154 h 1762625"/>
              <a:gd name="connsiteX41" fmla="*/ 3100160 w 3367326"/>
              <a:gd name="connsiteY41" fmla="*/ 555443 h 1762625"/>
              <a:gd name="connsiteX42" fmla="*/ 3176145 w 3367326"/>
              <a:gd name="connsiteY42" fmla="*/ 522876 h 1762625"/>
              <a:gd name="connsiteX43" fmla="*/ 3241275 w 3367326"/>
              <a:gd name="connsiteY43" fmla="*/ 490309 h 1762625"/>
              <a:gd name="connsiteX44" fmla="*/ 3262985 w 3367326"/>
              <a:gd name="connsiteY44" fmla="*/ 446887 h 1762625"/>
              <a:gd name="connsiteX45" fmla="*/ 3295550 w 3367326"/>
              <a:gd name="connsiteY45" fmla="*/ 403465 h 1762625"/>
              <a:gd name="connsiteX46" fmla="*/ 3317260 w 3367326"/>
              <a:gd name="connsiteY46" fmla="*/ 316620 h 1762625"/>
              <a:gd name="connsiteX47" fmla="*/ 3338970 w 3367326"/>
              <a:gd name="connsiteY47" fmla="*/ 251487 h 1762625"/>
              <a:gd name="connsiteX48" fmla="*/ 3349825 w 3367326"/>
              <a:gd name="connsiteY48" fmla="*/ 218920 h 1762625"/>
              <a:gd name="connsiteX49" fmla="*/ 3338970 w 3367326"/>
              <a:gd name="connsiteY49" fmla="*/ 88653 h 1762625"/>
              <a:gd name="connsiteX50" fmla="*/ 3219565 w 3367326"/>
              <a:gd name="connsiteY50" fmla="*/ 66942 h 1762625"/>
              <a:gd name="connsiteX51" fmla="*/ 3111015 w 3367326"/>
              <a:gd name="connsiteY51" fmla="*/ 34376 h 1762625"/>
              <a:gd name="connsiteX52" fmla="*/ 2969899 w 3367326"/>
              <a:gd name="connsiteY52" fmla="*/ 23520 h 1762625"/>
              <a:gd name="connsiteX53" fmla="*/ 2579119 w 3367326"/>
              <a:gd name="connsiteY53" fmla="*/ 12665 h 1762625"/>
              <a:gd name="connsiteX54" fmla="*/ 2264323 w 3367326"/>
              <a:gd name="connsiteY54" fmla="*/ 23520 h 1762625"/>
              <a:gd name="connsiteX55" fmla="*/ 2036368 w 3367326"/>
              <a:gd name="connsiteY55" fmla="*/ 56087 h 1762625"/>
              <a:gd name="connsiteX56" fmla="*/ 1982092 w 3367326"/>
              <a:gd name="connsiteY56" fmla="*/ 66942 h 1762625"/>
              <a:gd name="connsiteX57" fmla="*/ 1895252 w 3367326"/>
              <a:gd name="connsiteY57" fmla="*/ 77798 h 1762625"/>
              <a:gd name="connsiteX58" fmla="*/ 1819267 w 3367326"/>
              <a:gd name="connsiteY58" fmla="*/ 88653 h 1762625"/>
              <a:gd name="connsiteX59" fmla="*/ 1569602 w 3367326"/>
              <a:gd name="connsiteY59" fmla="*/ 77798 h 1762625"/>
              <a:gd name="connsiteX60" fmla="*/ 918300 w 3367326"/>
              <a:gd name="connsiteY60" fmla="*/ 66942 h 1762625"/>
              <a:gd name="connsiteX61" fmla="*/ 755475 w 3367326"/>
              <a:gd name="connsiteY61" fmla="*/ 23520 h 1762625"/>
              <a:gd name="connsiteX62" fmla="*/ 646925 w 3367326"/>
              <a:gd name="connsiteY62" fmla="*/ 12665 h 1762625"/>
              <a:gd name="connsiteX63" fmla="*/ 570939 w 3367326"/>
              <a:gd name="connsiteY63" fmla="*/ 23520 h 1762625"/>
              <a:gd name="connsiteX64" fmla="*/ 494954 w 3367326"/>
              <a:gd name="connsiteY64" fmla="*/ 45231 h 1762625"/>
              <a:gd name="connsiteX65" fmla="*/ 429824 w 3367326"/>
              <a:gd name="connsiteY65" fmla="*/ 56087 h 1762625"/>
              <a:gd name="connsiteX66" fmla="*/ 136738 w 3367326"/>
              <a:gd name="connsiteY66" fmla="*/ 45231 h 1762625"/>
              <a:gd name="connsiteX67" fmla="*/ 104173 w 3367326"/>
              <a:gd name="connsiteY67" fmla="*/ 34376 h 1762625"/>
              <a:gd name="connsiteX68" fmla="*/ 28188 w 3367326"/>
              <a:gd name="connsiteY68" fmla="*/ 12665 h 1762625"/>
              <a:gd name="connsiteX69" fmla="*/ 6478 w 3367326"/>
              <a:gd name="connsiteY69" fmla="*/ 45231 h 1762625"/>
              <a:gd name="connsiteX70" fmla="*/ 6478 w 3367326"/>
              <a:gd name="connsiteY70" fmla="*/ 77798 h 1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67326" h="1762625">
                <a:moveTo>
                  <a:pt x="6478" y="77798"/>
                </a:moveTo>
                <a:cubicBezTo>
                  <a:pt x="8287" y="155596"/>
                  <a:pt x="11044" y="367371"/>
                  <a:pt x="17333" y="512020"/>
                </a:cubicBezTo>
                <a:cubicBezTo>
                  <a:pt x="18289" y="534010"/>
                  <a:pt x="25075" y="555364"/>
                  <a:pt x="28188" y="577154"/>
                </a:cubicBezTo>
                <a:cubicBezTo>
                  <a:pt x="32314" y="606034"/>
                  <a:pt x="35425" y="635050"/>
                  <a:pt x="39043" y="663998"/>
                </a:cubicBezTo>
                <a:cubicBezTo>
                  <a:pt x="35425" y="776172"/>
                  <a:pt x="33792" y="888428"/>
                  <a:pt x="28188" y="1000520"/>
                </a:cubicBezTo>
                <a:cubicBezTo>
                  <a:pt x="26552" y="1033247"/>
                  <a:pt x="17333" y="1065454"/>
                  <a:pt x="17333" y="1098221"/>
                </a:cubicBezTo>
                <a:cubicBezTo>
                  <a:pt x="17333" y="1268330"/>
                  <a:pt x="14623" y="1438865"/>
                  <a:pt x="28188" y="1608432"/>
                </a:cubicBezTo>
                <a:cubicBezTo>
                  <a:pt x="29412" y="1623735"/>
                  <a:pt x="47980" y="1632483"/>
                  <a:pt x="60753" y="1640999"/>
                </a:cubicBezTo>
                <a:cubicBezTo>
                  <a:pt x="103552" y="1669533"/>
                  <a:pt x="143208" y="1679340"/>
                  <a:pt x="191014" y="1695276"/>
                </a:cubicBezTo>
                <a:cubicBezTo>
                  <a:pt x="237740" y="1710852"/>
                  <a:pt x="212468" y="1703354"/>
                  <a:pt x="266999" y="1716987"/>
                </a:cubicBezTo>
                <a:cubicBezTo>
                  <a:pt x="272597" y="1716692"/>
                  <a:pt x="529907" y="1706395"/>
                  <a:pt x="581794" y="1695276"/>
                </a:cubicBezTo>
                <a:cubicBezTo>
                  <a:pt x="597617" y="1691885"/>
                  <a:pt x="609863" y="1678682"/>
                  <a:pt x="625215" y="1673565"/>
                </a:cubicBezTo>
                <a:cubicBezTo>
                  <a:pt x="642718" y="1667731"/>
                  <a:pt x="661398" y="1666328"/>
                  <a:pt x="679490" y="1662710"/>
                </a:cubicBezTo>
                <a:cubicBezTo>
                  <a:pt x="800377" y="1602264"/>
                  <a:pt x="648093" y="1674485"/>
                  <a:pt x="766330" y="1630143"/>
                </a:cubicBezTo>
                <a:cubicBezTo>
                  <a:pt x="781481" y="1624461"/>
                  <a:pt x="794599" y="1614114"/>
                  <a:pt x="809750" y="1608432"/>
                </a:cubicBezTo>
                <a:cubicBezTo>
                  <a:pt x="823719" y="1603193"/>
                  <a:pt x="838880" y="1601863"/>
                  <a:pt x="853170" y="1597576"/>
                </a:cubicBezTo>
                <a:cubicBezTo>
                  <a:pt x="875089" y="1591000"/>
                  <a:pt x="918300" y="1575865"/>
                  <a:pt x="918300" y="1575865"/>
                </a:cubicBezTo>
                <a:cubicBezTo>
                  <a:pt x="1008102" y="1580356"/>
                  <a:pt x="1165909" y="1585840"/>
                  <a:pt x="1265661" y="1597576"/>
                </a:cubicBezTo>
                <a:cubicBezTo>
                  <a:pt x="1283985" y="1599732"/>
                  <a:pt x="1301844" y="1604813"/>
                  <a:pt x="1319936" y="1608432"/>
                </a:cubicBezTo>
                <a:cubicBezTo>
                  <a:pt x="1334409" y="1615669"/>
                  <a:pt x="1348205" y="1624461"/>
                  <a:pt x="1363356" y="1630143"/>
                </a:cubicBezTo>
                <a:cubicBezTo>
                  <a:pt x="1377325" y="1635382"/>
                  <a:pt x="1392431" y="1636900"/>
                  <a:pt x="1406776" y="1640999"/>
                </a:cubicBezTo>
                <a:cubicBezTo>
                  <a:pt x="1417778" y="1644143"/>
                  <a:pt x="1428302" y="1648843"/>
                  <a:pt x="1439341" y="1651854"/>
                </a:cubicBezTo>
                <a:cubicBezTo>
                  <a:pt x="1468127" y="1659705"/>
                  <a:pt x="1526181" y="1673565"/>
                  <a:pt x="1526181" y="1673565"/>
                </a:cubicBezTo>
                <a:cubicBezTo>
                  <a:pt x="1595804" y="1719983"/>
                  <a:pt x="1526806" y="1681338"/>
                  <a:pt x="1667297" y="1706132"/>
                </a:cubicBezTo>
                <a:cubicBezTo>
                  <a:pt x="1693238" y="1710710"/>
                  <a:pt x="1717452" y="1722677"/>
                  <a:pt x="1743282" y="1727843"/>
                </a:cubicBezTo>
                <a:cubicBezTo>
                  <a:pt x="1771887" y="1733564"/>
                  <a:pt x="1801450" y="1733323"/>
                  <a:pt x="1830122" y="1738699"/>
                </a:cubicBezTo>
                <a:cubicBezTo>
                  <a:pt x="1859449" y="1744198"/>
                  <a:pt x="1916962" y="1760410"/>
                  <a:pt x="1916962" y="1760410"/>
                </a:cubicBezTo>
                <a:cubicBezTo>
                  <a:pt x="2043491" y="1752501"/>
                  <a:pt x="2050325" y="1762625"/>
                  <a:pt x="2134063" y="1738699"/>
                </a:cubicBezTo>
                <a:cubicBezTo>
                  <a:pt x="2145065" y="1735555"/>
                  <a:pt x="2156394" y="1732960"/>
                  <a:pt x="2166628" y="1727843"/>
                </a:cubicBezTo>
                <a:cubicBezTo>
                  <a:pt x="2178297" y="1722008"/>
                  <a:pt x="2188338" y="1713369"/>
                  <a:pt x="2199193" y="1706132"/>
                </a:cubicBezTo>
                <a:cubicBezTo>
                  <a:pt x="2203433" y="1697652"/>
                  <a:pt x="2231758" y="1646116"/>
                  <a:pt x="2231758" y="1630143"/>
                </a:cubicBezTo>
                <a:cubicBezTo>
                  <a:pt x="2231758" y="1503443"/>
                  <a:pt x="2227076" y="1376748"/>
                  <a:pt x="2220903" y="1250198"/>
                </a:cubicBezTo>
                <a:cubicBezTo>
                  <a:pt x="2220007" y="1231830"/>
                  <a:pt x="2203473" y="1152189"/>
                  <a:pt x="2199193" y="1130787"/>
                </a:cubicBezTo>
                <a:cubicBezTo>
                  <a:pt x="2195575" y="1072891"/>
                  <a:pt x="2193590" y="1014869"/>
                  <a:pt x="2188338" y="957098"/>
                </a:cubicBezTo>
                <a:cubicBezTo>
                  <a:pt x="2178069" y="844136"/>
                  <a:pt x="2152469" y="899520"/>
                  <a:pt x="2188338" y="729131"/>
                </a:cubicBezTo>
                <a:cubicBezTo>
                  <a:pt x="2194352" y="700562"/>
                  <a:pt x="2266719" y="644219"/>
                  <a:pt x="2286033" y="642287"/>
                </a:cubicBezTo>
                <a:lnTo>
                  <a:pt x="2394583" y="631431"/>
                </a:lnTo>
                <a:cubicBezTo>
                  <a:pt x="2409056" y="624194"/>
                  <a:pt x="2422304" y="613645"/>
                  <a:pt x="2438003" y="609720"/>
                </a:cubicBezTo>
                <a:cubicBezTo>
                  <a:pt x="2466304" y="602645"/>
                  <a:pt x="2495703" y="600220"/>
                  <a:pt x="2524844" y="598865"/>
                </a:cubicBezTo>
                <a:cubicBezTo>
                  <a:pt x="2651401" y="592978"/>
                  <a:pt x="2778127" y="591628"/>
                  <a:pt x="2904769" y="588009"/>
                </a:cubicBezTo>
                <a:cubicBezTo>
                  <a:pt x="2915624" y="584391"/>
                  <a:pt x="2926164" y="579636"/>
                  <a:pt x="2937334" y="577154"/>
                </a:cubicBezTo>
                <a:cubicBezTo>
                  <a:pt x="2986067" y="566324"/>
                  <a:pt x="3053114" y="560670"/>
                  <a:pt x="3100160" y="555443"/>
                </a:cubicBezTo>
                <a:cubicBezTo>
                  <a:pt x="3190525" y="532850"/>
                  <a:pt x="3101182" y="560360"/>
                  <a:pt x="3176145" y="522876"/>
                </a:cubicBezTo>
                <a:cubicBezTo>
                  <a:pt x="3266028" y="477932"/>
                  <a:pt x="3147948" y="552530"/>
                  <a:pt x="3241275" y="490309"/>
                </a:cubicBezTo>
                <a:cubicBezTo>
                  <a:pt x="3248512" y="475835"/>
                  <a:pt x="3254409" y="460610"/>
                  <a:pt x="3262985" y="446887"/>
                </a:cubicBezTo>
                <a:cubicBezTo>
                  <a:pt x="3272574" y="431545"/>
                  <a:pt x="3286574" y="419174"/>
                  <a:pt x="3295550" y="403465"/>
                </a:cubicBezTo>
                <a:cubicBezTo>
                  <a:pt x="3307006" y="383416"/>
                  <a:pt x="3312599" y="333710"/>
                  <a:pt x="3317260" y="316620"/>
                </a:cubicBezTo>
                <a:cubicBezTo>
                  <a:pt x="3323281" y="294541"/>
                  <a:pt x="3331733" y="273198"/>
                  <a:pt x="3338970" y="251487"/>
                </a:cubicBezTo>
                <a:lnTo>
                  <a:pt x="3349825" y="218920"/>
                </a:lnTo>
                <a:cubicBezTo>
                  <a:pt x="3346207" y="175498"/>
                  <a:pt x="3367326" y="121737"/>
                  <a:pt x="3338970" y="88653"/>
                </a:cubicBezTo>
                <a:cubicBezTo>
                  <a:pt x="3312644" y="57937"/>
                  <a:pt x="3258919" y="76312"/>
                  <a:pt x="3219565" y="66942"/>
                </a:cubicBezTo>
                <a:cubicBezTo>
                  <a:pt x="3182816" y="58192"/>
                  <a:pt x="3148233" y="40849"/>
                  <a:pt x="3111015" y="34376"/>
                </a:cubicBezTo>
                <a:cubicBezTo>
                  <a:pt x="3064535" y="26292"/>
                  <a:pt x="3017037" y="25444"/>
                  <a:pt x="2969899" y="23520"/>
                </a:cubicBezTo>
                <a:cubicBezTo>
                  <a:pt x="2839697" y="18205"/>
                  <a:pt x="2709379" y="16283"/>
                  <a:pt x="2579119" y="12665"/>
                </a:cubicBezTo>
                <a:lnTo>
                  <a:pt x="2264323" y="23520"/>
                </a:lnTo>
                <a:cubicBezTo>
                  <a:pt x="2206381" y="26570"/>
                  <a:pt x="2086765" y="46008"/>
                  <a:pt x="2036368" y="56087"/>
                </a:cubicBezTo>
                <a:cubicBezTo>
                  <a:pt x="2018276" y="59705"/>
                  <a:pt x="2000328" y="64136"/>
                  <a:pt x="1982092" y="66942"/>
                </a:cubicBezTo>
                <a:cubicBezTo>
                  <a:pt x="1953259" y="71378"/>
                  <a:pt x="1924168" y="73942"/>
                  <a:pt x="1895252" y="77798"/>
                </a:cubicBezTo>
                <a:lnTo>
                  <a:pt x="1819267" y="88653"/>
                </a:lnTo>
                <a:lnTo>
                  <a:pt x="1569602" y="77798"/>
                </a:lnTo>
                <a:cubicBezTo>
                  <a:pt x="1352534" y="72567"/>
                  <a:pt x="1135096" y="78987"/>
                  <a:pt x="918300" y="66942"/>
                </a:cubicBezTo>
                <a:cubicBezTo>
                  <a:pt x="520659" y="44850"/>
                  <a:pt x="896019" y="45143"/>
                  <a:pt x="755475" y="23520"/>
                </a:cubicBezTo>
                <a:cubicBezTo>
                  <a:pt x="719534" y="17990"/>
                  <a:pt x="683108" y="16283"/>
                  <a:pt x="646925" y="12665"/>
                </a:cubicBezTo>
                <a:cubicBezTo>
                  <a:pt x="621596" y="16283"/>
                  <a:pt x="596112" y="18943"/>
                  <a:pt x="570939" y="23520"/>
                </a:cubicBezTo>
                <a:cubicBezTo>
                  <a:pt x="440953" y="47155"/>
                  <a:pt x="599551" y="21986"/>
                  <a:pt x="494954" y="45231"/>
                </a:cubicBezTo>
                <a:cubicBezTo>
                  <a:pt x="473469" y="50006"/>
                  <a:pt x="451534" y="52468"/>
                  <a:pt x="429824" y="56087"/>
                </a:cubicBezTo>
                <a:cubicBezTo>
                  <a:pt x="332129" y="52468"/>
                  <a:pt x="234284" y="51734"/>
                  <a:pt x="136738" y="45231"/>
                </a:cubicBezTo>
                <a:cubicBezTo>
                  <a:pt x="125321" y="44470"/>
                  <a:pt x="115175" y="37520"/>
                  <a:pt x="104173" y="34376"/>
                </a:cubicBezTo>
                <a:cubicBezTo>
                  <a:pt x="8762" y="7115"/>
                  <a:pt x="106268" y="38692"/>
                  <a:pt x="28188" y="12665"/>
                </a:cubicBezTo>
                <a:cubicBezTo>
                  <a:pt x="20951" y="23520"/>
                  <a:pt x="11059" y="33015"/>
                  <a:pt x="6478" y="45231"/>
                </a:cubicBezTo>
                <a:cubicBezTo>
                  <a:pt x="0" y="62507"/>
                  <a:pt x="4669" y="0"/>
                  <a:pt x="6478" y="77798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095375" y="1770063"/>
            <a:ext cx="3313113" cy="1997075"/>
          </a:xfrm>
          <a:custGeom>
            <a:avLst/>
            <a:gdLst>
              <a:gd name="connsiteX0" fmla="*/ 55625 w 3312812"/>
              <a:gd name="connsiteY0" fmla="*/ 86845 h 1997423"/>
              <a:gd name="connsiteX1" fmla="*/ 23060 w 3312812"/>
              <a:gd name="connsiteY1" fmla="*/ 130267 h 1997423"/>
              <a:gd name="connsiteX2" fmla="*/ 12205 w 3312812"/>
              <a:gd name="connsiteY2" fmla="*/ 184545 h 1997423"/>
              <a:gd name="connsiteX3" fmla="*/ 1350 w 3312812"/>
              <a:gd name="connsiteY3" fmla="*/ 217111 h 1997423"/>
              <a:gd name="connsiteX4" fmla="*/ 12205 w 3312812"/>
              <a:gd name="connsiteY4" fmla="*/ 412512 h 1997423"/>
              <a:gd name="connsiteX5" fmla="*/ 88191 w 3312812"/>
              <a:gd name="connsiteY5" fmla="*/ 466789 h 1997423"/>
              <a:gd name="connsiteX6" fmla="*/ 120756 w 3312812"/>
              <a:gd name="connsiteY6" fmla="*/ 477645 h 1997423"/>
              <a:gd name="connsiteX7" fmla="*/ 175031 w 3312812"/>
              <a:gd name="connsiteY7" fmla="*/ 499356 h 1997423"/>
              <a:gd name="connsiteX8" fmla="*/ 283581 w 3312812"/>
              <a:gd name="connsiteY8" fmla="*/ 531923 h 1997423"/>
              <a:gd name="connsiteX9" fmla="*/ 370421 w 3312812"/>
              <a:gd name="connsiteY9" fmla="*/ 542778 h 1997423"/>
              <a:gd name="connsiteX10" fmla="*/ 424696 w 3312812"/>
              <a:gd name="connsiteY10" fmla="*/ 564489 h 1997423"/>
              <a:gd name="connsiteX11" fmla="*/ 576667 w 3312812"/>
              <a:gd name="connsiteY11" fmla="*/ 586201 h 1997423"/>
              <a:gd name="connsiteX12" fmla="*/ 1010867 w 3312812"/>
              <a:gd name="connsiteY12" fmla="*/ 607912 h 1997423"/>
              <a:gd name="connsiteX13" fmla="*/ 1119418 w 3312812"/>
              <a:gd name="connsiteY13" fmla="*/ 640478 h 1997423"/>
              <a:gd name="connsiteX14" fmla="*/ 1184548 w 3312812"/>
              <a:gd name="connsiteY14" fmla="*/ 662189 h 1997423"/>
              <a:gd name="connsiteX15" fmla="*/ 1227968 w 3312812"/>
              <a:gd name="connsiteY15" fmla="*/ 673045 h 1997423"/>
              <a:gd name="connsiteX16" fmla="*/ 1336518 w 3312812"/>
              <a:gd name="connsiteY16" fmla="*/ 738178 h 1997423"/>
              <a:gd name="connsiteX17" fmla="*/ 1369083 w 3312812"/>
              <a:gd name="connsiteY17" fmla="*/ 749034 h 1997423"/>
              <a:gd name="connsiteX18" fmla="*/ 1390793 w 3312812"/>
              <a:gd name="connsiteY18" fmla="*/ 792456 h 1997423"/>
              <a:gd name="connsiteX19" fmla="*/ 1401648 w 3312812"/>
              <a:gd name="connsiteY19" fmla="*/ 1530634 h 1997423"/>
              <a:gd name="connsiteX20" fmla="*/ 1423358 w 3312812"/>
              <a:gd name="connsiteY20" fmla="*/ 1606623 h 1997423"/>
              <a:gd name="connsiteX21" fmla="*/ 1445068 w 3312812"/>
              <a:gd name="connsiteY21" fmla="*/ 1650045 h 1997423"/>
              <a:gd name="connsiteX22" fmla="*/ 1477633 w 3312812"/>
              <a:gd name="connsiteY22" fmla="*/ 1726034 h 1997423"/>
              <a:gd name="connsiteX23" fmla="*/ 1521054 w 3312812"/>
              <a:gd name="connsiteY23" fmla="*/ 1791168 h 1997423"/>
              <a:gd name="connsiteX24" fmla="*/ 1553619 w 3312812"/>
              <a:gd name="connsiteY24" fmla="*/ 1834590 h 1997423"/>
              <a:gd name="connsiteX25" fmla="*/ 1586184 w 3312812"/>
              <a:gd name="connsiteY25" fmla="*/ 1856301 h 1997423"/>
              <a:gd name="connsiteX26" fmla="*/ 1683879 w 3312812"/>
              <a:gd name="connsiteY26" fmla="*/ 1932290 h 1997423"/>
              <a:gd name="connsiteX27" fmla="*/ 1770719 w 3312812"/>
              <a:gd name="connsiteY27" fmla="*/ 1975712 h 1997423"/>
              <a:gd name="connsiteX28" fmla="*/ 1835849 w 3312812"/>
              <a:gd name="connsiteY28" fmla="*/ 1997423 h 1997423"/>
              <a:gd name="connsiteX29" fmla="*/ 2020385 w 3312812"/>
              <a:gd name="connsiteY29" fmla="*/ 1986568 h 1997423"/>
              <a:gd name="connsiteX30" fmla="*/ 2052950 w 3312812"/>
              <a:gd name="connsiteY30" fmla="*/ 1964857 h 1997423"/>
              <a:gd name="connsiteX31" fmla="*/ 2150645 w 3312812"/>
              <a:gd name="connsiteY31" fmla="*/ 1878012 h 1997423"/>
              <a:gd name="connsiteX32" fmla="*/ 2161500 w 3312812"/>
              <a:gd name="connsiteY32" fmla="*/ 1845445 h 1997423"/>
              <a:gd name="connsiteX33" fmla="*/ 2237485 w 3312812"/>
              <a:gd name="connsiteY33" fmla="*/ 1715179 h 1997423"/>
              <a:gd name="connsiteX34" fmla="*/ 2248340 w 3312812"/>
              <a:gd name="connsiteY34" fmla="*/ 1650045 h 1997423"/>
              <a:gd name="connsiteX35" fmla="*/ 2259195 w 3312812"/>
              <a:gd name="connsiteY35" fmla="*/ 1617479 h 1997423"/>
              <a:gd name="connsiteX36" fmla="*/ 2237485 w 3312812"/>
              <a:gd name="connsiteY36" fmla="*/ 1411223 h 1997423"/>
              <a:gd name="connsiteX37" fmla="*/ 2215775 w 3312812"/>
              <a:gd name="connsiteY37" fmla="*/ 1335234 h 1997423"/>
              <a:gd name="connsiteX38" fmla="*/ 2183210 w 3312812"/>
              <a:gd name="connsiteY38" fmla="*/ 1215823 h 1997423"/>
              <a:gd name="connsiteX39" fmla="*/ 2183210 w 3312812"/>
              <a:gd name="connsiteY39" fmla="*/ 857590 h 1997423"/>
              <a:gd name="connsiteX40" fmla="*/ 2280905 w 3312812"/>
              <a:gd name="connsiteY40" fmla="*/ 727323 h 1997423"/>
              <a:gd name="connsiteX41" fmla="*/ 2324325 w 3312812"/>
              <a:gd name="connsiteY41" fmla="*/ 694756 h 1997423"/>
              <a:gd name="connsiteX42" fmla="*/ 2367745 w 3312812"/>
              <a:gd name="connsiteY42" fmla="*/ 683901 h 1997423"/>
              <a:gd name="connsiteX43" fmla="*/ 2411165 w 3312812"/>
              <a:gd name="connsiteY43" fmla="*/ 662189 h 1997423"/>
              <a:gd name="connsiteX44" fmla="*/ 2508861 w 3312812"/>
              <a:gd name="connsiteY44" fmla="*/ 640478 h 1997423"/>
              <a:gd name="connsiteX45" fmla="*/ 2736816 w 3312812"/>
              <a:gd name="connsiteY45" fmla="*/ 629623 h 1997423"/>
              <a:gd name="connsiteX46" fmla="*/ 2877931 w 3312812"/>
              <a:gd name="connsiteY46" fmla="*/ 640478 h 1997423"/>
              <a:gd name="connsiteX47" fmla="*/ 3073322 w 3312812"/>
              <a:gd name="connsiteY47" fmla="*/ 629623 h 1997423"/>
              <a:gd name="connsiteX48" fmla="*/ 3105887 w 3312812"/>
              <a:gd name="connsiteY48" fmla="*/ 607912 h 1997423"/>
              <a:gd name="connsiteX49" fmla="*/ 3192727 w 3312812"/>
              <a:gd name="connsiteY49" fmla="*/ 575345 h 1997423"/>
              <a:gd name="connsiteX50" fmla="*/ 3257857 w 3312812"/>
              <a:gd name="connsiteY50" fmla="*/ 510212 h 1997423"/>
              <a:gd name="connsiteX51" fmla="*/ 3279567 w 3312812"/>
              <a:gd name="connsiteY51" fmla="*/ 445078 h 1997423"/>
              <a:gd name="connsiteX52" fmla="*/ 3279567 w 3312812"/>
              <a:gd name="connsiteY52" fmla="*/ 195400 h 1997423"/>
              <a:gd name="connsiteX53" fmla="*/ 3268712 w 3312812"/>
              <a:gd name="connsiteY53" fmla="*/ 162834 h 1997423"/>
              <a:gd name="connsiteX54" fmla="*/ 3192727 w 3312812"/>
              <a:gd name="connsiteY54" fmla="*/ 108556 h 1997423"/>
              <a:gd name="connsiteX55" fmla="*/ 3127597 w 3312812"/>
              <a:gd name="connsiteY55" fmla="*/ 65134 h 1997423"/>
              <a:gd name="connsiteX56" fmla="*/ 3051612 w 3312812"/>
              <a:gd name="connsiteY56" fmla="*/ 43423 h 1997423"/>
              <a:gd name="connsiteX57" fmla="*/ 2997337 w 3312812"/>
              <a:gd name="connsiteY57" fmla="*/ 21711 h 1997423"/>
              <a:gd name="connsiteX58" fmla="*/ 2943062 w 3312812"/>
              <a:gd name="connsiteY58" fmla="*/ 10856 h 1997423"/>
              <a:gd name="connsiteX59" fmla="*/ 2910496 w 3312812"/>
              <a:gd name="connsiteY59" fmla="*/ 0 h 1997423"/>
              <a:gd name="connsiteX60" fmla="*/ 2552281 w 3312812"/>
              <a:gd name="connsiteY60" fmla="*/ 21711 h 1997423"/>
              <a:gd name="connsiteX61" fmla="*/ 2476296 w 3312812"/>
              <a:gd name="connsiteY61" fmla="*/ 54278 h 1997423"/>
              <a:gd name="connsiteX62" fmla="*/ 2302615 w 3312812"/>
              <a:gd name="connsiteY62" fmla="*/ 86845 h 1997423"/>
              <a:gd name="connsiteX63" fmla="*/ 1857559 w 3312812"/>
              <a:gd name="connsiteY63" fmla="*/ 97700 h 1997423"/>
              <a:gd name="connsiteX64" fmla="*/ 1206258 w 3312812"/>
              <a:gd name="connsiteY64" fmla="*/ 97700 h 1997423"/>
              <a:gd name="connsiteX65" fmla="*/ 1162838 w 3312812"/>
              <a:gd name="connsiteY65" fmla="*/ 86845 h 1997423"/>
              <a:gd name="connsiteX66" fmla="*/ 1130273 w 3312812"/>
              <a:gd name="connsiteY66" fmla="*/ 75989 h 1997423"/>
              <a:gd name="connsiteX67" fmla="*/ 598377 w 3312812"/>
              <a:gd name="connsiteY67" fmla="*/ 65134 h 1997423"/>
              <a:gd name="connsiteX68" fmla="*/ 500681 w 3312812"/>
              <a:gd name="connsiteY68" fmla="*/ 54278 h 1997423"/>
              <a:gd name="connsiteX69" fmla="*/ 457261 w 3312812"/>
              <a:gd name="connsiteY69" fmla="*/ 43423 h 1997423"/>
              <a:gd name="connsiteX70" fmla="*/ 109901 w 3312812"/>
              <a:gd name="connsiteY70" fmla="*/ 54278 h 1997423"/>
              <a:gd name="connsiteX71" fmla="*/ 77335 w 3312812"/>
              <a:gd name="connsiteY71" fmla="*/ 75989 h 1997423"/>
              <a:gd name="connsiteX72" fmla="*/ 55625 w 3312812"/>
              <a:gd name="connsiteY72" fmla="*/ 86845 h 199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312812" h="1997423">
                <a:moveTo>
                  <a:pt x="55625" y="86845"/>
                </a:moveTo>
                <a:cubicBezTo>
                  <a:pt x="46579" y="95891"/>
                  <a:pt x="30408" y="113734"/>
                  <a:pt x="23060" y="130267"/>
                </a:cubicBezTo>
                <a:cubicBezTo>
                  <a:pt x="15567" y="147128"/>
                  <a:pt x="16680" y="166645"/>
                  <a:pt x="12205" y="184545"/>
                </a:cubicBezTo>
                <a:cubicBezTo>
                  <a:pt x="9430" y="195646"/>
                  <a:pt x="4968" y="206256"/>
                  <a:pt x="1350" y="217111"/>
                </a:cubicBezTo>
                <a:cubicBezTo>
                  <a:pt x="4968" y="282245"/>
                  <a:pt x="0" y="348430"/>
                  <a:pt x="12205" y="412512"/>
                </a:cubicBezTo>
                <a:cubicBezTo>
                  <a:pt x="16617" y="435678"/>
                  <a:pt x="72776" y="460182"/>
                  <a:pt x="88191" y="466789"/>
                </a:cubicBezTo>
                <a:cubicBezTo>
                  <a:pt x="98708" y="471297"/>
                  <a:pt x="110042" y="473627"/>
                  <a:pt x="120756" y="477645"/>
                </a:cubicBezTo>
                <a:cubicBezTo>
                  <a:pt x="139001" y="484487"/>
                  <a:pt x="156786" y="492514"/>
                  <a:pt x="175031" y="499356"/>
                </a:cubicBezTo>
                <a:cubicBezTo>
                  <a:pt x="200380" y="508862"/>
                  <a:pt x="270738" y="529354"/>
                  <a:pt x="283581" y="531923"/>
                </a:cubicBezTo>
                <a:cubicBezTo>
                  <a:pt x="312186" y="537644"/>
                  <a:pt x="341474" y="539160"/>
                  <a:pt x="370421" y="542778"/>
                </a:cubicBezTo>
                <a:cubicBezTo>
                  <a:pt x="388513" y="550015"/>
                  <a:pt x="406032" y="558890"/>
                  <a:pt x="424696" y="564489"/>
                </a:cubicBezTo>
                <a:cubicBezTo>
                  <a:pt x="464770" y="576512"/>
                  <a:pt x="542912" y="582648"/>
                  <a:pt x="576667" y="586201"/>
                </a:cubicBezTo>
                <a:cubicBezTo>
                  <a:pt x="777425" y="607334"/>
                  <a:pt x="696253" y="597424"/>
                  <a:pt x="1010867" y="607912"/>
                </a:cubicBezTo>
                <a:cubicBezTo>
                  <a:pt x="1126564" y="654192"/>
                  <a:pt x="1004099" y="609026"/>
                  <a:pt x="1119418" y="640478"/>
                </a:cubicBezTo>
                <a:cubicBezTo>
                  <a:pt x="1141496" y="646499"/>
                  <a:pt x="1162629" y="655613"/>
                  <a:pt x="1184548" y="662189"/>
                </a:cubicBezTo>
                <a:cubicBezTo>
                  <a:pt x="1198838" y="666476"/>
                  <a:pt x="1213495" y="669426"/>
                  <a:pt x="1227968" y="673045"/>
                </a:cubicBezTo>
                <a:cubicBezTo>
                  <a:pt x="1274271" y="703915"/>
                  <a:pt x="1289786" y="718149"/>
                  <a:pt x="1336518" y="738178"/>
                </a:cubicBezTo>
                <a:cubicBezTo>
                  <a:pt x="1347035" y="742686"/>
                  <a:pt x="1358228" y="745415"/>
                  <a:pt x="1369083" y="749034"/>
                </a:cubicBezTo>
                <a:cubicBezTo>
                  <a:pt x="1376320" y="763508"/>
                  <a:pt x="1390119" y="776288"/>
                  <a:pt x="1390793" y="792456"/>
                </a:cubicBezTo>
                <a:cubicBezTo>
                  <a:pt x="1401037" y="1038329"/>
                  <a:pt x="1394815" y="1284643"/>
                  <a:pt x="1401648" y="1530634"/>
                </a:cubicBezTo>
                <a:cubicBezTo>
                  <a:pt x="1401921" y="1540451"/>
                  <a:pt x="1418030" y="1594191"/>
                  <a:pt x="1423358" y="1606623"/>
                </a:cubicBezTo>
                <a:cubicBezTo>
                  <a:pt x="1429732" y="1621497"/>
                  <a:pt x="1438372" y="1635313"/>
                  <a:pt x="1445068" y="1650045"/>
                </a:cubicBezTo>
                <a:cubicBezTo>
                  <a:pt x="1456471" y="1675133"/>
                  <a:pt x="1464568" y="1701770"/>
                  <a:pt x="1477633" y="1726034"/>
                </a:cubicBezTo>
                <a:cubicBezTo>
                  <a:pt x="1490003" y="1749009"/>
                  <a:pt x="1506091" y="1769791"/>
                  <a:pt x="1521054" y="1791168"/>
                </a:cubicBezTo>
                <a:cubicBezTo>
                  <a:pt x="1531429" y="1805990"/>
                  <a:pt x="1540826" y="1821797"/>
                  <a:pt x="1553619" y="1834590"/>
                </a:cubicBezTo>
                <a:cubicBezTo>
                  <a:pt x="1562844" y="1843815"/>
                  <a:pt x="1575747" y="1848473"/>
                  <a:pt x="1586184" y="1856301"/>
                </a:cubicBezTo>
                <a:cubicBezTo>
                  <a:pt x="1619188" y="1881056"/>
                  <a:pt x="1646979" y="1913839"/>
                  <a:pt x="1683879" y="1932290"/>
                </a:cubicBezTo>
                <a:cubicBezTo>
                  <a:pt x="1712826" y="1946764"/>
                  <a:pt x="1740016" y="1965477"/>
                  <a:pt x="1770719" y="1975712"/>
                </a:cubicBezTo>
                <a:lnTo>
                  <a:pt x="1835849" y="1997423"/>
                </a:lnTo>
                <a:cubicBezTo>
                  <a:pt x="1897361" y="1993805"/>
                  <a:pt x="1959448" y="1995709"/>
                  <a:pt x="2020385" y="1986568"/>
                </a:cubicBezTo>
                <a:cubicBezTo>
                  <a:pt x="2033287" y="1984633"/>
                  <a:pt x="2042334" y="1972440"/>
                  <a:pt x="2052950" y="1964857"/>
                </a:cubicBezTo>
                <a:cubicBezTo>
                  <a:pt x="2108851" y="1924925"/>
                  <a:pt x="2094873" y="1933787"/>
                  <a:pt x="2150645" y="1878012"/>
                </a:cubicBezTo>
                <a:cubicBezTo>
                  <a:pt x="2154263" y="1867156"/>
                  <a:pt x="2155735" y="1855329"/>
                  <a:pt x="2161500" y="1845445"/>
                </a:cubicBezTo>
                <a:cubicBezTo>
                  <a:pt x="2244891" y="1702482"/>
                  <a:pt x="2210770" y="1795325"/>
                  <a:pt x="2237485" y="1715179"/>
                </a:cubicBezTo>
                <a:cubicBezTo>
                  <a:pt x="2241103" y="1693468"/>
                  <a:pt x="2243565" y="1671532"/>
                  <a:pt x="2248340" y="1650045"/>
                </a:cubicBezTo>
                <a:cubicBezTo>
                  <a:pt x="2250822" y="1638875"/>
                  <a:pt x="2259195" y="1628921"/>
                  <a:pt x="2259195" y="1617479"/>
                </a:cubicBezTo>
                <a:cubicBezTo>
                  <a:pt x="2259195" y="1553077"/>
                  <a:pt x="2253879" y="1476802"/>
                  <a:pt x="2237485" y="1411223"/>
                </a:cubicBezTo>
                <a:cubicBezTo>
                  <a:pt x="2231096" y="1385666"/>
                  <a:pt x="2222562" y="1360688"/>
                  <a:pt x="2215775" y="1335234"/>
                </a:cubicBezTo>
                <a:cubicBezTo>
                  <a:pt x="2183128" y="1212802"/>
                  <a:pt x="2206630" y="1286088"/>
                  <a:pt x="2183210" y="1215823"/>
                </a:cubicBezTo>
                <a:cubicBezTo>
                  <a:pt x="2167085" y="1086819"/>
                  <a:pt x="2152695" y="1010172"/>
                  <a:pt x="2183210" y="857590"/>
                </a:cubicBezTo>
                <a:cubicBezTo>
                  <a:pt x="2201607" y="765598"/>
                  <a:pt x="2229753" y="763863"/>
                  <a:pt x="2280905" y="727323"/>
                </a:cubicBezTo>
                <a:cubicBezTo>
                  <a:pt x="2295627" y="716807"/>
                  <a:pt x="2308143" y="702847"/>
                  <a:pt x="2324325" y="694756"/>
                </a:cubicBezTo>
                <a:cubicBezTo>
                  <a:pt x="2337669" y="688084"/>
                  <a:pt x="2353272" y="687519"/>
                  <a:pt x="2367745" y="683901"/>
                </a:cubicBezTo>
                <a:cubicBezTo>
                  <a:pt x="2382218" y="676664"/>
                  <a:pt x="2396013" y="667871"/>
                  <a:pt x="2411165" y="662189"/>
                </a:cubicBezTo>
                <a:cubicBezTo>
                  <a:pt x="2428677" y="655622"/>
                  <a:pt x="2494134" y="643424"/>
                  <a:pt x="2508861" y="640478"/>
                </a:cubicBezTo>
                <a:cubicBezTo>
                  <a:pt x="2595190" y="582923"/>
                  <a:pt x="2530953" y="616341"/>
                  <a:pt x="2736816" y="629623"/>
                </a:cubicBezTo>
                <a:cubicBezTo>
                  <a:pt x="2783895" y="632661"/>
                  <a:pt x="2830893" y="636860"/>
                  <a:pt x="2877931" y="640478"/>
                </a:cubicBezTo>
                <a:cubicBezTo>
                  <a:pt x="2943061" y="636860"/>
                  <a:pt x="3008747" y="638848"/>
                  <a:pt x="3073322" y="629623"/>
                </a:cubicBezTo>
                <a:cubicBezTo>
                  <a:pt x="3086237" y="627778"/>
                  <a:pt x="3093896" y="613051"/>
                  <a:pt x="3105887" y="607912"/>
                </a:cubicBezTo>
                <a:cubicBezTo>
                  <a:pt x="3312812" y="519225"/>
                  <a:pt x="2975645" y="683891"/>
                  <a:pt x="3192727" y="575345"/>
                </a:cubicBezTo>
                <a:cubicBezTo>
                  <a:pt x="3214437" y="553634"/>
                  <a:pt x="3248148" y="539340"/>
                  <a:pt x="3257857" y="510212"/>
                </a:cubicBezTo>
                <a:lnTo>
                  <a:pt x="3279567" y="445078"/>
                </a:lnTo>
                <a:cubicBezTo>
                  <a:pt x="3293356" y="320971"/>
                  <a:pt x="3296902" y="342752"/>
                  <a:pt x="3279567" y="195400"/>
                </a:cubicBezTo>
                <a:cubicBezTo>
                  <a:pt x="3278230" y="184036"/>
                  <a:pt x="3275059" y="172355"/>
                  <a:pt x="3268712" y="162834"/>
                </a:cubicBezTo>
                <a:cubicBezTo>
                  <a:pt x="3243128" y="124457"/>
                  <a:pt x="3230459" y="131196"/>
                  <a:pt x="3192727" y="108556"/>
                </a:cubicBezTo>
                <a:cubicBezTo>
                  <a:pt x="3170353" y="95131"/>
                  <a:pt x="3152910" y="71463"/>
                  <a:pt x="3127597" y="65134"/>
                </a:cubicBezTo>
                <a:cubicBezTo>
                  <a:pt x="3093392" y="56582"/>
                  <a:pt x="3082749" y="55100"/>
                  <a:pt x="3051612" y="43423"/>
                </a:cubicBezTo>
                <a:cubicBezTo>
                  <a:pt x="3033367" y="36581"/>
                  <a:pt x="3016001" y="27310"/>
                  <a:pt x="2997337" y="21711"/>
                </a:cubicBezTo>
                <a:cubicBezTo>
                  <a:pt x="2979665" y="16409"/>
                  <a:pt x="2960961" y="15331"/>
                  <a:pt x="2943062" y="10856"/>
                </a:cubicBezTo>
                <a:cubicBezTo>
                  <a:pt x="2931961" y="8081"/>
                  <a:pt x="2921351" y="3619"/>
                  <a:pt x="2910496" y="0"/>
                </a:cubicBezTo>
                <a:cubicBezTo>
                  <a:pt x="2829658" y="3234"/>
                  <a:pt x="2658163" y="2459"/>
                  <a:pt x="2552281" y="21711"/>
                </a:cubicBezTo>
                <a:cubicBezTo>
                  <a:pt x="2510552" y="29298"/>
                  <a:pt x="2521200" y="39309"/>
                  <a:pt x="2476296" y="54278"/>
                </a:cubicBezTo>
                <a:cubicBezTo>
                  <a:pt x="2428237" y="70298"/>
                  <a:pt x="2353477" y="84769"/>
                  <a:pt x="2302615" y="86845"/>
                </a:cubicBezTo>
                <a:cubicBezTo>
                  <a:pt x="2154342" y="92897"/>
                  <a:pt x="2005911" y="94082"/>
                  <a:pt x="1857559" y="97700"/>
                </a:cubicBezTo>
                <a:cubicBezTo>
                  <a:pt x="1557479" y="115353"/>
                  <a:pt x="1634057" y="115905"/>
                  <a:pt x="1206258" y="97700"/>
                </a:cubicBezTo>
                <a:cubicBezTo>
                  <a:pt x="1191353" y="97066"/>
                  <a:pt x="1177183" y="90944"/>
                  <a:pt x="1162838" y="86845"/>
                </a:cubicBezTo>
                <a:cubicBezTo>
                  <a:pt x="1151836" y="83701"/>
                  <a:pt x="1141707" y="76429"/>
                  <a:pt x="1130273" y="75989"/>
                </a:cubicBezTo>
                <a:cubicBezTo>
                  <a:pt x="953068" y="69173"/>
                  <a:pt x="775676" y="68752"/>
                  <a:pt x="598377" y="65134"/>
                </a:cubicBezTo>
                <a:cubicBezTo>
                  <a:pt x="565812" y="61515"/>
                  <a:pt x="533066" y="59260"/>
                  <a:pt x="500681" y="54278"/>
                </a:cubicBezTo>
                <a:cubicBezTo>
                  <a:pt x="485936" y="52009"/>
                  <a:pt x="472180" y="43423"/>
                  <a:pt x="457261" y="43423"/>
                </a:cubicBezTo>
                <a:cubicBezTo>
                  <a:pt x="341418" y="43423"/>
                  <a:pt x="225688" y="50660"/>
                  <a:pt x="109901" y="54278"/>
                </a:cubicBezTo>
                <a:cubicBezTo>
                  <a:pt x="99046" y="61515"/>
                  <a:pt x="86560" y="66764"/>
                  <a:pt x="77335" y="75989"/>
                </a:cubicBezTo>
                <a:cubicBezTo>
                  <a:pt x="24938" y="128387"/>
                  <a:pt x="64671" y="77799"/>
                  <a:pt x="55625" y="86845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2535238" y="1790700"/>
            <a:ext cx="1871662" cy="1770063"/>
          </a:xfrm>
          <a:custGeom>
            <a:avLst/>
            <a:gdLst>
              <a:gd name="connsiteX0" fmla="*/ 4887 w 1871951"/>
              <a:gd name="connsiteY0" fmla="*/ 141123 h 1769457"/>
              <a:gd name="connsiteX1" fmla="*/ 15742 w 1871951"/>
              <a:gd name="connsiteY1" fmla="*/ 770745 h 1769457"/>
              <a:gd name="connsiteX2" fmla="*/ 26597 w 1871951"/>
              <a:gd name="connsiteY2" fmla="*/ 835879 h 1769457"/>
              <a:gd name="connsiteX3" fmla="*/ 15742 w 1871951"/>
              <a:gd name="connsiteY3" fmla="*/ 1400368 h 1769457"/>
              <a:gd name="connsiteX4" fmla="*/ 26597 w 1871951"/>
              <a:gd name="connsiteY4" fmla="*/ 1660901 h 1769457"/>
              <a:gd name="connsiteX5" fmla="*/ 113438 w 1871951"/>
              <a:gd name="connsiteY5" fmla="*/ 1704323 h 1769457"/>
              <a:gd name="connsiteX6" fmla="*/ 189423 w 1871951"/>
              <a:gd name="connsiteY6" fmla="*/ 1736890 h 1769457"/>
              <a:gd name="connsiteX7" fmla="*/ 308828 w 1871951"/>
              <a:gd name="connsiteY7" fmla="*/ 1769457 h 1769457"/>
              <a:gd name="connsiteX8" fmla="*/ 504218 w 1871951"/>
              <a:gd name="connsiteY8" fmla="*/ 1758601 h 1769457"/>
              <a:gd name="connsiteX9" fmla="*/ 580204 w 1871951"/>
              <a:gd name="connsiteY9" fmla="*/ 1736890 h 1769457"/>
              <a:gd name="connsiteX10" fmla="*/ 601914 w 1871951"/>
              <a:gd name="connsiteY10" fmla="*/ 1693468 h 1769457"/>
              <a:gd name="connsiteX11" fmla="*/ 645334 w 1871951"/>
              <a:gd name="connsiteY11" fmla="*/ 1660901 h 1769457"/>
              <a:gd name="connsiteX12" fmla="*/ 667044 w 1871951"/>
              <a:gd name="connsiteY12" fmla="*/ 1595768 h 1769457"/>
              <a:gd name="connsiteX13" fmla="*/ 688754 w 1871951"/>
              <a:gd name="connsiteY13" fmla="*/ 1432934 h 1769457"/>
              <a:gd name="connsiteX14" fmla="*/ 699609 w 1871951"/>
              <a:gd name="connsiteY14" fmla="*/ 1389512 h 1769457"/>
              <a:gd name="connsiteX15" fmla="*/ 710464 w 1871951"/>
              <a:gd name="connsiteY15" fmla="*/ 1335234 h 1769457"/>
              <a:gd name="connsiteX16" fmla="*/ 688754 w 1871951"/>
              <a:gd name="connsiteY16" fmla="*/ 1118123 h 1769457"/>
              <a:gd name="connsiteX17" fmla="*/ 656189 w 1871951"/>
              <a:gd name="connsiteY17" fmla="*/ 890156 h 1769457"/>
              <a:gd name="connsiteX18" fmla="*/ 710464 w 1871951"/>
              <a:gd name="connsiteY18" fmla="*/ 618767 h 1769457"/>
              <a:gd name="connsiteX19" fmla="*/ 786449 w 1871951"/>
              <a:gd name="connsiteY19" fmla="*/ 607912 h 1769457"/>
              <a:gd name="connsiteX20" fmla="*/ 1046970 w 1871951"/>
              <a:gd name="connsiteY20" fmla="*/ 618767 h 1769457"/>
              <a:gd name="connsiteX21" fmla="*/ 1394330 w 1871951"/>
              <a:gd name="connsiteY21" fmla="*/ 629623 h 1769457"/>
              <a:gd name="connsiteX22" fmla="*/ 1557156 w 1871951"/>
              <a:gd name="connsiteY22" fmla="*/ 651334 h 1769457"/>
              <a:gd name="connsiteX23" fmla="*/ 1719981 w 1871951"/>
              <a:gd name="connsiteY23" fmla="*/ 629623 h 1769457"/>
              <a:gd name="connsiteX24" fmla="*/ 1752546 w 1871951"/>
              <a:gd name="connsiteY24" fmla="*/ 597056 h 1769457"/>
              <a:gd name="connsiteX25" fmla="*/ 1806821 w 1871951"/>
              <a:gd name="connsiteY25" fmla="*/ 510212 h 1769457"/>
              <a:gd name="connsiteX26" fmla="*/ 1817676 w 1871951"/>
              <a:gd name="connsiteY26" fmla="*/ 466789 h 1769457"/>
              <a:gd name="connsiteX27" fmla="*/ 1839386 w 1871951"/>
              <a:gd name="connsiteY27" fmla="*/ 423367 h 1769457"/>
              <a:gd name="connsiteX28" fmla="*/ 1861096 w 1871951"/>
              <a:gd name="connsiteY28" fmla="*/ 336523 h 1769457"/>
              <a:gd name="connsiteX29" fmla="*/ 1871951 w 1871951"/>
              <a:gd name="connsiteY29" fmla="*/ 293101 h 1769457"/>
              <a:gd name="connsiteX30" fmla="*/ 1850241 w 1871951"/>
              <a:gd name="connsiteY30" fmla="*/ 173689 h 1769457"/>
              <a:gd name="connsiteX31" fmla="*/ 1817676 w 1871951"/>
              <a:gd name="connsiteY31" fmla="*/ 141123 h 1769457"/>
              <a:gd name="connsiteX32" fmla="*/ 1795966 w 1871951"/>
              <a:gd name="connsiteY32" fmla="*/ 108556 h 1769457"/>
              <a:gd name="connsiteX33" fmla="*/ 1730836 w 1871951"/>
              <a:gd name="connsiteY33" fmla="*/ 65134 h 1769457"/>
              <a:gd name="connsiteX34" fmla="*/ 1600576 w 1871951"/>
              <a:gd name="connsiteY34" fmla="*/ 32567 h 1769457"/>
              <a:gd name="connsiteX35" fmla="*/ 1383475 w 1871951"/>
              <a:gd name="connsiteY35" fmla="*/ 10856 h 1769457"/>
              <a:gd name="connsiteX36" fmla="*/ 786449 w 1871951"/>
              <a:gd name="connsiteY36" fmla="*/ 21712 h 1769457"/>
              <a:gd name="connsiteX37" fmla="*/ 439088 w 1871951"/>
              <a:gd name="connsiteY37" fmla="*/ 0 h 1769457"/>
              <a:gd name="connsiteX38" fmla="*/ 221988 w 1871951"/>
              <a:gd name="connsiteY38" fmla="*/ 21712 h 1769457"/>
              <a:gd name="connsiteX39" fmla="*/ 189423 w 1871951"/>
              <a:gd name="connsiteY39" fmla="*/ 32567 h 1769457"/>
              <a:gd name="connsiteX40" fmla="*/ 113438 w 1871951"/>
              <a:gd name="connsiteY40" fmla="*/ 75989 h 1769457"/>
              <a:gd name="connsiteX41" fmla="*/ 48307 w 1871951"/>
              <a:gd name="connsiteY41" fmla="*/ 97700 h 1769457"/>
              <a:gd name="connsiteX42" fmla="*/ 4887 w 1871951"/>
              <a:gd name="connsiteY42" fmla="*/ 141123 h 17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71951" h="1769457">
                <a:moveTo>
                  <a:pt x="4887" y="141123"/>
                </a:moveTo>
                <a:cubicBezTo>
                  <a:pt x="8505" y="350997"/>
                  <a:pt x="9186" y="560942"/>
                  <a:pt x="15742" y="770745"/>
                </a:cubicBezTo>
                <a:cubicBezTo>
                  <a:pt x="16429" y="792745"/>
                  <a:pt x="26597" y="813868"/>
                  <a:pt x="26597" y="835879"/>
                </a:cubicBezTo>
                <a:cubicBezTo>
                  <a:pt x="26597" y="1024077"/>
                  <a:pt x="19360" y="1212205"/>
                  <a:pt x="15742" y="1400368"/>
                </a:cubicBezTo>
                <a:cubicBezTo>
                  <a:pt x="19360" y="1487212"/>
                  <a:pt x="0" y="1578151"/>
                  <a:pt x="26597" y="1660901"/>
                </a:cubicBezTo>
                <a:cubicBezTo>
                  <a:pt x="36500" y="1691713"/>
                  <a:pt x="82735" y="1694088"/>
                  <a:pt x="113438" y="1704323"/>
                </a:cubicBezTo>
                <a:cubicBezTo>
                  <a:pt x="218276" y="1739272"/>
                  <a:pt x="55269" y="1683226"/>
                  <a:pt x="189423" y="1736890"/>
                </a:cubicBezTo>
                <a:cubicBezTo>
                  <a:pt x="244510" y="1758926"/>
                  <a:pt x="254321" y="1758555"/>
                  <a:pt x="308828" y="1769457"/>
                </a:cubicBezTo>
                <a:cubicBezTo>
                  <a:pt x="373958" y="1765838"/>
                  <a:pt x="439255" y="1764507"/>
                  <a:pt x="504218" y="1758601"/>
                </a:cubicBezTo>
                <a:cubicBezTo>
                  <a:pt x="522966" y="1756897"/>
                  <a:pt x="560922" y="1743318"/>
                  <a:pt x="580204" y="1736890"/>
                </a:cubicBezTo>
                <a:cubicBezTo>
                  <a:pt x="587441" y="1722416"/>
                  <a:pt x="591383" y="1705755"/>
                  <a:pt x="601914" y="1693468"/>
                </a:cubicBezTo>
                <a:cubicBezTo>
                  <a:pt x="613688" y="1679731"/>
                  <a:pt x="635299" y="1675955"/>
                  <a:pt x="645334" y="1660901"/>
                </a:cubicBezTo>
                <a:cubicBezTo>
                  <a:pt x="658028" y="1641859"/>
                  <a:pt x="662556" y="1618209"/>
                  <a:pt x="667044" y="1595768"/>
                </a:cubicBezTo>
                <a:cubicBezTo>
                  <a:pt x="694689" y="1457535"/>
                  <a:pt x="657027" y="1655037"/>
                  <a:pt x="688754" y="1432934"/>
                </a:cubicBezTo>
                <a:cubicBezTo>
                  <a:pt x="690864" y="1418165"/>
                  <a:pt x="696373" y="1404076"/>
                  <a:pt x="699609" y="1389512"/>
                </a:cubicBezTo>
                <a:cubicBezTo>
                  <a:pt x="703611" y="1371500"/>
                  <a:pt x="706846" y="1353327"/>
                  <a:pt x="710464" y="1335234"/>
                </a:cubicBezTo>
                <a:cubicBezTo>
                  <a:pt x="703227" y="1262864"/>
                  <a:pt x="698366" y="1190216"/>
                  <a:pt x="688754" y="1118123"/>
                </a:cubicBezTo>
                <a:cubicBezTo>
                  <a:pt x="638100" y="738201"/>
                  <a:pt x="693244" y="1297781"/>
                  <a:pt x="656189" y="890156"/>
                </a:cubicBezTo>
                <a:cubicBezTo>
                  <a:pt x="665534" y="665860"/>
                  <a:pt x="583086" y="641928"/>
                  <a:pt x="710464" y="618767"/>
                </a:cubicBezTo>
                <a:cubicBezTo>
                  <a:pt x="735637" y="614190"/>
                  <a:pt x="761121" y="611530"/>
                  <a:pt x="786449" y="607912"/>
                </a:cubicBezTo>
                <a:lnTo>
                  <a:pt x="1046970" y="618767"/>
                </a:lnTo>
                <a:lnTo>
                  <a:pt x="1394330" y="629623"/>
                </a:lnTo>
                <a:cubicBezTo>
                  <a:pt x="1450690" y="632372"/>
                  <a:pt x="1502166" y="642168"/>
                  <a:pt x="1557156" y="651334"/>
                </a:cubicBezTo>
                <a:cubicBezTo>
                  <a:pt x="1611431" y="644097"/>
                  <a:pt x="1667223" y="644279"/>
                  <a:pt x="1719981" y="629623"/>
                </a:cubicBezTo>
                <a:cubicBezTo>
                  <a:pt x="1734773" y="625514"/>
                  <a:pt x="1742556" y="608712"/>
                  <a:pt x="1752546" y="597056"/>
                </a:cubicBezTo>
                <a:cubicBezTo>
                  <a:pt x="1786366" y="557598"/>
                  <a:pt x="1784582" y="554692"/>
                  <a:pt x="1806821" y="510212"/>
                </a:cubicBezTo>
                <a:cubicBezTo>
                  <a:pt x="1810439" y="495738"/>
                  <a:pt x="1812438" y="480759"/>
                  <a:pt x="1817676" y="466789"/>
                </a:cubicBezTo>
                <a:cubicBezTo>
                  <a:pt x="1823358" y="451637"/>
                  <a:pt x="1834269" y="438719"/>
                  <a:pt x="1839386" y="423367"/>
                </a:cubicBezTo>
                <a:cubicBezTo>
                  <a:pt x="1848821" y="395059"/>
                  <a:pt x="1853859" y="365471"/>
                  <a:pt x="1861096" y="336523"/>
                </a:cubicBezTo>
                <a:lnTo>
                  <a:pt x="1871951" y="293101"/>
                </a:lnTo>
                <a:cubicBezTo>
                  <a:pt x="1871526" y="290123"/>
                  <a:pt x="1859990" y="190750"/>
                  <a:pt x="1850241" y="173689"/>
                </a:cubicBezTo>
                <a:cubicBezTo>
                  <a:pt x="1842625" y="160360"/>
                  <a:pt x="1827504" y="152917"/>
                  <a:pt x="1817676" y="141123"/>
                </a:cubicBezTo>
                <a:cubicBezTo>
                  <a:pt x="1809324" y="131100"/>
                  <a:pt x="1805784" y="117148"/>
                  <a:pt x="1795966" y="108556"/>
                </a:cubicBezTo>
                <a:cubicBezTo>
                  <a:pt x="1776330" y="91373"/>
                  <a:pt x="1755589" y="73386"/>
                  <a:pt x="1730836" y="65134"/>
                </a:cubicBezTo>
                <a:cubicBezTo>
                  <a:pt x="1651343" y="38635"/>
                  <a:pt x="1682011" y="45096"/>
                  <a:pt x="1600576" y="32567"/>
                </a:cubicBezTo>
                <a:cubicBezTo>
                  <a:pt x="1495426" y="16389"/>
                  <a:pt x="1517762" y="21187"/>
                  <a:pt x="1383475" y="10856"/>
                </a:cubicBezTo>
                <a:lnTo>
                  <a:pt x="786449" y="21712"/>
                </a:lnTo>
                <a:cubicBezTo>
                  <a:pt x="532615" y="21712"/>
                  <a:pt x="578339" y="27853"/>
                  <a:pt x="439088" y="0"/>
                </a:cubicBezTo>
                <a:cubicBezTo>
                  <a:pt x="366721" y="7237"/>
                  <a:pt x="294105" y="12305"/>
                  <a:pt x="221988" y="21712"/>
                </a:cubicBezTo>
                <a:cubicBezTo>
                  <a:pt x="210642" y="23192"/>
                  <a:pt x="199657" y="27450"/>
                  <a:pt x="189423" y="32567"/>
                </a:cubicBezTo>
                <a:cubicBezTo>
                  <a:pt x="111090" y="71735"/>
                  <a:pt x="208595" y="37925"/>
                  <a:pt x="113438" y="75989"/>
                </a:cubicBezTo>
                <a:cubicBezTo>
                  <a:pt x="92190" y="84488"/>
                  <a:pt x="48307" y="97700"/>
                  <a:pt x="48307" y="97700"/>
                </a:cubicBezTo>
                <a:lnTo>
                  <a:pt x="4887" y="141123"/>
                </a:ln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543175" y="1787525"/>
            <a:ext cx="712788" cy="1892300"/>
          </a:xfrm>
          <a:custGeom>
            <a:avLst/>
            <a:gdLst>
              <a:gd name="connsiteX0" fmla="*/ 61908 w 713209"/>
              <a:gd name="connsiteY0" fmla="*/ 68057 h 1891791"/>
              <a:gd name="connsiteX1" fmla="*/ 83618 w 713209"/>
              <a:gd name="connsiteY1" fmla="*/ 285168 h 1891791"/>
              <a:gd name="connsiteX2" fmla="*/ 94473 w 713209"/>
              <a:gd name="connsiteY2" fmla="*/ 372012 h 1891791"/>
              <a:gd name="connsiteX3" fmla="*/ 116183 w 713209"/>
              <a:gd name="connsiteY3" fmla="*/ 404579 h 1891791"/>
              <a:gd name="connsiteX4" fmla="*/ 116183 w 713209"/>
              <a:gd name="connsiteY4" fmla="*/ 925646 h 1891791"/>
              <a:gd name="connsiteX5" fmla="*/ 105328 w 713209"/>
              <a:gd name="connsiteY5" fmla="*/ 958213 h 1891791"/>
              <a:gd name="connsiteX6" fmla="*/ 94473 w 713209"/>
              <a:gd name="connsiteY6" fmla="*/ 1001635 h 1891791"/>
              <a:gd name="connsiteX7" fmla="*/ 51052 w 713209"/>
              <a:gd name="connsiteY7" fmla="*/ 1121046 h 1891791"/>
              <a:gd name="connsiteX8" fmla="*/ 29342 w 713209"/>
              <a:gd name="connsiteY8" fmla="*/ 1207891 h 1891791"/>
              <a:gd name="connsiteX9" fmla="*/ 18487 w 713209"/>
              <a:gd name="connsiteY9" fmla="*/ 1251313 h 1891791"/>
              <a:gd name="connsiteX10" fmla="*/ 18487 w 713209"/>
              <a:gd name="connsiteY10" fmla="*/ 1696391 h 1891791"/>
              <a:gd name="connsiteX11" fmla="*/ 29342 w 713209"/>
              <a:gd name="connsiteY11" fmla="*/ 1728957 h 1891791"/>
              <a:gd name="connsiteX12" fmla="*/ 51052 w 713209"/>
              <a:gd name="connsiteY12" fmla="*/ 1804946 h 1891791"/>
              <a:gd name="connsiteX13" fmla="*/ 94473 w 713209"/>
              <a:gd name="connsiteY13" fmla="*/ 1837513 h 1891791"/>
              <a:gd name="connsiteX14" fmla="*/ 127038 w 713209"/>
              <a:gd name="connsiteY14" fmla="*/ 1870080 h 1891791"/>
              <a:gd name="connsiteX15" fmla="*/ 181313 w 713209"/>
              <a:gd name="connsiteY15" fmla="*/ 1880935 h 1891791"/>
              <a:gd name="connsiteX16" fmla="*/ 213878 w 713209"/>
              <a:gd name="connsiteY16" fmla="*/ 1891791 h 1891791"/>
              <a:gd name="connsiteX17" fmla="*/ 387558 w 713209"/>
              <a:gd name="connsiteY17" fmla="*/ 1880935 h 1891791"/>
              <a:gd name="connsiteX18" fmla="*/ 430978 w 713209"/>
              <a:gd name="connsiteY18" fmla="*/ 1859224 h 1891791"/>
              <a:gd name="connsiteX19" fmla="*/ 561239 w 713209"/>
              <a:gd name="connsiteY19" fmla="*/ 1794091 h 1891791"/>
              <a:gd name="connsiteX20" fmla="*/ 637224 w 713209"/>
              <a:gd name="connsiteY20" fmla="*/ 1761524 h 1891791"/>
              <a:gd name="connsiteX21" fmla="*/ 669789 w 713209"/>
              <a:gd name="connsiteY21" fmla="*/ 1739813 h 1891791"/>
              <a:gd name="connsiteX22" fmla="*/ 691499 w 713209"/>
              <a:gd name="connsiteY22" fmla="*/ 1663824 h 1891791"/>
              <a:gd name="connsiteX23" fmla="*/ 713209 w 713209"/>
              <a:gd name="connsiteY23" fmla="*/ 1598691 h 1891791"/>
              <a:gd name="connsiteX24" fmla="*/ 702354 w 713209"/>
              <a:gd name="connsiteY24" fmla="*/ 1142757 h 1891791"/>
              <a:gd name="connsiteX25" fmla="*/ 680644 w 713209"/>
              <a:gd name="connsiteY25" fmla="*/ 1110191 h 1891791"/>
              <a:gd name="connsiteX26" fmla="*/ 626369 w 713209"/>
              <a:gd name="connsiteY26" fmla="*/ 1012490 h 1891791"/>
              <a:gd name="connsiteX27" fmla="*/ 593804 w 713209"/>
              <a:gd name="connsiteY27" fmla="*/ 1001635 h 1891791"/>
              <a:gd name="connsiteX28" fmla="*/ 561239 w 713209"/>
              <a:gd name="connsiteY28" fmla="*/ 903935 h 1891791"/>
              <a:gd name="connsiteX29" fmla="*/ 550384 w 713209"/>
              <a:gd name="connsiteY29" fmla="*/ 871368 h 1891791"/>
              <a:gd name="connsiteX30" fmla="*/ 572094 w 713209"/>
              <a:gd name="connsiteY30" fmla="*/ 448001 h 1891791"/>
              <a:gd name="connsiteX31" fmla="*/ 593804 w 713209"/>
              <a:gd name="connsiteY31" fmla="*/ 382868 h 1891791"/>
              <a:gd name="connsiteX32" fmla="*/ 604659 w 713209"/>
              <a:gd name="connsiteY32" fmla="*/ 350301 h 1891791"/>
              <a:gd name="connsiteX33" fmla="*/ 615514 w 713209"/>
              <a:gd name="connsiteY33" fmla="*/ 317735 h 1891791"/>
              <a:gd name="connsiteX34" fmla="*/ 572094 w 713209"/>
              <a:gd name="connsiteY34" fmla="*/ 144046 h 1891791"/>
              <a:gd name="connsiteX35" fmla="*/ 528674 w 713209"/>
              <a:gd name="connsiteY35" fmla="*/ 122335 h 1891791"/>
              <a:gd name="connsiteX36" fmla="*/ 463543 w 713209"/>
              <a:gd name="connsiteY36" fmla="*/ 68057 h 1891791"/>
              <a:gd name="connsiteX37" fmla="*/ 441833 w 713209"/>
              <a:gd name="connsiteY37" fmla="*/ 24635 h 1891791"/>
              <a:gd name="connsiteX38" fmla="*/ 409268 w 713209"/>
              <a:gd name="connsiteY38" fmla="*/ 13779 h 1891791"/>
              <a:gd name="connsiteX39" fmla="*/ 354993 w 713209"/>
              <a:gd name="connsiteY39" fmla="*/ 2923 h 1891791"/>
              <a:gd name="connsiteX40" fmla="*/ 159603 w 713209"/>
              <a:gd name="connsiteY40" fmla="*/ 35490 h 1891791"/>
              <a:gd name="connsiteX41" fmla="*/ 127038 w 713209"/>
              <a:gd name="connsiteY41" fmla="*/ 46346 h 1891791"/>
              <a:gd name="connsiteX42" fmla="*/ 94473 w 713209"/>
              <a:gd name="connsiteY42" fmla="*/ 57201 h 1891791"/>
              <a:gd name="connsiteX43" fmla="*/ 61908 w 713209"/>
              <a:gd name="connsiteY43" fmla="*/ 68057 h 18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13209" h="1891791">
                <a:moveTo>
                  <a:pt x="61908" y="68057"/>
                </a:moveTo>
                <a:cubicBezTo>
                  <a:pt x="60099" y="106051"/>
                  <a:pt x="75870" y="212851"/>
                  <a:pt x="83618" y="285168"/>
                </a:cubicBezTo>
                <a:cubicBezTo>
                  <a:pt x="86726" y="314175"/>
                  <a:pt x="86797" y="343867"/>
                  <a:pt x="94473" y="372012"/>
                </a:cubicBezTo>
                <a:cubicBezTo>
                  <a:pt x="97906" y="384599"/>
                  <a:pt x="108946" y="393723"/>
                  <a:pt x="116183" y="404579"/>
                </a:cubicBezTo>
                <a:cubicBezTo>
                  <a:pt x="164880" y="599375"/>
                  <a:pt x="135722" y="466465"/>
                  <a:pt x="116183" y="925646"/>
                </a:cubicBezTo>
                <a:cubicBezTo>
                  <a:pt x="115697" y="937078"/>
                  <a:pt x="108471" y="947210"/>
                  <a:pt x="105328" y="958213"/>
                </a:cubicBezTo>
                <a:cubicBezTo>
                  <a:pt x="101230" y="972558"/>
                  <a:pt x="99191" y="987481"/>
                  <a:pt x="94473" y="1001635"/>
                </a:cubicBezTo>
                <a:cubicBezTo>
                  <a:pt x="72897" y="1066367"/>
                  <a:pt x="68786" y="1050105"/>
                  <a:pt x="51052" y="1121046"/>
                </a:cubicBezTo>
                <a:lnTo>
                  <a:pt x="29342" y="1207891"/>
                </a:lnTo>
                <a:lnTo>
                  <a:pt x="18487" y="1251313"/>
                </a:lnTo>
                <a:cubicBezTo>
                  <a:pt x="0" y="1454677"/>
                  <a:pt x="318" y="1396589"/>
                  <a:pt x="18487" y="1696391"/>
                </a:cubicBezTo>
                <a:cubicBezTo>
                  <a:pt x="19179" y="1707813"/>
                  <a:pt x="26199" y="1717955"/>
                  <a:pt x="29342" y="1728957"/>
                </a:cubicBezTo>
                <a:cubicBezTo>
                  <a:pt x="30045" y="1731417"/>
                  <a:pt x="45393" y="1798156"/>
                  <a:pt x="51052" y="1804946"/>
                </a:cubicBezTo>
                <a:cubicBezTo>
                  <a:pt x="62634" y="1818845"/>
                  <a:pt x="80737" y="1825738"/>
                  <a:pt x="94473" y="1837513"/>
                </a:cubicBezTo>
                <a:cubicBezTo>
                  <a:pt x="106129" y="1847504"/>
                  <a:pt x="113307" y="1863214"/>
                  <a:pt x="127038" y="1870080"/>
                </a:cubicBezTo>
                <a:cubicBezTo>
                  <a:pt x="143540" y="1878331"/>
                  <a:pt x="163414" y="1876460"/>
                  <a:pt x="181313" y="1880935"/>
                </a:cubicBezTo>
                <a:cubicBezTo>
                  <a:pt x="192414" y="1883710"/>
                  <a:pt x="203023" y="1888172"/>
                  <a:pt x="213878" y="1891791"/>
                </a:cubicBezTo>
                <a:cubicBezTo>
                  <a:pt x="271771" y="1888172"/>
                  <a:pt x="330194" y="1889540"/>
                  <a:pt x="387558" y="1880935"/>
                </a:cubicBezTo>
                <a:cubicBezTo>
                  <a:pt x="403561" y="1878534"/>
                  <a:pt x="415954" y="1865234"/>
                  <a:pt x="430978" y="1859224"/>
                </a:cubicBezTo>
                <a:cubicBezTo>
                  <a:pt x="575430" y="1801441"/>
                  <a:pt x="414848" y="1881929"/>
                  <a:pt x="561239" y="1794091"/>
                </a:cubicBezTo>
                <a:cubicBezTo>
                  <a:pt x="674184" y="1726321"/>
                  <a:pt x="547383" y="1806447"/>
                  <a:pt x="637224" y="1761524"/>
                </a:cubicBezTo>
                <a:cubicBezTo>
                  <a:pt x="648893" y="1755689"/>
                  <a:pt x="658934" y="1747050"/>
                  <a:pt x="669789" y="1739813"/>
                </a:cubicBezTo>
                <a:cubicBezTo>
                  <a:pt x="706273" y="1630356"/>
                  <a:pt x="650605" y="1800145"/>
                  <a:pt x="691499" y="1663824"/>
                </a:cubicBezTo>
                <a:cubicBezTo>
                  <a:pt x="698075" y="1641904"/>
                  <a:pt x="705972" y="1620402"/>
                  <a:pt x="713209" y="1598691"/>
                </a:cubicBezTo>
                <a:cubicBezTo>
                  <a:pt x="709591" y="1446713"/>
                  <a:pt x="712466" y="1294441"/>
                  <a:pt x="702354" y="1142757"/>
                </a:cubicBezTo>
                <a:cubicBezTo>
                  <a:pt x="701486" y="1129740"/>
                  <a:pt x="686478" y="1121860"/>
                  <a:pt x="680644" y="1110191"/>
                </a:cubicBezTo>
                <a:cubicBezTo>
                  <a:pt x="665352" y="1079605"/>
                  <a:pt x="667440" y="1026180"/>
                  <a:pt x="626369" y="1012490"/>
                </a:cubicBezTo>
                <a:lnTo>
                  <a:pt x="593804" y="1001635"/>
                </a:lnTo>
                <a:lnTo>
                  <a:pt x="561239" y="903935"/>
                </a:lnTo>
                <a:lnTo>
                  <a:pt x="550384" y="871368"/>
                </a:lnTo>
                <a:cubicBezTo>
                  <a:pt x="550825" y="859914"/>
                  <a:pt x="560146" y="523677"/>
                  <a:pt x="572094" y="448001"/>
                </a:cubicBezTo>
                <a:cubicBezTo>
                  <a:pt x="575663" y="425396"/>
                  <a:pt x="586567" y="404579"/>
                  <a:pt x="593804" y="382868"/>
                </a:cubicBezTo>
                <a:lnTo>
                  <a:pt x="604659" y="350301"/>
                </a:lnTo>
                <a:lnTo>
                  <a:pt x="615514" y="317735"/>
                </a:lnTo>
                <a:cubicBezTo>
                  <a:pt x="608193" y="222561"/>
                  <a:pt x="636487" y="190042"/>
                  <a:pt x="572094" y="144046"/>
                </a:cubicBezTo>
                <a:cubicBezTo>
                  <a:pt x="558926" y="134640"/>
                  <a:pt x="543147" y="129572"/>
                  <a:pt x="528674" y="122335"/>
                </a:cubicBezTo>
                <a:cubicBezTo>
                  <a:pt x="453566" y="9672"/>
                  <a:pt x="573727" y="178246"/>
                  <a:pt x="463543" y="68057"/>
                </a:cubicBezTo>
                <a:cubicBezTo>
                  <a:pt x="452101" y="56614"/>
                  <a:pt x="453275" y="36078"/>
                  <a:pt x="441833" y="24635"/>
                </a:cubicBezTo>
                <a:cubicBezTo>
                  <a:pt x="433742" y="16544"/>
                  <a:pt x="420369" y="16554"/>
                  <a:pt x="409268" y="13779"/>
                </a:cubicBezTo>
                <a:cubicBezTo>
                  <a:pt x="391369" y="9304"/>
                  <a:pt x="373085" y="6542"/>
                  <a:pt x="354993" y="2923"/>
                </a:cubicBezTo>
                <a:cubicBezTo>
                  <a:pt x="201932" y="15679"/>
                  <a:pt x="266065" y="0"/>
                  <a:pt x="159603" y="35490"/>
                </a:cubicBezTo>
                <a:lnTo>
                  <a:pt x="127038" y="46346"/>
                </a:lnTo>
                <a:lnTo>
                  <a:pt x="94473" y="57201"/>
                </a:lnTo>
                <a:cubicBezTo>
                  <a:pt x="55176" y="83400"/>
                  <a:pt x="63717" y="30063"/>
                  <a:pt x="61908" y="68057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517775" y="2865438"/>
            <a:ext cx="728663" cy="660400"/>
          </a:xfrm>
          <a:custGeom>
            <a:avLst/>
            <a:gdLst>
              <a:gd name="connsiteX0" fmla="*/ 575317 w 727287"/>
              <a:gd name="connsiteY0" fmla="*/ 618767 h 659292"/>
              <a:gd name="connsiteX1" fmla="*/ 75985 w 727287"/>
              <a:gd name="connsiteY1" fmla="*/ 618767 h 659292"/>
              <a:gd name="connsiteX2" fmla="*/ 54275 w 727287"/>
              <a:gd name="connsiteY2" fmla="*/ 586200 h 659292"/>
              <a:gd name="connsiteX3" fmla="*/ 32565 w 727287"/>
              <a:gd name="connsiteY3" fmla="*/ 521067 h 659292"/>
              <a:gd name="connsiteX4" fmla="*/ 0 w 727287"/>
              <a:gd name="connsiteY4" fmla="*/ 455933 h 659292"/>
              <a:gd name="connsiteX5" fmla="*/ 10855 w 727287"/>
              <a:gd name="connsiteY5" fmla="*/ 314811 h 659292"/>
              <a:gd name="connsiteX6" fmla="*/ 21710 w 727287"/>
              <a:gd name="connsiteY6" fmla="*/ 260533 h 659292"/>
              <a:gd name="connsiteX7" fmla="*/ 119406 w 727287"/>
              <a:gd name="connsiteY7" fmla="*/ 141122 h 659292"/>
              <a:gd name="connsiteX8" fmla="*/ 173681 w 727287"/>
              <a:gd name="connsiteY8" fmla="*/ 86844 h 659292"/>
              <a:gd name="connsiteX9" fmla="*/ 238811 w 727287"/>
              <a:gd name="connsiteY9" fmla="*/ 75989 h 659292"/>
              <a:gd name="connsiteX10" fmla="*/ 271376 w 727287"/>
              <a:gd name="connsiteY10" fmla="*/ 54278 h 659292"/>
              <a:gd name="connsiteX11" fmla="*/ 347361 w 727287"/>
              <a:gd name="connsiteY11" fmla="*/ 32567 h 659292"/>
              <a:gd name="connsiteX12" fmla="*/ 379926 w 727287"/>
              <a:gd name="connsiteY12" fmla="*/ 21711 h 659292"/>
              <a:gd name="connsiteX13" fmla="*/ 412491 w 727287"/>
              <a:gd name="connsiteY13" fmla="*/ 0 h 659292"/>
              <a:gd name="connsiteX14" fmla="*/ 510186 w 727287"/>
              <a:gd name="connsiteY14" fmla="*/ 10855 h 659292"/>
              <a:gd name="connsiteX15" fmla="*/ 575317 w 727287"/>
              <a:gd name="connsiteY15" fmla="*/ 54278 h 659292"/>
              <a:gd name="connsiteX16" fmla="*/ 607882 w 727287"/>
              <a:gd name="connsiteY16" fmla="*/ 75989 h 659292"/>
              <a:gd name="connsiteX17" fmla="*/ 629592 w 727287"/>
              <a:gd name="connsiteY17" fmla="*/ 108555 h 659292"/>
              <a:gd name="connsiteX18" fmla="*/ 640447 w 727287"/>
              <a:gd name="connsiteY18" fmla="*/ 141122 h 659292"/>
              <a:gd name="connsiteX19" fmla="*/ 673012 w 727287"/>
              <a:gd name="connsiteY19" fmla="*/ 151978 h 659292"/>
              <a:gd name="connsiteX20" fmla="*/ 683867 w 727287"/>
              <a:gd name="connsiteY20" fmla="*/ 184544 h 659292"/>
              <a:gd name="connsiteX21" fmla="*/ 705577 w 727287"/>
              <a:gd name="connsiteY21" fmla="*/ 217111 h 659292"/>
              <a:gd name="connsiteX22" fmla="*/ 727287 w 727287"/>
              <a:gd name="connsiteY22" fmla="*/ 303956 h 659292"/>
              <a:gd name="connsiteX23" fmla="*/ 716432 w 727287"/>
              <a:gd name="connsiteY23" fmla="*/ 510211 h 659292"/>
              <a:gd name="connsiteX24" fmla="*/ 694722 w 727287"/>
              <a:gd name="connsiteY24" fmla="*/ 575345 h 659292"/>
              <a:gd name="connsiteX25" fmla="*/ 629592 w 727287"/>
              <a:gd name="connsiteY25" fmla="*/ 607911 h 659292"/>
              <a:gd name="connsiteX26" fmla="*/ 575317 w 727287"/>
              <a:gd name="connsiteY26" fmla="*/ 618767 h 65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7287" h="659292">
                <a:moveTo>
                  <a:pt x="575317" y="618767"/>
                </a:moveTo>
                <a:cubicBezTo>
                  <a:pt x="483049" y="620576"/>
                  <a:pt x="270495" y="659292"/>
                  <a:pt x="75985" y="618767"/>
                </a:cubicBezTo>
                <a:cubicBezTo>
                  <a:pt x="63213" y="616106"/>
                  <a:pt x="59574" y="598122"/>
                  <a:pt x="54275" y="586200"/>
                </a:cubicBezTo>
                <a:cubicBezTo>
                  <a:pt x="44981" y="565287"/>
                  <a:pt x="45259" y="540109"/>
                  <a:pt x="32565" y="521067"/>
                </a:cubicBezTo>
                <a:cubicBezTo>
                  <a:pt x="4508" y="478979"/>
                  <a:pt x="14980" y="500877"/>
                  <a:pt x="0" y="455933"/>
                </a:cubicBezTo>
                <a:cubicBezTo>
                  <a:pt x="3618" y="408892"/>
                  <a:pt x="5645" y="361702"/>
                  <a:pt x="10855" y="314811"/>
                </a:cubicBezTo>
                <a:cubicBezTo>
                  <a:pt x="12892" y="296473"/>
                  <a:pt x="14075" y="277330"/>
                  <a:pt x="21710" y="260533"/>
                </a:cubicBezTo>
                <a:cubicBezTo>
                  <a:pt x="74688" y="143975"/>
                  <a:pt x="51224" y="243402"/>
                  <a:pt x="119406" y="141122"/>
                </a:cubicBezTo>
                <a:cubicBezTo>
                  <a:pt x="135946" y="116310"/>
                  <a:pt x="142666" y="97183"/>
                  <a:pt x="173681" y="86844"/>
                </a:cubicBezTo>
                <a:cubicBezTo>
                  <a:pt x="194561" y="79884"/>
                  <a:pt x="217101" y="79607"/>
                  <a:pt x="238811" y="75989"/>
                </a:cubicBezTo>
                <a:cubicBezTo>
                  <a:pt x="249666" y="68752"/>
                  <a:pt x="259707" y="60113"/>
                  <a:pt x="271376" y="54278"/>
                </a:cubicBezTo>
                <a:cubicBezTo>
                  <a:pt x="288732" y="45599"/>
                  <a:pt x="331123" y="37207"/>
                  <a:pt x="347361" y="32567"/>
                </a:cubicBezTo>
                <a:cubicBezTo>
                  <a:pt x="358363" y="29423"/>
                  <a:pt x="369692" y="26828"/>
                  <a:pt x="379926" y="21711"/>
                </a:cubicBezTo>
                <a:cubicBezTo>
                  <a:pt x="391595" y="15876"/>
                  <a:pt x="401636" y="7237"/>
                  <a:pt x="412491" y="0"/>
                </a:cubicBezTo>
                <a:cubicBezTo>
                  <a:pt x="445056" y="3618"/>
                  <a:pt x="479102" y="493"/>
                  <a:pt x="510186" y="10855"/>
                </a:cubicBezTo>
                <a:cubicBezTo>
                  <a:pt x="534940" y="19107"/>
                  <a:pt x="553607" y="39804"/>
                  <a:pt x="575317" y="54278"/>
                </a:cubicBezTo>
                <a:lnTo>
                  <a:pt x="607882" y="75989"/>
                </a:lnTo>
                <a:cubicBezTo>
                  <a:pt x="615119" y="86844"/>
                  <a:pt x="623758" y="96886"/>
                  <a:pt x="629592" y="108555"/>
                </a:cubicBezTo>
                <a:cubicBezTo>
                  <a:pt x="634709" y="118790"/>
                  <a:pt x="632356" y="133030"/>
                  <a:pt x="640447" y="141122"/>
                </a:cubicBezTo>
                <a:cubicBezTo>
                  <a:pt x="648538" y="149213"/>
                  <a:pt x="662157" y="148359"/>
                  <a:pt x="673012" y="151978"/>
                </a:cubicBezTo>
                <a:cubicBezTo>
                  <a:pt x="676630" y="162833"/>
                  <a:pt x="678750" y="174309"/>
                  <a:pt x="683867" y="184544"/>
                </a:cubicBezTo>
                <a:cubicBezTo>
                  <a:pt x="689701" y="196213"/>
                  <a:pt x="701119" y="204850"/>
                  <a:pt x="705577" y="217111"/>
                </a:cubicBezTo>
                <a:cubicBezTo>
                  <a:pt x="715774" y="245154"/>
                  <a:pt x="727287" y="303956"/>
                  <a:pt x="727287" y="303956"/>
                </a:cubicBezTo>
                <a:cubicBezTo>
                  <a:pt x="723669" y="372708"/>
                  <a:pt x="724634" y="441855"/>
                  <a:pt x="716432" y="510211"/>
                </a:cubicBezTo>
                <a:cubicBezTo>
                  <a:pt x="713705" y="532934"/>
                  <a:pt x="713764" y="562650"/>
                  <a:pt x="694722" y="575345"/>
                </a:cubicBezTo>
                <a:cubicBezTo>
                  <a:pt x="665445" y="594864"/>
                  <a:pt x="663300" y="600420"/>
                  <a:pt x="629592" y="607911"/>
                </a:cubicBezTo>
                <a:cubicBezTo>
                  <a:pt x="608107" y="612686"/>
                  <a:pt x="667585" y="616958"/>
                  <a:pt x="575317" y="61876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23850" y="4548188"/>
            <a:ext cx="8229600" cy="2084387"/>
          </a:xfrm>
          <a:custGeom>
            <a:avLst/>
            <a:gdLst>
              <a:gd name="connsiteX0" fmla="*/ 34780 w 7878185"/>
              <a:gd name="connsiteY0" fmla="*/ 162833 h 2084267"/>
              <a:gd name="connsiteX1" fmla="*/ 45635 w 7878185"/>
              <a:gd name="connsiteY1" fmla="*/ 857589 h 2084267"/>
              <a:gd name="connsiteX2" fmla="*/ 56490 w 7878185"/>
              <a:gd name="connsiteY2" fmla="*/ 966144 h 2084267"/>
              <a:gd name="connsiteX3" fmla="*/ 67345 w 7878185"/>
              <a:gd name="connsiteY3" fmla="*/ 1552345 h 2084267"/>
              <a:gd name="connsiteX4" fmla="*/ 89055 w 7878185"/>
              <a:gd name="connsiteY4" fmla="*/ 1639189 h 2084267"/>
              <a:gd name="connsiteX5" fmla="*/ 110765 w 7878185"/>
              <a:gd name="connsiteY5" fmla="*/ 1715178 h 2084267"/>
              <a:gd name="connsiteX6" fmla="*/ 121620 w 7878185"/>
              <a:gd name="connsiteY6" fmla="*/ 1758600 h 2084267"/>
              <a:gd name="connsiteX7" fmla="*/ 143330 w 7878185"/>
              <a:gd name="connsiteY7" fmla="*/ 1812878 h 2084267"/>
              <a:gd name="connsiteX8" fmla="*/ 208460 w 7878185"/>
              <a:gd name="connsiteY8" fmla="*/ 1834589 h 2084267"/>
              <a:gd name="connsiteX9" fmla="*/ 360430 w 7878185"/>
              <a:gd name="connsiteY9" fmla="*/ 1899723 h 2084267"/>
              <a:gd name="connsiteX10" fmla="*/ 534111 w 7878185"/>
              <a:gd name="connsiteY10" fmla="*/ 1964856 h 2084267"/>
              <a:gd name="connsiteX11" fmla="*/ 610096 w 7878185"/>
              <a:gd name="connsiteY11" fmla="*/ 1986567 h 2084267"/>
              <a:gd name="connsiteX12" fmla="*/ 696936 w 7878185"/>
              <a:gd name="connsiteY12" fmla="*/ 2019134 h 2084267"/>
              <a:gd name="connsiteX13" fmla="*/ 783776 w 7878185"/>
              <a:gd name="connsiteY13" fmla="*/ 2040845 h 2084267"/>
              <a:gd name="connsiteX14" fmla="*/ 859762 w 7878185"/>
              <a:gd name="connsiteY14" fmla="*/ 2062556 h 2084267"/>
              <a:gd name="connsiteX15" fmla="*/ 1044297 w 7878185"/>
              <a:gd name="connsiteY15" fmla="*/ 2084267 h 2084267"/>
              <a:gd name="connsiteX16" fmla="*/ 1706453 w 7878185"/>
              <a:gd name="connsiteY16" fmla="*/ 2073412 h 2084267"/>
              <a:gd name="connsiteX17" fmla="*/ 2086379 w 7878185"/>
              <a:gd name="connsiteY17" fmla="*/ 2019134 h 2084267"/>
              <a:gd name="connsiteX18" fmla="*/ 2205784 w 7878185"/>
              <a:gd name="connsiteY18" fmla="*/ 2008278 h 2084267"/>
              <a:gd name="connsiteX19" fmla="*/ 2325190 w 7878185"/>
              <a:gd name="connsiteY19" fmla="*/ 1975712 h 2084267"/>
              <a:gd name="connsiteX20" fmla="*/ 2422885 w 7878185"/>
              <a:gd name="connsiteY20" fmla="*/ 1932289 h 2084267"/>
              <a:gd name="connsiteX21" fmla="*/ 2488015 w 7878185"/>
              <a:gd name="connsiteY21" fmla="*/ 1899723 h 2084267"/>
              <a:gd name="connsiteX22" fmla="*/ 2574855 w 7878185"/>
              <a:gd name="connsiteY22" fmla="*/ 1834589 h 2084267"/>
              <a:gd name="connsiteX23" fmla="*/ 2629130 w 7878185"/>
              <a:gd name="connsiteY23" fmla="*/ 1812878 h 2084267"/>
              <a:gd name="connsiteX24" fmla="*/ 2683405 w 7878185"/>
              <a:gd name="connsiteY24" fmla="*/ 1780311 h 2084267"/>
              <a:gd name="connsiteX25" fmla="*/ 2737680 w 7878185"/>
              <a:gd name="connsiteY25" fmla="*/ 1758600 h 2084267"/>
              <a:gd name="connsiteX26" fmla="*/ 2791956 w 7878185"/>
              <a:gd name="connsiteY26" fmla="*/ 1726034 h 2084267"/>
              <a:gd name="connsiteX27" fmla="*/ 2857086 w 7878185"/>
              <a:gd name="connsiteY27" fmla="*/ 1715178 h 2084267"/>
              <a:gd name="connsiteX28" fmla="*/ 2976491 w 7878185"/>
              <a:gd name="connsiteY28" fmla="*/ 1682611 h 2084267"/>
              <a:gd name="connsiteX29" fmla="*/ 3671212 w 7878185"/>
              <a:gd name="connsiteY29" fmla="*/ 1693467 h 2084267"/>
              <a:gd name="connsiteX30" fmla="*/ 3714633 w 7878185"/>
              <a:gd name="connsiteY30" fmla="*/ 1704323 h 2084267"/>
              <a:gd name="connsiteX31" fmla="*/ 4018573 w 7878185"/>
              <a:gd name="connsiteY31" fmla="*/ 1693467 h 2084267"/>
              <a:gd name="connsiteX32" fmla="*/ 4680730 w 7878185"/>
              <a:gd name="connsiteY32" fmla="*/ 1671756 h 2084267"/>
              <a:gd name="connsiteX33" fmla="*/ 4995525 w 7878185"/>
              <a:gd name="connsiteY33" fmla="*/ 1660900 h 2084267"/>
              <a:gd name="connsiteX34" fmla="*/ 5983332 w 7878185"/>
              <a:gd name="connsiteY34" fmla="*/ 1628334 h 2084267"/>
              <a:gd name="connsiteX35" fmla="*/ 6037607 w 7878185"/>
              <a:gd name="connsiteY35" fmla="*/ 1617478 h 2084267"/>
              <a:gd name="connsiteX36" fmla="*/ 6178723 w 7878185"/>
              <a:gd name="connsiteY36" fmla="*/ 1606622 h 2084267"/>
              <a:gd name="connsiteX37" fmla="*/ 6536939 w 7878185"/>
              <a:gd name="connsiteY37" fmla="*/ 1584911 h 2084267"/>
              <a:gd name="connsiteX38" fmla="*/ 6699764 w 7878185"/>
              <a:gd name="connsiteY38" fmla="*/ 1574056 h 2084267"/>
              <a:gd name="connsiteX39" fmla="*/ 6938574 w 7878185"/>
              <a:gd name="connsiteY39" fmla="*/ 1552345 h 2084267"/>
              <a:gd name="connsiteX40" fmla="*/ 7025415 w 7878185"/>
              <a:gd name="connsiteY40" fmla="*/ 1530634 h 2084267"/>
              <a:gd name="connsiteX41" fmla="*/ 7068835 w 7878185"/>
              <a:gd name="connsiteY41" fmla="*/ 1508922 h 2084267"/>
              <a:gd name="connsiteX42" fmla="*/ 7133965 w 7878185"/>
              <a:gd name="connsiteY42" fmla="*/ 1498067 h 2084267"/>
              <a:gd name="connsiteX43" fmla="*/ 7676716 w 7878185"/>
              <a:gd name="connsiteY43" fmla="*/ 1476356 h 2084267"/>
              <a:gd name="connsiteX44" fmla="*/ 7741846 w 7878185"/>
              <a:gd name="connsiteY44" fmla="*/ 1454645 h 2084267"/>
              <a:gd name="connsiteX45" fmla="*/ 7817831 w 7878185"/>
              <a:gd name="connsiteY45" fmla="*/ 1432934 h 2084267"/>
              <a:gd name="connsiteX46" fmla="*/ 7828686 w 7878185"/>
              <a:gd name="connsiteY46" fmla="*/ 1400367 h 2084267"/>
              <a:gd name="connsiteX47" fmla="*/ 7817831 w 7878185"/>
              <a:gd name="connsiteY47" fmla="*/ 1356945 h 2084267"/>
              <a:gd name="connsiteX48" fmla="*/ 7709281 w 7878185"/>
              <a:gd name="connsiteY48" fmla="*/ 1313522 h 2084267"/>
              <a:gd name="connsiteX49" fmla="*/ 7579021 w 7878185"/>
              <a:gd name="connsiteY49" fmla="*/ 1259245 h 2084267"/>
              <a:gd name="connsiteX50" fmla="*/ 7503036 w 7878185"/>
              <a:gd name="connsiteY50" fmla="*/ 1215822 h 2084267"/>
              <a:gd name="connsiteX51" fmla="*/ 7427050 w 7878185"/>
              <a:gd name="connsiteY51" fmla="*/ 1194111 h 2084267"/>
              <a:gd name="connsiteX52" fmla="*/ 7361920 w 7878185"/>
              <a:gd name="connsiteY52" fmla="*/ 1161545 h 2084267"/>
              <a:gd name="connsiteX53" fmla="*/ 7285935 w 7878185"/>
              <a:gd name="connsiteY53" fmla="*/ 1139833 h 2084267"/>
              <a:gd name="connsiteX54" fmla="*/ 7253370 w 7878185"/>
              <a:gd name="connsiteY54" fmla="*/ 1128978 h 2084267"/>
              <a:gd name="connsiteX55" fmla="*/ 6732329 w 7878185"/>
              <a:gd name="connsiteY55" fmla="*/ 1139833 h 2084267"/>
              <a:gd name="connsiteX56" fmla="*/ 6602069 w 7878185"/>
              <a:gd name="connsiteY56" fmla="*/ 1161545 h 2084267"/>
              <a:gd name="connsiteX57" fmla="*/ 6482663 w 7878185"/>
              <a:gd name="connsiteY57" fmla="*/ 1172400 h 2084267"/>
              <a:gd name="connsiteX58" fmla="*/ 5918202 w 7878185"/>
              <a:gd name="connsiteY58" fmla="*/ 1161545 h 2084267"/>
              <a:gd name="connsiteX59" fmla="*/ 5711957 w 7878185"/>
              <a:gd name="connsiteY59" fmla="*/ 1139833 h 2084267"/>
              <a:gd name="connsiteX60" fmla="*/ 5440581 w 7878185"/>
              <a:gd name="connsiteY60" fmla="*/ 1118122 h 2084267"/>
              <a:gd name="connsiteX61" fmla="*/ 5364596 w 7878185"/>
              <a:gd name="connsiteY61" fmla="*/ 1107267 h 2084267"/>
              <a:gd name="connsiteX62" fmla="*/ 5245191 w 7878185"/>
              <a:gd name="connsiteY62" fmla="*/ 1096411 h 2084267"/>
              <a:gd name="connsiteX63" fmla="*/ 5147496 w 7878185"/>
              <a:gd name="connsiteY63" fmla="*/ 1085556 h 2084267"/>
              <a:gd name="connsiteX64" fmla="*/ 4995525 w 7878185"/>
              <a:gd name="connsiteY64" fmla="*/ 1063844 h 2084267"/>
              <a:gd name="connsiteX65" fmla="*/ 4865265 w 7878185"/>
              <a:gd name="connsiteY65" fmla="*/ 1042133 h 2084267"/>
              <a:gd name="connsiteX66" fmla="*/ 4517904 w 7878185"/>
              <a:gd name="connsiteY66" fmla="*/ 1020422 h 2084267"/>
              <a:gd name="connsiteX67" fmla="*/ 4040283 w 7878185"/>
              <a:gd name="connsiteY67" fmla="*/ 998711 h 2084267"/>
              <a:gd name="connsiteX68" fmla="*/ 3996863 w 7878185"/>
              <a:gd name="connsiteY68" fmla="*/ 987856 h 2084267"/>
              <a:gd name="connsiteX69" fmla="*/ 3931733 w 7878185"/>
              <a:gd name="connsiteY69" fmla="*/ 977000 h 2084267"/>
              <a:gd name="connsiteX70" fmla="*/ 3454112 w 7878185"/>
              <a:gd name="connsiteY70" fmla="*/ 966144 h 2084267"/>
              <a:gd name="connsiteX71" fmla="*/ 3269577 w 7878185"/>
              <a:gd name="connsiteY71" fmla="*/ 922722 h 2084267"/>
              <a:gd name="connsiteX72" fmla="*/ 3182736 w 7878185"/>
              <a:gd name="connsiteY72" fmla="*/ 879300 h 2084267"/>
              <a:gd name="connsiteX73" fmla="*/ 3117606 w 7878185"/>
              <a:gd name="connsiteY73" fmla="*/ 803311 h 2084267"/>
              <a:gd name="connsiteX74" fmla="*/ 3106751 w 7878185"/>
              <a:gd name="connsiteY74" fmla="*/ 694755 h 2084267"/>
              <a:gd name="connsiteX75" fmla="*/ 3095896 w 7878185"/>
              <a:gd name="connsiteY75" fmla="*/ 640478 h 2084267"/>
              <a:gd name="connsiteX76" fmla="*/ 3085041 w 7878185"/>
              <a:gd name="connsiteY76" fmla="*/ 390800 h 2084267"/>
              <a:gd name="connsiteX77" fmla="*/ 3052476 w 7878185"/>
              <a:gd name="connsiteY77" fmla="*/ 369089 h 2084267"/>
              <a:gd name="connsiteX78" fmla="*/ 2943926 w 7878185"/>
              <a:gd name="connsiteY78" fmla="*/ 282244 h 2084267"/>
              <a:gd name="connsiteX79" fmla="*/ 2867941 w 7878185"/>
              <a:gd name="connsiteY79" fmla="*/ 217111 h 2084267"/>
              <a:gd name="connsiteX80" fmla="*/ 2781101 w 7878185"/>
              <a:gd name="connsiteY80" fmla="*/ 119411 h 2084267"/>
              <a:gd name="connsiteX81" fmla="*/ 2748536 w 7878185"/>
              <a:gd name="connsiteY81" fmla="*/ 97700 h 2084267"/>
              <a:gd name="connsiteX82" fmla="*/ 2705115 w 7878185"/>
              <a:gd name="connsiteY82" fmla="*/ 86844 h 2084267"/>
              <a:gd name="connsiteX83" fmla="*/ 2650840 w 7878185"/>
              <a:gd name="connsiteY83" fmla="*/ 65133 h 2084267"/>
              <a:gd name="connsiteX84" fmla="*/ 2260059 w 7878185"/>
              <a:gd name="connsiteY84" fmla="*/ 43422 h 2084267"/>
              <a:gd name="connsiteX85" fmla="*/ 2086379 w 7878185"/>
              <a:gd name="connsiteY85" fmla="*/ 32566 h 2084267"/>
              <a:gd name="connsiteX86" fmla="*/ 1576193 w 7878185"/>
              <a:gd name="connsiteY86" fmla="*/ 43422 h 2084267"/>
              <a:gd name="connsiteX87" fmla="*/ 1521918 w 7878185"/>
              <a:gd name="connsiteY87" fmla="*/ 54277 h 2084267"/>
              <a:gd name="connsiteX88" fmla="*/ 1424223 w 7878185"/>
              <a:gd name="connsiteY88" fmla="*/ 65133 h 2084267"/>
              <a:gd name="connsiteX89" fmla="*/ 1011732 w 7878185"/>
              <a:gd name="connsiteY89" fmla="*/ 54277 h 2084267"/>
              <a:gd name="connsiteX90" fmla="*/ 892327 w 7878185"/>
              <a:gd name="connsiteY90" fmla="*/ 32566 h 2084267"/>
              <a:gd name="connsiteX91" fmla="*/ 805486 w 7878185"/>
              <a:gd name="connsiteY91" fmla="*/ 21711 h 2084267"/>
              <a:gd name="connsiteX92" fmla="*/ 610096 w 7878185"/>
              <a:gd name="connsiteY92" fmla="*/ 0 h 2084267"/>
              <a:gd name="connsiteX93" fmla="*/ 89055 w 7878185"/>
              <a:gd name="connsiteY93" fmla="*/ 10855 h 2084267"/>
              <a:gd name="connsiteX94" fmla="*/ 45635 w 7878185"/>
              <a:gd name="connsiteY94" fmla="*/ 32566 h 2084267"/>
              <a:gd name="connsiteX95" fmla="*/ 23925 w 7878185"/>
              <a:gd name="connsiteY95" fmla="*/ 97700 h 2084267"/>
              <a:gd name="connsiteX96" fmla="*/ 34780 w 7878185"/>
              <a:gd name="connsiteY96" fmla="*/ 206255 h 2084267"/>
              <a:gd name="connsiteX97" fmla="*/ 45635 w 7878185"/>
              <a:gd name="connsiteY97" fmla="*/ 249677 h 2084267"/>
              <a:gd name="connsiteX98" fmla="*/ 45635 w 7878185"/>
              <a:gd name="connsiteY98" fmla="*/ 249677 h 2084267"/>
              <a:gd name="connsiteX99" fmla="*/ 45635 w 7878185"/>
              <a:gd name="connsiteY99" fmla="*/ 249677 h 2084267"/>
              <a:gd name="connsiteX100" fmla="*/ 34780 w 7878185"/>
              <a:gd name="connsiteY100" fmla="*/ 162833 h 208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878185" h="2084267">
                <a:moveTo>
                  <a:pt x="34780" y="162833"/>
                </a:moveTo>
                <a:cubicBezTo>
                  <a:pt x="38398" y="394418"/>
                  <a:pt x="39378" y="626060"/>
                  <a:pt x="45635" y="857589"/>
                </a:cubicBezTo>
                <a:cubicBezTo>
                  <a:pt x="46617" y="893941"/>
                  <a:pt x="55354" y="929796"/>
                  <a:pt x="56490" y="966144"/>
                </a:cubicBezTo>
                <a:cubicBezTo>
                  <a:pt x="62594" y="1161482"/>
                  <a:pt x="57900" y="1357140"/>
                  <a:pt x="67345" y="1552345"/>
                </a:cubicBezTo>
                <a:cubicBezTo>
                  <a:pt x="68787" y="1582149"/>
                  <a:pt x="81818" y="1610241"/>
                  <a:pt x="89055" y="1639189"/>
                </a:cubicBezTo>
                <a:cubicBezTo>
                  <a:pt x="122989" y="1774932"/>
                  <a:pt x="79620" y="1606164"/>
                  <a:pt x="110765" y="1715178"/>
                </a:cubicBezTo>
                <a:cubicBezTo>
                  <a:pt x="114863" y="1729523"/>
                  <a:pt x="116902" y="1744446"/>
                  <a:pt x="121620" y="1758600"/>
                </a:cubicBezTo>
                <a:cubicBezTo>
                  <a:pt x="127782" y="1777086"/>
                  <a:pt x="128665" y="1800046"/>
                  <a:pt x="143330" y="1812878"/>
                </a:cubicBezTo>
                <a:cubicBezTo>
                  <a:pt x="160552" y="1827948"/>
                  <a:pt x="187627" y="1825119"/>
                  <a:pt x="208460" y="1834589"/>
                </a:cubicBezTo>
                <a:cubicBezTo>
                  <a:pt x="441355" y="1940456"/>
                  <a:pt x="0" y="1769962"/>
                  <a:pt x="360430" y="1899723"/>
                </a:cubicBezTo>
                <a:cubicBezTo>
                  <a:pt x="418605" y="1920667"/>
                  <a:pt x="474659" y="1947869"/>
                  <a:pt x="534111" y="1964856"/>
                </a:cubicBezTo>
                <a:cubicBezTo>
                  <a:pt x="559439" y="1972093"/>
                  <a:pt x="585106" y="1978237"/>
                  <a:pt x="610096" y="1986567"/>
                </a:cubicBezTo>
                <a:cubicBezTo>
                  <a:pt x="639425" y="1996344"/>
                  <a:pt x="667428" y="2009912"/>
                  <a:pt x="696936" y="2019134"/>
                </a:cubicBezTo>
                <a:cubicBezTo>
                  <a:pt x="725415" y="2028034"/>
                  <a:pt x="754946" y="2033157"/>
                  <a:pt x="783776" y="2040845"/>
                </a:cubicBezTo>
                <a:cubicBezTo>
                  <a:pt x="809229" y="2047633"/>
                  <a:pt x="834005" y="2057036"/>
                  <a:pt x="859762" y="2062556"/>
                </a:cubicBezTo>
                <a:cubicBezTo>
                  <a:pt x="901764" y="2071557"/>
                  <a:pt x="1009750" y="2080812"/>
                  <a:pt x="1044297" y="2084267"/>
                </a:cubicBezTo>
                <a:lnTo>
                  <a:pt x="1706453" y="2073412"/>
                </a:lnTo>
                <a:cubicBezTo>
                  <a:pt x="1929250" y="2067308"/>
                  <a:pt x="1777586" y="2047209"/>
                  <a:pt x="2086379" y="2019134"/>
                </a:cubicBezTo>
                <a:lnTo>
                  <a:pt x="2205784" y="2008278"/>
                </a:lnTo>
                <a:cubicBezTo>
                  <a:pt x="2303726" y="1983792"/>
                  <a:pt x="2264318" y="1996003"/>
                  <a:pt x="2325190" y="1975712"/>
                </a:cubicBezTo>
                <a:cubicBezTo>
                  <a:pt x="2391522" y="1931487"/>
                  <a:pt x="2319547" y="1975348"/>
                  <a:pt x="2422885" y="1932289"/>
                </a:cubicBezTo>
                <a:cubicBezTo>
                  <a:pt x="2445290" y="1922953"/>
                  <a:pt x="2466305" y="1910578"/>
                  <a:pt x="2488015" y="1899723"/>
                </a:cubicBezTo>
                <a:cubicBezTo>
                  <a:pt x="2525684" y="1862051"/>
                  <a:pt x="2520904" y="1861566"/>
                  <a:pt x="2574855" y="1834589"/>
                </a:cubicBezTo>
                <a:cubicBezTo>
                  <a:pt x="2592283" y="1825874"/>
                  <a:pt x="2611702" y="1821593"/>
                  <a:pt x="2629130" y="1812878"/>
                </a:cubicBezTo>
                <a:cubicBezTo>
                  <a:pt x="2648001" y="1803442"/>
                  <a:pt x="2664534" y="1789747"/>
                  <a:pt x="2683405" y="1780311"/>
                </a:cubicBezTo>
                <a:cubicBezTo>
                  <a:pt x="2700833" y="1771596"/>
                  <a:pt x="2720252" y="1767314"/>
                  <a:pt x="2737680" y="1758600"/>
                </a:cubicBezTo>
                <a:cubicBezTo>
                  <a:pt x="2756551" y="1749164"/>
                  <a:pt x="2772128" y="1733245"/>
                  <a:pt x="2791956" y="1726034"/>
                </a:cubicBezTo>
                <a:cubicBezTo>
                  <a:pt x="2812640" y="1718512"/>
                  <a:pt x="2835432" y="1719115"/>
                  <a:pt x="2857086" y="1715178"/>
                </a:cubicBezTo>
                <a:cubicBezTo>
                  <a:pt x="2924601" y="1702902"/>
                  <a:pt x="2905270" y="1706354"/>
                  <a:pt x="2976491" y="1682611"/>
                </a:cubicBezTo>
                <a:lnTo>
                  <a:pt x="3671212" y="1693467"/>
                </a:lnTo>
                <a:cubicBezTo>
                  <a:pt x="3686125" y="1693906"/>
                  <a:pt x="3699714" y="1704323"/>
                  <a:pt x="3714633" y="1704323"/>
                </a:cubicBezTo>
                <a:cubicBezTo>
                  <a:pt x="3816011" y="1704323"/>
                  <a:pt x="3917260" y="1697086"/>
                  <a:pt x="4018573" y="1693467"/>
                </a:cubicBezTo>
                <a:cubicBezTo>
                  <a:pt x="4328621" y="1665278"/>
                  <a:pt x="4050785" y="1687705"/>
                  <a:pt x="4680730" y="1671756"/>
                </a:cubicBezTo>
                <a:lnTo>
                  <a:pt x="4995525" y="1660900"/>
                </a:lnTo>
                <a:cubicBezTo>
                  <a:pt x="5428717" y="1594252"/>
                  <a:pt x="5011331" y="1651757"/>
                  <a:pt x="5983332" y="1628334"/>
                </a:cubicBezTo>
                <a:cubicBezTo>
                  <a:pt x="6001777" y="1627890"/>
                  <a:pt x="6019270" y="1619516"/>
                  <a:pt x="6037607" y="1617478"/>
                </a:cubicBezTo>
                <a:cubicBezTo>
                  <a:pt x="6084496" y="1612268"/>
                  <a:pt x="6131645" y="1609692"/>
                  <a:pt x="6178723" y="1606622"/>
                </a:cubicBezTo>
                <a:lnTo>
                  <a:pt x="6536939" y="1584911"/>
                </a:lnTo>
                <a:lnTo>
                  <a:pt x="6699764" y="1574056"/>
                </a:lnTo>
                <a:cubicBezTo>
                  <a:pt x="6866262" y="1560180"/>
                  <a:pt x="6786670" y="1567535"/>
                  <a:pt x="6938574" y="1552345"/>
                </a:cubicBezTo>
                <a:cubicBezTo>
                  <a:pt x="6967521" y="1545108"/>
                  <a:pt x="6997108" y="1540070"/>
                  <a:pt x="7025415" y="1530634"/>
                </a:cubicBezTo>
                <a:cubicBezTo>
                  <a:pt x="7040766" y="1525517"/>
                  <a:pt x="7053336" y="1513572"/>
                  <a:pt x="7068835" y="1508922"/>
                </a:cubicBezTo>
                <a:cubicBezTo>
                  <a:pt x="7089916" y="1502597"/>
                  <a:pt x="7112255" y="1501685"/>
                  <a:pt x="7133965" y="1498067"/>
                </a:cubicBezTo>
                <a:cubicBezTo>
                  <a:pt x="7332379" y="1431923"/>
                  <a:pt x="7088504" y="1509652"/>
                  <a:pt x="7676716" y="1476356"/>
                </a:cubicBezTo>
                <a:cubicBezTo>
                  <a:pt x="7699564" y="1475063"/>
                  <a:pt x="7719927" y="1461221"/>
                  <a:pt x="7741846" y="1454645"/>
                </a:cubicBezTo>
                <a:cubicBezTo>
                  <a:pt x="7878185" y="1413741"/>
                  <a:pt x="7708361" y="1469424"/>
                  <a:pt x="7817831" y="1432934"/>
                </a:cubicBezTo>
                <a:cubicBezTo>
                  <a:pt x="7821449" y="1422078"/>
                  <a:pt x="7828686" y="1411810"/>
                  <a:pt x="7828686" y="1400367"/>
                </a:cubicBezTo>
                <a:cubicBezTo>
                  <a:pt x="7828686" y="1385448"/>
                  <a:pt x="7824503" y="1370289"/>
                  <a:pt x="7817831" y="1356945"/>
                </a:cubicBezTo>
                <a:cubicBezTo>
                  <a:pt x="7798029" y="1317338"/>
                  <a:pt x="7738982" y="1328373"/>
                  <a:pt x="7709281" y="1313522"/>
                </a:cubicBezTo>
                <a:cubicBezTo>
                  <a:pt x="7609097" y="1263428"/>
                  <a:pt x="7653838" y="1277949"/>
                  <a:pt x="7579021" y="1259245"/>
                </a:cubicBezTo>
                <a:cubicBezTo>
                  <a:pt x="7546316" y="1237440"/>
                  <a:pt x="7541599" y="1232350"/>
                  <a:pt x="7503036" y="1215822"/>
                </a:cubicBezTo>
                <a:cubicBezTo>
                  <a:pt x="7392539" y="1168465"/>
                  <a:pt x="7564730" y="1249185"/>
                  <a:pt x="7427050" y="1194111"/>
                </a:cubicBezTo>
                <a:cubicBezTo>
                  <a:pt x="7404514" y="1185096"/>
                  <a:pt x="7384100" y="1171403"/>
                  <a:pt x="7361920" y="1161545"/>
                </a:cubicBezTo>
                <a:cubicBezTo>
                  <a:pt x="7338495" y="1151133"/>
                  <a:pt x="7310086" y="1146734"/>
                  <a:pt x="7285935" y="1139833"/>
                </a:cubicBezTo>
                <a:cubicBezTo>
                  <a:pt x="7274933" y="1136689"/>
                  <a:pt x="7264225" y="1132596"/>
                  <a:pt x="7253370" y="1128978"/>
                </a:cubicBezTo>
                <a:cubicBezTo>
                  <a:pt x="7079690" y="1132596"/>
                  <a:pt x="6905830" y="1131157"/>
                  <a:pt x="6732329" y="1139833"/>
                </a:cubicBezTo>
                <a:cubicBezTo>
                  <a:pt x="6688365" y="1142031"/>
                  <a:pt x="6645907" y="1157560"/>
                  <a:pt x="6602069" y="1161545"/>
                </a:cubicBezTo>
                <a:lnTo>
                  <a:pt x="6482663" y="1172400"/>
                </a:lnTo>
                <a:lnTo>
                  <a:pt x="5918202" y="1161545"/>
                </a:lnTo>
                <a:cubicBezTo>
                  <a:pt x="5857154" y="1159607"/>
                  <a:pt x="5774652" y="1147209"/>
                  <a:pt x="5711957" y="1139833"/>
                </a:cubicBezTo>
                <a:cubicBezTo>
                  <a:pt x="5575037" y="1123724"/>
                  <a:pt x="5614342" y="1128983"/>
                  <a:pt x="5440581" y="1118122"/>
                </a:cubicBezTo>
                <a:cubicBezTo>
                  <a:pt x="5415253" y="1114504"/>
                  <a:pt x="5390025" y="1110093"/>
                  <a:pt x="5364596" y="1107267"/>
                </a:cubicBezTo>
                <a:cubicBezTo>
                  <a:pt x="5324875" y="1102853"/>
                  <a:pt x="5284958" y="1100388"/>
                  <a:pt x="5245191" y="1096411"/>
                </a:cubicBezTo>
                <a:cubicBezTo>
                  <a:pt x="5212588" y="1093151"/>
                  <a:pt x="5180061" y="1089174"/>
                  <a:pt x="5147496" y="1085556"/>
                </a:cubicBezTo>
                <a:cubicBezTo>
                  <a:pt x="5069722" y="1059629"/>
                  <a:pt x="5151804" y="1084229"/>
                  <a:pt x="4995525" y="1063844"/>
                </a:cubicBezTo>
                <a:cubicBezTo>
                  <a:pt x="4951876" y="1058150"/>
                  <a:pt x="4908914" y="1047827"/>
                  <a:pt x="4865265" y="1042133"/>
                </a:cubicBezTo>
                <a:cubicBezTo>
                  <a:pt x="4763257" y="1028827"/>
                  <a:pt x="4608466" y="1024735"/>
                  <a:pt x="4517904" y="1020422"/>
                </a:cubicBezTo>
                <a:cubicBezTo>
                  <a:pt x="4253777" y="991075"/>
                  <a:pt x="4609614" y="1027909"/>
                  <a:pt x="4040283" y="998711"/>
                </a:cubicBezTo>
                <a:cubicBezTo>
                  <a:pt x="4025384" y="997947"/>
                  <a:pt x="4011492" y="990782"/>
                  <a:pt x="3996863" y="987856"/>
                </a:cubicBezTo>
                <a:cubicBezTo>
                  <a:pt x="3975281" y="983539"/>
                  <a:pt x="3953725" y="977880"/>
                  <a:pt x="3931733" y="977000"/>
                </a:cubicBezTo>
                <a:cubicBezTo>
                  <a:pt x="3772612" y="970635"/>
                  <a:pt x="3613319" y="969763"/>
                  <a:pt x="3454112" y="966144"/>
                </a:cubicBezTo>
                <a:cubicBezTo>
                  <a:pt x="3401752" y="955672"/>
                  <a:pt x="3306626" y="937542"/>
                  <a:pt x="3269577" y="922722"/>
                </a:cubicBezTo>
                <a:cubicBezTo>
                  <a:pt x="3231209" y="907374"/>
                  <a:pt x="3212753" y="904316"/>
                  <a:pt x="3182736" y="879300"/>
                </a:cubicBezTo>
                <a:cubicBezTo>
                  <a:pt x="3152498" y="854101"/>
                  <a:pt x="3141563" y="835254"/>
                  <a:pt x="3117606" y="803311"/>
                </a:cubicBezTo>
                <a:cubicBezTo>
                  <a:pt x="3113988" y="767126"/>
                  <a:pt x="3111557" y="730802"/>
                  <a:pt x="3106751" y="694755"/>
                </a:cubicBezTo>
                <a:cubicBezTo>
                  <a:pt x="3104313" y="676466"/>
                  <a:pt x="3097210" y="658882"/>
                  <a:pt x="3095896" y="640478"/>
                </a:cubicBezTo>
                <a:cubicBezTo>
                  <a:pt x="3089961" y="557385"/>
                  <a:pt x="3098202" y="473058"/>
                  <a:pt x="3085041" y="390800"/>
                </a:cubicBezTo>
                <a:cubicBezTo>
                  <a:pt x="3082980" y="377918"/>
                  <a:pt x="3062817" y="377044"/>
                  <a:pt x="3052476" y="369089"/>
                </a:cubicBezTo>
                <a:cubicBezTo>
                  <a:pt x="3015748" y="340835"/>
                  <a:pt x="2976691" y="315011"/>
                  <a:pt x="2943926" y="282244"/>
                </a:cubicBezTo>
                <a:cubicBezTo>
                  <a:pt x="2891281" y="229597"/>
                  <a:pt x="2917537" y="250176"/>
                  <a:pt x="2867941" y="217111"/>
                </a:cubicBezTo>
                <a:cubicBezTo>
                  <a:pt x="2841838" y="177955"/>
                  <a:pt x="2825715" y="149155"/>
                  <a:pt x="2781101" y="119411"/>
                </a:cubicBezTo>
                <a:cubicBezTo>
                  <a:pt x="2770246" y="112174"/>
                  <a:pt x="2760527" y="102839"/>
                  <a:pt x="2748536" y="97700"/>
                </a:cubicBezTo>
                <a:cubicBezTo>
                  <a:pt x="2734823" y="91823"/>
                  <a:pt x="2719268" y="91562"/>
                  <a:pt x="2705115" y="86844"/>
                </a:cubicBezTo>
                <a:cubicBezTo>
                  <a:pt x="2686630" y="80682"/>
                  <a:pt x="2670233" y="67025"/>
                  <a:pt x="2650840" y="65133"/>
                </a:cubicBezTo>
                <a:cubicBezTo>
                  <a:pt x="2520995" y="52465"/>
                  <a:pt x="2390304" y="50937"/>
                  <a:pt x="2260059" y="43422"/>
                </a:cubicBezTo>
                <a:lnTo>
                  <a:pt x="2086379" y="32566"/>
                </a:lnTo>
                <a:lnTo>
                  <a:pt x="1576193" y="43422"/>
                </a:lnTo>
                <a:cubicBezTo>
                  <a:pt x="1557757" y="44131"/>
                  <a:pt x="1540183" y="51668"/>
                  <a:pt x="1521918" y="54277"/>
                </a:cubicBezTo>
                <a:cubicBezTo>
                  <a:pt x="1489482" y="58911"/>
                  <a:pt x="1456788" y="61514"/>
                  <a:pt x="1424223" y="65133"/>
                </a:cubicBezTo>
                <a:lnTo>
                  <a:pt x="1011732" y="54277"/>
                </a:lnTo>
                <a:cubicBezTo>
                  <a:pt x="803172" y="45209"/>
                  <a:pt x="995856" y="51390"/>
                  <a:pt x="892327" y="32566"/>
                </a:cubicBezTo>
                <a:cubicBezTo>
                  <a:pt x="863625" y="27347"/>
                  <a:pt x="834433" y="25329"/>
                  <a:pt x="805486" y="21711"/>
                </a:cubicBezTo>
                <a:cubicBezTo>
                  <a:pt x="726800" y="2038"/>
                  <a:pt x="729280" y="0"/>
                  <a:pt x="610096" y="0"/>
                </a:cubicBezTo>
                <a:cubicBezTo>
                  <a:pt x="436378" y="0"/>
                  <a:pt x="262735" y="7237"/>
                  <a:pt x="89055" y="10855"/>
                </a:cubicBezTo>
                <a:cubicBezTo>
                  <a:pt x="74582" y="18092"/>
                  <a:pt x="55344" y="19620"/>
                  <a:pt x="45635" y="32566"/>
                </a:cubicBezTo>
                <a:cubicBezTo>
                  <a:pt x="31904" y="50875"/>
                  <a:pt x="23925" y="97700"/>
                  <a:pt x="23925" y="97700"/>
                </a:cubicBezTo>
                <a:cubicBezTo>
                  <a:pt x="27543" y="133885"/>
                  <a:pt x="29251" y="170312"/>
                  <a:pt x="34780" y="206255"/>
                </a:cubicBezTo>
                <a:cubicBezTo>
                  <a:pt x="46779" y="284253"/>
                  <a:pt x="45635" y="214099"/>
                  <a:pt x="45635" y="249677"/>
                </a:cubicBezTo>
                <a:lnTo>
                  <a:pt x="45635" y="249677"/>
                </a:lnTo>
                <a:lnTo>
                  <a:pt x="45635" y="249677"/>
                </a:lnTo>
                <a:lnTo>
                  <a:pt x="34780" y="16283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Prim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844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1084263"/>
            <a:ext cx="1849437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TextBox 3"/>
          <p:cNvSpPr txBox="1">
            <a:spLocks noChangeArrowheads="1"/>
          </p:cNvSpPr>
          <p:nvPr/>
        </p:nvSpPr>
        <p:spPr bwMode="auto">
          <a:xfrm>
            <a:off x="7045325" y="3484563"/>
            <a:ext cx="1309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Robert Prim</a:t>
            </a:r>
          </a:p>
        </p:txBody>
      </p:sp>
      <p:sp>
        <p:nvSpPr>
          <p:cNvPr id="18442" name="TextBox 4"/>
          <p:cNvSpPr txBox="1">
            <a:spLocks noChangeArrowheads="1"/>
          </p:cNvSpPr>
          <p:nvPr/>
        </p:nvSpPr>
        <p:spPr bwMode="auto">
          <a:xfrm>
            <a:off x="598488" y="1417638"/>
            <a:ext cx="292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Similar to Dijkstra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s algorithm</a:t>
            </a:r>
            <a:endParaRPr lang="en-US" sz="1800">
              <a:latin typeface="Calibri" charset="0"/>
            </a:endParaRPr>
          </a:p>
        </p:txBody>
      </p:sp>
      <p:sp>
        <p:nvSpPr>
          <p:cNvPr id="18443" name="TextBox 5"/>
          <p:cNvSpPr txBox="1">
            <a:spLocks noChangeArrowheads="1"/>
          </p:cNvSpPr>
          <p:nvPr/>
        </p:nvSpPr>
        <p:spPr bwMode="auto">
          <a:xfrm>
            <a:off x="369888" y="4168775"/>
            <a:ext cx="348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&gt; 0 </a:t>
            </a:r>
            <a:r>
              <a:rPr lang="en-US" sz="1800">
                <a:latin typeface="Calibri" charset="0"/>
              </a:rPr>
              <a:t>for every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73150" y="1765300"/>
            <a:ext cx="3094038" cy="1622425"/>
            <a:chOff x="1148572" y="1222230"/>
            <a:chExt cx="3095049" cy="1622771"/>
          </a:xfrm>
        </p:grpSpPr>
        <p:sp>
          <p:nvSpPr>
            <p:cNvPr id="8" name="Oval 7"/>
            <p:cNvSpPr/>
            <p:nvPr/>
          </p:nvSpPr>
          <p:spPr>
            <a:xfrm>
              <a:off x="1259733" y="1417535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90583" y="1417535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940309" y="1417535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0583" y="2568717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59733" y="2568717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>
              <a:stCxn id="8" idx="6"/>
              <a:endCxn id="9" idx="2"/>
            </p:cNvCxnSpPr>
            <p:nvPr/>
          </p:nvCxnSpPr>
          <p:spPr>
            <a:xfrm>
              <a:off x="1563045" y="1555676"/>
              <a:ext cx="1227538" cy="1588"/>
            </a:xfrm>
            <a:prstGeom prst="line">
              <a:avLst/>
            </a:prstGeom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4"/>
              <a:endCxn id="12" idx="0"/>
            </p:cNvCxnSpPr>
            <p:nvPr/>
          </p:nvCxnSpPr>
          <p:spPr>
            <a:xfrm rot="5400000">
              <a:off x="973146" y="2131268"/>
              <a:ext cx="876487" cy="1588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6"/>
              <a:endCxn id="11" idx="2"/>
            </p:cNvCxnSpPr>
            <p:nvPr/>
          </p:nvCxnSpPr>
          <p:spPr>
            <a:xfrm>
              <a:off x="1563045" y="2706860"/>
              <a:ext cx="1227538" cy="1587"/>
            </a:xfrm>
            <a:prstGeom prst="line">
              <a:avLst/>
            </a:prstGeom>
            <a:ln w="57150" cap="flat" cmpd="sng" algn="ctr">
              <a:solidFill>
                <a:schemeClr val="bg1">
                  <a:lumMod val="50000"/>
                  <a:alpha val="69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4"/>
              <a:endCxn id="11" idx="0"/>
            </p:cNvCxnSpPr>
            <p:nvPr/>
          </p:nvCxnSpPr>
          <p:spPr>
            <a:xfrm rot="5400000">
              <a:off x="2503996" y="2131268"/>
              <a:ext cx="876487" cy="1588"/>
            </a:xfrm>
            <a:prstGeom prst="line">
              <a:avLst/>
            </a:prstGeom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6"/>
              <a:endCxn id="10" idx="2"/>
            </p:cNvCxnSpPr>
            <p:nvPr/>
          </p:nvCxnSpPr>
          <p:spPr>
            <a:xfrm>
              <a:off x="3093895" y="1555676"/>
              <a:ext cx="846413" cy="1588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7"/>
              <a:endCxn id="9" idx="3"/>
            </p:cNvCxnSpPr>
            <p:nvPr/>
          </p:nvCxnSpPr>
          <p:spPr>
            <a:xfrm rot="5400000" flipH="1" flipV="1">
              <a:off x="1698082" y="1473034"/>
              <a:ext cx="957466" cy="1316467"/>
            </a:xfrm>
            <a:prstGeom prst="line">
              <a:avLst/>
            </a:prstGeom>
            <a:ln w="571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77" name="TextBox 18"/>
            <p:cNvSpPr txBox="1">
              <a:spLocks noChangeArrowheads="1"/>
            </p:cNvSpPr>
            <p:nvPr/>
          </p:nvSpPr>
          <p:spPr bwMode="auto">
            <a:xfrm>
              <a:off x="1964759" y="1240317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8478" name="TextBox 19"/>
            <p:cNvSpPr txBox="1">
              <a:spLocks noChangeArrowheads="1"/>
            </p:cNvSpPr>
            <p:nvPr/>
          </p:nvSpPr>
          <p:spPr bwMode="auto">
            <a:xfrm>
              <a:off x="1148572" y="197570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8479" name="TextBox 20"/>
            <p:cNvSpPr txBox="1">
              <a:spLocks noChangeArrowheads="1"/>
            </p:cNvSpPr>
            <p:nvPr/>
          </p:nvSpPr>
          <p:spPr bwMode="auto">
            <a:xfrm>
              <a:off x="1943049" y="184543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8480" name="TextBox 21"/>
            <p:cNvSpPr txBox="1">
              <a:spLocks noChangeArrowheads="1"/>
            </p:cNvSpPr>
            <p:nvPr/>
          </p:nvSpPr>
          <p:spPr bwMode="auto">
            <a:xfrm>
              <a:off x="2038464" y="2392447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  <p:sp>
          <p:nvSpPr>
            <p:cNvPr id="18481" name="TextBox 22"/>
            <p:cNvSpPr txBox="1">
              <a:spLocks noChangeArrowheads="1"/>
            </p:cNvSpPr>
            <p:nvPr/>
          </p:nvSpPr>
          <p:spPr bwMode="auto">
            <a:xfrm>
              <a:off x="2910371" y="199764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50</a:t>
              </a:r>
            </a:p>
          </p:txBody>
        </p:sp>
        <p:sp>
          <p:nvSpPr>
            <p:cNvPr id="18482" name="TextBox 23"/>
            <p:cNvSpPr txBox="1">
              <a:spLocks noChangeArrowheads="1"/>
            </p:cNvSpPr>
            <p:nvPr/>
          </p:nvSpPr>
          <p:spPr bwMode="auto">
            <a:xfrm>
              <a:off x="3329025" y="1222230"/>
              <a:ext cx="476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0.5</a:t>
              </a:r>
            </a:p>
          </p:txBody>
        </p:sp>
      </p:grpSp>
      <p:sp>
        <p:nvSpPr>
          <p:cNvPr id="18445" name="TextBox 24"/>
          <p:cNvSpPr txBox="1">
            <a:spLocks noChangeArrowheads="1"/>
          </p:cNvSpPr>
          <p:nvPr/>
        </p:nvSpPr>
        <p:spPr bwMode="auto">
          <a:xfrm>
            <a:off x="369888" y="4581525"/>
            <a:ext cx="1341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S = {s}, T = Ø</a:t>
            </a:r>
          </a:p>
        </p:txBody>
      </p:sp>
      <p:sp>
        <p:nvSpPr>
          <p:cNvPr id="18446" name="TextBox 25"/>
          <p:cNvSpPr txBox="1">
            <a:spLocks noChangeArrowheads="1"/>
          </p:cNvSpPr>
          <p:nvPr/>
        </p:nvSpPr>
        <p:spPr bwMode="auto">
          <a:xfrm>
            <a:off x="369888" y="5133975"/>
            <a:ext cx="281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is not the same as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18447" name="TextBox 26"/>
          <p:cNvSpPr txBox="1">
            <a:spLocks noChangeArrowheads="1"/>
          </p:cNvSpPr>
          <p:nvPr/>
        </p:nvSpPr>
        <p:spPr bwMode="auto">
          <a:xfrm>
            <a:off x="844550" y="5656263"/>
            <a:ext cx="7380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Among edges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e= (u,w)</a:t>
            </a:r>
            <a:r>
              <a:rPr lang="en-US" sz="1800">
                <a:latin typeface="Calibri" charset="0"/>
              </a:rPr>
              <a:t>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not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, pick one with minimum cost </a:t>
            </a:r>
          </a:p>
        </p:txBody>
      </p:sp>
      <p:sp>
        <p:nvSpPr>
          <p:cNvPr id="18448" name="TextBox 27"/>
          <p:cNvSpPr txBox="1">
            <a:spLocks noChangeArrowheads="1"/>
          </p:cNvSpPr>
          <p:nvPr/>
        </p:nvSpPr>
        <p:spPr bwMode="auto">
          <a:xfrm>
            <a:off x="955675" y="6132513"/>
            <a:ext cx="182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e </a:t>
            </a:r>
            <a:r>
              <a:rPr lang="en-US" sz="1800">
                <a:latin typeface="Calibri" charset="0"/>
              </a:rPr>
              <a:t>to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T</a:t>
            </a:r>
          </a:p>
        </p:txBody>
      </p:sp>
      <p:sp>
        <p:nvSpPr>
          <p:cNvPr id="33" name="Oval 32"/>
          <p:cNvSpPr/>
          <p:nvPr/>
        </p:nvSpPr>
        <p:spPr>
          <a:xfrm>
            <a:off x="4244975" y="4002088"/>
            <a:ext cx="303213" cy="276225"/>
          </a:xfrm>
          <a:prstGeom prst="ellipse">
            <a:avLst/>
          </a:prstGeom>
          <a:noFill/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75325" y="4002088"/>
            <a:ext cx="304800" cy="276225"/>
          </a:xfrm>
          <a:prstGeom prst="ellipse">
            <a:avLst/>
          </a:prstGeom>
          <a:noFill/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24675" y="4002088"/>
            <a:ext cx="304800" cy="276225"/>
          </a:xfrm>
          <a:prstGeom prst="ellipse">
            <a:avLst/>
          </a:prstGeom>
          <a:noFill/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75325" y="5154613"/>
            <a:ext cx="304800" cy="274637"/>
          </a:xfrm>
          <a:prstGeom prst="ellipse">
            <a:avLst/>
          </a:prstGeom>
          <a:noFill/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44975" y="5154613"/>
            <a:ext cx="303213" cy="274637"/>
          </a:xfrm>
          <a:prstGeom prst="ellipse">
            <a:avLst/>
          </a:prstGeom>
          <a:noFill/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548188" y="3824288"/>
            <a:ext cx="1227137" cy="369887"/>
            <a:chOff x="5850856" y="3466213"/>
            <a:chExt cx="1227048" cy="369332"/>
          </a:xfrm>
        </p:grpSpPr>
        <p:cxnSp>
          <p:nvCxnSpPr>
            <p:cNvPr id="39" name="Straight Connector 38"/>
            <p:cNvCxnSpPr>
              <a:stCxn id="33" idx="6"/>
              <a:endCxn id="34" idx="2"/>
            </p:cNvCxnSpPr>
            <p:nvPr/>
          </p:nvCxnSpPr>
          <p:spPr>
            <a:xfrm>
              <a:off x="5850856" y="3781651"/>
              <a:ext cx="1227048" cy="1586"/>
            </a:xfrm>
            <a:prstGeom prst="line">
              <a:avLst/>
            </a:prstGeom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65" name="TextBox 39"/>
            <p:cNvSpPr txBox="1">
              <a:spLocks noChangeArrowheads="1"/>
            </p:cNvSpPr>
            <p:nvPr/>
          </p:nvSpPr>
          <p:spPr bwMode="auto">
            <a:xfrm>
              <a:off x="6252492" y="346621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133850" y="4278313"/>
            <a:ext cx="301625" cy="876300"/>
            <a:chOff x="5436305" y="3920156"/>
            <a:chExt cx="301660" cy="875705"/>
          </a:xfrm>
        </p:grpSpPr>
        <p:cxnSp>
          <p:nvCxnSpPr>
            <p:cNvPr id="42" name="Straight Connector 41"/>
            <p:cNvCxnSpPr>
              <a:stCxn id="33" idx="4"/>
              <a:endCxn id="37" idx="0"/>
            </p:cNvCxnSpPr>
            <p:nvPr/>
          </p:nvCxnSpPr>
          <p:spPr>
            <a:xfrm rot="5400000">
              <a:off x="5261215" y="4357214"/>
              <a:ext cx="875705" cy="1587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63" name="TextBox 42"/>
            <p:cNvSpPr txBox="1">
              <a:spLocks noChangeArrowheads="1"/>
            </p:cNvSpPr>
            <p:nvPr/>
          </p:nvSpPr>
          <p:spPr bwMode="auto">
            <a:xfrm>
              <a:off x="5436305" y="42016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895975" y="4278313"/>
            <a:ext cx="419100" cy="876300"/>
            <a:chOff x="7198104" y="3920156"/>
            <a:chExt cx="418654" cy="875705"/>
          </a:xfrm>
        </p:grpSpPr>
        <p:cxnSp>
          <p:nvCxnSpPr>
            <p:cNvPr id="51" name="Straight Connector 50"/>
            <p:cNvCxnSpPr>
              <a:stCxn id="34" idx="4"/>
              <a:endCxn id="36" idx="0"/>
            </p:cNvCxnSpPr>
            <p:nvPr/>
          </p:nvCxnSpPr>
          <p:spPr>
            <a:xfrm rot="5400000">
              <a:off x="6792761" y="4357215"/>
              <a:ext cx="875705" cy="1586"/>
            </a:xfrm>
            <a:prstGeom prst="line">
              <a:avLst/>
            </a:prstGeom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61" name="TextBox 51"/>
            <p:cNvSpPr txBox="1">
              <a:spLocks noChangeArrowheads="1"/>
            </p:cNvSpPr>
            <p:nvPr/>
          </p:nvSpPr>
          <p:spPr bwMode="auto">
            <a:xfrm>
              <a:off x="7198104" y="4223541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50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080125" y="3806825"/>
            <a:ext cx="844550" cy="369888"/>
            <a:chOff x="7381844" y="3448126"/>
            <a:chExt cx="845570" cy="369332"/>
          </a:xfrm>
        </p:grpSpPr>
        <p:cxnSp>
          <p:nvCxnSpPr>
            <p:cNvPr id="54" name="Straight Connector 53"/>
            <p:cNvCxnSpPr>
              <a:stCxn id="34" idx="6"/>
              <a:endCxn id="35" idx="2"/>
            </p:cNvCxnSpPr>
            <p:nvPr/>
          </p:nvCxnSpPr>
          <p:spPr>
            <a:xfrm>
              <a:off x="7381844" y="3781000"/>
              <a:ext cx="845570" cy="1586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59" name="TextBox 54"/>
            <p:cNvSpPr txBox="1">
              <a:spLocks noChangeArrowheads="1"/>
            </p:cNvSpPr>
            <p:nvPr/>
          </p:nvSpPr>
          <p:spPr bwMode="auto">
            <a:xfrm>
              <a:off x="7616758" y="3448126"/>
              <a:ext cx="476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16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379413" y="3657600"/>
            <a:ext cx="8077200" cy="2887663"/>
          </a:xfrm>
          <a:custGeom>
            <a:avLst/>
            <a:gdLst>
              <a:gd name="connsiteX0" fmla="*/ 21710 w 7743638"/>
              <a:gd name="connsiteY0" fmla="*/ 271389 h 2887579"/>
              <a:gd name="connsiteX1" fmla="*/ 32565 w 7743638"/>
              <a:gd name="connsiteY1" fmla="*/ 987856 h 2887579"/>
              <a:gd name="connsiteX2" fmla="*/ 75985 w 7743638"/>
              <a:gd name="connsiteY2" fmla="*/ 1009567 h 2887579"/>
              <a:gd name="connsiteX3" fmla="*/ 65130 w 7743638"/>
              <a:gd name="connsiteY3" fmla="*/ 1389512 h 2887579"/>
              <a:gd name="connsiteX4" fmla="*/ 43420 w 7743638"/>
              <a:gd name="connsiteY4" fmla="*/ 1606623 h 2887579"/>
              <a:gd name="connsiteX5" fmla="*/ 65130 w 7743638"/>
              <a:gd name="connsiteY5" fmla="*/ 2518490 h 2887579"/>
              <a:gd name="connsiteX6" fmla="*/ 97695 w 7743638"/>
              <a:gd name="connsiteY6" fmla="*/ 2627046 h 2887579"/>
              <a:gd name="connsiteX7" fmla="*/ 141115 w 7743638"/>
              <a:gd name="connsiteY7" fmla="*/ 2637901 h 2887579"/>
              <a:gd name="connsiteX8" fmla="*/ 173680 w 7743638"/>
              <a:gd name="connsiteY8" fmla="*/ 2659612 h 2887579"/>
              <a:gd name="connsiteX9" fmla="*/ 217100 w 7743638"/>
              <a:gd name="connsiteY9" fmla="*/ 2692179 h 2887579"/>
              <a:gd name="connsiteX10" fmla="*/ 336506 w 7743638"/>
              <a:gd name="connsiteY10" fmla="*/ 2713890 h 2887579"/>
              <a:gd name="connsiteX11" fmla="*/ 618736 w 7743638"/>
              <a:gd name="connsiteY11" fmla="*/ 2757312 h 2887579"/>
              <a:gd name="connsiteX12" fmla="*/ 835837 w 7743638"/>
              <a:gd name="connsiteY12" fmla="*/ 2800735 h 2887579"/>
              <a:gd name="connsiteX13" fmla="*/ 987807 w 7743638"/>
              <a:gd name="connsiteY13" fmla="*/ 2833301 h 2887579"/>
              <a:gd name="connsiteX14" fmla="*/ 1107212 w 7743638"/>
              <a:gd name="connsiteY14" fmla="*/ 2855012 h 2887579"/>
              <a:gd name="connsiteX15" fmla="*/ 1215762 w 7743638"/>
              <a:gd name="connsiteY15" fmla="*/ 2876724 h 2887579"/>
              <a:gd name="connsiteX16" fmla="*/ 1378588 w 7743638"/>
              <a:gd name="connsiteY16" fmla="*/ 2887579 h 2887579"/>
              <a:gd name="connsiteX17" fmla="*/ 1758514 w 7743638"/>
              <a:gd name="connsiteY17" fmla="*/ 2876724 h 2887579"/>
              <a:gd name="connsiteX18" fmla="*/ 2236135 w 7743638"/>
              <a:gd name="connsiteY18" fmla="*/ 2865868 h 2887579"/>
              <a:gd name="connsiteX19" fmla="*/ 2529220 w 7743638"/>
              <a:gd name="connsiteY19" fmla="*/ 2844157 h 2887579"/>
              <a:gd name="connsiteX20" fmla="*/ 2702901 w 7743638"/>
              <a:gd name="connsiteY20" fmla="*/ 2822446 h 2887579"/>
              <a:gd name="connsiteX21" fmla="*/ 3158811 w 7743638"/>
              <a:gd name="connsiteY21" fmla="*/ 2768168 h 2887579"/>
              <a:gd name="connsiteX22" fmla="*/ 3419332 w 7743638"/>
              <a:gd name="connsiteY22" fmla="*/ 2757312 h 2887579"/>
              <a:gd name="connsiteX23" fmla="*/ 3614722 w 7743638"/>
              <a:gd name="connsiteY23" fmla="*/ 2735601 h 2887579"/>
              <a:gd name="connsiteX24" fmla="*/ 3679853 w 7743638"/>
              <a:gd name="connsiteY24" fmla="*/ 2724746 h 2887579"/>
              <a:gd name="connsiteX25" fmla="*/ 3734128 w 7743638"/>
              <a:gd name="connsiteY25" fmla="*/ 2713890 h 2887579"/>
              <a:gd name="connsiteX26" fmla="*/ 4244314 w 7743638"/>
              <a:gd name="connsiteY26" fmla="*/ 2703035 h 2887579"/>
              <a:gd name="connsiteX27" fmla="*/ 4374574 w 7743638"/>
              <a:gd name="connsiteY27" fmla="*/ 2692179 h 2887579"/>
              <a:gd name="connsiteX28" fmla="*/ 4711080 w 7743638"/>
              <a:gd name="connsiteY28" fmla="*/ 2670468 h 2887579"/>
              <a:gd name="connsiteX29" fmla="*/ 4830485 w 7743638"/>
              <a:gd name="connsiteY29" fmla="*/ 2659612 h 2887579"/>
              <a:gd name="connsiteX30" fmla="*/ 5557772 w 7743638"/>
              <a:gd name="connsiteY30" fmla="*/ 2659612 h 2887579"/>
              <a:gd name="connsiteX31" fmla="*/ 5698887 w 7743638"/>
              <a:gd name="connsiteY31" fmla="*/ 2670468 h 2887579"/>
              <a:gd name="connsiteX32" fmla="*/ 5796582 w 7743638"/>
              <a:gd name="connsiteY32" fmla="*/ 2681323 h 2887579"/>
              <a:gd name="connsiteX33" fmla="*/ 6013683 w 7743638"/>
              <a:gd name="connsiteY33" fmla="*/ 2670468 h 2887579"/>
              <a:gd name="connsiteX34" fmla="*/ 6827809 w 7743638"/>
              <a:gd name="connsiteY34" fmla="*/ 2659612 h 2887579"/>
              <a:gd name="connsiteX35" fmla="*/ 6903794 w 7743638"/>
              <a:gd name="connsiteY35" fmla="*/ 2637901 h 2887579"/>
              <a:gd name="connsiteX36" fmla="*/ 6990635 w 7743638"/>
              <a:gd name="connsiteY36" fmla="*/ 2594479 h 2887579"/>
              <a:gd name="connsiteX37" fmla="*/ 7023200 w 7743638"/>
              <a:gd name="connsiteY37" fmla="*/ 2561912 h 2887579"/>
              <a:gd name="connsiteX38" fmla="*/ 7262010 w 7743638"/>
              <a:gd name="connsiteY38" fmla="*/ 2529346 h 2887579"/>
              <a:gd name="connsiteX39" fmla="*/ 7327140 w 7743638"/>
              <a:gd name="connsiteY39" fmla="*/ 2518490 h 2887579"/>
              <a:gd name="connsiteX40" fmla="*/ 7479111 w 7743638"/>
              <a:gd name="connsiteY40" fmla="*/ 2475068 h 2887579"/>
              <a:gd name="connsiteX41" fmla="*/ 7587661 w 7743638"/>
              <a:gd name="connsiteY41" fmla="*/ 2442501 h 2887579"/>
              <a:gd name="connsiteX42" fmla="*/ 7631081 w 7743638"/>
              <a:gd name="connsiteY42" fmla="*/ 2409934 h 2887579"/>
              <a:gd name="connsiteX43" fmla="*/ 7663646 w 7743638"/>
              <a:gd name="connsiteY43" fmla="*/ 2388223 h 2887579"/>
              <a:gd name="connsiteX44" fmla="*/ 7685356 w 7743638"/>
              <a:gd name="connsiteY44" fmla="*/ 2355657 h 2887579"/>
              <a:gd name="connsiteX45" fmla="*/ 7717921 w 7743638"/>
              <a:gd name="connsiteY45" fmla="*/ 2323090 h 2887579"/>
              <a:gd name="connsiteX46" fmla="*/ 7717921 w 7743638"/>
              <a:gd name="connsiteY46" fmla="*/ 2203679 h 2887579"/>
              <a:gd name="connsiteX47" fmla="*/ 7685356 w 7743638"/>
              <a:gd name="connsiteY47" fmla="*/ 2192823 h 2887579"/>
              <a:gd name="connsiteX48" fmla="*/ 7555096 w 7743638"/>
              <a:gd name="connsiteY48" fmla="*/ 2138545 h 2887579"/>
              <a:gd name="connsiteX49" fmla="*/ 7522531 w 7743638"/>
              <a:gd name="connsiteY49" fmla="*/ 2127690 h 2887579"/>
              <a:gd name="connsiteX50" fmla="*/ 7468256 w 7743638"/>
              <a:gd name="connsiteY50" fmla="*/ 2105979 h 2887579"/>
              <a:gd name="connsiteX51" fmla="*/ 7413981 w 7743638"/>
              <a:gd name="connsiteY51" fmla="*/ 2095123 h 2887579"/>
              <a:gd name="connsiteX52" fmla="*/ 7348850 w 7743638"/>
              <a:gd name="connsiteY52" fmla="*/ 2073412 h 2887579"/>
              <a:gd name="connsiteX53" fmla="*/ 7283720 w 7743638"/>
              <a:gd name="connsiteY53" fmla="*/ 2051701 h 2887579"/>
              <a:gd name="connsiteX54" fmla="*/ 7251155 w 7743638"/>
              <a:gd name="connsiteY54" fmla="*/ 2040845 h 2887579"/>
              <a:gd name="connsiteX55" fmla="*/ 7186025 w 7743638"/>
              <a:gd name="connsiteY55" fmla="*/ 1997423 h 2887579"/>
              <a:gd name="connsiteX56" fmla="*/ 7153460 w 7743638"/>
              <a:gd name="connsiteY56" fmla="*/ 1975712 h 2887579"/>
              <a:gd name="connsiteX57" fmla="*/ 7099185 w 7743638"/>
              <a:gd name="connsiteY57" fmla="*/ 1943145 h 2887579"/>
              <a:gd name="connsiteX58" fmla="*/ 7066620 w 7743638"/>
              <a:gd name="connsiteY58" fmla="*/ 1932290 h 2887579"/>
              <a:gd name="connsiteX59" fmla="*/ 6968925 w 7743638"/>
              <a:gd name="connsiteY59" fmla="*/ 1899723 h 2887579"/>
              <a:gd name="connsiteX60" fmla="*/ 6892939 w 7743638"/>
              <a:gd name="connsiteY60" fmla="*/ 1878012 h 2887579"/>
              <a:gd name="connsiteX61" fmla="*/ 6806099 w 7743638"/>
              <a:gd name="connsiteY61" fmla="*/ 1867156 h 2887579"/>
              <a:gd name="connsiteX62" fmla="*/ 6632419 w 7743638"/>
              <a:gd name="connsiteY62" fmla="*/ 1845445 h 2887579"/>
              <a:gd name="connsiteX63" fmla="*/ 6534724 w 7743638"/>
              <a:gd name="connsiteY63" fmla="*/ 1823734 h 2887579"/>
              <a:gd name="connsiteX64" fmla="*/ 5883422 w 7743638"/>
              <a:gd name="connsiteY64" fmla="*/ 1812879 h 2887579"/>
              <a:gd name="connsiteX65" fmla="*/ 5666322 w 7743638"/>
              <a:gd name="connsiteY65" fmla="*/ 1791168 h 2887579"/>
              <a:gd name="connsiteX66" fmla="*/ 5579482 w 7743638"/>
              <a:gd name="connsiteY66" fmla="*/ 1780312 h 2887579"/>
              <a:gd name="connsiteX67" fmla="*/ 5362381 w 7743638"/>
              <a:gd name="connsiteY67" fmla="*/ 1769456 h 2887579"/>
              <a:gd name="connsiteX68" fmla="*/ 5232121 w 7743638"/>
              <a:gd name="connsiteY68" fmla="*/ 1758601 h 2887579"/>
              <a:gd name="connsiteX69" fmla="*/ 5166991 w 7743638"/>
              <a:gd name="connsiteY69" fmla="*/ 1747745 h 2887579"/>
              <a:gd name="connsiteX70" fmla="*/ 5123571 w 7743638"/>
              <a:gd name="connsiteY70" fmla="*/ 1726034 h 2887579"/>
              <a:gd name="connsiteX71" fmla="*/ 5080151 w 7743638"/>
              <a:gd name="connsiteY71" fmla="*/ 1715179 h 2887579"/>
              <a:gd name="connsiteX72" fmla="*/ 5047586 w 7743638"/>
              <a:gd name="connsiteY72" fmla="*/ 1704323 h 2887579"/>
              <a:gd name="connsiteX73" fmla="*/ 4472269 w 7743638"/>
              <a:gd name="connsiteY73" fmla="*/ 1693467 h 2887579"/>
              <a:gd name="connsiteX74" fmla="*/ 4396284 w 7743638"/>
              <a:gd name="connsiteY74" fmla="*/ 1650045 h 2887579"/>
              <a:gd name="connsiteX75" fmla="*/ 4363719 w 7743638"/>
              <a:gd name="connsiteY75" fmla="*/ 1617479 h 2887579"/>
              <a:gd name="connsiteX76" fmla="*/ 4342009 w 7743638"/>
              <a:gd name="connsiteY76" fmla="*/ 1552345 h 2887579"/>
              <a:gd name="connsiteX77" fmla="*/ 4298589 w 7743638"/>
              <a:gd name="connsiteY77" fmla="*/ 1465501 h 2887579"/>
              <a:gd name="connsiteX78" fmla="*/ 4276879 w 7743638"/>
              <a:gd name="connsiteY78" fmla="*/ 1367801 h 2887579"/>
              <a:gd name="connsiteX79" fmla="*/ 4298589 w 7743638"/>
              <a:gd name="connsiteY79" fmla="*/ 1009567 h 2887579"/>
              <a:gd name="connsiteX80" fmla="*/ 4222604 w 7743638"/>
              <a:gd name="connsiteY80" fmla="*/ 933578 h 2887579"/>
              <a:gd name="connsiteX81" fmla="*/ 4179184 w 7743638"/>
              <a:gd name="connsiteY81" fmla="*/ 781600 h 2887579"/>
              <a:gd name="connsiteX82" fmla="*/ 4146619 w 7743638"/>
              <a:gd name="connsiteY82" fmla="*/ 694756 h 2887579"/>
              <a:gd name="connsiteX83" fmla="*/ 4124909 w 7743638"/>
              <a:gd name="connsiteY83" fmla="*/ 597056 h 2887579"/>
              <a:gd name="connsiteX84" fmla="*/ 4081488 w 7743638"/>
              <a:gd name="connsiteY84" fmla="*/ 412511 h 2887579"/>
              <a:gd name="connsiteX85" fmla="*/ 4070633 w 7743638"/>
              <a:gd name="connsiteY85" fmla="*/ 347378 h 2887579"/>
              <a:gd name="connsiteX86" fmla="*/ 4059778 w 7743638"/>
              <a:gd name="connsiteY86" fmla="*/ 293100 h 2887579"/>
              <a:gd name="connsiteX87" fmla="*/ 4027213 w 7743638"/>
              <a:gd name="connsiteY87" fmla="*/ 282245 h 2887579"/>
              <a:gd name="connsiteX88" fmla="*/ 3962083 w 7743638"/>
              <a:gd name="connsiteY88" fmla="*/ 206256 h 2887579"/>
              <a:gd name="connsiteX89" fmla="*/ 3929518 w 7743638"/>
              <a:gd name="connsiteY89" fmla="*/ 151978 h 2887579"/>
              <a:gd name="connsiteX90" fmla="*/ 3799258 w 7743638"/>
              <a:gd name="connsiteY90" fmla="*/ 43422 h 2887579"/>
              <a:gd name="connsiteX91" fmla="*/ 3766693 w 7743638"/>
              <a:gd name="connsiteY91" fmla="*/ 21711 h 2887579"/>
              <a:gd name="connsiteX92" fmla="*/ 3679853 w 7743638"/>
              <a:gd name="connsiteY92" fmla="*/ 0 h 2887579"/>
              <a:gd name="connsiteX93" fmla="*/ 1335168 w 7743638"/>
              <a:gd name="connsiteY93" fmla="*/ 10856 h 2887579"/>
              <a:gd name="connsiteX94" fmla="*/ 1259182 w 7743638"/>
              <a:gd name="connsiteY94" fmla="*/ 21711 h 2887579"/>
              <a:gd name="connsiteX95" fmla="*/ 900967 w 7743638"/>
              <a:gd name="connsiteY95" fmla="*/ 43422 h 2887579"/>
              <a:gd name="connsiteX96" fmla="*/ 130260 w 7743638"/>
              <a:gd name="connsiteY96" fmla="*/ 54278 h 2887579"/>
              <a:gd name="connsiteX97" fmla="*/ 97695 w 7743638"/>
              <a:gd name="connsiteY97" fmla="*/ 65134 h 2887579"/>
              <a:gd name="connsiteX98" fmla="*/ 21710 w 7743638"/>
              <a:gd name="connsiteY98" fmla="*/ 75989 h 2887579"/>
              <a:gd name="connsiteX99" fmla="*/ 0 w 7743638"/>
              <a:gd name="connsiteY99" fmla="*/ 141122 h 2887579"/>
              <a:gd name="connsiteX100" fmla="*/ 10855 w 7743638"/>
              <a:gd name="connsiteY100" fmla="*/ 260534 h 2887579"/>
              <a:gd name="connsiteX101" fmla="*/ 21710 w 7743638"/>
              <a:gd name="connsiteY101" fmla="*/ 271389 h 288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7743638" h="2887579">
                <a:moveTo>
                  <a:pt x="21710" y="271389"/>
                </a:moveTo>
                <a:cubicBezTo>
                  <a:pt x="25328" y="392609"/>
                  <a:pt x="15051" y="749649"/>
                  <a:pt x="32565" y="987856"/>
                </a:cubicBezTo>
                <a:cubicBezTo>
                  <a:pt x="33752" y="1003994"/>
                  <a:pt x="74677" y="993438"/>
                  <a:pt x="75985" y="1009567"/>
                </a:cubicBezTo>
                <a:cubicBezTo>
                  <a:pt x="86224" y="1135853"/>
                  <a:pt x="72030" y="1263000"/>
                  <a:pt x="65130" y="1389512"/>
                </a:cubicBezTo>
                <a:cubicBezTo>
                  <a:pt x="61169" y="1462135"/>
                  <a:pt x="43420" y="1606623"/>
                  <a:pt x="43420" y="1606623"/>
                </a:cubicBezTo>
                <a:cubicBezTo>
                  <a:pt x="45308" y="1708562"/>
                  <a:pt x="53866" y="2326991"/>
                  <a:pt x="65130" y="2518490"/>
                </a:cubicBezTo>
                <a:cubicBezTo>
                  <a:pt x="65974" y="2532842"/>
                  <a:pt x="95137" y="2626407"/>
                  <a:pt x="97695" y="2627046"/>
                </a:cubicBezTo>
                <a:lnTo>
                  <a:pt x="141115" y="2637901"/>
                </a:lnTo>
                <a:cubicBezTo>
                  <a:pt x="151970" y="2645138"/>
                  <a:pt x="163064" y="2652029"/>
                  <a:pt x="173680" y="2659612"/>
                </a:cubicBezTo>
                <a:cubicBezTo>
                  <a:pt x="188402" y="2670128"/>
                  <a:pt x="200918" y="2684088"/>
                  <a:pt x="217100" y="2692179"/>
                </a:cubicBezTo>
                <a:cubicBezTo>
                  <a:pt x="238557" y="2702908"/>
                  <a:pt x="325988" y="2711786"/>
                  <a:pt x="336506" y="2713890"/>
                </a:cubicBezTo>
                <a:cubicBezTo>
                  <a:pt x="571539" y="2760898"/>
                  <a:pt x="207846" y="2711655"/>
                  <a:pt x="618736" y="2757312"/>
                </a:cubicBezTo>
                <a:cubicBezTo>
                  <a:pt x="769319" y="2800338"/>
                  <a:pt x="616585" y="2760131"/>
                  <a:pt x="835837" y="2800735"/>
                </a:cubicBezTo>
                <a:cubicBezTo>
                  <a:pt x="886778" y="2810169"/>
                  <a:pt x="937006" y="2823141"/>
                  <a:pt x="987807" y="2833301"/>
                </a:cubicBezTo>
                <a:cubicBezTo>
                  <a:pt x="1027476" y="2841235"/>
                  <a:pt x="1067472" y="2847442"/>
                  <a:pt x="1107212" y="2855012"/>
                </a:cubicBezTo>
                <a:cubicBezTo>
                  <a:pt x="1143460" y="2861917"/>
                  <a:pt x="1179125" y="2872327"/>
                  <a:pt x="1215762" y="2876724"/>
                </a:cubicBezTo>
                <a:cubicBezTo>
                  <a:pt x="1269770" y="2883205"/>
                  <a:pt x="1324313" y="2883961"/>
                  <a:pt x="1378588" y="2887579"/>
                </a:cubicBezTo>
                <a:lnTo>
                  <a:pt x="1758514" y="2876724"/>
                </a:lnTo>
                <a:lnTo>
                  <a:pt x="2236135" y="2865868"/>
                </a:lnTo>
                <a:cubicBezTo>
                  <a:pt x="2334010" y="2861732"/>
                  <a:pt x="2432242" y="2858012"/>
                  <a:pt x="2529220" y="2844157"/>
                </a:cubicBezTo>
                <a:cubicBezTo>
                  <a:pt x="2637641" y="2828667"/>
                  <a:pt x="2579776" y="2836126"/>
                  <a:pt x="2702901" y="2822446"/>
                </a:cubicBezTo>
                <a:cubicBezTo>
                  <a:pt x="2920601" y="2735360"/>
                  <a:pt x="2767763" y="2782135"/>
                  <a:pt x="3158811" y="2768168"/>
                </a:cubicBezTo>
                <a:lnTo>
                  <a:pt x="3419332" y="2757312"/>
                </a:lnTo>
                <a:cubicBezTo>
                  <a:pt x="3493094" y="2749936"/>
                  <a:pt x="3542993" y="2745848"/>
                  <a:pt x="3614722" y="2735601"/>
                </a:cubicBezTo>
                <a:cubicBezTo>
                  <a:pt x="3636511" y="2732488"/>
                  <a:pt x="3658198" y="2728683"/>
                  <a:pt x="3679853" y="2724746"/>
                </a:cubicBezTo>
                <a:cubicBezTo>
                  <a:pt x="3698005" y="2721445"/>
                  <a:pt x="3715692" y="2714599"/>
                  <a:pt x="3734128" y="2713890"/>
                </a:cubicBezTo>
                <a:cubicBezTo>
                  <a:pt x="3904103" y="2707352"/>
                  <a:pt x="4074252" y="2706653"/>
                  <a:pt x="4244314" y="2703035"/>
                </a:cubicBezTo>
                <a:lnTo>
                  <a:pt x="4374574" y="2692179"/>
                </a:lnTo>
                <a:cubicBezTo>
                  <a:pt x="4486703" y="2684356"/>
                  <a:pt x="4599140" y="2680645"/>
                  <a:pt x="4711080" y="2670468"/>
                </a:cubicBezTo>
                <a:lnTo>
                  <a:pt x="4830485" y="2659612"/>
                </a:lnTo>
                <a:cubicBezTo>
                  <a:pt x="5141400" y="2597426"/>
                  <a:pt x="4902158" y="2636607"/>
                  <a:pt x="5557772" y="2659612"/>
                </a:cubicBezTo>
                <a:lnTo>
                  <a:pt x="5698887" y="2670468"/>
                </a:lnTo>
                <a:cubicBezTo>
                  <a:pt x="5731518" y="2673435"/>
                  <a:pt x="5763817" y="2681323"/>
                  <a:pt x="5796582" y="2681323"/>
                </a:cubicBezTo>
                <a:cubicBezTo>
                  <a:pt x="5869039" y="2681323"/>
                  <a:pt x="5941242" y="2671993"/>
                  <a:pt x="6013683" y="2670468"/>
                </a:cubicBezTo>
                <a:lnTo>
                  <a:pt x="6827809" y="2659612"/>
                </a:lnTo>
                <a:cubicBezTo>
                  <a:pt x="6853137" y="2652375"/>
                  <a:pt x="6879336" y="2647684"/>
                  <a:pt x="6903794" y="2637901"/>
                </a:cubicBezTo>
                <a:cubicBezTo>
                  <a:pt x="6933843" y="2625881"/>
                  <a:pt x="6990635" y="2594479"/>
                  <a:pt x="6990635" y="2594479"/>
                </a:cubicBezTo>
                <a:cubicBezTo>
                  <a:pt x="7001490" y="2583623"/>
                  <a:pt x="7008272" y="2565495"/>
                  <a:pt x="7023200" y="2561912"/>
                </a:cubicBezTo>
                <a:cubicBezTo>
                  <a:pt x="7101321" y="2543162"/>
                  <a:pt x="7182763" y="2542555"/>
                  <a:pt x="7262010" y="2529346"/>
                </a:cubicBezTo>
                <a:cubicBezTo>
                  <a:pt x="7283720" y="2525727"/>
                  <a:pt x="7305788" y="2523828"/>
                  <a:pt x="7327140" y="2518490"/>
                </a:cubicBezTo>
                <a:cubicBezTo>
                  <a:pt x="7378251" y="2505712"/>
                  <a:pt x="7428534" y="2489820"/>
                  <a:pt x="7479111" y="2475068"/>
                </a:cubicBezTo>
                <a:lnTo>
                  <a:pt x="7587661" y="2442501"/>
                </a:lnTo>
                <a:cubicBezTo>
                  <a:pt x="7602134" y="2431645"/>
                  <a:pt x="7616359" y="2420450"/>
                  <a:pt x="7631081" y="2409934"/>
                </a:cubicBezTo>
                <a:cubicBezTo>
                  <a:pt x="7641697" y="2402351"/>
                  <a:pt x="7654421" y="2397448"/>
                  <a:pt x="7663646" y="2388223"/>
                </a:cubicBezTo>
                <a:cubicBezTo>
                  <a:pt x="7672871" y="2378998"/>
                  <a:pt x="7677004" y="2365680"/>
                  <a:pt x="7685356" y="2355657"/>
                </a:cubicBezTo>
                <a:cubicBezTo>
                  <a:pt x="7695184" y="2343863"/>
                  <a:pt x="7707066" y="2333946"/>
                  <a:pt x="7717921" y="2323090"/>
                </a:cubicBezTo>
                <a:cubicBezTo>
                  <a:pt x="7732728" y="2278666"/>
                  <a:pt x="7743638" y="2261546"/>
                  <a:pt x="7717921" y="2203679"/>
                </a:cubicBezTo>
                <a:cubicBezTo>
                  <a:pt x="7713274" y="2193223"/>
                  <a:pt x="7696211" y="2196442"/>
                  <a:pt x="7685356" y="2192823"/>
                </a:cubicBezTo>
                <a:cubicBezTo>
                  <a:pt x="7605411" y="2132862"/>
                  <a:pt x="7680359" y="2180299"/>
                  <a:pt x="7555096" y="2138545"/>
                </a:cubicBezTo>
                <a:cubicBezTo>
                  <a:pt x="7544241" y="2134927"/>
                  <a:pt x="7533245" y="2131708"/>
                  <a:pt x="7522531" y="2127690"/>
                </a:cubicBezTo>
                <a:cubicBezTo>
                  <a:pt x="7504286" y="2120848"/>
                  <a:pt x="7486920" y="2111578"/>
                  <a:pt x="7468256" y="2105979"/>
                </a:cubicBezTo>
                <a:cubicBezTo>
                  <a:pt x="7450584" y="2100677"/>
                  <a:pt x="7431781" y="2099978"/>
                  <a:pt x="7413981" y="2095123"/>
                </a:cubicBezTo>
                <a:cubicBezTo>
                  <a:pt x="7391903" y="2089101"/>
                  <a:pt x="7370560" y="2080649"/>
                  <a:pt x="7348850" y="2073412"/>
                </a:cubicBezTo>
                <a:lnTo>
                  <a:pt x="7283720" y="2051701"/>
                </a:lnTo>
                <a:cubicBezTo>
                  <a:pt x="7272865" y="2048082"/>
                  <a:pt x="7260675" y="2047192"/>
                  <a:pt x="7251155" y="2040845"/>
                </a:cubicBezTo>
                <a:lnTo>
                  <a:pt x="7186025" y="1997423"/>
                </a:lnTo>
                <a:cubicBezTo>
                  <a:pt x="7175170" y="1990186"/>
                  <a:pt x="7164523" y="1982627"/>
                  <a:pt x="7153460" y="1975712"/>
                </a:cubicBezTo>
                <a:cubicBezTo>
                  <a:pt x="7135569" y="1964529"/>
                  <a:pt x="7119201" y="1949817"/>
                  <a:pt x="7099185" y="1943145"/>
                </a:cubicBezTo>
                <a:lnTo>
                  <a:pt x="7066620" y="1932290"/>
                </a:lnTo>
                <a:cubicBezTo>
                  <a:pt x="7009964" y="1894517"/>
                  <a:pt x="7056672" y="1919223"/>
                  <a:pt x="6968925" y="1899723"/>
                </a:cubicBezTo>
                <a:cubicBezTo>
                  <a:pt x="6891501" y="1882517"/>
                  <a:pt x="6987497" y="1893773"/>
                  <a:pt x="6892939" y="1878012"/>
                </a:cubicBezTo>
                <a:cubicBezTo>
                  <a:pt x="6864164" y="1873216"/>
                  <a:pt x="6835046" y="1870775"/>
                  <a:pt x="6806099" y="1867156"/>
                </a:cubicBezTo>
                <a:cubicBezTo>
                  <a:pt x="6717614" y="1837661"/>
                  <a:pt x="6830973" y="1872522"/>
                  <a:pt x="6632419" y="1845445"/>
                </a:cubicBezTo>
                <a:cubicBezTo>
                  <a:pt x="6599365" y="1840937"/>
                  <a:pt x="6568052" y="1825183"/>
                  <a:pt x="6534724" y="1823734"/>
                </a:cubicBezTo>
                <a:cubicBezTo>
                  <a:pt x="6317798" y="1814302"/>
                  <a:pt x="6100523" y="1816497"/>
                  <a:pt x="5883422" y="1812879"/>
                </a:cubicBezTo>
                <a:lnTo>
                  <a:pt x="5666322" y="1791168"/>
                </a:lnTo>
                <a:cubicBezTo>
                  <a:pt x="5637316" y="1788060"/>
                  <a:pt x="5608580" y="1782391"/>
                  <a:pt x="5579482" y="1780312"/>
                </a:cubicBezTo>
                <a:cubicBezTo>
                  <a:pt x="5507209" y="1775149"/>
                  <a:pt x="5434697" y="1773976"/>
                  <a:pt x="5362381" y="1769456"/>
                </a:cubicBezTo>
                <a:cubicBezTo>
                  <a:pt x="5318895" y="1766738"/>
                  <a:pt x="5275541" y="1762219"/>
                  <a:pt x="5232121" y="1758601"/>
                </a:cubicBezTo>
                <a:cubicBezTo>
                  <a:pt x="5210411" y="1754982"/>
                  <a:pt x="5188072" y="1754070"/>
                  <a:pt x="5166991" y="1747745"/>
                </a:cubicBezTo>
                <a:cubicBezTo>
                  <a:pt x="5151492" y="1743095"/>
                  <a:pt x="5138722" y="1731716"/>
                  <a:pt x="5123571" y="1726034"/>
                </a:cubicBezTo>
                <a:cubicBezTo>
                  <a:pt x="5109602" y="1720796"/>
                  <a:pt x="5094496" y="1719278"/>
                  <a:pt x="5080151" y="1715179"/>
                </a:cubicBezTo>
                <a:cubicBezTo>
                  <a:pt x="5069149" y="1712035"/>
                  <a:pt x="5059021" y="1704731"/>
                  <a:pt x="5047586" y="1704323"/>
                </a:cubicBezTo>
                <a:cubicBezTo>
                  <a:pt x="4855902" y="1697477"/>
                  <a:pt x="4664041" y="1697086"/>
                  <a:pt x="4472269" y="1693467"/>
                </a:cubicBezTo>
                <a:cubicBezTo>
                  <a:pt x="4445725" y="1680195"/>
                  <a:pt x="4419299" y="1669225"/>
                  <a:pt x="4396284" y="1650045"/>
                </a:cubicBezTo>
                <a:cubicBezTo>
                  <a:pt x="4384491" y="1640217"/>
                  <a:pt x="4374574" y="1628334"/>
                  <a:pt x="4363719" y="1617479"/>
                </a:cubicBezTo>
                <a:cubicBezTo>
                  <a:pt x="4356482" y="1595768"/>
                  <a:pt x="4351024" y="1573380"/>
                  <a:pt x="4342009" y="1552345"/>
                </a:cubicBezTo>
                <a:cubicBezTo>
                  <a:pt x="4329261" y="1522597"/>
                  <a:pt x="4298589" y="1465501"/>
                  <a:pt x="4298589" y="1465501"/>
                </a:cubicBezTo>
                <a:cubicBezTo>
                  <a:pt x="4294403" y="1448756"/>
                  <a:pt x="4276879" y="1381581"/>
                  <a:pt x="4276879" y="1367801"/>
                </a:cubicBezTo>
                <a:cubicBezTo>
                  <a:pt x="4276879" y="1064408"/>
                  <a:pt x="4254572" y="1141625"/>
                  <a:pt x="4298589" y="1009567"/>
                </a:cubicBezTo>
                <a:cubicBezTo>
                  <a:pt x="4272142" y="877326"/>
                  <a:pt x="4319010" y="1029989"/>
                  <a:pt x="4222604" y="933578"/>
                </a:cubicBezTo>
                <a:cubicBezTo>
                  <a:pt x="4212169" y="923143"/>
                  <a:pt x="4179440" y="782419"/>
                  <a:pt x="4179184" y="781600"/>
                </a:cubicBezTo>
                <a:cubicBezTo>
                  <a:pt x="4169963" y="752091"/>
                  <a:pt x="4155342" y="724416"/>
                  <a:pt x="4146619" y="694756"/>
                </a:cubicBezTo>
                <a:cubicBezTo>
                  <a:pt x="4137206" y="662750"/>
                  <a:pt x="4133000" y="629421"/>
                  <a:pt x="4124909" y="597056"/>
                </a:cubicBezTo>
                <a:cubicBezTo>
                  <a:pt x="4085912" y="441065"/>
                  <a:pt x="4118377" y="609263"/>
                  <a:pt x="4081488" y="412511"/>
                </a:cubicBezTo>
                <a:cubicBezTo>
                  <a:pt x="4077432" y="390878"/>
                  <a:pt x="4074570" y="369033"/>
                  <a:pt x="4070633" y="347378"/>
                </a:cubicBezTo>
                <a:cubicBezTo>
                  <a:pt x="4067333" y="329225"/>
                  <a:pt x="4070012" y="308452"/>
                  <a:pt x="4059778" y="293100"/>
                </a:cubicBezTo>
                <a:cubicBezTo>
                  <a:pt x="4053431" y="283579"/>
                  <a:pt x="4038068" y="285863"/>
                  <a:pt x="4027213" y="282245"/>
                </a:cubicBezTo>
                <a:cubicBezTo>
                  <a:pt x="3974305" y="176422"/>
                  <a:pt x="4044283" y="300203"/>
                  <a:pt x="3962083" y="206256"/>
                </a:cubicBezTo>
                <a:cubicBezTo>
                  <a:pt x="3948189" y="190377"/>
                  <a:pt x="3942878" y="168308"/>
                  <a:pt x="3929518" y="151978"/>
                </a:cubicBezTo>
                <a:cubicBezTo>
                  <a:pt x="3879372" y="90685"/>
                  <a:pt x="3861521" y="84933"/>
                  <a:pt x="3799258" y="43422"/>
                </a:cubicBezTo>
                <a:cubicBezTo>
                  <a:pt x="3788403" y="36185"/>
                  <a:pt x="3779070" y="25837"/>
                  <a:pt x="3766693" y="21711"/>
                </a:cubicBezTo>
                <a:cubicBezTo>
                  <a:pt x="3716625" y="5022"/>
                  <a:pt x="3745348" y="13100"/>
                  <a:pt x="3679853" y="0"/>
                </a:cubicBezTo>
                <a:lnTo>
                  <a:pt x="1335168" y="10856"/>
                </a:lnTo>
                <a:cubicBezTo>
                  <a:pt x="1309583" y="11085"/>
                  <a:pt x="1284696" y="19797"/>
                  <a:pt x="1259182" y="21711"/>
                </a:cubicBezTo>
                <a:cubicBezTo>
                  <a:pt x="1139893" y="30658"/>
                  <a:pt x="1020579" y="41737"/>
                  <a:pt x="900967" y="43422"/>
                </a:cubicBezTo>
                <a:lnTo>
                  <a:pt x="130260" y="54278"/>
                </a:lnTo>
                <a:cubicBezTo>
                  <a:pt x="119405" y="57897"/>
                  <a:pt x="108915" y="62890"/>
                  <a:pt x="97695" y="65134"/>
                </a:cubicBezTo>
                <a:cubicBezTo>
                  <a:pt x="72606" y="70152"/>
                  <a:pt x="41906" y="60281"/>
                  <a:pt x="21710" y="75989"/>
                </a:cubicBezTo>
                <a:cubicBezTo>
                  <a:pt x="3646" y="90040"/>
                  <a:pt x="0" y="141122"/>
                  <a:pt x="0" y="141122"/>
                </a:cubicBezTo>
                <a:cubicBezTo>
                  <a:pt x="3618" y="180926"/>
                  <a:pt x="2481" y="221453"/>
                  <a:pt x="10855" y="260534"/>
                </a:cubicBezTo>
                <a:cubicBezTo>
                  <a:pt x="13588" y="273291"/>
                  <a:pt x="18092" y="150169"/>
                  <a:pt x="21710" y="2713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Reverse-Delete Algorithm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457200" y="3028950"/>
            <a:ext cx="348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&gt; 0 </a:t>
            </a:r>
            <a:r>
              <a:rPr lang="en-US" sz="1800">
                <a:latin typeface="Calibri" charset="0"/>
              </a:rPr>
              <a:t>for every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457200" y="3895725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T = E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457200" y="4479925"/>
            <a:ext cx="4205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Sort edges in 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decreasing</a:t>
            </a:r>
            <a:r>
              <a:rPr lang="en-US" sz="1800">
                <a:latin typeface="Calibri" charset="0"/>
              </a:rPr>
              <a:t> order of their cost</a:t>
            </a: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457200" y="5167313"/>
            <a:ext cx="306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Consider edges in sorted order</a:t>
            </a:r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1127125" y="5732463"/>
            <a:ext cx="667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an edge can be removed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without disconnecting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then remove it</a:t>
            </a:r>
            <a:endParaRPr lang="en-US" sz="1800">
              <a:solidFill>
                <a:srgbClr val="660066"/>
              </a:solidFill>
              <a:latin typeface="Calibri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149350" y="1222375"/>
            <a:ext cx="3094038" cy="1622425"/>
            <a:chOff x="1148572" y="1222230"/>
            <a:chExt cx="3095049" cy="1622771"/>
          </a:xfrm>
        </p:grpSpPr>
        <p:sp>
          <p:nvSpPr>
            <p:cNvPr id="11" name="Oval 10"/>
            <p:cNvSpPr/>
            <p:nvPr/>
          </p:nvSpPr>
          <p:spPr>
            <a:xfrm>
              <a:off x="1259733" y="1417535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90583" y="1417535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40309" y="1417535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90583" y="2568717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59733" y="2568717"/>
              <a:ext cx="303312" cy="27628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>
              <a:stCxn id="11" idx="6"/>
              <a:endCxn id="12" idx="2"/>
            </p:cNvCxnSpPr>
            <p:nvPr/>
          </p:nvCxnSpPr>
          <p:spPr>
            <a:xfrm>
              <a:off x="1563045" y="1555676"/>
              <a:ext cx="1227538" cy="1588"/>
            </a:xfrm>
            <a:prstGeom prst="line">
              <a:avLst/>
            </a:prstGeom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4"/>
              <a:endCxn id="15" idx="0"/>
            </p:cNvCxnSpPr>
            <p:nvPr/>
          </p:nvCxnSpPr>
          <p:spPr>
            <a:xfrm rot="5400000">
              <a:off x="973146" y="2131268"/>
              <a:ext cx="876487" cy="1588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6"/>
              <a:endCxn id="14" idx="2"/>
            </p:cNvCxnSpPr>
            <p:nvPr/>
          </p:nvCxnSpPr>
          <p:spPr>
            <a:xfrm>
              <a:off x="1563045" y="2706860"/>
              <a:ext cx="1227538" cy="1587"/>
            </a:xfrm>
            <a:prstGeom prst="line">
              <a:avLst/>
            </a:prstGeom>
            <a:ln w="57150" cap="flat" cmpd="sng" algn="ctr">
              <a:solidFill>
                <a:schemeClr val="bg1">
                  <a:lumMod val="50000"/>
                  <a:alpha val="69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4"/>
              <a:endCxn id="14" idx="0"/>
            </p:cNvCxnSpPr>
            <p:nvPr/>
          </p:nvCxnSpPr>
          <p:spPr>
            <a:xfrm rot="5400000">
              <a:off x="2503996" y="2131268"/>
              <a:ext cx="876487" cy="1588"/>
            </a:xfrm>
            <a:prstGeom prst="line">
              <a:avLst/>
            </a:prstGeom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6"/>
              <a:endCxn id="13" idx="2"/>
            </p:cNvCxnSpPr>
            <p:nvPr/>
          </p:nvCxnSpPr>
          <p:spPr>
            <a:xfrm>
              <a:off x="3093895" y="1555676"/>
              <a:ext cx="846413" cy="1588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5" idx="7"/>
              <a:endCxn id="12" idx="3"/>
            </p:cNvCxnSpPr>
            <p:nvPr/>
          </p:nvCxnSpPr>
          <p:spPr>
            <a:xfrm rot="5400000" flipH="1" flipV="1">
              <a:off x="1698082" y="1473034"/>
              <a:ext cx="957466" cy="1316467"/>
            </a:xfrm>
            <a:prstGeom prst="line">
              <a:avLst/>
            </a:prstGeom>
            <a:ln w="571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00" name="TextBox 30"/>
            <p:cNvSpPr txBox="1">
              <a:spLocks noChangeArrowheads="1"/>
            </p:cNvSpPr>
            <p:nvPr/>
          </p:nvSpPr>
          <p:spPr bwMode="auto">
            <a:xfrm>
              <a:off x="1964759" y="1240317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9501" name="TextBox 31"/>
            <p:cNvSpPr txBox="1">
              <a:spLocks noChangeArrowheads="1"/>
            </p:cNvSpPr>
            <p:nvPr/>
          </p:nvSpPr>
          <p:spPr bwMode="auto">
            <a:xfrm>
              <a:off x="1148572" y="197570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9502" name="TextBox 32"/>
            <p:cNvSpPr txBox="1">
              <a:spLocks noChangeArrowheads="1"/>
            </p:cNvSpPr>
            <p:nvPr/>
          </p:nvSpPr>
          <p:spPr bwMode="auto">
            <a:xfrm>
              <a:off x="1943049" y="184543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9503" name="TextBox 33"/>
            <p:cNvSpPr txBox="1">
              <a:spLocks noChangeArrowheads="1"/>
            </p:cNvSpPr>
            <p:nvPr/>
          </p:nvSpPr>
          <p:spPr bwMode="auto">
            <a:xfrm>
              <a:off x="2038464" y="2392447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  <p:sp>
          <p:nvSpPr>
            <p:cNvPr id="19504" name="TextBox 34"/>
            <p:cNvSpPr txBox="1">
              <a:spLocks noChangeArrowheads="1"/>
            </p:cNvSpPr>
            <p:nvPr/>
          </p:nvSpPr>
          <p:spPr bwMode="auto">
            <a:xfrm>
              <a:off x="2910371" y="199764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50</a:t>
              </a:r>
            </a:p>
          </p:txBody>
        </p:sp>
        <p:sp>
          <p:nvSpPr>
            <p:cNvPr id="19505" name="TextBox 35"/>
            <p:cNvSpPr txBox="1">
              <a:spLocks noChangeArrowheads="1"/>
            </p:cNvSpPr>
            <p:nvPr/>
          </p:nvSpPr>
          <p:spPr bwMode="auto">
            <a:xfrm>
              <a:off x="3329025" y="1222230"/>
              <a:ext cx="476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0.5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5546725" y="3643313"/>
            <a:ext cx="2984500" cy="1427162"/>
            <a:chOff x="5546916" y="3643534"/>
            <a:chExt cx="2984438" cy="1427363"/>
          </a:xfrm>
        </p:grpSpPr>
        <p:sp>
          <p:nvSpPr>
            <p:cNvPr id="37" name="Oval 36"/>
            <p:cNvSpPr/>
            <p:nvPr/>
          </p:nvSpPr>
          <p:spPr>
            <a:xfrm>
              <a:off x="5546916" y="3643534"/>
              <a:ext cx="303207" cy="27626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077234" y="3643534"/>
              <a:ext cx="304794" cy="27626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228148" y="3643534"/>
              <a:ext cx="303206" cy="27626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077234" y="4794633"/>
              <a:ext cx="304794" cy="27626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546916" y="4794633"/>
              <a:ext cx="303207" cy="276264"/>
            </a:xfrm>
            <a:prstGeom prst="ellipse">
              <a:avLst/>
            </a:prstGeom>
            <a:noFill/>
            <a:ln w="762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851525" y="3465513"/>
            <a:ext cx="1227138" cy="369887"/>
            <a:chOff x="5850856" y="3466213"/>
            <a:chExt cx="1227048" cy="369332"/>
          </a:xfrm>
        </p:grpSpPr>
        <p:cxnSp>
          <p:nvCxnSpPr>
            <p:cNvPr id="42" name="Straight Connector 41"/>
            <p:cNvCxnSpPr>
              <a:stCxn id="37" idx="6"/>
              <a:endCxn id="38" idx="2"/>
            </p:cNvCxnSpPr>
            <p:nvPr/>
          </p:nvCxnSpPr>
          <p:spPr>
            <a:xfrm>
              <a:off x="5850856" y="3781651"/>
              <a:ext cx="1227048" cy="1586"/>
            </a:xfrm>
            <a:prstGeom prst="line">
              <a:avLst/>
            </a:prstGeom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83" name="TextBox 47"/>
            <p:cNvSpPr txBox="1">
              <a:spLocks noChangeArrowheads="1"/>
            </p:cNvSpPr>
            <p:nvPr/>
          </p:nvSpPr>
          <p:spPr bwMode="auto">
            <a:xfrm>
              <a:off x="6252492" y="346621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5435600" y="3919538"/>
            <a:ext cx="301625" cy="876300"/>
            <a:chOff x="5436305" y="3920156"/>
            <a:chExt cx="301660" cy="875705"/>
          </a:xfrm>
        </p:grpSpPr>
        <p:cxnSp>
          <p:nvCxnSpPr>
            <p:cNvPr id="43" name="Straight Connector 42"/>
            <p:cNvCxnSpPr>
              <a:stCxn id="37" idx="4"/>
              <a:endCxn id="41" idx="0"/>
            </p:cNvCxnSpPr>
            <p:nvPr/>
          </p:nvCxnSpPr>
          <p:spPr>
            <a:xfrm rot="5400000">
              <a:off x="5261215" y="4357214"/>
              <a:ext cx="875705" cy="1587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81" name="TextBox 48"/>
            <p:cNvSpPr txBox="1">
              <a:spLocks noChangeArrowheads="1"/>
            </p:cNvSpPr>
            <p:nvPr/>
          </p:nvSpPr>
          <p:spPr bwMode="auto">
            <a:xfrm>
              <a:off x="5436305" y="42016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5807075" y="3878263"/>
            <a:ext cx="1316038" cy="957262"/>
            <a:chOff x="5806346" y="3878969"/>
            <a:chExt cx="1316070" cy="956493"/>
          </a:xfrm>
        </p:grpSpPr>
        <p:cxnSp>
          <p:nvCxnSpPr>
            <p:cNvPr id="47" name="Straight Connector 46"/>
            <p:cNvCxnSpPr>
              <a:stCxn id="41" idx="7"/>
              <a:endCxn id="38" idx="3"/>
            </p:cNvCxnSpPr>
            <p:nvPr/>
          </p:nvCxnSpPr>
          <p:spPr>
            <a:xfrm rot="5400000" flipH="1" flipV="1">
              <a:off x="5986135" y="3699181"/>
              <a:ext cx="956493" cy="1316070"/>
            </a:xfrm>
            <a:prstGeom prst="line">
              <a:avLst/>
            </a:prstGeom>
            <a:ln w="571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9" name="TextBox 49"/>
            <p:cNvSpPr txBox="1">
              <a:spLocks noChangeArrowheads="1"/>
            </p:cNvSpPr>
            <p:nvPr/>
          </p:nvSpPr>
          <p:spPr bwMode="auto">
            <a:xfrm>
              <a:off x="6230782" y="407132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851525" y="4618038"/>
            <a:ext cx="1227138" cy="369887"/>
            <a:chOff x="5850856" y="4618343"/>
            <a:chExt cx="1227048" cy="369332"/>
          </a:xfrm>
        </p:grpSpPr>
        <p:cxnSp>
          <p:nvCxnSpPr>
            <p:cNvPr id="44" name="Straight Connector 43"/>
            <p:cNvCxnSpPr>
              <a:stCxn id="41" idx="6"/>
              <a:endCxn id="40" idx="2"/>
            </p:cNvCxnSpPr>
            <p:nvPr/>
          </p:nvCxnSpPr>
          <p:spPr>
            <a:xfrm>
              <a:off x="5850856" y="4932196"/>
              <a:ext cx="1227048" cy="1585"/>
            </a:xfrm>
            <a:prstGeom prst="line">
              <a:avLst/>
            </a:prstGeom>
            <a:ln w="57150" cap="flat" cmpd="sng" algn="ctr">
              <a:solidFill>
                <a:schemeClr val="bg1">
                  <a:lumMod val="50000"/>
                  <a:alpha val="69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7" name="TextBox 50"/>
            <p:cNvSpPr txBox="1">
              <a:spLocks noChangeArrowheads="1"/>
            </p:cNvSpPr>
            <p:nvPr/>
          </p:nvSpPr>
          <p:spPr bwMode="auto">
            <a:xfrm>
              <a:off x="6326197" y="4618343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197725" y="3919538"/>
            <a:ext cx="419100" cy="876300"/>
            <a:chOff x="7198104" y="3920156"/>
            <a:chExt cx="418654" cy="875705"/>
          </a:xfrm>
        </p:grpSpPr>
        <p:cxnSp>
          <p:nvCxnSpPr>
            <p:cNvPr id="45" name="Straight Connector 44"/>
            <p:cNvCxnSpPr>
              <a:stCxn id="38" idx="4"/>
              <a:endCxn id="40" idx="0"/>
            </p:cNvCxnSpPr>
            <p:nvPr/>
          </p:nvCxnSpPr>
          <p:spPr>
            <a:xfrm rot="5400000">
              <a:off x="6792761" y="4357215"/>
              <a:ext cx="875705" cy="1586"/>
            </a:xfrm>
            <a:prstGeom prst="line">
              <a:avLst/>
            </a:prstGeom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5" name="TextBox 51"/>
            <p:cNvSpPr txBox="1">
              <a:spLocks noChangeArrowheads="1"/>
            </p:cNvSpPr>
            <p:nvPr/>
          </p:nvSpPr>
          <p:spPr bwMode="auto">
            <a:xfrm>
              <a:off x="7198104" y="4223541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50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7381875" y="3448050"/>
            <a:ext cx="846138" cy="369888"/>
            <a:chOff x="7381844" y="3448126"/>
            <a:chExt cx="845570" cy="369332"/>
          </a:xfrm>
        </p:grpSpPr>
        <p:cxnSp>
          <p:nvCxnSpPr>
            <p:cNvPr id="46" name="Straight Connector 45"/>
            <p:cNvCxnSpPr>
              <a:stCxn id="38" idx="6"/>
              <a:endCxn id="39" idx="2"/>
            </p:cNvCxnSpPr>
            <p:nvPr/>
          </p:nvCxnSpPr>
          <p:spPr>
            <a:xfrm>
              <a:off x="7381844" y="3781000"/>
              <a:ext cx="845570" cy="1586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3" name="TextBox 52"/>
            <p:cNvSpPr txBox="1">
              <a:spLocks noChangeArrowheads="1"/>
            </p:cNvSpPr>
            <p:nvPr/>
          </p:nvSpPr>
          <p:spPr bwMode="auto">
            <a:xfrm>
              <a:off x="7616758" y="3448126"/>
              <a:ext cx="476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75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Cut Property Lemma for MSTs</a:t>
            </a:r>
          </a:p>
        </p:txBody>
      </p:sp>
      <p:sp>
        <p:nvSpPr>
          <p:cNvPr id="3" name="Freeform 2"/>
          <p:cNvSpPr/>
          <p:nvPr/>
        </p:nvSpPr>
        <p:spPr>
          <a:xfrm>
            <a:off x="1873250" y="2246313"/>
            <a:ext cx="1784350" cy="1889125"/>
          </a:xfrm>
          <a:custGeom>
            <a:avLst/>
            <a:gdLst>
              <a:gd name="connsiteX0" fmla="*/ 253572 w 1784130"/>
              <a:gd name="connsiteY0" fmla="*/ 445078 h 1888867"/>
              <a:gd name="connsiteX1" fmla="*/ 69036 w 1784130"/>
              <a:gd name="connsiteY1" fmla="*/ 705611 h 1888867"/>
              <a:gd name="connsiteX2" fmla="*/ 25616 w 1784130"/>
              <a:gd name="connsiteY2" fmla="*/ 879300 h 1888867"/>
              <a:gd name="connsiteX3" fmla="*/ 25616 w 1784130"/>
              <a:gd name="connsiteY3" fmla="*/ 1270100 h 1888867"/>
              <a:gd name="connsiteX4" fmla="*/ 58181 w 1784130"/>
              <a:gd name="connsiteY4" fmla="*/ 1280956 h 1888867"/>
              <a:gd name="connsiteX5" fmla="*/ 90746 w 1784130"/>
              <a:gd name="connsiteY5" fmla="*/ 1302667 h 1888867"/>
              <a:gd name="connsiteX6" fmla="*/ 134166 w 1784130"/>
              <a:gd name="connsiteY6" fmla="*/ 1411223 h 1888867"/>
              <a:gd name="connsiteX7" fmla="*/ 155876 w 1784130"/>
              <a:gd name="connsiteY7" fmla="*/ 1487212 h 1888867"/>
              <a:gd name="connsiteX8" fmla="*/ 264427 w 1784130"/>
              <a:gd name="connsiteY8" fmla="*/ 1715178 h 1888867"/>
              <a:gd name="connsiteX9" fmla="*/ 329557 w 1784130"/>
              <a:gd name="connsiteY9" fmla="*/ 1802023 h 1888867"/>
              <a:gd name="connsiteX10" fmla="*/ 372977 w 1784130"/>
              <a:gd name="connsiteY10" fmla="*/ 1823734 h 1888867"/>
              <a:gd name="connsiteX11" fmla="*/ 448962 w 1784130"/>
              <a:gd name="connsiteY11" fmla="*/ 1845445 h 1888867"/>
              <a:gd name="connsiteX12" fmla="*/ 503237 w 1784130"/>
              <a:gd name="connsiteY12" fmla="*/ 1867156 h 1888867"/>
              <a:gd name="connsiteX13" fmla="*/ 655207 w 1784130"/>
              <a:gd name="connsiteY13" fmla="*/ 1888867 h 1888867"/>
              <a:gd name="connsiteX14" fmla="*/ 904873 w 1784130"/>
              <a:gd name="connsiteY14" fmla="*/ 1856301 h 1888867"/>
              <a:gd name="connsiteX15" fmla="*/ 1501899 w 1784130"/>
              <a:gd name="connsiteY15" fmla="*/ 1845445 h 1888867"/>
              <a:gd name="connsiteX16" fmla="*/ 1556174 w 1784130"/>
              <a:gd name="connsiteY16" fmla="*/ 1834590 h 1888867"/>
              <a:gd name="connsiteX17" fmla="*/ 1653869 w 1784130"/>
              <a:gd name="connsiteY17" fmla="*/ 1823734 h 1888867"/>
              <a:gd name="connsiteX18" fmla="*/ 1686435 w 1784130"/>
              <a:gd name="connsiteY18" fmla="*/ 1726034 h 1888867"/>
              <a:gd name="connsiteX19" fmla="*/ 1697290 w 1784130"/>
              <a:gd name="connsiteY19" fmla="*/ 1693467 h 1888867"/>
              <a:gd name="connsiteX20" fmla="*/ 1719000 w 1784130"/>
              <a:gd name="connsiteY20" fmla="*/ 1574056 h 1888867"/>
              <a:gd name="connsiteX21" fmla="*/ 1740710 w 1784130"/>
              <a:gd name="connsiteY21" fmla="*/ 1487212 h 1888867"/>
              <a:gd name="connsiteX22" fmla="*/ 1784130 w 1784130"/>
              <a:gd name="connsiteY22" fmla="*/ 1270100 h 1888867"/>
              <a:gd name="connsiteX23" fmla="*/ 1773275 w 1784130"/>
              <a:gd name="connsiteY23" fmla="*/ 998711 h 1888867"/>
              <a:gd name="connsiteX24" fmla="*/ 1751565 w 1784130"/>
              <a:gd name="connsiteY24" fmla="*/ 966145 h 1888867"/>
              <a:gd name="connsiteX25" fmla="*/ 1740710 w 1784130"/>
              <a:gd name="connsiteY25" fmla="*/ 271389 h 1888867"/>
              <a:gd name="connsiteX26" fmla="*/ 1719000 w 1784130"/>
              <a:gd name="connsiteY26" fmla="*/ 238822 h 1888867"/>
              <a:gd name="connsiteX27" fmla="*/ 1643014 w 1784130"/>
              <a:gd name="connsiteY27" fmla="*/ 151978 h 1888867"/>
              <a:gd name="connsiteX28" fmla="*/ 1556174 w 1784130"/>
              <a:gd name="connsiteY28" fmla="*/ 108556 h 1888867"/>
              <a:gd name="connsiteX29" fmla="*/ 1491044 w 1784130"/>
              <a:gd name="connsiteY29" fmla="*/ 75989 h 1888867"/>
              <a:gd name="connsiteX30" fmla="*/ 1339074 w 1784130"/>
              <a:gd name="connsiteY30" fmla="*/ 21711 h 1888867"/>
              <a:gd name="connsiteX31" fmla="*/ 1306509 w 1784130"/>
              <a:gd name="connsiteY31" fmla="*/ 10855 h 1888867"/>
              <a:gd name="connsiteX32" fmla="*/ 1252234 w 1784130"/>
              <a:gd name="connsiteY32" fmla="*/ 0 h 1888867"/>
              <a:gd name="connsiteX33" fmla="*/ 1013423 w 1784130"/>
              <a:gd name="connsiteY33" fmla="*/ 21711 h 1888867"/>
              <a:gd name="connsiteX34" fmla="*/ 828888 w 1784130"/>
              <a:gd name="connsiteY34" fmla="*/ 32567 h 1888867"/>
              <a:gd name="connsiteX35" fmla="*/ 731193 w 1784130"/>
              <a:gd name="connsiteY35" fmla="*/ 54278 h 1888867"/>
              <a:gd name="connsiteX36" fmla="*/ 676917 w 1784130"/>
              <a:gd name="connsiteY36" fmla="*/ 65133 h 1888867"/>
              <a:gd name="connsiteX37" fmla="*/ 644352 w 1784130"/>
              <a:gd name="connsiteY37" fmla="*/ 86844 h 1888867"/>
              <a:gd name="connsiteX38" fmla="*/ 611787 w 1784130"/>
              <a:gd name="connsiteY38" fmla="*/ 97700 h 1888867"/>
              <a:gd name="connsiteX39" fmla="*/ 600932 w 1784130"/>
              <a:gd name="connsiteY39" fmla="*/ 130267 h 1888867"/>
              <a:gd name="connsiteX40" fmla="*/ 524947 w 1784130"/>
              <a:gd name="connsiteY40" fmla="*/ 184544 h 1888867"/>
              <a:gd name="connsiteX41" fmla="*/ 503237 w 1784130"/>
              <a:gd name="connsiteY41" fmla="*/ 206256 h 1888867"/>
              <a:gd name="connsiteX42" fmla="*/ 438107 w 1784130"/>
              <a:gd name="connsiteY42" fmla="*/ 238822 h 1888867"/>
              <a:gd name="connsiteX43" fmla="*/ 405542 w 1784130"/>
              <a:gd name="connsiteY43" fmla="*/ 271389 h 1888867"/>
              <a:gd name="connsiteX44" fmla="*/ 372977 w 1784130"/>
              <a:gd name="connsiteY44" fmla="*/ 282244 h 1888867"/>
              <a:gd name="connsiteX45" fmla="*/ 351267 w 1784130"/>
              <a:gd name="connsiteY45" fmla="*/ 314811 h 1888867"/>
              <a:gd name="connsiteX46" fmla="*/ 318702 w 1784130"/>
              <a:gd name="connsiteY46" fmla="*/ 336522 h 1888867"/>
              <a:gd name="connsiteX47" fmla="*/ 275282 w 1784130"/>
              <a:gd name="connsiteY47" fmla="*/ 401656 h 1888867"/>
              <a:gd name="connsiteX48" fmla="*/ 264427 w 1784130"/>
              <a:gd name="connsiteY48" fmla="*/ 434222 h 1888867"/>
              <a:gd name="connsiteX49" fmla="*/ 253572 w 1784130"/>
              <a:gd name="connsiteY49" fmla="*/ 445078 h 1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84130" h="1888867">
                <a:moveTo>
                  <a:pt x="253572" y="445078"/>
                </a:moveTo>
                <a:cubicBezTo>
                  <a:pt x="221007" y="490309"/>
                  <a:pt x="100782" y="601299"/>
                  <a:pt x="69036" y="705611"/>
                </a:cubicBezTo>
                <a:cubicBezTo>
                  <a:pt x="51661" y="762704"/>
                  <a:pt x="25616" y="879300"/>
                  <a:pt x="25616" y="879300"/>
                </a:cubicBezTo>
                <a:cubicBezTo>
                  <a:pt x="12376" y="1024947"/>
                  <a:pt x="0" y="1103585"/>
                  <a:pt x="25616" y="1270100"/>
                </a:cubicBezTo>
                <a:cubicBezTo>
                  <a:pt x="27356" y="1281409"/>
                  <a:pt x="47947" y="1275839"/>
                  <a:pt x="58181" y="1280956"/>
                </a:cubicBezTo>
                <a:cubicBezTo>
                  <a:pt x="69850" y="1286791"/>
                  <a:pt x="79891" y="1295430"/>
                  <a:pt x="90746" y="1302667"/>
                </a:cubicBezTo>
                <a:cubicBezTo>
                  <a:pt x="117824" y="1410983"/>
                  <a:pt x="78113" y="1265477"/>
                  <a:pt x="134166" y="1411223"/>
                </a:cubicBezTo>
                <a:cubicBezTo>
                  <a:pt x="143622" y="1435810"/>
                  <a:pt x="146627" y="1462546"/>
                  <a:pt x="155876" y="1487212"/>
                </a:cubicBezTo>
                <a:cubicBezTo>
                  <a:pt x="169528" y="1523619"/>
                  <a:pt x="250767" y="1696964"/>
                  <a:pt x="264427" y="1715178"/>
                </a:cubicBezTo>
                <a:cubicBezTo>
                  <a:pt x="286137" y="1744126"/>
                  <a:pt x="297193" y="1785840"/>
                  <a:pt x="329557" y="1802023"/>
                </a:cubicBezTo>
                <a:cubicBezTo>
                  <a:pt x="344030" y="1809260"/>
                  <a:pt x="358104" y="1817359"/>
                  <a:pt x="372977" y="1823734"/>
                </a:cubicBezTo>
                <a:cubicBezTo>
                  <a:pt x="409574" y="1839419"/>
                  <a:pt x="407637" y="1831670"/>
                  <a:pt x="448962" y="1845445"/>
                </a:cubicBezTo>
                <a:cubicBezTo>
                  <a:pt x="467447" y="1851607"/>
                  <a:pt x="484170" y="1863142"/>
                  <a:pt x="503237" y="1867156"/>
                </a:cubicBezTo>
                <a:cubicBezTo>
                  <a:pt x="553310" y="1877698"/>
                  <a:pt x="655207" y="1888867"/>
                  <a:pt x="655207" y="1888867"/>
                </a:cubicBezTo>
                <a:cubicBezTo>
                  <a:pt x="738429" y="1878012"/>
                  <a:pt x="821056" y="1860599"/>
                  <a:pt x="904873" y="1856301"/>
                </a:cubicBezTo>
                <a:cubicBezTo>
                  <a:pt x="1103653" y="1846107"/>
                  <a:pt x="1302968" y="1852076"/>
                  <a:pt x="1501899" y="1845445"/>
                </a:cubicBezTo>
                <a:cubicBezTo>
                  <a:pt x="1520339" y="1844830"/>
                  <a:pt x="1537909" y="1837199"/>
                  <a:pt x="1556174" y="1834590"/>
                </a:cubicBezTo>
                <a:cubicBezTo>
                  <a:pt x="1588610" y="1829956"/>
                  <a:pt x="1621304" y="1827353"/>
                  <a:pt x="1653869" y="1823734"/>
                </a:cubicBezTo>
                <a:cubicBezTo>
                  <a:pt x="1696133" y="1781470"/>
                  <a:pt x="1667982" y="1818306"/>
                  <a:pt x="1686435" y="1726034"/>
                </a:cubicBezTo>
                <a:cubicBezTo>
                  <a:pt x="1688679" y="1714813"/>
                  <a:pt x="1694515" y="1704568"/>
                  <a:pt x="1697290" y="1693467"/>
                </a:cubicBezTo>
                <a:cubicBezTo>
                  <a:pt x="1712989" y="1630668"/>
                  <a:pt x="1704483" y="1641806"/>
                  <a:pt x="1719000" y="1574056"/>
                </a:cubicBezTo>
                <a:cubicBezTo>
                  <a:pt x="1725252" y="1544879"/>
                  <a:pt x="1734458" y="1516389"/>
                  <a:pt x="1740710" y="1487212"/>
                </a:cubicBezTo>
                <a:cubicBezTo>
                  <a:pt x="1756173" y="1415046"/>
                  <a:pt x="1784130" y="1270100"/>
                  <a:pt x="1784130" y="1270100"/>
                </a:cubicBezTo>
                <a:cubicBezTo>
                  <a:pt x="1780512" y="1179637"/>
                  <a:pt x="1782920" y="1088731"/>
                  <a:pt x="1773275" y="998711"/>
                </a:cubicBezTo>
                <a:cubicBezTo>
                  <a:pt x="1771885" y="985739"/>
                  <a:pt x="1752149" y="979178"/>
                  <a:pt x="1751565" y="966145"/>
                </a:cubicBezTo>
                <a:cubicBezTo>
                  <a:pt x="1741205" y="734763"/>
                  <a:pt x="1751070" y="502771"/>
                  <a:pt x="1740710" y="271389"/>
                </a:cubicBezTo>
                <a:cubicBezTo>
                  <a:pt x="1740126" y="258355"/>
                  <a:pt x="1725914" y="249886"/>
                  <a:pt x="1719000" y="238822"/>
                </a:cubicBezTo>
                <a:cubicBezTo>
                  <a:pt x="1685908" y="185872"/>
                  <a:pt x="1695785" y="182762"/>
                  <a:pt x="1643014" y="151978"/>
                </a:cubicBezTo>
                <a:cubicBezTo>
                  <a:pt x="1615059" y="135671"/>
                  <a:pt x="1585121" y="123030"/>
                  <a:pt x="1556174" y="108556"/>
                </a:cubicBezTo>
                <a:cubicBezTo>
                  <a:pt x="1534464" y="97700"/>
                  <a:pt x="1513581" y="85004"/>
                  <a:pt x="1491044" y="75989"/>
                </a:cubicBezTo>
                <a:cubicBezTo>
                  <a:pt x="1404895" y="41528"/>
                  <a:pt x="1455259" y="60442"/>
                  <a:pt x="1339074" y="21711"/>
                </a:cubicBezTo>
                <a:cubicBezTo>
                  <a:pt x="1328219" y="18092"/>
                  <a:pt x="1317729" y="13099"/>
                  <a:pt x="1306509" y="10855"/>
                </a:cubicBezTo>
                <a:lnTo>
                  <a:pt x="1252234" y="0"/>
                </a:lnTo>
                <a:lnTo>
                  <a:pt x="1013423" y="21711"/>
                </a:lnTo>
                <a:cubicBezTo>
                  <a:pt x="951987" y="26437"/>
                  <a:pt x="890100" y="25504"/>
                  <a:pt x="828888" y="32567"/>
                </a:cubicBezTo>
                <a:cubicBezTo>
                  <a:pt x="795748" y="36391"/>
                  <a:pt x="763812" y="47288"/>
                  <a:pt x="731193" y="54278"/>
                </a:cubicBezTo>
                <a:cubicBezTo>
                  <a:pt x="713152" y="58144"/>
                  <a:pt x="695009" y="61515"/>
                  <a:pt x="676917" y="65133"/>
                </a:cubicBezTo>
                <a:cubicBezTo>
                  <a:pt x="666062" y="72370"/>
                  <a:pt x="656021" y="81009"/>
                  <a:pt x="644352" y="86844"/>
                </a:cubicBezTo>
                <a:cubicBezTo>
                  <a:pt x="634118" y="91961"/>
                  <a:pt x="619878" y="89609"/>
                  <a:pt x="611787" y="97700"/>
                </a:cubicBezTo>
                <a:cubicBezTo>
                  <a:pt x="603696" y="105792"/>
                  <a:pt x="608257" y="121476"/>
                  <a:pt x="600932" y="130267"/>
                </a:cubicBezTo>
                <a:cubicBezTo>
                  <a:pt x="585653" y="148603"/>
                  <a:pt x="544746" y="168704"/>
                  <a:pt x="524947" y="184544"/>
                </a:cubicBezTo>
                <a:cubicBezTo>
                  <a:pt x="516955" y="190938"/>
                  <a:pt x="511229" y="199862"/>
                  <a:pt x="503237" y="206256"/>
                </a:cubicBezTo>
                <a:cubicBezTo>
                  <a:pt x="473177" y="230306"/>
                  <a:pt x="472502" y="227357"/>
                  <a:pt x="438107" y="238822"/>
                </a:cubicBezTo>
                <a:cubicBezTo>
                  <a:pt x="427252" y="249678"/>
                  <a:pt x="418315" y="262873"/>
                  <a:pt x="405542" y="271389"/>
                </a:cubicBezTo>
                <a:cubicBezTo>
                  <a:pt x="396022" y="277736"/>
                  <a:pt x="381912" y="275096"/>
                  <a:pt x="372977" y="282244"/>
                </a:cubicBezTo>
                <a:cubicBezTo>
                  <a:pt x="362789" y="290394"/>
                  <a:pt x="360492" y="305585"/>
                  <a:pt x="351267" y="314811"/>
                </a:cubicBezTo>
                <a:cubicBezTo>
                  <a:pt x="342042" y="324036"/>
                  <a:pt x="329557" y="329285"/>
                  <a:pt x="318702" y="336522"/>
                </a:cubicBezTo>
                <a:cubicBezTo>
                  <a:pt x="304229" y="358233"/>
                  <a:pt x="283533" y="376902"/>
                  <a:pt x="275282" y="401656"/>
                </a:cubicBezTo>
                <a:cubicBezTo>
                  <a:pt x="271664" y="412511"/>
                  <a:pt x="272518" y="426131"/>
                  <a:pt x="264427" y="434222"/>
                </a:cubicBezTo>
                <a:cubicBezTo>
                  <a:pt x="252427" y="446222"/>
                  <a:pt x="286137" y="399847"/>
                  <a:pt x="253572" y="44507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>
                <a:solidFill>
                  <a:srgbClr val="660066"/>
                </a:solidFill>
              </a:rPr>
              <a:t>S</a:t>
            </a:r>
          </a:p>
        </p:txBody>
      </p:sp>
      <p:sp>
        <p:nvSpPr>
          <p:cNvPr id="4" name="Freeform 3"/>
          <p:cNvSpPr/>
          <p:nvPr/>
        </p:nvSpPr>
        <p:spPr>
          <a:xfrm>
            <a:off x="4319588" y="2073275"/>
            <a:ext cx="2671762" cy="2344738"/>
          </a:xfrm>
          <a:custGeom>
            <a:avLst/>
            <a:gdLst>
              <a:gd name="connsiteX0" fmla="*/ 488476 w 2670336"/>
              <a:gd name="connsiteY0" fmla="*/ 130267 h 2344801"/>
              <a:gd name="connsiteX1" fmla="*/ 293086 w 2670336"/>
              <a:gd name="connsiteY1" fmla="*/ 173689 h 2344801"/>
              <a:gd name="connsiteX2" fmla="*/ 141115 w 2670336"/>
              <a:gd name="connsiteY2" fmla="*/ 238822 h 2344801"/>
              <a:gd name="connsiteX3" fmla="*/ 86840 w 2670336"/>
              <a:gd name="connsiteY3" fmla="*/ 271389 h 2344801"/>
              <a:gd name="connsiteX4" fmla="*/ 21710 w 2670336"/>
              <a:gd name="connsiteY4" fmla="*/ 358233 h 2344801"/>
              <a:gd name="connsiteX5" fmla="*/ 0 w 2670336"/>
              <a:gd name="connsiteY5" fmla="*/ 455933 h 2344801"/>
              <a:gd name="connsiteX6" fmla="*/ 10855 w 2670336"/>
              <a:gd name="connsiteY6" fmla="*/ 933578 h 2344801"/>
              <a:gd name="connsiteX7" fmla="*/ 32565 w 2670336"/>
              <a:gd name="connsiteY7" fmla="*/ 966145 h 2344801"/>
              <a:gd name="connsiteX8" fmla="*/ 75985 w 2670336"/>
              <a:gd name="connsiteY8" fmla="*/ 987856 h 2344801"/>
              <a:gd name="connsiteX9" fmla="*/ 130260 w 2670336"/>
              <a:gd name="connsiteY9" fmla="*/ 1020423 h 2344801"/>
              <a:gd name="connsiteX10" fmla="*/ 217101 w 2670336"/>
              <a:gd name="connsiteY10" fmla="*/ 1042134 h 2344801"/>
              <a:gd name="connsiteX11" fmla="*/ 325651 w 2670336"/>
              <a:gd name="connsiteY11" fmla="*/ 1215823 h 2344801"/>
              <a:gd name="connsiteX12" fmla="*/ 401636 w 2670336"/>
              <a:gd name="connsiteY12" fmla="*/ 1411223 h 2344801"/>
              <a:gd name="connsiteX13" fmla="*/ 445056 w 2670336"/>
              <a:gd name="connsiteY13" fmla="*/ 1498067 h 2344801"/>
              <a:gd name="connsiteX14" fmla="*/ 488476 w 2670336"/>
              <a:gd name="connsiteY14" fmla="*/ 1715178 h 2344801"/>
              <a:gd name="connsiteX15" fmla="*/ 510186 w 2670336"/>
              <a:gd name="connsiteY15" fmla="*/ 1867156 h 2344801"/>
              <a:gd name="connsiteX16" fmla="*/ 521041 w 2670336"/>
              <a:gd name="connsiteY16" fmla="*/ 2029990 h 2344801"/>
              <a:gd name="connsiteX17" fmla="*/ 618736 w 2670336"/>
              <a:gd name="connsiteY17" fmla="*/ 2062556 h 2344801"/>
              <a:gd name="connsiteX18" fmla="*/ 683867 w 2670336"/>
              <a:gd name="connsiteY18" fmla="*/ 2105979 h 2344801"/>
              <a:gd name="connsiteX19" fmla="*/ 879257 w 2670336"/>
              <a:gd name="connsiteY19" fmla="*/ 2171112 h 2344801"/>
              <a:gd name="connsiteX20" fmla="*/ 998662 w 2670336"/>
              <a:gd name="connsiteY20" fmla="*/ 2214534 h 2344801"/>
              <a:gd name="connsiteX21" fmla="*/ 1118068 w 2670336"/>
              <a:gd name="connsiteY21" fmla="*/ 2257956 h 2344801"/>
              <a:gd name="connsiteX22" fmla="*/ 1183198 w 2670336"/>
              <a:gd name="connsiteY22" fmla="*/ 2290523 h 2344801"/>
              <a:gd name="connsiteX23" fmla="*/ 1248328 w 2670336"/>
              <a:gd name="connsiteY23" fmla="*/ 2312234 h 2344801"/>
              <a:gd name="connsiteX24" fmla="*/ 1335168 w 2670336"/>
              <a:gd name="connsiteY24" fmla="*/ 2344801 h 2344801"/>
              <a:gd name="connsiteX25" fmla="*/ 1432863 w 2670336"/>
              <a:gd name="connsiteY25" fmla="*/ 2312234 h 2344801"/>
              <a:gd name="connsiteX26" fmla="*/ 1465428 w 2670336"/>
              <a:gd name="connsiteY26" fmla="*/ 2247101 h 2344801"/>
              <a:gd name="connsiteX27" fmla="*/ 1476283 w 2670336"/>
              <a:gd name="connsiteY27" fmla="*/ 2214534 h 2344801"/>
              <a:gd name="connsiteX28" fmla="*/ 1693384 w 2670336"/>
              <a:gd name="connsiteY28" fmla="*/ 2192823 h 2344801"/>
              <a:gd name="connsiteX29" fmla="*/ 2051600 w 2670336"/>
              <a:gd name="connsiteY29" fmla="*/ 2095123 h 2344801"/>
              <a:gd name="connsiteX30" fmla="*/ 2138440 w 2670336"/>
              <a:gd name="connsiteY30" fmla="*/ 2073412 h 2344801"/>
              <a:gd name="connsiteX31" fmla="*/ 2192715 w 2670336"/>
              <a:gd name="connsiteY31" fmla="*/ 2062556 h 2344801"/>
              <a:gd name="connsiteX32" fmla="*/ 2312120 w 2670336"/>
              <a:gd name="connsiteY32" fmla="*/ 2029990 h 2344801"/>
              <a:gd name="connsiteX33" fmla="*/ 2377250 w 2670336"/>
              <a:gd name="connsiteY33" fmla="*/ 1997423 h 2344801"/>
              <a:gd name="connsiteX34" fmla="*/ 2431525 w 2670336"/>
              <a:gd name="connsiteY34" fmla="*/ 1975712 h 2344801"/>
              <a:gd name="connsiteX35" fmla="*/ 2485800 w 2670336"/>
              <a:gd name="connsiteY35" fmla="*/ 1932290 h 2344801"/>
              <a:gd name="connsiteX36" fmla="*/ 2583496 w 2670336"/>
              <a:gd name="connsiteY36" fmla="*/ 1867156 h 2344801"/>
              <a:gd name="connsiteX37" fmla="*/ 2648626 w 2670336"/>
              <a:gd name="connsiteY37" fmla="*/ 1769456 h 2344801"/>
              <a:gd name="connsiteX38" fmla="*/ 2659481 w 2670336"/>
              <a:gd name="connsiteY38" fmla="*/ 1715178 h 2344801"/>
              <a:gd name="connsiteX39" fmla="*/ 2670336 w 2670336"/>
              <a:gd name="connsiteY39" fmla="*/ 1682612 h 2344801"/>
              <a:gd name="connsiteX40" fmla="*/ 2659481 w 2670336"/>
              <a:gd name="connsiteY40" fmla="*/ 825023 h 2344801"/>
              <a:gd name="connsiteX41" fmla="*/ 2637771 w 2670336"/>
              <a:gd name="connsiteY41" fmla="*/ 694756 h 2344801"/>
              <a:gd name="connsiteX42" fmla="*/ 2626916 w 2670336"/>
              <a:gd name="connsiteY42" fmla="*/ 662189 h 2344801"/>
              <a:gd name="connsiteX43" fmla="*/ 2594351 w 2670336"/>
              <a:gd name="connsiteY43" fmla="*/ 629622 h 2344801"/>
              <a:gd name="connsiteX44" fmla="*/ 2550931 w 2670336"/>
              <a:gd name="connsiteY44" fmla="*/ 618767 h 2344801"/>
              <a:gd name="connsiteX45" fmla="*/ 2301265 w 2670336"/>
              <a:gd name="connsiteY45" fmla="*/ 575345 h 2344801"/>
              <a:gd name="connsiteX46" fmla="*/ 2084165 w 2670336"/>
              <a:gd name="connsiteY46" fmla="*/ 390800 h 2344801"/>
              <a:gd name="connsiteX47" fmla="*/ 2008179 w 2670336"/>
              <a:gd name="connsiteY47" fmla="*/ 325667 h 2344801"/>
              <a:gd name="connsiteX48" fmla="*/ 1899629 w 2670336"/>
              <a:gd name="connsiteY48" fmla="*/ 206256 h 2344801"/>
              <a:gd name="connsiteX49" fmla="*/ 1845354 w 2670336"/>
              <a:gd name="connsiteY49" fmla="*/ 173689 h 2344801"/>
              <a:gd name="connsiteX50" fmla="*/ 1780224 w 2670336"/>
              <a:gd name="connsiteY50" fmla="*/ 130267 h 2344801"/>
              <a:gd name="connsiteX51" fmla="*/ 1736804 w 2670336"/>
              <a:gd name="connsiteY51" fmla="*/ 108556 h 2344801"/>
              <a:gd name="connsiteX52" fmla="*/ 1671674 w 2670336"/>
              <a:gd name="connsiteY52" fmla="*/ 86844 h 2344801"/>
              <a:gd name="connsiteX53" fmla="*/ 1595689 w 2670336"/>
              <a:gd name="connsiteY53" fmla="*/ 54278 h 2344801"/>
              <a:gd name="connsiteX54" fmla="*/ 1497993 w 2670336"/>
              <a:gd name="connsiteY54" fmla="*/ 0 h 2344801"/>
              <a:gd name="connsiteX55" fmla="*/ 1270038 w 2670336"/>
              <a:gd name="connsiteY55" fmla="*/ 10856 h 2344801"/>
              <a:gd name="connsiteX56" fmla="*/ 1215763 w 2670336"/>
              <a:gd name="connsiteY56" fmla="*/ 21711 h 2344801"/>
              <a:gd name="connsiteX57" fmla="*/ 1150633 w 2670336"/>
              <a:gd name="connsiteY57" fmla="*/ 32567 h 2344801"/>
              <a:gd name="connsiteX58" fmla="*/ 1052937 w 2670336"/>
              <a:gd name="connsiteY58" fmla="*/ 54278 h 2344801"/>
              <a:gd name="connsiteX59" fmla="*/ 597026 w 2670336"/>
              <a:gd name="connsiteY59" fmla="*/ 75989 h 2344801"/>
              <a:gd name="connsiteX60" fmla="*/ 531896 w 2670336"/>
              <a:gd name="connsiteY60" fmla="*/ 97700 h 2344801"/>
              <a:gd name="connsiteX61" fmla="*/ 499331 w 2670336"/>
              <a:gd name="connsiteY61" fmla="*/ 108556 h 2344801"/>
              <a:gd name="connsiteX62" fmla="*/ 488476 w 2670336"/>
              <a:gd name="connsiteY62" fmla="*/ 130267 h 23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670336" h="2344801">
                <a:moveTo>
                  <a:pt x="488476" y="130267"/>
                </a:moveTo>
                <a:cubicBezTo>
                  <a:pt x="423346" y="144741"/>
                  <a:pt x="357511" y="156343"/>
                  <a:pt x="293086" y="173689"/>
                </a:cubicBezTo>
                <a:cubicBezTo>
                  <a:pt x="244927" y="186656"/>
                  <a:pt x="185683" y="214511"/>
                  <a:pt x="141115" y="238822"/>
                </a:cubicBezTo>
                <a:cubicBezTo>
                  <a:pt x="122593" y="248925"/>
                  <a:pt x="104932" y="260533"/>
                  <a:pt x="86840" y="271389"/>
                </a:cubicBezTo>
                <a:cubicBezTo>
                  <a:pt x="82487" y="276830"/>
                  <a:pt x="29685" y="339624"/>
                  <a:pt x="21710" y="358233"/>
                </a:cubicBezTo>
                <a:cubicBezTo>
                  <a:pt x="15962" y="371646"/>
                  <a:pt x="1932" y="446274"/>
                  <a:pt x="0" y="455933"/>
                </a:cubicBezTo>
                <a:cubicBezTo>
                  <a:pt x="3618" y="615148"/>
                  <a:pt x="711" y="774645"/>
                  <a:pt x="10855" y="933578"/>
                </a:cubicBezTo>
                <a:cubicBezTo>
                  <a:pt x="11686" y="946598"/>
                  <a:pt x="22543" y="957792"/>
                  <a:pt x="32565" y="966145"/>
                </a:cubicBezTo>
                <a:cubicBezTo>
                  <a:pt x="44996" y="976505"/>
                  <a:pt x="61840" y="979997"/>
                  <a:pt x="75985" y="987856"/>
                </a:cubicBezTo>
                <a:cubicBezTo>
                  <a:pt x="94428" y="998103"/>
                  <a:pt x="110568" y="1012849"/>
                  <a:pt x="130260" y="1020423"/>
                </a:cubicBezTo>
                <a:cubicBezTo>
                  <a:pt x="158109" y="1031135"/>
                  <a:pt x="188154" y="1034897"/>
                  <a:pt x="217101" y="1042134"/>
                </a:cubicBezTo>
                <a:cubicBezTo>
                  <a:pt x="255594" y="1099877"/>
                  <a:pt x="292918" y="1153627"/>
                  <a:pt x="325651" y="1215823"/>
                </a:cubicBezTo>
                <a:cubicBezTo>
                  <a:pt x="394228" y="1346125"/>
                  <a:pt x="346999" y="1278526"/>
                  <a:pt x="401636" y="1411223"/>
                </a:cubicBezTo>
                <a:cubicBezTo>
                  <a:pt x="413958" y="1441150"/>
                  <a:pt x="430583" y="1469119"/>
                  <a:pt x="445056" y="1498067"/>
                </a:cubicBezTo>
                <a:cubicBezTo>
                  <a:pt x="459529" y="1570437"/>
                  <a:pt x="478039" y="1642116"/>
                  <a:pt x="488476" y="1715178"/>
                </a:cubicBezTo>
                <a:lnTo>
                  <a:pt x="510186" y="1867156"/>
                </a:lnTo>
                <a:cubicBezTo>
                  <a:pt x="513804" y="1921434"/>
                  <a:pt x="494624" y="1982437"/>
                  <a:pt x="521041" y="2029990"/>
                </a:cubicBezTo>
                <a:cubicBezTo>
                  <a:pt x="537711" y="2059997"/>
                  <a:pt x="587630" y="2048039"/>
                  <a:pt x="618736" y="2062556"/>
                </a:cubicBezTo>
                <a:cubicBezTo>
                  <a:pt x="642381" y="2073591"/>
                  <a:pt x="660023" y="2095381"/>
                  <a:pt x="683867" y="2105979"/>
                </a:cubicBezTo>
                <a:cubicBezTo>
                  <a:pt x="697823" y="2112182"/>
                  <a:pt x="839714" y="2157155"/>
                  <a:pt x="879257" y="2171112"/>
                </a:cubicBezTo>
                <a:cubicBezTo>
                  <a:pt x="919194" y="2185208"/>
                  <a:pt x="958725" y="2200438"/>
                  <a:pt x="998662" y="2214534"/>
                </a:cubicBezTo>
                <a:cubicBezTo>
                  <a:pt x="1050791" y="2232933"/>
                  <a:pt x="1069354" y="2235812"/>
                  <a:pt x="1118068" y="2257956"/>
                </a:cubicBezTo>
                <a:cubicBezTo>
                  <a:pt x="1140165" y="2268001"/>
                  <a:pt x="1160793" y="2281187"/>
                  <a:pt x="1183198" y="2290523"/>
                </a:cubicBezTo>
                <a:cubicBezTo>
                  <a:pt x="1204322" y="2299325"/>
                  <a:pt x="1226777" y="2304537"/>
                  <a:pt x="1248328" y="2312234"/>
                </a:cubicBezTo>
                <a:cubicBezTo>
                  <a:pt x="1277442" y="2322632"/>
                  <a:pt x="1306221" y="2333945"/>
                  <a:pt x="1335168" y="2344801"/>
                </a:cubicBezTo>
                <a:cubicBezTo>
                  <a:pt x="1367733" y="2333945"/>
                  <a:pt x="1405402" y="2332831"/>
                  <a:pt x="1432863" y="2312234"/>
                </a:cubicBezTo>
                <a:cubicBezTo>
                  <a:pt x="1452281" y="2297669"/>
                  <a:pt x="1455570" y="2269283"/>
                  <a:pt x="1465428" y="2247101"/>
                </a:cubicBezTo>
                <a:cubicBezTo>
                  <a:pt x="1470075" y="2236644"/>
                  <a:pt x="1465151" y="2217185"/>
                  <a:pt x="1476283" y="2214534"/>
                </a:cubicBezTo>
                <a:cubicBezTo>
                  <a:pt x="1547033" y="2197688"/>
                  <a:pt x="1621017" y="2200060"/>
                  <a:pt x="1693384" y="2192823"/>
                </a:cubicBezTo>
                <a:cubicBezTo>
                  <a:pt x="2035165" y="2107374"/>
                  <a:pt x="1696033" y="2194687"/>
                  <a:pt x="2051600" y="2095123"/>
                </a:cubicBezTo>
                <a:cubicBezTo>
                  <a:pt x="2080332" y="2087078"/>
                  <a:pt x="2109367" y="2080122"/>
                  <a:pt x="2138440" y="2073412"/>
                </a:cubicBezTo>
                <a:cubicBezTo>
                  <a:pt x="2156417" y="2069263"/>
                  <a:pt x="2174915" y="2067411"/>
                  <a:pt x="2192715" y="2062556"/>
                </a:cubicBezTo>
                <a:cubicBezTo>
                  <a:pt x="2344192" y="2021242"/>
                  <a:pt x="2179902" y="2056434"/>
                  <a:pt x="2312120" y="2029990"/>
                </a:cubicBezTo>
                <a:cubicBezTo>
                  <a:pt x="2333830" y="2019134"/>
                  <a:pt x="2355153" y="2007468"/>
                  <a:pt x="2377250" y="1997423"/>
                </a:cubicBezTo>
                <a:cubicBezTo>
                  <a:pt x="2394989" y="1989359"/>
                  <a:pt x="2414817" y="1985738"/>
                  <a:pt x="2431525" y="1975712"/>
                </a:cubicBezTo>
                <a:cubicBezTo>
                  <a:pt x="2451392" y="1963791"/>
                  <a:pt x="2466819" y="1945577"/>
                  <a:pt x="2485800" y="1932290"/>
                </a:cubicBezTo>
                <a:cubicBezTo>
                  <a:pt x="2520255" y="1908171"/>
                  <a:pt x="2553496" y="1897157"/>
                  <a:pt x="2583496" y="1867156"/>
                </a:cubicBezTo>
                <a:cubicBezTo>
                  <a:pt x="2606109" y="1844542"/>
                  <a:pt x="2633122" y="1795297"/>
                  <a:pt x="2648626" y="1769456"/>
                </a:cubicBezTo>
                <a:cubicBezTo>
                  <a:pt x="2652244" y="1751363"/>
                  <a:pt x="2655006" y="1733078"/>
                  <a:pt x="2659481" y="1715178"/>
                </a:cubicBezTo>
                <a:cubicBezTo>
                  <a:pt x="2662256" y="1704077"/>
                  <a:pt x="2670336" y="1694054"/>
                  <a:pt x="2670336" y="1682612"/>
                </a:cubicBezTo>
                <a:cubicBezTo>
                  <a:pt x="2670336" y="1396726"/>
                  <a:pt x="2668900" y="1110754"/>
                  <a:pt x="2659481" y="825023"/>
                </a:cubicBezTo>
                <a:cubicBezTo>
                  <a:pt x="2658031" y="781026"/>
                  <a:pt x="2651691" y="736518"/>
                  <a:pt x="2637771" y="694756"/>
                </a:cubicBezTo>
                <a:cubicBezTo>
                  <a:pt x="2634153" y="683900"/>
                  <a:pt x="2633263" y="671710"/>
                  <a:pt x="2626916" y="662189"/>
                </a:cubicBezTo>
                <a:cubicBezTo>
                  <a:pt x="2618401" y="649415"/>
                  <a:pt x="2607680" y="637239"/>
                  <a:pt x="2594351" y="629622"/>
                </a:cubicBezTo>
                <a:cubicBezTo>
                  <a:pt x="2581398" y="622220"/>
                  <a:pt x="2565600" y="621484"/>
                  <a:pt x="2550931" y="618767"/>
                </a:cubicBezTo>
                <a:cubicBezTo>
                  <a:pt x="2467872" y="603385"/>
                  <a:pt x="2384487" y="589819"/>
                  <a:pt x="2301265" y="575345"/>
                </a:cubicBezTo>
                <a:cubicBezTo>
                  <a:pt x="1995069" y="334748"/>
                  <a:pt x="2256844" y="550202"/>
                  <a:pt x="2084165" y="390800"/>
                </a:cubicBezTo>
                <a:cubicBezTo>
                  <a:pt x="2059652" y="368172"/>
                  <a:pt x="2031768" y="349257"/>
                  <a:pt x="2008179" y="325667"/>
                </a:cubicBezTo>
                <a:cubicBezTo>
                  <a:pt x="1948883" y="266368"/>
                  <a:pt x="1963604" y="257439"/>
                  <a:pt x="1899629" y="206256"/>
                </a:cubicBezTo>
                <a:cubicBezTo>
                  <a:pt x="1883154" y="193075"/>
                  <a:pt x="1863154" y="185017"/>
                  <a:pt x="1845354" y="173689"/>
                </a:cubicBezTo>
                <a:cubicBezTo>
                  <a:pt x="1823341" y="159680"/>
                  <a:pt x="1803562" y="141936"/>
                  <a:pt x="1780224" y="130267"/>
                </a:cubicBezTo>
                <a:cubicBezTo>
                  <a:pt x="1765751" y="123030"/>
                  <a:pt x="1751828" y="114566"/>
                  <a:pt x="1736804" y="108556"/>
                </a:cubicBezTo>
                <a:cubicBezTo>
                  <a:pt x="1715556" y="100056"/>
                  <a:pt x="1692142" y="97079"/>
                  <a:pt x="1671674" y="86844"/>
                </a:cubicBezTo>
                <a:cubicBezTo>
                  <a:pt x="1618020" y="60016"/>
                  <a:pt x="1643605" y="70250"/>
                  <a:pt x="1595689" y="54278"/>
                </a:cubicBezTo>
                <a:cubicBezTo>
                  <a:pt x="1521038" y="4509"/>
                  <a:pt x="1555312" y="19108"/>
                  <a:pt x="1497993" y="0"/>
                </a:cubicBezTo>
                <a:cubicBezTo>
                  <a:pt x="1422008" y="3619"/>
                  <a:pt x="1345885" y="5021"/>
                  <a:pt x="1270038" y="10856"/>
                </a:cubicBezTo>
                <a:cubicBezTo>
                  <a:pt x="1251642" y="12271"/>
                  <a:pt x="1233915" y="18410"/>
                  <a:pt x="1215763" y="21711"/>
                </a:cubicBezTo>
                <a:cubicBezTo>
                  <a:pt x="1194109" y="25648"/>
                  <a:pt x="1172215" y="28250"/>
                  <a:pt x="1150633" y="32567"/>
                </a:cubicBezTo>
                <a:cubicBezTo>
                  <a:pt x="1117916" y="39111"/>
                  <a:pt x="1086468" y="51362"/>
                  <a:pt x="1052937" y="54278"/>
                </a:cubicBezTo>
                <a:cubicBezTo>
                  <a:pt x="966427" y="61801"/>
                  <a:pt x="662013" y="73281"/>
                  <a:pt x="597026" y="75989"/>
                </a:cubicBezTo>
                <a:lnTo>
                  <a:pt x="531896" y="97700"/>
                </a:lnTo>
                <a:cubicBezTo>
                  <a:pt x="521041" y="101319"/>
                  <a:pt x="510773" y="108556"/>
                  <a:pt x="499331" y="108556"/>
                </a:cubicBezTo>
                <a:lnTo>
                  <a:pt x="488476" y="1302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dirty="0">
                <a:solidFill>
                  <a:srgbClr val="660066"/>
                </a:solidFill>
              </a:rPr>
              <a:t>V \ 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54388" y="2670175"/>
            <a:ext cx="1217612" cy="1588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54388" y="3040063"/>
            <a:ext cx="1217612" cy="3175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54388" y="3722688"/>
            <a:ext cx="1628775" cy="1111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4388" y="3429000"/>
            <a:ext cx="1498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21050" y="3984625"/>
            <a:ext cx="2084388" cy="42863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9" name="TextBox 16"/>
          <p:cNvSpPr txBox="1">
            <a:spLocks noChangeArrowheads="1"/>
          </p:cNvSpPr>
          <p:nvPr/>
        </p:nvSpPr>
        <p:spPr bwMode="auto">
          <a:xfrm>
            <a:off x="1817688" y="5037138"/>
            <a:ext cx="5526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alibri" charset="0"/>
              </a:rPr>
              <a:t>Cheapest crossing edge is in </a:t>
            </a:r>
            <a:r>
              <a:rPr lang="en-US" sz="2800" b="1">
                <a:latin typeface="Calibri" charset="0"/>
              </a:rPr>
              <a:t>all</a:t>
            </a:r>
            <a:r>
              <a:rPr lang="en-US" sz="2800">
                <a:latin typeface="Calibri" charset="0"/>
              </a:rPr>
              <a:t> MSTs</a:t>
            </a:r>
          </a:p>
        </p:txBody>
      </p:sp>
      <p:sp>
        <p:nvSpPr>
          <p:cNvPr id="20490" name="TextBox 17"/>
          <p:cNvSpPr txBox="1">
            <a:spLocks noChangeArrowheads="1"/>
          </p:cNvSpPr>
          <p:nvPr/>
        </p:nvSpPr>
        <p:spPr bwMode="auto">
          <a:xfrm>
            <a:off x="2625725" y="1471613"/>
            <a:ext cx="354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Condition: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V\S</a:t>
            </a:r>
            <a:r>
              <a:rPr lang="en-US" sz="1800">
                <a:latin typeface="Calibri" charset="0"/>
              </a:rPr>
              <a:t> are non-empty</a:t>
            </a:r>
          </a:p>
        </p:txBody>
      </p:sp>
      <p:sp>
        <p:nvSpPr>
          <p:cNvPr id="20491" name="TextBox 18"/>
          <p:cNvSpPr txBox="1">
            <a:spLocks noChangeArrowheads="1"/>
          </p:cNvSpPr>
          <p:nvPr/>
        </p:nvSpPr>
        <p:spPr bwMode="auto">
          <a:xfrm>
            <a:off x="2659063" y="5981700"/>
            <a:ext cx="378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Assumption: All edge costs are distinct</a:t>
            </a:r>
          </a:p>
        </p:txBody>
      </p:sp>
    </p:spTree>
    <p:extLst>
      <p:ext uri="{BB962C8B-B14F-4D97-AF65-F5344CB8AC3E}">
        <p14:creationId xmlns:p14="http://schemas.microsoft.com/office/powerpoint/2010/main" val="149631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522288" y="2370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Prove correctness of Kruskal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and Prim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algorithms using the Cut Property Lemma</a:t>
            </a:r>
            <a:b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</a:b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7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860</Words>
  <Application>Microsoft Macintosh PowerPoint</Application>
  <PresentationFormat>On-screen Show (4:3)</PresentationFormat>
  <Paragraphs>127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Minimum Spanning Tree</vt:lpstr>
      <vt:lpstr>Building a fiber network</vt:lpstr>
      <vt:lpstr>Today’s agenda</vt:lpstr>
      <vt:lpstr>Minimum Spanning Tree (MST)</vt:lpstr>
      <vt:lpstr>Kruskal’s Algorithm</vt:lpstr>
      <vt:lpstr>Prim’s algorithm</vt:lpstr>
      <vt:lpstr>Reverse-Delete Algorithm</vt:lpstr>
      <vt:lpstr>Cut Property Lemma for MSTs</vt:lpstr>
      <vt:lpstr>Prove correctness of Kruskal’s and Prim’s algorithms using the Cut Property Lemma </vt:lpstr>
      <vt:lpstr>Optimality of Kruskal’s Algorithm</vt:lpstr>
      <vt:lpstr>Is (V,T) a spanning tree?</vt:lpstr>
      <vt:lpstr>Cut Property Lemma for MSTs</vt:lpstr>
      <vt:lpstr>Optimality of Prim’s algorithm</vt:lpstr>
      <vt:lpstr>Running time for Prim’s algorithm</vt:lpstr>
      <vt:lpstr>Running time for Kruskal’s Algorithm</vt:lpstr>
      <vt:lpstr>Prove the Cut Property Lemma</vt:lpstr>
      <vt:lpstr>Removing distinct cost assumption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10</cp:revision>
  <dcterms:created xsi:type="dcterms:W3CDTF">2018-05-29T14:01:07Z</dcterms:created>
  <dcterms:modified xsi:type="dcterms:W3CDTF">2018-06-04T18:27:52Z</dcterms:modified>
</cp:coreProperties>
</file>