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19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12" y="-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4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9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3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4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6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6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9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6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01A9D-F57C-4547-8FD3-A3844D0961BA}" type="datetimeFigureOut"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3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Divide and Conquer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Closest Pair of Points</a:t>
            </a:r>
          </a:p>
        </p:txBody>
      </p:sp>
    </p:spTree>
    <p:extLst>
      <p:ext uri="{BB962C8B-B14F-4D97-AF65-F5344CB8AC3E}">
        <p14:creationId xmlns:p14="http://schemas.microsoft.com/office/powerpoint/2010/main" val="3327612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An easy case</a:t>
            </a:r>
            <a:endParaRPr lang="en-US">
              <a:solidFill>
                <a:srgbClr val="A300A3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97263" y="1933575"/>
            <a:ext cx="161925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01888" y="3178175"/>
            <a:ext cx="161925" cy="157163"/>
          </a:xfrm>
          <a:prstGeom prst="ellipse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4625" y="2168525"/>
            <a:ext cx="163513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822700" y="2632075"/>
            <a:ext cx="161925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19450" y="2865438"/>
            <a:ext cx="163513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08150" y="4038600"/>
            <a:ext cx="163513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21038" y="4194175"/>
            <a:ext cx="161925" cy="157163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59188" y="3548063"/>
            <a:ext cx="163512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52725" y="4729163"/>
            <a:ext cx="163513" cy="15716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46563" y="2012950"/>
            <a:ext cx="161925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08488" y="3703638"/>
            <a:ext cx="163512" cy="1571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84625" y="4886325"/>
            <a:ext cx="163513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65800" y="2865438"/>
            <a:ext cx="163513" cy="155575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10275" y="3487738"/>
            <a:ext cx="163513" cy="157162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641157" y="6003125"/>
            <a:ext cx="213287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A300A3"/>
                </a:solidFill>
                <a:latin typeface="+mn-lt"/>
                <a:ea typeface="+mn-ea"/>
                <a:cs typeface="+mn-cs"/>
              </a:rPr>
              <a:t>δ</a:t>
            </a:r>
            <a:r>
              <a:rPr lang="en-US" dirty="0">
                <a:latin typeface="+mn-lt"/>
                <a:ea typeface="+mn-ea"/>
                <a:cs typeface="+mn-cs"/>
              </a:rPr>
              <a:t> = min (</a:t>
            </a:r>
            <a:r>
              <a:rPr lang="en-US" dirty="0">
                <a:ln>
                  <a:solidFill>
                    <a:srgbClr val="0000FF"/>
                  </a:solidFill>
                </a:ln>
                <a:latin typeface="+mn-lt"/>
                <a:ea typeface="+mn-ea"/>
                <a:cs typeface="+mn-cs"/>
              </a:rPr>
              <a:t>blue</a:t>
            </a:r>
            <a:r>
              <a:rPr lang="en-US" dirty="0">
                <a:latin typeface="+mn-lt"/>
                <a:ea typeface="+mn-ea"/>
                <a:cs typeface="+mn-cs"/>
              </a:rPr>
              <a:t>, </a:t>
            </a:r>
            <a:r>
              <a:rPr lang="en-US" dirty="0">
                <a:ln>
                  <a:solidFill>
                    <a:srgbClr val="008000"/>
                  </a:solidFill>
                </a:ln>
                <a:latin typeface="+mn-lt"/>
                <a:ea typeface="+mn-ea"/>
                <a:cs typeface="+mn-cs"/>
              </a:rPr>
              <a:t>green</a:t>
            </a:r>
            <a:r>
              <a:rPr lang="en-US" dirty="0">
                <a:latin typeface="+mn-lt"/>
                <a:ea typeface="+mn-ea"/>
                <a:cs typeface="+mn-cs"/>
              </a:rPr>
              <a:t>)</a:t>
            </a:r>
          </a:p>
        </p:txBody>
      </p:sp>
      <p:grpSp>
        <p:nvGrpSpPr>
          <p:cNvPr id="22545" name="Group 28"/>
          <p:cNvGrpSpPr>
            <a:grpSpLocks/>
          </p:cNvGrpSpPr>
          <p:nvPr/>
        </p:nvGrpSpPr>
        <p:grpSpPr bwMode="auto">
          <a:xfrm>
            <a:off x="1368425" y="1563688"/>
            <a:ext cx="5299075" cy="4092575"/>
            <a:chOff x="1367733" y="1563995"/>
            <a:chExt cx="5300159" cy="4092546"/>
          </a:xfrm>
        </p:grpSpPr>
        <p:cxnSp>
          <p:nvCxnSpPr>
            <p:cNvPr id="26" name="Straight Connector 25"/>
            <p:cNvCxnSpPr/>
            <p:nvPr/>
          </p:nvCxnSpPr>
          <p:spPr>
            <a:xfrm rot="5400000">
              <a:off x="1688113" y="3609474"/>
              <a:ext cx="409254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554" name="TextBox 26"/>
            <p:cNvSpPr txBox="1">
              <a:spLocks noChangeArrowheads="1"/>
            </p:cNvSpPr>
            <p:nvPr/>
          </p:nvSpPr>
          <p:spPr bwMode="auto">
            <a:xfrm>
              <a:off x="1367733" y="2417762"/>
              <a:ext cx="3399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A300A3"/>
                  </a:solidFill>
                  <a:latin typeface="Calibri" charset="0"/>
                </a:rPr>
                <a:t>Q</a:t>
              </a:r>
            </a:p>
          </p:txBody>
        </p:sp>
        <p:sp>
          <p:nvSpPr>
            <p:cNvPr id="22555" name="TextBox 27"/>
            <p:cNvSpPr txBox="1">
              <a:spLocks noChangeArrowheads="1"/>
            </p:cNvSpPr>
            <p:nvPr/>
          </p:nvSpPr>
          <p:spPr bwMode="auto">
            <a:xfrm>
              <a:off x="6354986" y="2233096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A300A3"/>
                  </a:solidFill>
                  <a:latin typeface="Calibri" charset="0"/>
                </a:rPr>
                <a:t>R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3359150" y="2359025"/>
            <a:ext cx="1568450" cy="528638"/>
            <a:chOff x="3359016" y="2358255"/>
            <a:chExt cx="1569164" cy="529172"/>
          </a:xfrm>
        </p:grpSpPr>
        <p:cxnSp>
          <p:nvCxnSpPr>
            <p:cNvPr id="29" name="Straight Arrow Connector 28"/>
            <p:cNvCxnSpPr>
              <a:stCxn id="14" idx="7"/>
            </p:cNvCxnSpPr>
            <p:nvPr/>
          </p:nvCxnSpPr>
          <p:spPr>
            <a:xfrm rot="5400000" flipH="1" flipV="1">
              <a:off x="4015675" y="1974922"/>
              <a:ext cx="255846" cy="156916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552" name="TextBox 29"/>
            <p:cNvSpPr txBox="1">
              <a:spLocks noChangeArrowheads="1"/>
            </p:cNvSpPr>
            <p:nvPr/>
          </p:nvSpPr>
          <p:spPr bwMode="auto">
            <a:xfrm>
              <a:off x="3911815" y="2358255"/>
              <a:ext cx="47264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A300A3"/>
                  </a:solidFill>
                  <a:latin typeface="Calibri" charset="0"/>
                </a:rPr>
                <a:t>&gt; δ</a:t>
              </a: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4773613" y="5407025"/>
            <a:ext cx="3695700" cy="530225"/>
            <a:chOff x="4774035" y="5406739"/>
            <a:chExt cx="3694722" cy="531250"/>
          </a:xfrm>
        </p:grpSpPr>
        <p:sp>
          <p:nvSpPr>
            <p:cNvPr id="34" name="Rectangle 33"/>
            <p:cNvSpPr/>
            <p:nvPr/>
          </p:nvSpPr>
          <p:spPr>
            <a:xfrm>
              <a:off x="4774035" y="5406739"/>
              <a:ext cx="3694722" cy="5312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550" name="TextBox 32"/>
            <p:cNvSpPr txBox="1">
              <a:spLocks noChangeArrowheads="1"/>
            </p:cNvSpPr>
            <p:nvPr/>
          </p:nvSpPr>
          <p:spPr bwMode="auto">
            <a:xfrm>
              <a:off x="4867027" y="5471875"/>
              <a:ext cx="3601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All </a:t>
              </a:r>
              <a:r>
                <a:rPr lang="ja-JP" altLang="en-US" sz="1800">
                  <a:latin typeface="Calibri" charset="0"/>
                </a:rPr>
                <a:t>“</a:t>
              </a:r>
              <a:r>
                <a:rPr lang="en-US" altLang="ja-JP" sz="1800">
                  <a:latin typeface="Calibri" charset="0"/>
                </a:rPr>
                <a:t>crossing</a:t>
              </a:r>
              <a:r>
                <a:rPr lang="ja-JP" altLang="en-US" sz="1800">
                  <a:latin typeface="Calibri" charset="0"/>
                </a:rPr>
                <a:t>”</a:t>
              </a:r>
              <a:r>
                <a:rPr lang="en-US" altLang="ja-JP" sz="1800">
                  <a:latin typeface="Calibri" charset="0"/>
                </a:rPr>
                <a:t> pairs have distance </a:t>
              </a:r>
              <a:r>
                <a:rPr lang="en-US" altLang="ja-JP" sz="1800">
                  <a:solidFill>
                    <a:srgbClr val="A300A3"/>
                  </a:solidFill>
                  <a:latin typeface="Calibri" charset="0"/>
                </a:rPr>
                <a:t>&gt; δ</a:t>
              </a:r>
              <a:endParaRPr lang="en-US" sz="1800">
                <a:solidFill>
                  <a:srgbClr val="A300A3"/>
                </a:solidFill>
                <a:latin typeface="Calibri" charset="0"/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675" y="6070600"/>
            <a:ext cx="803275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624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742 0 " pathEditMode="relative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742 0 " pathEditMode="relative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742 0 " pathEditMode="relative" ptsTypes="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742 0 " pathEditMode="relative" ptsTypes="AA"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742 0 " pathEditMode="relative" ptsTypes="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742 0 " pathEditMode="relative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742 0 " pathEditMode="relative" ptsTypes="AA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Life is not so easy though</a:t>
            </a:r>
            <a:endParaRPr lang="en-US">
              <a:solidFill>
                <a:srgbClr val="A300A3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97263" y="1933575"/>
            <a:ext cx="161925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01888" y="3178175"/>
            <a:ext cx="161925" cy="157163"/>
          </a:xfrm>
          <a:prstGeom prst="ellipse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4625" y="2168525"/>
            <a:ext cx="163513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822700" y="2632075"/>
            <a:ext cx="161925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19450" y="2865438"/>
            <a:ext cx="163513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08150" y="4038600"/>
            <a:ext cx="163513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21038" y="4194175"/>
            <a:ext cx="161925" cy="157163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59188" y="3548063"/>
            <a:ext cx="163512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52725" y="4729163"/>
            <a:ext cx="163513" cy="15716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46563" y="2012950"/>
            <a:ext cx="161925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08488" y="3703638"/>
            <a:ext cx="163512" cy="1571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84625" y="4886325"/>
            <a:ext cx="163513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65800" y="2865438"/>
            <a:ext cx="163513" cy="155575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10275" y="3487738"/>
            <a:ext cx="163513" cy="157162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641157" y="6003125"/>
            <a:ext cx="213287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A300A3"/>
                </a:solidFill>
                <a:latin typeface="+mn-lt"/>
                <a:ea typeface="+mn-ea"/>
                <a:cs typeface="+mn-cs"/>
              </a:rPr>
              <a:t>δ</a:t>
            </a:r>
            <a:r>
              <a:rPr lang="en-US" dirty="0">
                <a:latin typeface="+mn-lt"/>
                <a:ea typeface="+mn-ea"/>
                <a:cs typeface="+mn-cs"/>
              </a:rPr>
              <a:t> = min (</a:t>
            </a:r>
            <a:r>
              <a:rPr lang="en-US" dirty="0">
                <a:ln>
                  <a:solidFill>
                    <a:srgbClr val="0000FF"/>
                  </a:solidFill>
                </a:ln>
                <a:latin typeface="+mn-lt"/>
                <a:ea typeface="+mn-ea"/>
                <a:cs typeface="+mn-cs"/>
              </a:rPr>
              <a:t>blue</a:t>
            </a:r>
            <a:r>
              <a:rPr lang="en-US" dirty="0">
                <a:latin typeface="+mn-lt"/>
                <a:ea typeface="+mn-ea"/>
                <a:cs typeface="+mn-cs"/>
              </a:rPr>
              <a:t>, </a:t>
            </a:r>
            <a:r>
              <a:rPr lang="en-US" dirty="0">
                <a:ln>
                  <a:solidFill>
                    <a:srgbClr val="008000"/>
                  </a:solidFill>
                </a:ln>
                <a:latin typeface="+mn-lt"/>
                <a:ea typeface="+mn-ea"/>
                <a:cs typeface="+mn-cs"/>
              </a:rPr>
              <a:t>green</a:t>
            </a:r>
            <a:r>
              <a:rPr lang="en-US" dirty="0">
                <a:latin typeface="+mn-lt"/>
                <a:ea typeface="+mn-ea"/>
                <a:cs typeface="+mn-cs"/>
              </a:rPr>
              <a:t>)</a:t>
            </a:r>
          </a:p>
        </p:txBody>
      </p:sp>
      <p:grpSp>
        <p:nvGrpSpPr>
          <p:cNvPr id="23569" name="Group 28"/>
          <p:cNvGrpSpPr>
            <a:grpSpLocks/>
          </p:cNvGrpSpPr>
          <p:nvPr/>
        </p:nvGrpSpPr>
        <p:grpSpPr bwMode="auto">
          <a:xfrm>
            <a:off x="1368425" y="1563688"/>
            <a:ext cx="5299075" cy="4092575"/>
            <a:chOff x="1367733" y="1563995"/>
            <a:chExt cx="5300159" cy="4092546"/>
          </a:xfrm>
        </p:grpSpPr>
        <p:cxnSp>
          <p:nvCxnSpPr>
            <p:cNvPr id="26" name="Straight Connector 25"/>
            <p:cNvCxnSpPr/>
            <p:nvPr/>
          </p:nvCxnSpPr>
          <p:spPr>
            <a:xfrm rot="5400000">
              <a:off x="1688113" y="3609474"/>
              <a:ext cx="409254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571" name="TextBox 26"/>
            <p:cNvSpPr txBox="1">
              <a:spLocks noChangeArrowheads="1"/>
            </p:cNvSpPr>
            <p:nvPr/>
          </p:nvSpPr>
          <p:spPr bwMode="auto">
            <a:xfrm>
              <a:off x="1367733" y="2417762"/>
              <a:ext cx="3399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A300A3"/>
                  </a:solidFill>
                  <a:latin typeface="Calibri" charset="0"/>
                </a:rPr>
                <a:t>Q</a:t>
              </a:r>
            </a:p>
          </p:txBody>
        </p:sp>
        <p:sp>
          <p:nvSpPr>
            <p:cNvPr id="23572" name="TextBox 27"/>
            <p:cNvSpPr txBox="1">
              <a:spLocks noChangeArrowheads="1"/>
            </p:cNvSpPr>
            <p:nvPr/>
          </p:nvSpPr>
          <p:spPr bwMode="auto">
            <a:xfrm>
              <a:off x="6354986" y="2233096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A300A3"/>
                  </a:solidFill>
                  <a:latin typeface="Calibri" charset="0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2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Euclid to the rescue (?)</a:t>
            </a:r>
          </a:p>
        </p:txBody>
      </p:sp>
      <p:sp>
        <p:nvSpPr>
          <p:cNvPr id="25602" name="TextBox 4"/>
          <p:cNvSpPr txBox="1">
            <a:spLocks noChangeArrowheads="1"/>
          </p:cNvSpPr>
          <p:nvPr/>
        </p:nvSpPr>
        <p:spPr bwMode="auto">
          <a:xfrm>
            <a:off x="1693863" y="2063750"/>
            <a:ext cx="3794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600">
                <a:solidFill>
                  <a:srgbClr val="B200B2"/>
                </a:solidFill>
                <a:latin typeface="Calibri" charset="0"/>
              </a:rPr>
              <a:t>d(p</a:t>
            </a:r>
            <a:r>
              <a:rPr lang="en-US" sz="2600" baseline="-25000">
                <a:solidFill>
                  <a:srgbClr val="B200B2"/>
                </a:solidFill>
                <a:latin typeface="Calibri" charset="0"/>
              </a:rPr>
              <a:t>i</a:t>
            </a:r>
            <a:r>
              <a:rPr lang="en-US" sz="2600">
                <a:solidFill>
                  <a:srgbClr val="B200B2"/>
                </a:solidFill>
                <a:latin typeface="Calibri" charset="0"/>
              </a:rPr>
              <a:t>,p</a:t>
            </a:r>
            <a:r>
              <a:rPr lang="en-US" sz="2600" baseline="-25000">
                <a:solidFill>
                  <a:srgbClr val="B200B2"/>
                </a:solidFill>
                <a:latin typeface="Calibri" charset="0"/>
              </a:rPr>
              <a:t>j</a:t>
            </a:r>
            <a:r>
              <a:rPr lang="en-US" sz="2600">
                <a:solidFill>
                  <a:srgbClr val="B200B2"/>
                </a:solidFill>
                <a:latin typeface="Calibri" charset="0"/>
              </a:rPr>
              <a:t>) </a:t>
            </a:r>
            <a:r>
              <a:rPr lang="en-US" sz="2600">
                <a:latin typeface="Calibri" charset="0"/>
              </a:rPr>
              <a:t>= </a:t>
            </a:r>
            <a:r>
              <a:rPr lang="en-US" sz="2600">
                <a:solidFill>
                  <a:srgbClr val="B200B2"/>
                </a:solidFill>
                <a:latin typeface="Calibri" charset="0"/>
              </a:rPr>
              <a:t>( (</a:t>
            </a:r>
            <a:r>
              <a:rPr lang="en-US" sz="2600">
                <a:solidFill>
                  <a:srgbClr val="008000"/>
                </a:solidFill>
                <a:latin typeface="Calibri" charset="0"/>
              </a:rPr>
              <a:t>x</a:t>
            </a:r>
            <a:r>
              <a:rPr lang="en-US" sz="2600" baseline="-25000">
                <a:solidFill>
                  <a:srgbClr val="008000"/>
                </a:solidFill>
                <a:latin typeface="Calibri" charset="0"/>
              </a:rPr>
              <a:t>i</a:t>
            </a:r>
            <a:r>
              <a:rPr lang="en-US" sz="2600">
                <a:solidFill>
                  <a:srgbClr val="008000"/>
                </a:solidFill>
                <a:latin typeface="Calibri" charset="0"/>
              </a:rPr>
              <a:t>-x</a:t>
            </a:r>
            <a:r>
              <a:rPr lang="en-US" sz="2600" baseline="-25000">
                <a:solidFill>
                  <a:srgbClr val="008000"/>
                </a:solidFill>
                <a:latin typeface="Calibri" charset="0"/>
              </a:rPr>
              <a:t>j</a:t>
            </a:r>
            <a:r>
              <a:rPr lang="en-US" sz="2600">
                <a:solidFill>
                  <a:srgbClr val="B200B2"/>
                </a:solidFill>
                <a:latin typeface="Calibri" charset="0"/>
              </a:rPr>
              <a:t>)</a:t>
            </a:r>
            <a:r>
              <a:rPr lang="en-US" sz="2600" baseline="30000">
                <a:solidFill>
                  <a:srgbClr val="B200B2"/>
                </a:solidFill>
                <a:latin typeface="Calibri" charset="0"/>
              </a:rPr>
              <a:t>2</a:t>
            </a:r>
            <a:r>
              <a:rPr lang="en-US" sz="2600">
                <a:solidFill>
                  <a:srgbClr val="B200B2"/>
                </a:solidFill>
                <a:latin typeface="Calibri" charset="0"/>
              </a:rPr>
              <a:t>+(</a:t>
            </a:r>
            <a:r>
              <a:rPr lang="en-US" sz="2600">
                <a:solidFill>
                  <a:srgbClr val="0000FF"/>
                </a:solidFill>
                <a:latin typeface="Calibri" charset="0"/>
              </a:rPr>
              <a:t>y</a:t>
            </a:r>
            <a:r>
              <a:rPr lang="en-US" sz="2600" baseline="-25000">
                <a:solidFill>
                  <a:srgbClr val="0000FF"/>
                </a:solidFill>
                <a:latin typeface="Calibri" charset="0"/>
              </a:rPr>
              <a:t>i</a:t>
            </a:r>
            <a:r>
              <a:rPr lang="en-US" sz="2600">
                <a:solidFill>
                  <a:srgbClr val="0000FF"/>
                </a:solidFill>
                <a:latin typeface="Calibri" charset="0"/>
              </a:rPr>
              <a:t>-y</a:t>
            </a:r>
            <a:r>
              <a:rPr lang="en-US" sz="2600" baseline="-25000">
                <a:solidFill>
                  <a:srgbClr val="0000FF"/>
                </a:solidFill>
                <a:latin typeface="Calibri" charset="0"/>
              </a:rPr>
              <a:t>j</a:t>
            </a:r>
            <a:r>
              <a:rPr lang="en-US" sz="2600">
                <a:solidFill>
                  <a:srgbClr val="B200B2"/>
                </a:solidFill>
                <a:latin typeface="Calibri" charset="0"/>
              </a:rPr>
              <a:t>)</a:t>
            </a:r>
            <a:r>
              <a:rPr lang="en-US" sz="2600" baseline="30000">
                <a:solidFill>
                  <a:srgbClr val="B200B2"/>
                </a:solidFill>
                <a:latin typeface="Calibri" charset="0"/>
              </a:rPr>
              <a:t>2</a:t>
            </a:r>
            <a:r>
              <a:rPr lang="en-US" sz="2600">
                <a:solidFill>
                  <a:srgbClr val="B200B2"/>
                </a:solidFill>
                <a:latin typeface="Calibri" charset="0"/>
              </a:rPr>
              <a:t>)</a:t>
            </a:r>
            <a:r>
              <a:rPr lang="en-US" sz="2600" baseline="30000">
                <a:solidFill>
                  <a:srgbClr val="B200B2"/>
                </a:solidFill>
                <a:latin typeface="Calibri" charset="0"/>
              </a:rPr>
              <a:t>1/2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5340350" y="3408363"/>
            <a:ext cx="3094037" cy="33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81638" y="3429000"/>
            <a:ext cx="33766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335963" y="2090738"/>
            <a:ext cx="163512" cy="1571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43750" y="2865438"/>
            <a:ext cx="161925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6965156" y="3296444"/>
            <a:ext cx="549275" cy="158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6729413" y="2952750"/>
            <a:ext cx="414337" cy="1588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09" name="TextBox 29"/>
          <p:cNvSpPr txBox="1">
            <a:spLocks noChangeArrowheads="1"/>
          </p:cNvSpPr>
          <p:nvPr/>
        </p:nvSpPr>
        <p:spPr bwMode="auto">
          <a:xfrm>
            <a:off x="6469063" y="2725738"/>
            <a:ext cx="325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y</a:t>
            </a:r>
            <a:r>
              <a:rPr lang="en-US" sz="1800" baseline="-25000">
                <a:latin typeface="Calibri" charset="0"/>
              </a:rPr>
              <a:t>i</a:t>
            </a:r>
          </a:p>
        </p:txBody>
      </p:sp>
      <p:sp>
        <p:nvSpPr>
          <p:cNvPr id="25610" name="TextBox 30"/>
          <p:cNvSpPr txBox="1">
            <a:spLocks noChangeArrowheads="1"/>
          </p:cNvSpPr>
          <p:nvPr/>
        </p:nvSpPr>
        <p:spPr bwMode="auto">
          <a:xfrm>
            <a:off x="7110413" y="3441700"/>
            <a:ext cx="320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x</a:t>
            </a:r>
            <a:r>
              <a:rPr lang="en-US" sz="1800" baseline="-25000">
                <a:latin typeface="Calibri" charset="0"/>
              </a:rPr>
              <a:t>i</a:t>
            </a:r>
          </a:p>
        </p:txBody>
      </p:sp>
      <p:cxnSp>
        <p:nvCxnSpPr>
          <p:cNvPr id="33" name="Straight Connector 32"/>
          <p:cNvCxnSpPr/>
          <p:nvPr/>
        </p:nvCxnSpPr>
        <p:spPr>
          <a:xfrm rot="16200000" flipH="1">
            <a:off x="7770813" y="2897187"/>
            <a:ext cx="1347788" cy="23813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7507287" y="1371601"/>
            <a:ext cx="11113" cy="1630362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13" name="TextBox 35"/>
          <p:cNvSpPr txBox="1">
            <a:spLocks noChangeArrowheads="1"/>
          </p:cNvSpPr>
          <p:nvPr/>
        </p:nvSpPr>
        <p:spPr bwMode="auto">
          <a:xfrm>
            <a:off x="8272463" y="3430588"/>
            <a:ext cx="319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x</a:t>
            </a:r>
            <a:r>
              <a:rPr lang="en-US" sz="1800" baseline="-25000">
                <a:latin typeface="Calibri" charset="0"/>
              </a:rPr>
              <a:t>j</a:t>
            </a:r>
          </a:p>
        </p:txBody>
      </p:sp>
      <p:sp>
        <p:nvSpPr>
          <p:cNvPr id="25614" name="TextBox 36"/>
          <p:cNvSpPr txBox="1">
            <a:spLocks noChangeArrowheads="1"/>
          </p:cNvSpPr>
          <p:nvPr/>
        </p:nvSpPr>
        <p:spPr bwMode="auto">
          <a:xfrm>
            <a:off x="6426200" y="1933575"/>
            <a:ext cx="32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y</a:t>
            </a:r>
            <a:r>
              <a:rPr lang="en-US" sz="1800" baseline="-25000">
                <a:latin typeface="Calibri" charset="0"/>
              </a:rPr>
              <a:t>j</a:t>
            </a:r>
          </a:p>
        </p:txBody>
      </p:sp>
      <p:cxnSp>
        <p:nvCxnSpPr>
          <p:cNvPr id="39" name="Straight Connector 38"/>
          <p:cNvCxnSpPr>
            <a:stCxn id="13" idx="7"/>
            <a:endCxn id="12" idx="3"/>
          </p:cNvCxnSpPr>
          <p:nvPr/>
        </p:nvCxnSpPr>
        <p:spPr>
          <a:xfrm rot="5400000" flipH="1" flipV="1">
            <a:off x="7489825" y="2017713"/>
            <a:ext cx="661988" cy="1077912"/>
          </a:xfrm>
          <a:prstGeom prst="line">
            <a:avLst/>
          </a:prstGeom>
          <a:ln w="57150" cap="flat" cmpd="sng" algn="ctr">
            <a:solidFill>
              <a:srgbClr val="A300A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6"/>
          </p:cNvCxnSpPr>
          <p:nvPr/>
        </p:nvCxnSpPr>
        <p:spPr>
          <a:xfrm>
            <a:off x="7305675" y="2943225"/>
            <a:ext cx="1127125" cy="9525"/>
          </a:xfrm>
          <a:prstGeom prst="line">
            <a:avLst/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3" idx="0"/>
          </p:cNvCxnSpPr>
          <p:nvPr/>
        </p:nvCxnSpPr>
        <p:spPr>
          <a:xfrm rot="5400000" flipH="1" flipV="1">
            <a:off x="6911975" y="2538413"/>
            <a:ext cx="639763" cy="14287"/>
          </a:xfrm>
          <a:prstGeom prst="line">
            <a:avLst/>
          </a:prstGeom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800225" y="3613150"/>
            <a:ext cx="1336675" cy="12700"/>
          </a:xfrm>
          <a:prstGeom prst="line">
            <a:avLst/>
          </a:prstGeom>
          <a:ln w="57150" cap="flat" cmpd="sng" algn="ctr">
            <a:solidFill>
              <a:srgbClr val="A300A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800225" y="3995738"/>
            <a:ext cx="1127125" cy="7937"/>
          </a:xfrm>
          <a:prstGeom prst="line">
            <a:avLst/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800225" y="4384675"/>
            <a:ext cx="665163" cy="1588"/>
          </a:xfrm>
          <a:prstGeom prst="line">
            <a:avLst/>
          </a:prstGeom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38188" y="4972051"/>
            <a:ext cx="51678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The </a:t>
            </a:r>
            <a:r>
              <a:rPr lang="en-US" dirty="0">
                <a:solidFill>
                  <a:srgbClr val="A300A3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dirty="0">
                <a:latin typeface="+mn-lt"/>
                <a:ea typeface="+mn-ea"/>
                <a:cs typeface="+mn-cs"/>
              </a:rPr>
              <a:t> is larger than the </a:t>
            </a:r>
            <a:r>
              <a:rPr lang="en-US" dirty="0" err="1">
                <a:ln>
                  <a:solidFill>
                    <a:srgbClr val="008000"/>
                  </a:solidFill>
                </a:ln>
                <a:latin typeface="+mn-lt"/>
                <a:ea typeface="+mn-ea"/>
                <a:cs typeface="+mn-cs"/>
              </a:rPr>
              <a:t>x</a:t>
            </a:r>
            <a:r>
              <a:rPr lang="en-US" dirty="0">
                <a:latin typeface="+mn-lt"/>
                <a:ea typeface="+mn-ea"/>
                <a:cs typeface="+mn-cs"/>
              </a:rPr>
              <a:t> or </a:t>
            </a:r>
            <a:r>
              <a:rPr lang="en-US" dirty="0" err="1">
                <a:ln>
                  <a:solidFill>
                    <a:srgbClr val="0000FF"/>
                  </a:solidFill>
                </a:ln>
                <a:latin typeface="+mn-lt"/>
                <a:ea typeface="+mn-ea"/>
                <a:cs typeface="+mn-cs"/>
              </a:rPr>
              <a:t>y</a:t>
            </a:r>
            <a:r>
              <a:rPr lang="en-US" dirty="0" err="1">
                <a:latin typeface="+mn-lt"/>
                <a:ea typeface="+mn-ea"/>
                <a:cs typeface="+mn-cs"/>
              </a:rPr>
              <a:t>-coord</a:t>
            </a:r>
            <a:r>
              <a:rPr lang="en-US" dirty="0">
                <a:latin typeface="+mn-lt"/>
                <a:ea typeface="+mn-ea"/>
                <a:cs typeface="+mn-cs"/>
              </a:rPr>
              <a:t> difference</a:t>
            </a:r>
          </a:p>
        </p:txBody>
      </p:sp>
      <p:pic>
        <p:nvPicPr>
          <p:cNvPr id="25622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15748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757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143250" y="1563688"/>
            <a:ext cx="1189038" cy="409257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Life is not so easy though</a:t>
            </a:r>
            <a:endParaRPr lang="en-US">
              <a:solidFill>
                <a:srgbClr val="A300A3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97263" y="1933575"/>
            <a:ext cx="161925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01888" y="3178175"/>
            <a:ext cx="161925" cy="157163"/>
          </a:xfrm>
          <a:prstGeom prst="ellipse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4625" y="2168525"/>
            <a:ext cx="163513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822700" y="2632075"/>
            <a:ext cx="161925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19450" y="2865438"/>
            <a:ext cx="163513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08150" y="4038600"/>
            <a:ext cx="163513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21038" y="4194175"/>
            <a:ext cx="161925" cy="157163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59188" y="3548063"/>
            <a:ext cx="163512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52725" y="4729163"/>
            <a:ext cx="163513" cy="15716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46563" y="2012950"/>
            <a:ext cx="161925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08488" y="3703638"/>
            <a:ext cx="163512" cy="1571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84625" y="4886325"/>
            <a:ext cx="163513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65800" y="2865438"/>
            <a:ext cx="163513" cy="155575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10275" y="3487738"/>
            <a:ext cx="163513" cy="157162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641157" y="6003125"/>
            <a:ext cx="213287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A300A3"/>
                </a:solidFill>
                <a:latin typeface="+mn-lt"/>
                <a:ea typeface="+mn-ea"/>
                <a:cs typeface="+mn-cs"/>
              </a:rPr>
              <a:t>δ</a:t>
            </a:r>
            <a:r>
              <a:rPr lang="en-US" dirty="0">
                <a:latin typeface="+mn-lt"/>
                <a:ea typeface="+mn-ea"/>
                <a:cs typeface="+mn-cs"/>
              </a:rPr>
              <a:t> = min (</a:t>
            </a:r>
            <a:r>
              <a:rPr lang="en-US" dirty="0">
                <a:ln>
                  <a:solidFill>
                    <a:srgbClr val="0000FF"/>
                  </a:solidFill>
                </a:ln>
                <a:latin typeface="+mn-lt"/>
                <a:ea typeface="+mn-ea"/>
                <a:cs typeface="+mn-cs"/>
              </a:rPr>
              <a:t>blue</a:t>
            </a:r>
            <a:r>
              <a:rPr lang="en-US" dirty="0">
                <a:latin typeface="+mn-lt"/>
                <a:ea typeface="+mn-ea"/>
                <a:cs typeface="+mn-cs"/>
              </a:rPr>
              <a:t>, </a:t>
            </a:r>
            <a:r>
              <a:rPr lang="en-US" dirty="0">
                <a:ln>
                  <a:solidFill>
                    <a:srgbClr val="008000"/>
                  </a:solidFill>
                </a:ln>
                <a:latin typeface="+mn-lt"/>
                <a:ea typeface="+mn-ea"/>
                <a:cs typeface="+mn-cs"/>
              </a:rPr>
              <a:t>green</a:t>
            </a:r>
            <a:r>
              <a:rPr lang="en-US" dirty="0">
                <a:latin typeface="+mn-lt"/>
                <a:ea typeface="+mn-ea"/>
                <a:cs typeface="+mn-cs"/>
              </a:rPr>
              <a:t>)</a:t>
            </a:r>
          </a:p>
        </p:txBody>
      </p:sp>
      <p:grpSp>
        <p:nvGrpSpPr>
          <p:cNvPr id="26642" name="Group 28"/>
          <p:cNvGrpSpPr>
            <a:grpSpLocks/>
          </p:cNvGrpSpPr>
          <p:nvPr/>
        </p:nvGrpSpPr>
        <p:grpSpPr bwMode="auto">
          <a:xfrm>
            <a:off x="1368425" y="1563688"/>
            <a:ext cx="5299075" cy="4092575"/>
            <a:chOff x="1367733" y="1563995"/>
            <a:chExt cx="5300159" cy="4092546"/>
          </a:xfrm>
        </p:grpSpPr>
        <p:cxnSp>
          <p:nvCxnSpPr>
            <p:cNvPr id="26" name="Straight Connector 25"/>
            <p:cNvCxnSpPr/>
            <p:nvPr/>
          </p:nvCxnSpPr>
          <p:spPr>
            <a:xfrm rot="5400000">
              <a:off x="1688113" y="3609474"/>
              <a:ext cx="409254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660" name="TextBox 26"/>
            <p:cNvSpPr txBox="1">
              <a:spLocks noChangeArrowheads="1"/>
            </p:cNvSpPr>
            <p:nvPr/>
          </p:nvSpPr>
          <p:spPr bwMode="auto">
            <a:xfrm>
              <a:off x="1367733" y="2417762"/>
              <a:ext cx="3399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A300A3"/>
                  </a:solidFill>
                  <a:latin typeface="Calibri" charset="0"/>
                </a:rPr>
                <a:t>Q</a:t>
              </a:r>
            </a:p>
          </p:txBody>
        </p:sp>
        <p:sp>
          <p:nvSpPr>
            <p:cNvPr id="26661" name="TextBox 27"/>
            <p:cNvSpPr txBox="1">
              <a:spLocks noChangeArrowheads="1"/>
            </p:cNvSpPr>
            <p:nvPr/>
          </p:nvSpPr>
          <p:spPr bwMode="auto">
            <a:xfrm>
              <a:off x="6354986" y="2233096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A300A3"/>
                  </a:solidFill>
                  <a:latin typeface="Calibri" charset="0"/>
                </a:rPr>
                <a:t>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3143250" y="1222375"/>
            <a:ext cx="1208088" cy="379413"/>
            <a:chOff x="3143464" y="1222116"/>
            <a:chExt cx="1207143" cy="380188"/>
          </a:xfrm>
        </p:grpSpPr>
        <p:grpSp>
          <p:nvGrpSpPr>
            <p:cNvPr id="26653" name="Group 31"/>
            <p:cNvGrpSpPr>
              <a:grpSpLocks/>
            </p:cNvGrpSpPr>
            <p:nvPr/>
          </p:nvGrpSpPr>
          <p:grpSpPr bwMode="auto">
            <a:xfrm>
              <a:off x="3143464" y="1232972"/>
              <a:ext cx="594519" cy="369332"/>
              <a:chOff x="3143464" y="1232972"/>
              <a:chExt cx="594519" cy="369332"/>
            </a:xfrm>
          </p:grpSpPr>
          <p:cxnSp>
            <p:nvCxnSpPr>
              <p:cNvPr id="30" name="Straight Arrow Connector 29"/>
              <p:cNvCxnSpPr>
                <a:endCxn id="25" idx="0"/>
              </p:cNvCxnSpPr>
              <p:nvPr/>
            </p:nvCxnSpPr>
            <p:spPr>
              <a:xfrm>
                <a:off x="3143464" y="1564126"/>
                <a:ext cx="594848" cy="159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58" name="TextBox 30"/>
              <p:cNvSpPr txBox="1">
                <a:spLocks noChangeArrowheads="1"/>
              </p:cNvSpPr>
              <p:nvPr/>
            </p:nvSpPr>
            <p:spPr bwMode="auto">
              <a:xfrm>
                <a:off x="3311951" y="1232972"/>
                <a:ext cx="30549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rgbClr val="A300A3"/>
                    </a:solidFill>
                    <a:latin typeface="Calibri" charset="0"/>
                  </a:rPr>
                  <a:t>δ</a:t>
                </a:r>
              </a:p>
            </p:txBody>
          </p:sp>
        </p:grpSp>
        <p:grpSp>
          <p:nvGrpSpPr>
            <p:cNvPr id="26654" name="Group 32"/>
            <p:cNvGrpSpPr>
              <a:grpSpLocks/>
            </p:cNvGrpSpPr>
            <p:nvPr/>
          </p:nvGrpSpPr>
          <p:grpSpPr bwMode="auto">
            <a:xfrm>
              <a:off x="3756088" y="1222116"/>
              <a:ext cx="594519" cy="369332"/>
              <a:chOff x="3143464" y="1232972"/>
              <a:chExt cx="594519" cy="369332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>
                <a:off x="3143135" y="1563847"/>
                <a:ext cx="594848" cy="1591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56" name="TextBox 34"/>
              <p:cNvSpPr txBox="1">
                <a:spLocks noChangeArrowheads="1"/>
              </p:cNvSpPr>
              <p:nvPr/>
            </p:nvSpPr>
            <p:spPr bwMode="auto">
              <a:xfrm>
                <a:off x="3311951" y="1232972"/>
                <a:ext cx="30549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rgbClr val="A300A3"/>
                    </a:solidFill>
                    <a:latin typeface="Calibri" charset="0"/>
                  </a:rPr>
                  <a:t>δ</a:t>
                </a:r>
              </a:p>
            </p:txBody>
          </p:sp>
        </p:grp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2540000" y="2117725"/>
            <a:ext cx="2738438" cy="1084263"/>
            <a:chOff x="2540100" y="2118005"/>
            <a:chExt cx="2738472" cy="1083979"/>
          </a:xfrm>
        </p:grpSpPr>
        <p:cxnSp>
          <p:nvCxnSpPr>
            <p:cNvPr id="38" name="Straight Arrow Connector 37"/>
            <p:cNvCxnSpPr>
              <a:stCxn id="11" idx="7"/>
              <a:endCxn id="12" idx="3"/>
            </p:cNvCxnSpPr>
            <p:nvPr/>
          </p:nvCxnSpPr>
          <p:spPr>
            <a:xfrm rot="5400000" flipH="1" flipV="1">
              <a:off x="3459397" y="1382810"/>
              <a:ext cx="899877" cy="2738472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652" name="TextBox 38"/>
            <p:cNvSpPr txBox="1">
              <a:spLocks noChangeArrowheads="1"/>
            </p:cNvSpPr>
            <p:nvPr/>
          </p:nvSpPr>
          <p:spPr bwMode="auto">
            <a:xfrm>
              <a:off x="4408487" y="2118005"/>
              <a:ext cx="47264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A300A3"/>
                  </a:solidFill>
                  <a:latin typeface="Calibri" charset="0"/>
                </a:rPr>
                <a:t>&gt;</a:t>
              </a:r>
              <a:r>
                <a:rPr lang="en-US" sz="1800">
                  <a:latin typeface="Calibri" charset="0"/>
                </a:rPr>
                <a:t> </a:t>
              </a:r>
              <a:r>
                <a:rPr lang="en-US" sz="1800">
                  <a:solidFill>
                    <a:srgbClr val="A300A3"/>
                  </a:solidFill>
                  <a:latin typeface="Calibri" charset="0"/>
                </a:rPr>
                <a:t>δ</a:t>
              </a:r>
              <a:r>
                <a:rPr lang="en-US" sz="1800">
                  <a:latin typeface="Calibri" charset="0"/>
                </a:rPr>
                <a:t> </a:t>
              </a:r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3300413" y="3021013"/>
            <a:ext cx="1131887" cy="704850"/>
            <a:chOff x="3301205" y="3020219"/>
            <a:chExt cx="1131227" cy="706434"/>
          </a:xfrm>
        </p:grpSpPr>
        <p:cxnSp>
          <p:nvCxnSpPr>
            <p:cNvPr id="42" name="Straight Arrow Connector 41"/>
            <p:cNvCxnSpPr>
              <a:stCxn id="14" idx="4"/>
              <a:endCxn id="20" idx="1"/>
            </p:cNvCxnSpPr>
            <p:nvPr/>
          </p:nvCxnSpPr>
          <p:spPr>
            <a:xfrm rot="16200000" flipH="1">
              <a:off x="3513602" y="2807822"/>
              <a:ext cx="706434" cy="1131227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650" name="TextBox 43"/>
            <p:cNvSpPr txBox="1">
              <a:spLocks noChangeArrowheads="1"/>
            </p:cNvSpPr>
            <p:nvPr/>
          </p:nvSpPr>
          <p:spPr bwMode="auto">
            <a:xfrm>
              <a:off x="3822700" y="3097486"/>
              <a:ext cx="47264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A300A3"/>
                  </a:solidFill>
                  <a:latin typeface="Calibri" charset="0"/>
                </a:rPr>
                <a:t>&gt; δ</a:t>
              </a:r>
              <a:r>
                <a:rPr lang="en-US" sz="1800">
                  <a:latin typeface="Calibri" charset="0"/>
                </a:rPr>
                <a:t> </a:t>
              </a:r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2540000" y="2546350"/>
            <a:ext cx="1282700" cy="655638"/>
            <a:chOff x="2540099" y="2546910"/>
            <a:chExt cx="1282601" cy="655075"/>
          </a:xfrm>
        </p:grpSpPr>
        <p:sp>
          <p:nvSpPr>
            <p:cNvPr id="26647" name="TextBox 42"/>
            <p:cNvSpPr txBox="1">
              <a:spLocks noChangeArrowheads="1"/>
            </p:cNvSpPr>
            <p:nvPr/>
          </p:nvSpPr>
          <p:spPr bwMode="auto">
            <a:xfrm>
              <a:off x="3035474" y="2546910"/>
              <a:ext cx="47264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A300A3"/>
                  </a:solidFill>
                  <a:latin typeface="Calibri" charset="0"/>
                </a:rPr>
                <a:t>&gt; δ</a:t>
              </a:r>
              <a:r>
                <a:rPr lang="en-US" sz="1800">
                  <a:latin typeface="Calibri" charset="0"/>
                </a:rPr>
                <a:t> </a:t>
              </a:r>
            </a:p>
          </p:txBody>
        </p:sp>
        <p:cxnSp>
          <p:nvCxnSpPr>
            <p:cNvPr id="47" name="Straight Arrow Connector 46"/>
            <p:cNvCxnSpPr>
              <a:stCxn id="11" idx="7"/>
              <a:endCxn id="13" idx="2"/>
            </p:cNvCxnSpPr>
            <p:nvPr/>
          </p:nvCxnSpPr>
          <p:spPr>
            <a:xfrm rot="5400000" flipH="1" flipV="1">
              <a:off x="2935548" y="2314834"/>
              <a:ext cx="491702" cy="1282601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33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FFC7B"/>
                                      </p:to>
                                    </p:animClr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143250" y="1563688"/>
            <a:ext cx="1189038" cy="409257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All we have to do now</a:t>
            </a:r>
            <a:endParaRPr lang="en-US">
              <a:solidFill>
                <a:srgbClr val="A300A3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97263" y="1933575"/>
            <a:ext cx="161925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822700" y="2632075"/>
            <a:ext cx="161925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19450" y="2865438"/>
            <a:ext cx="163513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21038" y="4194175"/>
            <a:ext cx="161925" cy="157163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59188" y="3548063"/>
            <a:ext cx="163512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46563" y="2012950"/>
            <a:ext cx="161925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84625" y="4886325"/>
            <a:ext cx="163513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708150" y="2168525"/>
            <a:ext cx="4465638" cy="2717800"/>
            <a:chOff x="1707715" y="2168525"/>
            <a:chExt cx="4466865" cy="2717800"/>
          </a:xfrm>
        </p:grpSpPr>
        <p:sp>
          <p:nvSpPr>
            <p:cNvPr id="11" name="Oval 10"/>
            <p:cNvSpPr/>
            <p:nvPr/>
          </p:nvSpPr>
          <p:spPr>
            <a:xfrm>
              <a:off x="2401644" y="3178175"/>
              <a:ext cx="161969" cy="157163"/>
            </a:xfrm>
            <a:prstGeom prst="ellipse">
              <a:avLst/>
            </a:prstGeom>
            <a:solidFill>
              <a:srgbClr val="E46C0A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255164" y="2168525"/>
              <a:ext cx="163558" cy="15716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707715" y="4038600"/>
              <a:ext cx="163558" cy="15557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752577" y="4729163"/>
              <a:ext cx="163558" cy="157162"/>
            </a:xfrm>
            <a:prstGeom prst="ellipse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408795" y="3703638"/>
              <a:ext cx="163557" cy="15716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766480" y="2865438"/>
              <a:ext cx="163558" cy="155575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011022" y="3487738"/>
              <a:ext cx="163558" cy="157162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641157" y="6003125"/>
            <a:ext cx="213287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A300A3"/>
                </a:solidFill>
                <a:latin typeface="+mn-lt"/>
                <a:ea typeface="+mn-ea"/>
                <a:cs typeface="+mn-cs"/>
              </a:rPr>
              <a:t>δ</a:t>
            </a:r>
            <a:r>
              <a:rPr lang="en-US" dirty="0">
                <a:latin typeface="+mn-lt"/>
                <a:ea typeface="+mn-ea"/>
                <a:cs typeface="+mn-cs"/>
              </a:rPr>
              <a:t> = min (</a:t>
            </a:r>
            <a:r>
              <a:rPr lang="en-US" dirty="0">
                <a:ln>
                  <a:solidFill>
                    <a:srgbClr val="0000FF"/>
                  </a:solidFill>
                </a:ln>
                <a:latin typeface="+mn-lt"/>
                <a:ea typeface="+mn-ea"/>
                <a:cs typeface="+mn-cs"/>
              </a:rPr>
              <a:t>blue</a:t>
            </a:r>
            <a:r>
              <a:rPr lang="en-US" dirty="0">
                <a:latin typeface="+mn-lt"/>
                <a:ea typeface="+mn-ea"/>
                <a:cs typeface="+mn-cs"/>
              </a:rPr>
              <a:t>, </a:t>
            </a:r>
            <a:r>
              <a:rPr lang="en-US" dirty="0">
                <a:ln>
                  <a:solidFill>
                    <a:srgbClr val="008000"/>
                  </a:solidFill>
                </a:ln>
                <a:latin typeface="+mn-lt"/>
                <a:ea typeface="+mn-ea"/>
                <a:cs typeface="+mn-cs"/>
              </a:rPr>
              <a:t>green</a:t>
            </a:r>
            <a:r>
              <a:rPr lang="en-US" dirty="0">
                <a:latin typeface="+mn-lt"/>
                <a:ea typeface="+mn-ea"/>
                <a:cs typeface="+mn-cs"/>
              </a:rPr>
              <a:t>)</a:t>
            </a:r>
          </a:p>
        </p:txBody>
      </p:sp>
      <p:grpSp>
        <p:nvGrpSpPr>
          <p:cNvPr id="27660" name="Group 28"/>
          <p:cNvGrpSpPr>
            <a:grpSpLocks/>
          </p:cNvGrpSpPr>
          <p:nvPr/>
        </p:nvGrpSpPr>
        <p:grpSpPr bwMode="auto">
          <a:xfrm>
            <a:off x="1368425" y="1563688"/>
            <a:ext cx="5299075" cy="4092575"/>
            <a:chOff x="1367733" y="1563995"/>
            <a:chExt cx="5300159" cy="4092546"/>
          </a:xfrm>
        </p:grpSpPr>
        <p:cxnSp>
          <p:nvCxnSpPr>
            <p:cNvPr id="26" name="Straight Connector 25"/>
            <p:cNvCxnSpPr/>
            <p:nvPr/>
          </p:nvCxnSpPr>
          <p:spPr>
            <a:xfrm rot="5400000">
              <a:off x="1688113" y="3609474"/>
              <a:ext cx="409254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673" name="TextBox 26"/>
            <p:cNvSpPr txBox="1">
              <a:spLocks noChangeArrowheads="1"/>
            </p:cNvSpPr>
            <p:nvPr/>
          </p:nvSpPr>
          <p:spPr bwMode="auto">
            <a:xfrm>
              <a:off x="1367733" y="2417762"/>
              <a:ext cx="3399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A300A3"/>
                  </a:solidFill>
                  <a:latin typeface="Calibri" charset="0"/>
                </a:rPr>
                <a:t>Q</a:t>
              </a:r>
            </a:p>
          </p:txBody>
        </p:sp>
        <p:sp>
          <p:nvSpPr>
            <p:cNvPr id="27674" name="TextBox 27"/>
            <p:cNvSpPr txBox="1">
              <a:spLocks noChangeArrowheads="1"/>
            </p:cNvSpPr>
            <p:nvPr/>
          </p:nvSpPr>
          <p:spPr bwMode="auto">
            <a:xfrm>
              <a:off x="6354986" y="2233096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A300A3"/>
                  </a:solidFill>
                  <a:latin typeface="Calibri" charset="0"/>
                </a:rPr>
                <a:t>R</a:t>
              </a:r>
            </a:p>
          </p:txBody>
        </p:sp>
      </p:grpSp>
      <p:grpSp>
        <p:nvGrpSpPr>
          <p:cNvPr id="27661" name="Group 35"/>
          <p:cNvGrpSpPr>
            <a:grpSpLocks/>
          </p:cNvGrpSpPr>
          <p:nvPr/>
        </p:nvGrpSpPr>
        <p:grpSpPr bwMode="auto">
          <a:xfrm>
            <a:off x="3143250" y="1222375"/>
            <a:ext cx="1208088" cy="379413"/>
            <a:chOff x="3143464" y="1222116"/>
            <a:chExt cx="1207143" cy="380188"/>
          </a:xfrm>
        </p:grpSpPr>
        <p:grpSp>
          <p:nvGrpSpPr>
            <p:cNvPr id="27666" name="Group 31"/>
            <p:cNvGrpSpPr>
              <a:grpSpLocks/>
            </p:cNvGrpSpPr>
            <p:nvPr/>
          </p:nvGrpSpPr>
          <p:grpSpPr bwMode="auto">
            <a:xfrm>
              <a:off x="3143464" y="1232972"/>
              <a:ext cx="594519" cy="369332"/>
              <a:chOff x="3143464" y="1232972"/>
              <a:chExt cx="594519" cy="369332"/>
            </a:xfrm>
          </p:grpSpPr>
          <p:cxnSp>
            <p:nvCxnSpPr>
              <p:cNvPr id="30" name="Straight Arrow Connector 29"/>
              <p:cNvCxnSpPr>
                <a:endCxn id="25" idx="0"/>
              </p:cNvCxnSpPr>
              <p:nvPr/>
            </p:nvCxnSpPr>
            <p:spPr>
              <a:xfrm>
                <a:off x="3143464" y="1564126"/>
                <a:ext cx="594848" cy="159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71" name="TextBox 30"/>
              <p:cNvSpPr txBox="1">
                <a:spLocks noChangeArrowheads="1"/>
              </p:cNvSpPr>
              <p:nvPr/>
            </p:nvSpPr>
            <p:spPr bwMode="auto">
              <a:xfrm>
                <a:off x="3311951" y="1232972"/>
                <a:ext cx="30549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rgbClr val="A300A3"/>
                    </a:solidFill>
                    <a:latin typeface="Calibri" charset="0"/>
                  </a:rPr>
                  <a:t>δ</a:t>
                </a:r>
              </a:p>
            </p:txBody>
          </p:sp>
        </p:grpSp>
        <p:grpSp>
          <p:nvGrpSpPr>
            <p:cNvPr id="27667" name="Group 32"/>
            <p:cNvGrpSpPr>
              <a:grpSpLocks/>
            </p:cNvGrpSpPr>
            <p:nvPr/>
          </p:nvGrpSpPr>
          <p:grpSpPr bwMode="auto">
            <a:xfrm>
              <a:off x="3756088" y="1222116"/>
              <a:ext cx="594519" cy="369332"/>
              <a:chOff x="3143464" y="1232972"/>
              <a:chExt cx="594519" cy="369332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>
                <a:off x="3143135" y="1563847"/>
                <a:ext cx="594848" cy="1591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69" name="TextBox 34"/>
              <p:cNvSpPr txBox="1">
                <a:spLocks noChangeArrowheads="1"/>
              </p:cNvSpPr>
              <p:nvPr/>
            </p:nvSpPr>
            <p:spPr bwMode="auto">
              <a:xfrm>
                <a:off x="3311951" y="1232972"/>
                <a:ext cx="30549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rgbClr val="A300A3"/>
                    </a:solidFill>
                    <a:latin typeface="Calibri" charset="0"/>
                  </a:rPr>
                  <a:t>δ</a:t>
                </a:r>
              </a:p>
            </p:txBody>
          </p:sp>
        </p:grpSp>
      </p:grp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311525" y="5227638"/>
            <a:ext cx="290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A300A3"/>
                </a:solidFill>
                <a:latin typeface="Calibri" charset="0"/>
              </a:rPr>
              <a:t>S</a:t>
            </a:r>
          </a:p>
        </p:txBody>
      </p: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5418138" y="5043488"/>
            <a:ext cx="3454400" cy="774700"/>
            <a:chOff x="5418137" y="5043487"/>
            <a:chExt cx="3454792" cy="775093"/>
          </a:xfrm>
        </p:grpSpPr>
        <p:sp>
          <p:nvSpPr>
            <p:cNvPr id="48" name="Rectangle 47"/>
            <p:cNvSpPr/>
            <p:nvPr/>
          </p:nvSpPr>
          <p:spPr>
            <a:xfrm>
              <a:off x="5418137" y="5043487"/>
              <a:ext cx="3454792" cy="775093"/>
            </a:xfrm>
            <a:prstGeom prst="rect">
              <a:avLst/>
            </a:prstGeom>
            <a:solidFill>
              <a:srgbClr val="FAC0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665" name="TextBox 44"/>
            <p:cNvSpPr txBox="1">
              <a:spLocks noChangeArrowheads="1"/>
            </p:cNvSpPr>
            <p:nvPr/>
          </p:nvSpPr>
          <p:spPr bwMode="auto">
            <a:xfrm>
              <a:off x="5418137" y="5233717"/>
              <a:ext cx="34547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Figure if a pair in </a:t>
              </a:r>
              <a:r>
                <a:rPr lang="en-US" sz="1800">
                  <a:solidFill>
                    <a:srgbClr val="A300A3"/>
                  </a:solidFill>
                  <a:latin typeface="Calibri" charset="0"/>
                </a:rPr>
                <a:t>S</a:t>
              </a:r>
              <a:r>
                <a:rPr lang="en-US" sz="1800">
                  <a:latin typeface="Calibri" charset="0"/>
                </a:rPr>
                <a:t> has distance </a:t>
              </a:r>
              <a:r>
                <a:rPr lang="en-US" sz="1800">
                  <a:solidFill>
                    <a:srgbClr val="A300A3"/>
                  </a:solidFill>
                  <a:latin typeface="Calibri" charset="0"/>
                </a:rPr>
                <a:t>&lt;</a:t>
              </a:r>
              <a:r>
                <a:rPr lang="en-US" sz="1800">
                  <a:latin typeface="Calibri" charset="0"/>
                </a:rPr>
                <a:t> </a:t>
              </a:r>
              <a:r>
                <a:rPr lang="en-US" sz="1800">
                  <a:solidFill>
                    <a:srgbClr val="A300A3"/>
                  </a:solidFill>
                  <a:latin typeface="Calibri" charset="0"/>
                </a:rPr>
                <a:t>δ</a:t>
              </a:r>
              <a:r>
                <a:rPr lang="en-US" sz="1800">
                  <a:latin typeface="Calibri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9725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95263" y="1965325"/>
            <a:ext cx="4906962" cy="47005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200" y="2398713"/>
            <a:ext cx="4352925" cy="4038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algorithm so far…</a:t>
            </a:r>
          </a:p>
        </p:txBody>
      </p:sp>
      <p:sp>
        <p:nvSpPr>
          <p:cNvPr id="28676" name="TextBox 2"/>
          <p:cNvSpPr txBox="1">
            <a:spLocks noChangeArrowheads="1"/>
          </p:cNvSpPr>
          <p:nvPr/>
        </p:nvSpPr>
        <p:spPr bwMode="auto">
          <a:xfrm>
            <a:off x="457200" y="1465263"/>
            <a:ext cx="4033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Input: 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n</a:t>
            </a:r>
            <a:r>
              <a:rPr lang="en-US" sz="1800">
                <a:latin typeface="Calibri" charset="0"/>
              </a:rPr>
              <a:t> 2-D points 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P</a:t>
            </a:r>
            <a:r>
              <a:rPr lang="en-US" sz="1800">
                <a:latin typeface="Calibri" charset="0"/>
              </a:rPr>
              <a:t> = {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p</a:t>
            </a:r>
            <a:r>
              <a:rPr lang="en-US" sz="1800" baseline="-25000">
                <a:solidFill>
                  <a:srgbClr val="B200B2"/>
                </a:solidFill>
                <a:latin typeface="Calibri" charset="0"/>
              </a:rPr>
              <a:t>1</a:t>
            </a:r>
            <a:r>
              <a:rPr lang="en-US" sz="1800">
                <a:latin typeface="Calibri" charset="0"/>
              </a:rPr>
              <a:t>,…,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p</a:t>
            </a:r>
            <a:r>
              <a:rPr lang="en-US" sz="1800" baseline="-25000">
                <a:solidFill>
                  <a:srgbClr val="B200B2"/>
                </a:solidFill>
                <a:latin typeface="Calibri" charset="0"/>
              </a:rPr>
              <a:t>n</a:t>
            </a:r>
            <a:r>
              <a:rPr lang="en-US" sz="1800">
                <a:latin typeface="Calibri" charset="0"/>
              </a:rPr>
              <a:t>}; 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p</a:t>
            </a:r>
            <a:r>
              <a:rPr lang="en-US" sz="1800" baseline="-25000">
                <a:solidFill>
                  <a:srgbClr val="B200B2"/>
                </a:solidFill>
                <a:latin typeface="Calibri" charset="0"/>
              </a:rPr>
              <a:t>i</a:t>
            </a:r>
            <a:r>
              <a:rPr lang="en-US" sz="1800">
                <a:latin typeface="Calibri" charset="0"/>
              </a:rPr>
              <a:t>=(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x</a:t>
            </a:r>
            <a:r>
              <a:rPr lang="en-US" sz="1800" baseline="-25000">
                <a:solidFill>
                  <a:srgbClr val="B200B2"/>
                </a:solidFill>
                <a:latin typeface="Calibri" charset="0"/>
              </a:rPr>
              <a:t>i</a:t>
            </a:r>
            <a:r>
              <a:rPr lang="en-US" sz="1800">
                <a:latin typeface="Calibri" charset="0"/>
              </a:rPr>
              <a:t>,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y</a:t>
            </a:r>
            <a:r>
              <a:rPr lang="en-US" sz="1800" baseline="-25000">
                <a:solidFill>
                  <a:srgbClr val="B200B2"/>
                </a:solidFill>
                <a:latin typeface="Calibri" charset="0"/>
              </a:rPr>
              <a:t>i</a:t>
            </a:r>
            <a:r>
              <a:rPr lang="en-US" sz="1800">
                <a:latin typeface="Calibri" charset="0"/>
              </a:rPr>
              <a:t>)</a:t>
            </a:r>
          </a:p>
        </p:txBody>
      </p:sp>
      <p:sp>
        <p:nvSpPr>
          <p:cNvPr id="28677" name="TextBox 3"/>
          <p:cNvSpPr txBox="1">
            <a:spLocks noChangeArrowheads="1"/>
          </p:cNvSpPr>
          <p:nvPr/>
        </p:nvSpPr>
        <p:spPr bwMode="auto">
          <a:xfrm>
            <a:off x="457200" y="2030413"/>
            <a:ext cx="2293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Sort 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P</a:t>
            </a:r>
            <a:r>
              <a:rPr lang="en-US" sz="1800">
                <a:latin typeface="Calibri" charset="0"/>
              </a:rPr>
              <a:t> to get 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P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x</a:t>
            </a:r>
            <a:r>
              <a:rPr lang="en-US" sz="1800">
                <a:latin typeface="Calibri" charset="0"/>
              </a:rPr>
              <a:t> and 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P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y</a:t>
            </a:r>
          </a:p>
        </p:txBody>
      </p:sp>
      <p:sp>
        <p:nvSpPr>
          <p:cNvPr id="28678" name="TextBox 4"/>
          <p:cNvSpPr txBox="1">
            <a:spLocks noChangeArrowheads="1"/>
          </p:cNvSpPr>
          <p:nvPr/>
        </p:nvSpPr>
        <p:spPr bwMode="auto">
          <a:xfrm>
            <a:off x="542925" y="3278188"/>
            <a:ext cx="345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A300A3"/>
                </a:solidFill>
                <a:latin typeface="Calibri" charset="0"/>
              </a:rPr>
              <a:t>Q</a:t>
            </a:r>
            <a:r>
              <a:rPr lang="en-US" sz="1800">
                <a:latin typeface="Calibri" charset="0"/>
              </a:rPr>
              <a:t> is first half of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 P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x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 </a:t>
            </a:r>
            <a:r>
              <a:rPr lang="en-US" sz="1800">
                <a:latin typeface="Calibri" charset="0"/>
              </a:rPr>
              <a:t>and 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R</a:t>
            </a:r>
            <a:r>
              <a:rPr lang="en-US" sz="1800">
                <a:latin typeface="Calibri" charset="0"/>
              </a:rPr>
              <a:t> is the rest</a:t>
            </a:r>
          </a:p>
        </p:txBody>
      </p:sp>
      <p:sp>
        <p:nvSpPr>
          <p:cNvPr id="28679" name="TextBox 5"/>
          <p:cNvSpPr txBox="1">
            <a:spLocks noChangeArrowheads="1"/>
          </p:cNvSpPr>
          <p:nvPr/>
        </p:nvSpPr>
        <p:spPr bwMode="auto">
          <a:xfrm>
            <a:off x="444500" y="2420938"/>
            <a:ext cx="20208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  <a:latin typeface="Calibri" charset="0"/>
              </a:rPr>
              <a:t>Closest-Pair </a:t>
            </a:r>
            <a:r>
              <a:rPr lang="en-US" sz="1800">
                <a:latin typeface="Calibri" charset="0"/>
              </a:rPr>
              <a:t>(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P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x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, P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y</a:t>
            </a:r>
            <a:r>
              <a:rPr lang="en-US" sz="1800">
                <a:latin typeface="Calibri" charset="0"/>
              </a:rPr>
              <a:t>)</a:t>
            </a:r>
          </a:p>
        </p:txBody>
      </p:sp>
      <p:sp>
        <p:nvSpPr>
          <p:cNvPr id="28680" name="TextBox 6"/>
          <p:cNvSpPr txBox="1">
            <a:spLocks noChangeArrowheads="1"/>
          </p:cNvSpPr>
          <p:nvPr/>
        </p:nvSpPr>
        <p:spPr bwMode="auto">
          <a:xfrm>
            <a:off x="542925" y="3713163"/>
            <a:ext cx="2620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Compute 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Q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x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, Q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y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, R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x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 </a:t>
            </a:r>
            <a:r>
              <a:rPr lang="en-US" sz="1800">
                <a:latin typeface="Calibri" charset="0"/>
              </a:rPr>
              <a:t>and 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R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y</a:t>
            </a:r>
          </a:p>
        </p:txBody>
      </p:sp>
      <p:sp>
        <p:nvSpPr>
          <p:cNvPr id="28681" name="TextBox 7"/>
          <p:cNvSpPr txBox="1">
            <a:spLocks noChangeArrowheads="1"/>
          </p:cNvSpPr>
          <p:nvPr/>
        </p:nvSpPr>
        <p:spPr bwMode="auto">
          <a:xfrm>
            <a:off x="542925" y="4200525"/>
            <a:ext cx="2909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A300A3"/>
                </a:solidFill>
                <a:latin typeface="Calibri" charset="0"/>
              </a:rPr>
              <a:t>(q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0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,q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1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) </a:t>
            </a:r>
            <a:r>
              <a:rPr lang="en-US" sz="1800">
                <a:latin typeface="Calibri" charset="0"/>
              </a:rPr>
              <a:t>= </a:t>
            </a:r>
            <a:r>
              <a:rPr lang="en-US" sz="1800">
                <a:solidFill>
                  <a:srgbClr val="0000FF"/>
                </a:solidFill>
                <a:latin typeface="Calibri" charset="0"/>
              </a:rPr>
              <a:t>Closest-Pair </a:t>
            </a:r>
            <a:r>
              <a:rPr lang="en-US" sz="1800">
                <a:latin typeface="Calibri" charset="0"/>
              </a:rPr>
              <a:t>(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Q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x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, Q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y</a:t>
            </a:r>
            <a:r>
              <a:rPr lang="en-US" sz="1800">
                <a:latin typeface="Calibri" charset="0"/>
              </a:rPr>
              <a:t>)</a:t>
            </a:r>
          </a:p>
        </p:txBody>
      </p:sp>
      <p:sp>
        <p:nvSpPr>
          <p:cNvPr id="28682" name="TextBox 8"/>
          <p:cNvSpPr txBox="1">
            <a:spLocks noChangeArrowheads="1"/>
          </p:cNvSpPr>
          <p:nvPr/>
        </p:nvSpPr>
        <p:spPr bwMode="auto">
          <a:xfrm>
            <a:off x="542925" y="4646613"/>
            <a:ext cx="2728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A300A3"/>
                </a:solidFill>
                <a:latin typeface="Calibri" charset="0"/>
              </a:rPr>
              <a:t>(r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0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,r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1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) </a:t>
            </a:r>
            <a:r>
              <a:rPr lang="en-US" sz="1800">
                <a:latin typeface="Calibri" charset="0"/>
              </a:rPr>
              <a:t>= </a:t>
            </a:r>
            <a:r>
              <a:rPr lang="en-US" sz="1800">
                <a:solidFill>
                  <a:srgbClr val="0000FF"/>
                </a:solidFill>
                <a:latin typeface="Calibri" charset="0"/>
              </a:rPr>
              <a:t>Closest-Pair </a:t>
            </a:r>
            <a:r>
              <a:rPr lang="en-US" sz="1800">
                <a:latin typeface="Calibri" charset="0"/>
              </a:rPr>
              <a:t>(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R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x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, R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y</a:t>
            </a:r>
            <a:r>
              <a:rPr lang="en-US" sz="1800">
                <a:latin typeface="Calibri" charset="0"/>
              </a:rPr>
              <a:t>)</a:t>
            </a:r>
          </a:p>
        </p:txBody>
      </p:sp>
      <p:sp>
        <p:nvSpPr>
          <p:cNvPr id="28683" name="TextBox 9"/>
          <p:cNvSpPr txBox="1">
            <a:spLocks noChangeArrowheads="1"/>
          </p:cNvSpPr>
          <p:nvPr/>
        </p:nvSpPr>
        <p:spPr bwMode="auto">
          <a:xfrm>
            <a:off x="542925" y="5124450"/>
            <a:ext cx="2643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A300A3"/>
                </a:solidFill>
                <a:latin typeface="Calibri" charset="0"/>
              </a:rPr>
              <a:t>δ</a:t>
            </a:r>
            <a:r>
              <a:rPr lang="en-US" sz="1800">
                <a:latin typeface="Calibri" charset="0"/>
              </a:rPr>
              <a:t> = min ( 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d(q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0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,q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1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), d(r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0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,r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1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) </a:t>
            </a:r>
            <a:r>
              <a:rPr lang="en-US" sz="1800">
                <a:latin typeface="Calibri" charset="0"/>
              </a:rPr>
              <a:t>)</a:t>
            </a:r>
          </a:p>
        </p:txBody>
      </p:sp>
      <p:sp>
        <p:nvSpPr>
          <p:cNvPr id="28684" name="TextBox 10"/>
          <p:cNvSpPr txBox="1">
            <a:spLocks noChangeArrowheads="1"/>
          </p:cNvSpPr>
          <p:nvPr/>
        </p:nvSpPr>
        <p:spPr bwMode="auto">
          <a:xfrm>
            <a:off x="542925" y="5591175"/>
            <a:ext cx="3416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A300A3"/>
                </a:solidFill>
                <a:latin typeface="Calibri" charset="0"/>
              </a:rPr>
              <a:t>S</a:t>
            </a:r>
            <a:r>
              <a:rPr lang="en-US" sz="1800">
                <a:latin typeface="Calibri" charset="0"/>
              </a:rPr>
              <a:t> = points 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(x,y)</a:t>
            </a:r>
            <a:r>
              <a:rPr lang="en-US" sz="1800">
                <a:latin typeface="Calibri" charset="0"/>
              </a:rPr>
              <a:t> in 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P</a:t>
            </a:r>
            <a:r>
              <a:rPr lang="en-US" sz="1800">
                <a:latin typeface="Calibri" charset="0"/>
              </a:rPr>
              <a:t> s.t. 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|x – x*| &lt; δ </a:t>
            </a:r>
          </a:p>
        </p:txBody>
      </p:sp>
      <p:sp>
        <p:nvSpPr>
          <p:cNvPr id="28685" name="TextBox 11"/>
          <p:cNvSpPr txBox="1">
            <a:spLocks noChangeArrowheads="1"/>
          </p:cNvSpPr>
          <p:nvPr/>
        </p:nvSpPr>
        <p:spPr bwMode="auto">
          <a:xfrm>
            <a:off x="542925" y="6069013"/>
            <a:ext cx="3810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return </a:t>
            </a:r>
            <a:r>
              <a:rPr lang="en-US" sz="1800">
                <a:solidFill>
                  <a:srgbClr val="FF0000"/>
                </a:solidFill>
                <a:latin typeface="Calibri" charset="0"/>
              </a:rPr>
              <a:t>Closest-in-box </a:t>
            </a:r>
            <a:r>
              <a:rPr lang="en-US" sz="1800">
                <a:latin typeface="Calibri" charset="0"/>
              </a:rPr>
              <a:t>(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S, (q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0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,q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1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), (r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0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,r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1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)</a:t>
            </a:r>
            <a:r>
              <a:rPr lang="en-US" sz="1800">
                <a:latin typeface="Calibri" charset="0"/>
              </a:rPr>
              <a:t>)</a:t>
            </a:r>
          </a:p>
        </p:txBody>
      </p:sp>
      <p:sp>
        <p:nvSpPr>
          <p:cNvPr id="28686" name="TextBox 12"/>
          <p:cNvSpPr txBox="1">
            <a:spLocks noChangeArrowheads="1"/>
          </p:cNvSpPr>
          <p:nvPr/>
        </p:nvSpPr>
        <p:spPr bwMode="auto">
          <a:xfrm>
            <a:off x="522288" y="2909888"/>
            <a:ext cx="4352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If 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n &lt; 4 </a:t>
            </a:r>
            <a:r>
              <a:rPr lang="en-US" sz="1800">
                <a:latin typeface="Calibri" charset="0"/>
              </a:rPr>
              <a:t>then find closest point by brute-force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5481638" y="6069013"/>
            <a:ext cx="3205162" cy="596900"/>
          </a:xfrm>
          <a:prstGeom prst="wedgeRectCallout">
            <a:avLst>
              <a:gd name="adj1" fmla="val -89926"/>
              <a:gd name="adj2" fmla="val -1022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Assume can be done in </a:t>
            </a:r>
            <a:r>
              <a:rPr lang="en-US" dirty="0" err="1">
                <a:solidFill>
                  <a:srgbClr val="A300A3"/>
                </a:solidFill>
              </a:rPr>
              <a:t>O(n</a:t>
            </a:r>
            <a:r>
              <a:rPr lang="en-US" dirty="0">
                <a:solidFill>
                  <a:srgbClr val="A300A3"/>
                </a:solidFill>
              </a:rPr>
              <a:t>)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5275263" y="2335213"/>
            <a:ext cx="1258887" cy="400050"/>
          </a:xfrm>
          <a:prstGeom prst="wedgeRectCallout">
            <a:avLst>
              <a:gd name="adj1" fmla="val -263075"/>
              <a:gd name="adj2" fmla="val -67601"/>
            </a:avLst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O(n</a:t>
            </a:r>
            <a:r>
              <a:rPr lang="en-US" dirty="0"/>
              <a:t> log </a:t>
            </a:r>
            <a:r>
              <a:rPr lang="en-US" dirty="0" err="1"/>
              <a:t>n</a:t>
            </a:r>
            <a:r>
              <a:rPr lang="en-US" dirty="0"/>
              <a:t>)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5297488" y="3290888"/>
            <a:ext cx="1258887" cy="400050"/>
          </a:xfrm>
          <a:prstGeom prst="wedgeRectCallout">
            <a:avLst>
              <a:gd name="adj1" fmla="val -163075"/>
              <a:gd name="adj2" fmla="val 5581"/>
            </a:avLst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O(n</a:t>
            </a:r>
            <a:r>
              <a:rPr lang="en-US" dirty="0"/>
              <a:t>)</a:t>
            </a:r>
          </a:p>
        </p:txBody>
      </p:sp>
      <p:sp>
        <p:nvSpPr>
          <p:cNvPr id="20" name="Rectangular Callout 19"/>
          <p:cNvSpPr/>
          <p:nvPr/>
        </p:nvSpPr>
        <p:spPr>
          <a:xfrm>
            <a:off x="5297488" y="3746500"/>
            <a:ext cx="1260475" cy="401638"/>
          </a:xfrm>
          <a:prstGeom prst="wedgeRectCallout">
            <a:avLst>
              <a:gd name="adj1" fmla="val -229454"/>
              <a:gd name="adj2" fmla="val -10682"/>
            </a:avLst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O(n</a:t>
            </a:r>
            <a:r>
              <a:rPr lang="en-US" dirty="0"/>
              <a:t>)</a:t>
            </a:r>
          </a:p>
        </p:txBody>
      </p:sp>
      <p:sp>
        <p:nvSpPr>
          <p:cNvPr id="21" name="Rectangular Callout 20"/>
          <p:cNvSpPr/>
          <p:nvPr/>
        </p:nvSpPr>
        <p:spPr>
          <a:xfrm>
            <a:off x="5375275" y="4922838"/>
            <a:ext cx="1258888" cy="401637"/>
          </a:xfrm>
          <a:prstGeom prst="wedgeRectCallout">
            <a:avLst>
              <a:gd name="adj1" fmla="val -234626"/>
              <a:gd name="adj2" fmla="val 46238"/>
            </a:avLst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O(1)</a:t>
            </a:r>
          </a:p>
        </p:txBody>
      </p:sp>
      <p:sp>
        <p:nvSpPr>
          <p:cNvPr id="22" name="Rectangular Callout 21"/>
          <p:cNvSpPr/>
          <p:nvPr/>
        </p:nvSpPr>
        <p:spPr>
          <a:xfrm>
            <a:off x="5407025" y="5422900"/>
            <a:ext cx="1258888" cy="401638"/>
          </a:xfrm>
          <a:prstGeom prst="wedgeRectCallout">
            <a:avLst>
              <a:gd name="adj1" fmla="val -169971"/>
              <a:gd name="adj2" fmla="val 48949"/>
            </a:avLst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O(n</a:t>
            </a:r>
            <a:r>
              <a:rPr lang="en-US" dirty="0"/>
              <a:t>)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132513" y="1281113"/>
            <a:ext cx="1701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A300A3"/>
                </a:solidFill>
                <a:latin typeface="Calibri" charset="0"/>
              </a:rPr>
              <a:t>O(n log n) + T(n)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011988" y="2335213"/>
            <a:ext cx="1038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A300A3"/>
                </a:solidFill>
                <a:latin typeface="Calibri" charset="0"/>
              </a:rPr>
              <a:t>T(&lt; 4) = c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011988" y="2789238"/>
            <a:ext cx="1912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A300A3"/>
                </a:solidFill>
                <a:latin typeface="Calibri" charset="0"/>
              </a:rPr>
              <a:t>T(n) = 2T(n/2) + cn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7011988" y="4148138"/>
            <a:ext cx="1790700" cy="498475"/>
            <a:chOff x="7012345" y="4147596"/>
            <a:chExt cx="1789785" cy="499129"/>
          </a:xfrm>
        </p:grpSpPr>
        <p:sp>
          <p:nvSpPr>
            <p:cNvPr id="27" name="Rectangle 26"/>
            <p:cNvSpPr/>
            <p:nvPr/>
          </p:nvSpPr>
          <p:spPr>
            <a:xfrm>
              <a:off x="7012345" y="4147596"/>
              <a:ext cx="1789785" cy="49912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698" name="TextBox 25"/>
            <p:cNvSpPr txBox="1">
              <a:spLocks noChangeArrowheads="1"/>
            </p:cNvSpPr>
            <p:nvPr/>
          </p:nvSpPr>
          <p:spPr bwMode="auto">
            <a:xfrm>
              <a:off x="7012345" y="4200985"/>
              <a:ext cx="178978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bg1"/>
                  </a:solidFill>
                  <a:latin typeface="Calibri" charset="0"/>
                </a:rPr>
                <a:t>O(n log n) overall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01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Rest of today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s agenda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8" name="TextBox 2"/>
          <p:cNvSpPr txBox="1">
            <a:spLocks noChangeArrowheads="1"/>
          </p:cNvSpPr>
          <p:nvPr/>
        </p:nvSpPr>
        <p:spPr bwMode="auto">
          <a:xfrm>
            <a:off x="2692400" y="2497138"/>
            <a:ext cx="3751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Implement Closest-in-box in 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O(n) </a:t>
            </a:r>
            <a:r>
              <a:rPr lang="en-US" sz="1800">
                <a:latin typeface="Calibri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30410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Closest pairs of points</a:t>
            </a:r>
          </a:p>
        </p:txBody>
      </p:sp>
      <p:sp>
        <p:nvSpPr>
          <p:cNvPr id="14338" name="TextBox 2"/>
          <p:cNvSpPr txBox="1">
            <a:spLocks noChangeArrowheads="1"/>
          </p:cNvSpPr>
          <p:nvPr/>
        </p:nvSpPr>
        <p:spPr bwMode="auto">
          <a:xfrm>
            <a:off x="457200" y="1878013"/>
            <a:ext cx="4033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Input: 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n</a:t>
            </a:r>
            <a:r>
              <a:rPr lang="en-US" sz="1800">
                <a:latin typeface="Calibri" charset="0"/>
              </a:rPr>
              <a:t> 2-D points 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P</a:t>
            </a:r>
            <a:r>
              <a:rPr lang="en-US" sz="1800">
                <a:latin typeface="Calibri" charset="0"/>
              </a:rPr>
              <a:t> = {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p</a:t>
            </a:r>
            <a:r>
              <a:rPr lang="en-US" sz="1800" baseline="-25000">
                <a:solidFill>
                  <a:srgbClr val="B200B2"/>
                </a:solidFill>
                <a:latin typeface="Calibri" charset="0"/>
              </a:rPr>
              <a:t>1</a:t>
            </a:r>
            <a:r>
              <a:rPr lang="en-US" sz="1800">
                <a:latin typeface="Calibri" charset="0"/>
              </a:rPr>
              <a:t>,…,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p</a:t>
            </a:r>
            <a:r>
              <a:rPr lang="en-US" sz="1800" baseline="-25000">
                <a:solidFill>
                  <a:srgbClr val="B200B2"/>
                </a:solidFill>
                <a:latin typeface="Calibri" charset="0"/>
              </a:rPr>
              <a:t>n</a:t>
            </a:r>
            <a:r>
              <a:rPr lang="en-US" sz="1800">
                <a:latin typeface="Calibri" charset="0"/>
              </a:rPr>
              <a:t>}; 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p</a:t>
            </a:r>
            <a:r>
              <a:rPr lang="en-US" sz="1800" baseline="-25000">
                <a:solidFill>
                  <a:srgbClr val="B200B2"/>
                </a:solidFill>
                <a:latin typeface="Calibri" charset="0"/>
              </a:rPr>
              <a:t>i</a:t>
            </a:r>
            <a:r>
              <a:rPr lang="en-US" sz="1800">
                <a:latin typeface="Calibri" charset="0"/>
              </a:rPr>
              <a:t>=(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x</a:t>
            </a:r>
            <a:r>
              <a:rPr lang="en-US" sz="1800" baseline="-25000">
                <a:solidFill>
                  <a:srgbClr val="B200B2"/>
                </a:solidFill>
                <a:latin typeface="Calibri" charset="0"/>
              </a:rPr>
              <a:t>i</a:t>
            </a:r>
            <a:r>
              <a:rPr lang="en-US" sz="1800">
                <a:latin typeface="Calibri" charset="0"/>
              </a:rPr>
              <a:t>,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y</a:t>
            </a:r>
            <a:r>
              <a:rPr lang="en-US" sz="1800" baseline="-25000">
                <a:solidFill>
                  <a:srgbClr val="B200B2"/>
                </a:solidFill>
                <a:latin typeface="Calibri" charset="0"/>
              </a:rPr>
              <a:t>i</a:t>
            </a:r>
            <a:r>
              <a:rPr lang="en-US" sz="1800">
                <a:latin typeface="Calibri" charset="0"/>
              </a:rPr>
              <a:t>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3255963"/>
            <a:ext cx="3787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Output: Points 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p</a:t>
            </a:r>
            <a:r>
              <a:rPr lang="en-US" sz="1800">
                <a:latin typeface="Calibri" charset="0"/>
              </a:rPr>
              <a:t> and 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q</a:t>
            </a:r>
            <a:r>
              <a:rPr lang="en-US" sz="1800">
                <a:latin typeface="Calibri" charset="0"/>
              </a:rPr>
              <a:t> that are closest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38188" y="2497138"/>
            <a:ext cx="2686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B200B2"/>
                </a:solidFill>
                <a:latin typeface="Calibri" charset="0"/>
              </a:rPr>
              <a:t>d(p</a:t>
            </a:r>
            <a:r>
              <a:rPr lang="en-US" sz="1800" baseline="-25000">
                <a:solidFill>
                  <a:srgbClr val="B200B2"/>
                </a:solidFill>
                <a:latin typeface="Calibri" charset="0"/>
              </a:rPr>
              <a:t>i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,p</a:t>
            </a:r>
            <a:r>
              <a:rPr lang="en-US" sz="1800" baseline="-25000">
                <a:solidFill>
                  <a:srgbClr val="B200B2"/>
                </a:solidFill>
                <a:latin typeface="Calibri" charset="0"/>
              </a:rPr>
              <a:t>j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) </a:t>
            </a:r>
            <a:r>
              <a:rPr lang="en-US" sz="1800">
                <a:latin typeface="Calibri" charset="0"/>
              </a:rPr>
              <a:t>= 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( (</a:t>
            </a:r>
            <a:r>
              <a:rPr lang="en-US" sz="1800">
                <a:solidFill>
                  <a:srgbClr val="008000"/>
                </a:solidFill>
                <a:latin typeface="Calibri" charset="0"/>
              </a:rPr>
              <a:t>x</a:t>
            </a:r>
            <a:r>
              <a:rPr lang="en-US" sz="1800" baseline="-25000">
                <a:solidFill>
                  <a:srgbClr val="008000"/>
                </a:solidFill>
                <a:latin typeface="Calibri" charset="0"/>
              </a:rPr>
              <a:t>i</a:t>
            </a:r>
            <a:r>
              <a:rPr lang="en-US" sz="1800">
                <a:solidFill>
                  <a:srgbClr val="008000"/>
                </a:solidFill>
                <a:latin typeface="Calibri" charset="0"/>
              </a:rPr>
              <a:t>-x</a:t>
            </a:r>
            <a:r>
              <a:rPr lang="en-US" sz="1800" baseline="-25000">
                <a:solidFill>
                  <a:srgbClr val="008000"/>
                </a:solidFill>
                <a:latin typeface="Calibri" charset="0"/>
              </a:rPr>
              <a:t>j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)</a:t>
            </a:r>
            <a:r>
              <a:rPr lang="en-US" sz="1800" baseline="30000">
                <a:solidFill>
                  <a:srgbClr val="B200B2"/>
                </a:solidFill>
                <a:latin typeface="Calibri" charset="0"/>
              </a:rPr>
              <a:t>2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+(</a:t>
            </a:r>
            <a:r>
              <a:rPr lang="en-US" sz="1800">
                <a:solidFill>
                  <a:srgbClr val="0000FF"/>
                </a:solidFill>
                <a:latin typeface="Calibri" charset="0"/>
              </a:rPr>
              <a:t>y</a:t>
            </a:r>
            <a:r>
              <a:rPr lang="en-US" sz="1800" baseline="-25000">
                <a:solidFill>
                  <a:srgbClr val="0000FF"/>
                </a:solidFill>
                <a:latin typeface="Calibri" charset="0"/>
              </a:rPr>
              <a:t>i</a:t>
            </a:r>
            <a:r>
              <a:rPr lang="en-US" sz="1800">
                <a:solidFill>
                  <a:srgbClr val="0000FF"/>
                </a:solidFill>
                <a:latin typeface="Calibri" charset="0"/>
              </a:rPr>
              <a:t>-y</a:t>
            </a:r>
            <a:r>
              <a:rPr lang="en-US" sz="1800" baseline="-25000">
                <a:solidFill>
                  <a:srgbClr val="0000FF"/>
                </a:solidFill>
                <a:latin typeface="Calibri" charset="0"/>
              </a:rPr>
              <a:t>j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)</a:t>
            </a:r>
            <a:r>
              <a:rPr lang="en-US" sz="1800" baseline="30000">
                <a:solidFill>
                  <a:srgbClr val="B200B2"/>
                </a:solidFill>
                <a:latin typeface="Calibri" charset="0"/>
              </a:rPr>
              <a:t>2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)</a:t>
            </a:r>
            <a:r>
              <a:rPr lang="en-US" sz="1800" baseline="30000">
                <a:solidFill>
                  <a:srgbClr val="B200B2"/>
                </a:solidFill>
                <a:latin typeface="Calibri" charset="0"/>
              </a:rPr>
              <a:t>1/2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5340350" y="3408363"/>
            <a:ext cx="3094037" cy="33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81638" y="3429000"/>
            <a:ext cx="33766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916613" y="2339975"/>
            <a:ext cx="161925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49975" y="2865438"/>
            <a:ext cx="161925" cy="1571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35963" y="2090738"/>
            <a:ext cx="163512" cy="1571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53338" y="2709863"/>
            <a:ext cx="161925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11900" y="2709863"/>
            <a:ext cx="163513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481638" y="4038600"/>
            <a:ext cx="163512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302375" y="4116388"/>
            <a:ext cx="161925" cy="1571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40525" y="3470275"/>
            <a:ext cx="163513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834063" y="4651375"/>
            <a:ext cx="163512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27900" y="1935163"/>
            <a:ext cx="161925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489825" y="3625850"/>
            <a:ext cx="163513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694738" y="4116388"/>
            <a:ext cx="163512" cy="1571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7791450" y="2224088"/>
            <a:ext cx="708025" cy="585787"/>
            <a:chOff x="7791772" y="2224437"/>
            <a:chExt cx="707712" cy="586198"/>
          </a:xfrm>
        </p:grpSpPr>
        <p:cxnSp>
          <p:nvCxnSpPr>
            <p:cNvPr id="23" name="Straight Connector 22"/>
            <p:cNvCxnSpPr>
              <a:stCxn id="13" idx="7"/>
              <a:endCxn id="12" idx="3"/>
            </p:cNvCxnSpPr>
            <p:nvPr/>
          </p:nvCxnSpPr>
          <p:spPr>
            <a:xfrm rot="5400000" flipH="1" flipV="1">
              <a:off x="7821631" y="2194578"/>
              <a:ext cx="508356" cy="568074"/>
            </a:xfrm>
            <a:prstGeom prst="line">
              <a:avLst/>
            </a:prstGeom>
            <a:ln w="28575" cap="flat" cmpd="sng" algn="ctr">
              <a:solidFill>
                <a:srgbClr val="B200B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7791772" y="2810635"/>
              <a:ext cx="707712" cy="0"/>
            </a:xfrm>
            <a:prstGeom prst="line">
              <a:avLst/>
            </a:prstGeom>
            <a:ln w="25400" cap="flat" cmpd="sng" algn="ctr">
              <a:solidFill>
                <a:srgbClr val="008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12" idx="5"/>
            </p:cNvCxnSpPr>
            <p:nvPr/>
          </p:nvCxnSpPr>
          <p:spPr>
            <a:xfrm rot="16200000" flipV="1">
              <a:off x="8194484" y="2505636"/>
              <a:ext cx="586198" cy="23801"/>
            </a:xfrm>
            <a:prstGeom prst="line">
              <a:avLst/>
            </a:prstGeom>
            <a:ln w="25400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840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C049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C049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TextBox 2"/>
          <p:cNvSpPr txBox="1">
            <a:spLocks noChangeArrowheads="1"/>
          </p:cNvSpPr>
          <p:nvPr/>
        </p:nvSpPr>
        <p:spPr bwMode="auto">
          <a:xfrm>
            <a:off x="2668588" y="2257425"/>
            <a:ext cx="222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B200B2"/>
                </a:solidFill>
                <a:latin typeface="Calibri" charset="0"/>
              </a:rPr>
              <a:t>O(n</a:t>
            </a:r>
            <a:r>
              <a:rPr lang="en-US" sz="1800" baseline="30000">
                <a:solidFill>
                  <a:srgbClr val="B200B2"/>
                </a:solidFill>
                <a:latin typeface="Calibri" charset="0"/>
              </a:rPr>
              <a:t>2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) </a:t>
            </a:r>
            <a:r>
              <a:rPr lang="en-US" sz="1800">
                <a:latin typeface="Calibri" charset="0"/>
              </a:rPr>
              <a:t>time algorithm?</a:t>
            </a: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1909763" y="3821113"/>
            <a:ext cx="320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1-D problem in time 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O(n log n) </a:t>
            </a:r>
            <a:r>
              <a:rPr lang="en-US" sz="1800">
                <a:latin typeface="Calibri" charset="0"/>
              </a:rPr>
              <a:t>?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95963" y="4191000"/>
            <a:ext cx="27035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997575" y="4111625"/>
            <a:ext cx="163513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599238" y="4106863"/>
            <a:ext cx="163512" cy="15716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59588" y="4106863"/>
            <a:ext cx="163512" cy="15716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434263" y="4113213"/>
            <a:ext cx="163512" cy="1571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1813" y="4106863"/>
            <a:ext cx="163512" cy="1571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17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Sorting to the rescue in 2-D?</a:t>
            </a:r>
          </a:p>
        </p:txBody>
      </p:sp>
      <p:sp>
        <p:nvSpPr>
          <p:cNvPr id="16386" name="TextBox 2"/>
          <p:cNvSpPr txBox="1">
            <a:spLocks noChangeArrowheads="1"/>
          </p:cNvSpPr>
          <p:nvPr/>
        </p:nvSpPr>
        <p:spPr bwMode="auto">
          <a:xfrm>
            <a:off x="695325" y="1552575"/>
            <a:ext cx="4167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Pick pairs of points closest in </a:t>
            </a:r>
            <a:r>
              <a:rPr lang="en-US" sz="1800">
                <a:solidFill>
                  <a:srgbClr val="FF0000"/>
                </a:solidFill>
                <a:latin typeface="Calibri" charset="0"/>
              </a:rPr>
              <a:t>x</a:t>
            </a:r>
            <a:r>
              <a:rPr lang="en-US" sz="1800">
                <a:latin typeface="Calibri" charset="0"/>
              </a:rPr>
              <a:t> co-ordinate</a:t>
            </a:r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695325" y="2279650"/>
            <a:ext cx="4167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Pick pairs of points closest in </a:t>
            </a:r>
            <a:r>
              <a:rPr lang="en-US" sz="1800">
                <a:solidFill>
                  <a:srgbClr val="0000FF"/>
                </a:solidFill>
                <a:latin typeface="Calibri" charset="0"/>
              </a:rPr>
              <a:t>y</a:t>
            </a:r>
            <a:r>
              <a:rPr lang="en-US" sz="1800">
                <a:latin typeface="Calibri" charset="0"/>
              </a:rPr>
              <a:t> co-ordinate</a:t>
            </a:r>
          </a:p>
        </p:txBody>
      </p:sp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695325" y="3028950"/>
            <a:ext cx="2897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Choose the better of the two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5340350" y="3408363"/>
            <a:ext cx="3094037" cy="33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481638" y="3429000"/>
            <a:ext cx="33766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645150" y="3241675"/>
            <a:ext cx="161925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08775" y="4573588"/>
            <a:ext cx="161925" cy="1571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245350" y="2951163"/>
            <a:ext cx="163513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04038" y="2122488"/>
            <a:ext cx="161925" cy="1571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545263" y="3703638"/>
            <a:ext cx="163512" cy="1571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418513" y="3241675"/>
            <a:ext cx="161925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93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B0715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B0715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6AB1A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6AB1A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 property of Euclidean distance</a:t>
            </a:r>
          </a:p>
        </p:txBody>
      </p:sp>
      <p:sp>
        <p:nvSpPr>
          <p:cNvPr id="17410" name="TextBox 4"/>
          <p:cNvSpPr txBox="1">
            <a:spLocks noChangeArrowheads="1"/>
          </p:cNvSpPr>
          <p:nvPr/>
        </p:nvSpPr>
        <p:spPr bwMode="auto">
          <a:xfrm>
            <a:off x="1693863" y="2063750"/>
            <a:ext cx="3794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600">
                <a:solidFill>
                  <a:srgbClr val="B200B2"/>
                </a:solidFill>
                <a:latin typeface="Calibri" charset="0"/>
              </a:rPr>
              <a:t>d(p</a:t>
            </a:r>
            <a:r>
              <a:rPr lang="en-US" sz="2600" baseline="-25000">
                <a:solidFill>
                  <a:srgbClr val="B200B2"/>
                </a:solidFill>
                <a:latin typeface="Calibri" charset="0"/>
              </a:rPr>
              <a:t>i</a:t>
            </a:r>
            <a:r>
              <a:rPr lang="en-US" sz="2600">
                <a:solidFill>
                  <a:srgbClr val="B200B2"/>
                </a:solidFill>
                <a:latin typeface="Calibri" charset="0"/>
              </a:rPr>
              <a:t>,p</a:t>
            </a:r>
            <a:r>
              <a:rPr lang="en-US" sz="2600" baseline="-25000">
                <a:solidFill>
                  <a:srgbClr val="B200B2"/>
                </a:solidFill>
                <a:latin typeface="Calibri" charset="0"/>
              </a:rPr>
              <a:t>j</a:t>
            </a:r>
            <a:r>
              <a:rPr lang="en-US" sz="2600">
                <a:solidFill>
                  <a:srgbClr val="B200B2"/>
                </a:solidFill>
                <a:latin typeface="Calibri" charset="0"/>
              </a:rPr>
              <a:t>) </a:t>
            </a:r>
            <a:r>
              <a:rPr lang="en-US" sz="2600">
                <a:latin typeface="Calibri" charset="0"/>
              </a:rPr>
              <a:t>= </a:t>
            </a:r>
            <a:r>
              <a:rPr lang="en-US" sz="2600">
                <a:solidFill>
                  <a:srgbClr val="B200B2"/>
                </a:solidFill>
                <a:latin typeface="Calibri" charset="0"/>
              </a:rPr>
              <a:t>( (</a:t>
            </a:r>
            <a:r>
              <a:rPr lang="en-US" sz="2600">
                <a:solidFill>
                  <a:srgbClr val="008000"/>
                </a:solidFill>
                <a:latin typeface="Calibri" charset="0"/>
              </a:rPr>
              <a:t>x</a:t>
            </a:r>
            <a:r>
              <a:rPr lang="en-US" sz="2600" baseline="-25000">
                <a:solidFill>
                  <a:srgbClr val="008000"/>
                </a:solidFill>
                <a:latin typeface="Calibri" charset="0"/>
              </a:rPr>
              <a:t>i</a:t>
            </a:r>
            <a:r>
              <a:rPr lang="en-US" sz="2600">
                <a:solidFill>
                  <a:srgbClr val="008000"/>
                </a:solidFill>
                <a:latin typeface="Calibri" charset="0"/>
              </a:rPr>
              <a:t>-x</a:t>
            </a:r>
            <a:r>
              <a:rPr lang="en-US" sz="2600" baseline="-25000">
                <a:solidFill>
                  <a:srgbClr val="008000"/>
                </a:solidFill>
                <a:latin typeface="Calibri" charset="0"/>
              </a:rPr>
              <a:t>j</a:t>
            </a:r>
            <a:r>
              <a:rPr lang="en-US" sz="2600">
                <a:solidFill>
                  <a:srgbClr val="B200B2"/>
                </a:solidFill>
                <a:latin typeface="Calibri" charset="0"/>
              </a:rPr>
              <a:t>)</a:t>
            </a:r>
            <a:r>
              <a:rPr lang="en-US" sz="2600" baseline="30000">
                <a:solidFill>
                  <a:srgbClr val="B200B2"/>
                </a:solidFill>
                <a:latin typeface="Calibri" charset="0"/>
              </a:rPr>
              <a:t>2</a:t>
            </a:r>
            <a:r>
              <a:rPr lang="en-US" sz="2600">
                <a:solidFill>
                  <a:srgbClr val="B200B2"/>
                </a:solidFill>
                <a:latin typeface="Calibri" charset="0"/>
              </a:rPr>
              <a:t>+(</a:t>
            </a:r>
            <a:r>
              <a:rPr lang="en-US" sz="2600">
                <a:solidFill>
                  <a:srgbClr val="0000FF"/>
                </a:solidFill>
                <a:latin typeface="Calibri" charset="0"/>
              </a:rPr>
              <a:t>y</a:t>
            </a:r>
            <a:r>
              <a:rPr lang="en-US" sz="2600" baseline="-25000">
                <a:solidFill>
                  <a:srgbClr val="0000FF"/>
                </a:solidFill>
                <a:latin typeface="Calibri" charset="0"/>
              </a:rPr>
              <a:t>i</a:t>
            </a:r>
            <a:r>
              <a:rPr lang="en-US" sz="2600">
                <a:solidFill>
                  <a:srgbClr val="0000FF"/>
                </a:solidFill>
                <a:latin typeface="Calibri" charset="0"/>
              </a:rPr>
              <a:t>-y</a:t>
            </a:r>
            <a:r>
              <a:rPr lang="en-US" sz="2600" baseline="-25000">
                <a:solidFill>
                  <a:srgbClr val="0000FF"/>
                </a:solidFill>
                <a:latin typeface="Calibri" charset="0"/>
              </a:rPr>
              <a:t>j</a:t>
            </a:r>
            <a:r>
              <a:rPr lang="en-US" sz="2600">
                <a:solidFill>
                  <a:srgbClr val="B200B2"/>
                </a:solidFill>
                <a:latin typeface="Calibri" charset="0"/>
              </a:rPr>
              <a:t>)</a:t>
            </a:r>
            <a:r>
              <a:rPr lang="en-US" sz="2600" baseline="30000">
                <a:solidFill>
                  <a:srgbClr val="B200B2"/>
                </a:solidFill>
                <a:latin typeface="Calibri" charset="0"/>
              </a:rPr>
              <a:t>2</a:t>
            </a:r>
            <a:r>
              <a:rPr lang="en-US" sz="2600">
                <a:solidFill>
                  <a:srgbClr val="B200B2"/>
                </a:solidFill>
                <a:latin typeface="Calibri" charset="0"/>
              </a:rPr>
              <a:t>)</a:t>
            </a:r>
            <a:r>
              <a:rPr lang="en-US" sz="2600" baseline="30000">
                <a:solidFill>
                  <a:srgbClr val="B200B2"/>
                </a:solidFill>
                <a:latin typeface="Calibri" charset="0"/>
              </a:rPr>
              <a:t>1/2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5340350" y="3408363"/>
            <a:ext cx="3094037" cy="33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81638" y="3429000"/>
            <a:ext cx="33766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335963" y="2090738"/>
            <a:ext cx="163512" cy="1571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43750" y="2865438"/>
            <a:ext cx="161925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6965156" y="3296444"/>
            <a:ext cx="549275" cy="158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6729413" y="2952750"/>
            <a:ext cx="414337" cy="1588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17" name="TextBox 29"/>
          <p:cNvSpPr txBox="1">
            <a:spLocks noChangeArrowheads="1"/>
          </p:cNvSpPr>
          <p:nvPr/>
        </p:nvSpPr>
        <p:spPr bwMode="auto">
          <a:xfrm>
            <a:off x="6469063" y="2725738"/>
            <a:ext cx="325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y</a:t>
            </a:r>
            <a:r>
              <a:rPr lang="en-US" sz="1800" baseline="-25000">
                <a:latin typeface="Calibri" charset="0"/>
              </a:rPr>
              <a:t>i</a:t>
            </a:r>
          </a:p>
        </p:txBody>
      </p:sp>
      <p:sp>
        <p:nvSpPr>
          <p:cNvPr id="17418" name="TextBox 30"/>
          <p:cNvSpPr txBox="1">
            <a:spLocks noChangeArrowheads="1"/>
          </p:cNvSpPr>
          <p:nvPr/>
        </p:nvSpPr>
        <p:spPr bwMode="auto">
          <a:xfrm>
            <a:off x="7110413" y="3441700"/>
            <a:ext cx="320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x</a:t>
            </a:r>
            <a:r>
              <a:rPr lang="en-US" sz="1800" baseline="-25000">
                <a:latin typeface="Calibri" charset="0"/>
              </a:rPr>
              <a:t>i</a:t>
            </a:r>
          </a:p>
        </p:txBody>
      </p:sp>
      <p:cxnSp>
        <p:nvCxnSpPr>
          <p:cNvPr id="33" name="Straight Connector 32"/>
          <p:cNvCxnSpPr/>
          <p:nvPr/>
        </p:nvCxnSpPr>
        <p:spPr>
          <a:xfrm rot="16200000" flipH="1">
            <a:off x="7770813" y="2897187"/>
            <a:ext cx="1347788" cy="23813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7507287" y="1371601"/>
            <a:ext cx="11113" cy="1630362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21" name="TextBox 35"/>
          <p:cNvSpPr txBox="1">
            <a:spLocks noChangeArrowheads="1"/>
          </p:cNvSpPr>
          <p:nvPr/>
        </p:nvSpPr>
        <p:spPr bwMode="auto">
          <a:xfrm>
            <a:off x="8272463" y="3430588"/>
            <a:ext cx="319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x</a:t>
            </a:r>
            <a:r>
              <a:rPr lang="en-US" sz="1800" baseline="-25000">
                <a:latin typeface="Calibri" charset="0"/>
              </a:rPr>
              <a:t>j</a:t>
            </a:r>
          </a:p>
        </p:txBody>
      </p:sp>
      <p:sp>
        <p:nvSpPr>
          <p:cNvPr id="17422" name="TextBox 36"/>
          <p:cNvSpPr txBox="1">
            <a:spLocks noChangeArrowheads="1"/>
          </p:cNvSpPr>
          <p:nvPr/>
        </p:nvSpPr>
        <p:spPr bwMode="auto">
          <a:xfrm>
            <a:off x="6426200" y="1933575"/>
            <a:ext cx="32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y</a:t>
            </a:r>
            <a:r>
              <a:rPr lang="en-US" sz="1800" baseline="-25000">
                <a:latin typeface="Calibri" charset="0"/>
              </a:rPr>
              <a:t>j</a:t>
            </a:r>
          </a:p>
        </p:txBody>
      </p:sp>
      <p:cxnSp>
        <p:nvCxnSpPr>
          <p:cNvPr id="39" name="Straight Connector 38"/>
          <p:cNvCxnSpPr>
            <a:stCxn id="13" idx="7"/>
            <a:endCxn id="12" idx="3"/>
          </p:cNvCxnSpPr>
          <p:nvPr/>
        </p:nvCxnSpPr>
        <p:spPr>
          <a:xfrm rot="5400000" flipH="1" flipV="1">
            <a:off x="7489825" y="2017713"/>
            <a:ext cx="661988" cy="1077912"/>
          </a:xfrm>
          <a:prstGeom prst="line">
            <a:avLst/>
          </a:prstGeom>
          <a:ln w="57150" cap="flat" cmpd="sng" algn="ctr">
            <a:solidFill>
              <a:srgbClr val="A300A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6"/>
          </p:cNvCxnSpPr>
          <p:nvPr/>
        </p:nvCxnSpPr>
        <p:spPr>
          <a:xfrm>
            <a:off x="7305675" y="2943225"/>
            <a:ext cx="1127125" cy="9525"/>
          </a:xfrm>
          <a:prstGeom prst="line">
            <a:avLst/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3" idx="0"/>
          </p:cNvCxnSpPr>
          <p:nvPr/>
        </p:nvCxnSpPr>
        <p:spPr>
          <a:xfrm rot="5400000" flipH="1" flipV="1">
            <a:off x="6911975" y="2538413"/>
            <a:ext cx="639763" cy="14287"/>
          </a:xfrm>
          <a:prstGeom prst="line">
            <a:avLst/>
          </a:prstGeom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800225" y="3613150"/>
            <a:ext cx="1336675" cy="12700"/>
          </a:xfrm>
          <a:prstGeom prst="line">
            <a:avLst/>
          </a:prstGeom>
          <a:ln w="57150" cap="flat" cmpd="sng" algn="ctr">
            <a:solidFill>
              <a:srgbClr val="A300A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800225" y="3995738"/>
            <a:ext cx="1127125" cy="7937"/>
          </a:xfrm>
          <a:prstGeom prst="line">
            <a:avLst/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800225" y="4384675"/>
            <a:ext cx="665163" cy="1588"/>
          </a:xfrm>
          <a:prstGeom prst="line">
            <a:avLst/>
          </a:prstGeom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38188" y="4972051"/>
            <a:ext cx="633982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The </a:t>
            </a:r>
            <a:r>
              <a:rPr lang="en-US" dirty="0">
                <a:solidFill>
                  <a:srgbClr val="A300A3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dirty="0">
                <a:latin typeface="+mn-lt"/>
                <a:ea typeface="+mn-ea"/>
                <a:cs typeface="+mn-cs"/>
              </a:rPr>
              <a:t> is larger than, or equal to, the </a:t>
            </a:r>
            <a:r>
              <a:rPr lang="en-US" dirty="0" err="1">
                <a:ln>
                  <a:solidFill>
                    <a:srgbClr val="008000"/>
                  </a:solidFill>
                </a:ln>
                <a:latin typeface="+mn-lt"/>
                <a:ea typeface="+mn-ea"/>
                <a:cs typeface="+mn-cs"/>
              </a:rPr>
              <a:t>x</a:t>
            </a:r>
            <a:r>
              <a:rPr lang="en-US" dirty="0">
                <a:latin typeface="+mn-lt"/>
                <a:ea typeface="+mn-ea"/>
                <a:cs typeface="+mn-cs"/>
              </a:rPr>
              <a:t> or </a:t>
            </a:r>
            <a:r>
              <a:rPr lang="en-US" dirty="0" err="1">
                <a:ln>
                  <a:solidFill>
                    <a:srgbClr val="0000FF"/>
                  </a:solidFill>
                </a:ln>
                <a:latin typeface="+mn-lt"/>
                <a:ea typeface="+mn-ea"/>
                <a:cs typeface="+mn-cs"/>
              </a:rPr>
              <a:t>y</a:t>
            </a:r>
            <a:r>
              <a:rPr lang="en-US" dirty="0" err="1">
                <a:latin typeface="+mn-lt"/>
                <a:ea typeface="+mn-ea"/>
                <a:cs typeface="+mn-cs"/>
              </a:rPr>
              <a:t>-coord</a:t>
            </a:r>
            <a:r>
              <a:rPr lang="en-US" dirty="0">
                <a:latin typeface="+mn-lt"/>
                <a:ea typeface="+mn-ea"/>
                <a:cs typeface="+mn-cs"/>
              </a:rPr>
              <a:t> difference</a:t>
            </a:r>
          </a:p>
        </p:txBody>
      </p:sp>
      <p:pic>
        <p:nvPicPr>
          <p:cNvPr id="17430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15748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225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Rest of today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s agenda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4" name="TextBox 2"/>
          <p:cNvSpPr txBox="1">
            <a:spLocks noChangeArrowheads="1"/>
          </p:cNvSpPr>
          <p:nvPr/>
        </p:nvSpPr>
        <p:spPr bwMode="auto">
          <a:xfrm>
            <a:off x="2768600" y="3006725"/>
            <a:ext cx="360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Divide and Conquer based algorithm</a:t>
            </a: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3389313" y="4486275"/>
            <a:ext cx="239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You build the algorithm</a:t>
            </a:r>
          </a:p>
        </p:txBody>
      </p:sp>
    </p:spTree>
    <p:extLst>
      <p:ext uri="{BB962C8B-B14F-4D97-AF65-F5344CB8AC3E}">
        <p14:creationId xmlns:p14="http://schemas.microsoft.com/office/powerpoint/2010/main" val="286164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Dividing up </a:t>
            </a:r>
            <a:r>
              <a:rPr lang="en-US">
                <a:solidFill>
                  <a:srgbClr val="A300A3"/>
                </a:solidFill>
                <a:latin typeface="Calibri" charset="0"/>
                <a:ea typeface="ＭＳ Ｐゴシック" charset="0"/>
                <a:cs typeface="ＭＳ Ｐゴシック" charset="0"/>
              </a:rPr>
              <a:t>P</a:t>
            </a:r>
          </a:p>
        </p:txBody>
      </p:sp>
      <p:sp>
        <p:nvSpPr>
          <p:cNvPr id="10" name="Oval 9"/>
          <p:cNvSpPr/>
          <p:nvPr/>
        </p:nvSpPr>
        <p:spPr>
          <a:xfrm>
            <a:off x="3497263" y="1933575"/>
            <a:ext cx="161925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01888" y="3178175"/>
            <a:ext cx="161925" cy="157163"/>
          </a:xfrm>
          <a:prstGeom prst="ellipse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4625" y="2168525"/>
            <a:ext cx="163513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822700" y="2632075"/>
            <a:ext cx="161925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19450" y="2865438"/>
            <a:ext cx="163513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08150" y="4038600"/>
            <a:ext cx="163513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21038" y="4194175"/>
            <a:ext cx="161925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59188" y="3548063"/>
            <a:ext cx="163512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52725" y="4729163"/>
            <a:ext cx="163513" cy="1571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46563" y="2012950"/>
            <a:ext cx="161925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08488" y="3703638"/>
            <a:ext cx="163512" cy="1571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84625" y="4886325"/>
            <a:ext cx="163513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65800" y="2865438"/>
            <a:ext cx="163513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10275" y="3487738"/>
            <a:ext cx="163513" cy="1571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472" name="TextBox 23"/>
          <p:cNvSpPr txBox="1">
            <a:spLocks noChangeArrowheads="1"/>
          </p:cNvSpPr>
          <p:nvPr/>
        </p:nvSpPr>
        <p:spPr bwMode="auto">
          <a:xfrm>
            <a:off x="2597150" y="6002338"/>
            <a:ext cx="3927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First 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n/2 </a:t>
            </a:r>
            <a:r>
              <a:rPr lang="en-US" sz="1800">
                <a:latin typeface="Calibri" charset="0"/>
              </a:rPr>
              <a:t>points according to the 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x</a:t>
            </a:r>
            <a:r>
              <a:rPr lang="en-US" sz="1800">
                <a:latin typeface="Calibri" charset="0"/>
              </a:rPr>
              <a:t>-coord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368425" y="1563688"/>
            <a:ext cx="5299075" cy="4092575"/>
            <a:chOff x="1367733" y="1563995"/>
            <a:chExt cx="5300159" cy="4092546"/>
          </a:xfrm>
        </p:grpSpPr>
        <p:cxnSp>
          <p:nvCxnSpPr>
            <p:cNvPr id="26" name="Straight Connector 25"/>
            <p:cNvCxnSpPr/>
            <p:nvPr/>
          </p:nvCxnSpPr>
          <p:spPr>
            <a:xfrm rot="5400000">
              <a:off x="1688113" y="3609474"/>
              <a:ext cx="409254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475" name="TextBox 26"/>
            <p:cNvSpPr txBox="1">
              <a:spLocks noChangeArrowheads="1"/>
            </p:cNvSpPr>
            <p:nvPr/>
          </p:nvSpPr>
          <p:spPr bwMode="auto">
            <a:xfrm>
              <a:off x="1367733" y="2417762"/>
              <a:ext cx="3399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A300A3"/>
                  </a:solidFill>
                  <a:latin typeface="Calibri" charset="0"/>
                </a:rPr>
                <a:t>Q</a:t>
              </a:r>
            </a:p>
          </p:txBody>
        </p:sp>
        <p:sp>
          <p:nvSpPr>
            <p:cNvPr id="19476" name="TextBox 27"/>
            <p:cNvSpPr txBox="1">
              <a:spLocks noChangeArrowheads="1"/>
            </p:cNvSpPr>
            <p:nvPr/>
          </p:nvSpPr>
          <p:spPr bwMode="auto">
            <a:xfrm>
              <a:off x="6354986" y="2233096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A300A3"/>
                  </a:solidFill>
                  <a:latin typeface="Calibri" charset="0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192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Recursively find closest pairs</a:t>
            </a:r>
            <a:endParaRPr lang="en-US">
              <a:solidFill>
                <a:srgbClr val="A300A3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97263" y="1933575"/>
            <a:ext cx="161925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01888" y="3178175"/>
            <a:ext cx="161925" cy="157163"/>
          </a:xfrm>
          <a:prstGeom prst="ellipse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4625" y="2168525"/>
            <a:ext cx="163513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822700" y="2632075"/>
            <a:ext cx="161925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19450" y="2865438"/>
            <a:ext cx="163513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08150" y="4038600"/>
            <a:ext cx="163513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21038" y="4194175"/>
            <a:ext cx="161925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59188" y="3548063"/>
            <a:ext cx="163512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52725" y="4729163"/>
            <a:ext cx="163513" cy="1571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46563" y="2012950"/>
            <a:ext cx="161925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08488" y="3703638"/>
            <a:ext cx="163512" cy="1571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84625" y="4886325"/>
            <a:ext cx="163513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65800" y="2865438"/>
            <a:ext cx="163513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10275" y="3487738"/>
            <a:ext cx="163513" cy="1571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641157" y="6003125"/>
            <a:ext cx="213287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A300A3"/>
                </a:solidFill>
                <a:latin typeface="+mn-lt"/>
                <a:ea typeface="+mn-ea"/>
                <a:cs typeface="+mn-cs"/>
              </a:rPr>
              <a:t>δ</a:t>
            </a:r>
            <a:r>
              <a:rPr lang="en-US" dirty="0">
                <a:latin typeface="+mn-lt"/>
                <a:ea typeface="+mn-ea"/>
                <a:cs typeface="+mn-cs"/>
              </a:rPr>
              <a:t> = min (</a:t>
            </a:r>
            <a:r>
              <a:rPr lang="en-US" dirty="0">
                <a:ln>
                  <a:solidFill>
                    <a:srgbClr val="0000FF"/>
                  </a:solidFill>
                </a:ln>
                <a:latin typeface="+mn-lt"/>
                <a:ea typeface="+mn-ea"/>
                <a:cs typeface="+mn-cs"/>
              </a:rPr>
              <a:t>blue</a:t>
            </a:r>
            <a:r>
              <a:rPr lang="en-US" dirty="0">
                <a:latin typeface="+mn-lt"/>
                <a:ea typeface="+mn-ea"/>
                <a:cs typeface="+mn-cs"/>
              </a:rPr>
              <a:t>, </a:t>
            </a:r>
            <a:r>
              <a:rPr lang="en-US" dirty="0">
                <a:ln>
                  <a:solidFill>
                    <a:srgbClr val="008000"/>
                  </a:solidFill>
                </a:ln>
                <a:latin typeface="+mn-lt"/>
                <a:ea typeface="+mn-ea"/>
                <a:cs typeface="+mn-cs"/>
              </a:rPr>
              <a:t>green</a:t>
            </a:r>
            <a:r>
              <a:rPr lang="en-US" dirty="0">
                <a:latin typeface="+mn-lt"/>
                <a:ea typeface="+mn-ea"/>
                <a:cs typeface="+mn-cs"/>
              </a:rPr>
              <a:t>)</a:t>
            </a:r>
          </a:p>
        </p:txBody>
      </p:sp>
      <p:grpSp>
        <p:nvGrpSpPr>
          <p:cNvPr id="20497" name="Group 28"/>
          <p:cNvGrpSpPr>
            <a:grpSpLocks/>
          </p:cNvGrpSpPr>
          <p:nvPr/>
        </p:nvGrpSpPr>
        <p:grpSpPr bwMode="auto">
          <a:xfrm>
            <a:off x="1368425" y="1563688"/>
            <a:ext cx="5299075" cy="4092575"/>
            <a:chOff x="1367733" y="1563995"/>
            <a:chExt cx="5300159" cy="4092546"/>
          </a:xfrm>
        </p:grpSpPr>
        <p:cxnSp>
          <p:nvCxnSpPr>
            <p:cNvPr id="26" name="Straight Connector 25"/>
            <p:cNvCxnSpPr/>
            <p:nvPr/>
          </p:nvCxnSpPr>
          <p:spPr>
            <a:xfrm rot="5400000">
              <a:off x="1688113" y="3609474"/>
              <a:ext cx="409254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499" name="TextBox 26"/>
            <p:cNvSpPr txBox="1">
              <a:spLocks noChangeArrowheads="1"/>
            </p:cNvSpPr>
            <p:nvPr/>
          </p:nvSpPr>
          <p:spPr bwMode="auto">
            <a:xfrm>
              <a:off x="1367733" y="2417762"/>
              <a:ext cx="3399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A300A3"/>
                  </a:solidFill>
                  <a:latin typeface="Calibri" charset="0"/>
                </a:rPr>
                <a:t>Q</a:t>
              </a:r>
            </a:p>
          </p:txBody>
        </p:sp>
        <p:sp>
          <p:nvSpPr>
            <p:cNvPr id="20500" name="TextBox 27"/>
            <p:cNvSpPr txBox="1">
              <a:spLocks noChangeArrowheads="1"/>
            </p:cNvSpPr>
            <p:nvPr/>
          </p:nvSpPr>
          <p:spPr bwMode="auto">
            <a:xfrm>
              <a:off x="6354986" y="2233096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A300A3"/>
                  </a:solidFill>
                  <a:latin typeface="Calibri" charset="0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456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98829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98829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An aside: maintain sorted lists</a:t>
            </a:r>
          </a:p>
        </p:txBody>
      </p:sp>
      <p:sp>
        <p:nvSpPr>
          <p:cNvPr id="21506" name="TextBox 2"/>
          <p:cNvSpPr txBox="1">
            <a:spLocks noChangeArrowheads="1"/>
          </p:cNvSpPr>
          <p:nvPr/>
        </p:nvSpPr>
        <p:spPr bwMode="auto">
          <a:xfrm>
            <a:off x="1303338" y="1943100"/>
            <a:ext cx="4464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A300A3"/>
                </a:solidFill>
                <a:latin typeface="Calibri" charset="0"/>
              </a:rPr>
              <a:t>P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x</a:t>
            </a:r>
            <a:r>
              <a:rPr lang="en-US" sz="1800">
                <a:latin typeface="Calibri" charset="0"/>
              </a:rPr>
              <a:t> and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 P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y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 </a:t>
            </a:r>
            <a:r>
              <a:rPr lang="en-US" sz="1800">
                <a:latin typeface="Calibri" charset="0"/>
              </a:rPr>
              <a:t>are 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P</a:t>
            </a:r>
            <a:r>
              <a:rPr lang="en-US" sz="1800">
                <a:latin typeface="Calibri" charset="0"/>
              </a:rPr>
              <a:t> sorted by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 x</a:t>
            </a:r>
            <a:r>
              <a:rPr lang="en-US" sz="1800">
                <a:latin typeface="Calibri" charset="0"/>
              </a:rPr>
              <a:t>-coord and 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y</a:t>
            </a:r>
            <a:r>
              <a:rPr lang="en-US" sz="1800">
                <a:latin typeface="Calibri" charset="0"/>
              </a:rPr>
              <a:t>-coord</a:t>
            </a: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1303338" y="3267075"/>
            <a:ext cx="5775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A300A3"/>
                </a:solidFill>
                <a:latin typeface="Calibri" charset="0"/>
              </a:rPr>
              <a:t>Q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x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, Q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y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, R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x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, R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y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 </a:t>
            </a:r>
            <a:r>
              <a:rPr lang="en-US" sz="1800">
                <a:latin typeface="Calibri" charset="0"/>
              </a:rPr>
              <a:t>can be computed from 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P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x</a:t>
            </a:r>
            <a:r>
              <a:rPr lang="en-US" sz="1800">
                <a:latin typeface="Calibri" charset="0"/>
              </a:rPr>
              <a:t> and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 P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y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 </a:t>
            </a:r>
            <a:r>
              <a:rPr lang="en-US" sz="1800">
                <a:latin typeface="Calibri" charset="0"/>
              </a:rPr>
              <a:t>in 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O(n) </a:t>
            </a:r>
            <a:r>
              <a:rPr lang="en-US" sz="1800">
                <a:latin typeface="Calibri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110696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646</Words>
  <Application>Microsoft Macintosh PowerPoint</Application>
  <PresentationFormat>On-screen Show (4:3)</PresentationFormat>
  <Paragraphs>91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Divide and Conquer</vt:lpstr>
      <vt:lpstr>Closest pairs of points</vt:lpstr>
      <vt:lpstr>PowerPoint Presentation</vt:lpstr>
      <vt:lpstr>Sorting to the rescue in 2-D?</vt:lpstr>
      <vt:lpstr>A property of Euclidean distance</vt:lpstr>
      <vt:lpstr>Rest of today’s agenda</vt:lpstr>
      <vt:lpstr>Dividing up P</vt:lpstr>
      <vt:lpstr>Recursively find closest pairs</vt:lpstr>
      <vt:lpstr>An aside: maintain sorted lists</vt:lpstr>
      <vt:lpstr>An easy case</vt:lpstr>
      <vt:lpstr>Life is not so easy though</vt:lpstr>
      <vt:lpstr>Euclid to the rescue (?)</vt:lpstr>
      <vt:lpstr>Life is not so easy though</vt:lpstr>
      <vt:lpstr>All we have to do now</vt:lpstr>
      <vt:lpstr>The algorithm so far…</vt:lpstr>
      <vt:lpstr>Rest of today’s agenda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Hartloff</dc:creator>
  <cp:lastModifiedBy>Jesse Hartloff</cp:lastModifiedBy>
  <cp:revision>13</cp:revision>
  <dcterms:created xsi:type="dcterms:W3CDTF">2018-05-29T14:01:07Z</dcterms:created>
  <dcterms:modified xsi:type="dcterms:W3CDTF">2018-06-27T05:18:42Z</dcterms:modified>
</cp:coreProperties>
</file>