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Interval Scheduling: Maximize number of Intervals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4850" y="2605088"/>
            <a:ext cx="5526088" cy="3343275"/>
          </a:xfrm>
          <a:prstGeom prst="roundRect">
            <a:avLst/>
          </a:prstGeom>
          <a:solidFill>
            <a:srgbClr val="F79646">
              <a:alpha val="5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Algorithm for Interval Scheduling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998538" y="1779588"/>
            <a:ext cx="180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: set of requests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998538" y="2681288"/>
            <a:ext cx="255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Set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>
                <a:latin typeface="Calibri" charset="0"/>
              </a:rPr>
              <a:t> to be the empty set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998538" y="3244850"/>
            <a:ext cx="213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is not empty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1563688" y="3951288"/>
            <a:ext cx="4005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Choose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with the earliest finish time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1563688" y="4395788"/>
            <a:ext cx="1100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</a:p>
        </p:txBody>
      </p:sp>
      <p:sp>
        <p:nvSpPr>
          <p:cNvPr id="26632" name="TextBox 7"/>
          <p:cNvSpPr txBox="1">
            <a:spLocks noChangeArrowheads="1"/>
          </p:cNvSpPr>
          <p:nvPr/>
        </p:nvSpPr>
        <p:spPr bwMode="auto">
          <a:xfrm>
            <a:off x="1563688" y="4830763"/>
            <a:ext cx="4505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Remove all requests that conflict with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from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</a:p>
        </p:txBody>
      </p:sp>
      <p:sp>
        <p:nvSpPr>
          <p:cNvPr id="26633" name="TextBox 8"/>
          <p:cNvSpPr txBox="1">
            <a:spLocks noChangeArrowheads="1"/>
          </p:cNvSpPr>
          <p:nvPr/>
        </p:nvSpPr>
        <p:spPr bwMode="auto">
          <a:xfrm>
            <a:off x="998538" y="5405438"/>
            <a:ext cx="1011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697663" y="5200650"/>
            <a:ext cx="1989137" cy="1095375"/>
          </a:xfrm>
          <a:prstGeom prst="wedgeRoundRectCallout">
            <a:avLst>
              <a:gd name="adj1" fmla="val -286581"/>
              <a:gd name="adj2" fmla="val -118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is optimal</a:t>
            </a:r>
          </a:p>
        </p:txBody>
      </p:sp>
    </p:spTree>
    <p:extLst>
      <p:ext uri="{BB962C8B-B14F-4D97-AF65-F5344CB8AC3E}">
        <p14:creationId xmlns:p14="http://schemas.microsoft.com/office/powerpoint/2010/main" val="148502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Run time analysis</a:t>
            </a:r>
          </a:p>
        </p:txBody>
      </p:sp>
      <p:grpSp>
        <p:nvGrpSpPr>
          <p:cNvPr id="27650" name="Group 12"/>
          <p:cNvGrpSpPr>
            <a:grpSpLocks/>
          </p:cNvGrpSpPr>
          <p:nvPr/>
        </p:nvGrpSpPr>
        <p:grpSpPr bwMode="auto">
          <a:xfrm>
            <a:off x="704850" y="3267075"/>
            <a:ext cx="5526088" cy="3343275"/>
            <a:chOff x="704850" y="2605088"/>
            <a:chExt cx="5526088" cy="3343275"/>
          </a:xfrm>
        </p:grpSpPr>
        <p:sp>
          <p:nvSpPr>
            <p:cNvPr id="10" name="Rounded Rectangle 9"/>
            <p:cNvSpPr/>
            <p:nvPr/>
          </p:nvSpPr>
          <p:spPr>
            <a:xfrm>
              <a:off x="704850" y="2605088"/>
              <a:ext cx="5526088" cy="3343275"/>
            </a:xfrm>
            <a:prstGeom prst="roundRect">
              <a:avLst/>
            </a:prstGeom>
            <a:solidFill>
              <a:srgbClr val="F79646">
                <a:alpha val="5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655" name="TextBox 3"/>
            <p:cNvSpPr txBox="1">
              <a:spLocks noChangeArrowheads="1"/>
            </p:cNvSpPr>
            <p:nvPr/>
          </p:nvSpPr>
          <p:spPr bwMode="auto">
            <a:xfrm>
              <a:off x="998538" y="2681288"/>
              <a:ext cx="25574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Set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  <a:r>
                <a:rPr lang="en-US" sz="1800">
                  <a:latin typeface="Calibri" charset="0"/>
                </a:rPr>
                <a:t> to be the empty set</a:t>
              </a:r>
            </a:p>
          </p:txBody>
        </p:sp>
        <p:sp>
          <p:nvSpPr>
            <p:cNvPr id="27656" name="TextBox 4"/>
            <p:cNvSpPr txBox="1">
              <a:spLocks noChangeArrowheads="1"/>
            </p:cNvSpPr>
            <p:nvPr/>
          </p:nvSpPr>
          <p:spPr bwMode="auto">
            <a:xfrm>
              <a:off x="998538" y="3244850"/>
              <a:ext cx="21336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While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R</a:t>
              </a:r>
              <a:r>
                <a:rPr lang="en-US" sz="1800">
                  <a:latin typeface="Calibri" charset="0"/>
                </a:rPr>
                <a:t> is not empty</a:t>
              </a:r>
            </a:p>
          </p:txBody>
        </p:sp>
        <p:sp>
          <p:nvSpPr>
            <p:cNvPr id="27657" name="TextBox 5"/>
            <p:cNvSpPr txBox="1">
              <a:spLocks noChangeArrowheads="1"/>
            </p:cNvSpPr>
            <p:nvPr/>
          </p:nvSpPr>
          <p:spPr bwMode="auto">
            <a:xfrm>
              <a:off x="1563688" y="3951288"/>
              <a:ext cx="40052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Choose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i</a:t>
              </a:r>
              <a:r>
                <a:rPr lang="en-US" sz="1800">
                  <a:latin typeface="Calibri" charset="0"/>
                </a:rPr>
                <a:t> in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R</a:t>
              </a:r>
              <a:r>
                <a:rPr lang="en-US" sz="1800">
                  <a:latin typeface="Calibri" charset="0"/>
                </a:rPr>
                <a:t> with the earliest finish time</a:t>
              </a:r>
            </a:p>
          </p:txBody>
        </p:sp>
        <p:sp>
          <p:nvSpPr>
            <p:cNvPr id="27658" name="TextBox 6"/>
            <p:cNvSpPr txBox="1">
              <a:spLocks noChangeArrowheads="1"/>
            </p:cNvSpPr>
            <p:nvPr/>
          </p:nvSpPr>
          <p:spPr bwMode="auto">
            <a:xfrm>
              <a:off x="1563688" y="4395788"/>
              <a:ext cx="11001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Add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i</a:t>
              </a:r>
              <a:r>
                <a:rPr lang="en-US" sz="1800">
                  <a:latin typeface="Calibri" charset="0"/>
                </a:rPr>
                <a:t> to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</a:p>
          </p:txBody>
        </p:sp>
        <p:sp>
          <p:nvSpPr>
            <p:cNvPr id="27659" name="TextBox 7"/>
            <p:cNvSpPr txBox="1">
              <a:spLocks noChangeArrowheads="1"/>
            </p:cNvSpPr>
            <p:nvPr/>
          </p:nvSpPr>
          <p:spPr bwMode="auto">
            <a:xfrm>
              <a:off x="1563688" y="4830763"/>
              <a:ext cx="4505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Remove all requests that conflict with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i</a:t>
              </a:r>
              <a:r>
                <a:rPr lang="en-US" sz="1800">
                  <a:latin typeface="Calibri" charset="0"/>
                </a:rPr>
                <a:t> from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R</a:t>
              </a:r>
            </a:p>
          </p:txBody>
        </p:sp>
        <p:sp>
          <p:nvSpPr>
            <p:cNvPr id="27660" name="TextBox 8"/>
            <p:cNvSpPr txBox="1">
              <a:spLocks noChangeArrowheads="1"/>
            </p:cNvSpPr>
            <p:nvPr/>
          </p:nvSpPr>
          <p:spPr bwMode="auto">
            <a:xfrm>
              <a:off x="998538" y="5405438"/>
              <a:ext cx="1010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Return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704850" y="1547813"/>
            <a:ext cx="5438775" cy="6016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O(n</a:t>
            </a:r>
            <a:r>
              <a:rPr lang="en-US" dirty="0">
                <a:solidFill>
                  <a:srgbClr val="660066"/>
                </a:solidFill>
              </a:rPr>
              <a:t> log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/>
              <a:t>time sort intervals such that </a:t>
            </a:r>
            <a:r>
              <a:rPr lang="en-US" dirty="0" err="1">
                <a:solidFill>
                  <a:srgbClr val="660066"/>
                </a:solidFill>
              </a:rPr>
              <a:t>f(i</a:t>
            </a:r>
            <a:r>
              <a:rPr lang="en-US" dirty="0">
                <a:solidFill>
                  <a:srgbClr val="660066"/>
                </a:solidFill>
              </a:rPr>
              <a:t>) ≤ f(i+1)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4850" y="2463800"/>
            <a:ext cx="5364163" cy="5429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O(n) </a:t>
            </a:r>
            <a:r>
              <a:rPr lang="en-US" dirty="0"/>
              <a:t>time </a:t>
            </a:r>
            <a:r>
              <a:rPr lang="en-US" dirty="0"/>
              <a:t>to iterate over all the intervals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6654800" y="3713163"/>
            <a:ext cx="2212975" cy="1779587"/>
          </a:xfrm>
          <a:prstGeom prst="cloudCallout">
            <a:avLst>
              <a:gd name="adj1" fmla="val -193872"/>
              <a:gd name="adj2" fmla="val 56400"/>
            </a:avLst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Do the removal on the fly</a:t>
            </a:r>
          </a:p>
        </p:txBody>
      </p:sp>
    </p:spTree>
    <p:extLst>
      <p:ext uri="{BB962C8B-B14F-4D97-AF65-F5344CB8AC3E}">
        <p14:creationId xmlns:p14="http://schemas.microsoft.com/office/powerpoint/2010/main" val="305327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Algorithm implementation</a:t>
            </a:r>
          </a:p>
        </p:txBody>
      </p:sp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1281113" y="1943100"/>
            <a:ext cx="6127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libri" charset="0"/>
              </a:rPr>
              <a:t>Go through the intervals in order of their finish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2400" y="3408363"/>
            <a:ext cx="1236663" cy="381000"/>
          </a:xfrm>
          <a:prstGeom prst="rect">
            <a:avLst/>
          </a:prstGeom>
          <a:solidFill>
            <a:srgbClr val="4F6228"/>
          </a:solidFill>
          <a:ln w="762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2163" y="2968625"/>
            <a:ext cx="1498600" cy="2936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2400" y="2505075"/>
            <a:ext cx="3397250" cy="2952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4038" y="3429000"/>
            <a:ext cx="1725612" cy="3603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4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5589588" y="2505075"/>
            <a:ext cx="2943225" cy="2000250"/>
          </a:xfrm>
          <a:prstGeom prst="cloudCallout">
            <a:avLst>
              <a:gd name="adj1" fmla="val -14929"/>
              <a:gd name="adj2" fmla="val 45138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How can you tell in </a:t>
            </a:r>
            <a:r>
              <a:rPr lang="en-US" dirty="0">
                <a:solidFill>
                  <a:srgbClr val="660066"/>
                </a:solidFill>
              </a:rPr>
              <a:t>O(1)</a:t>
            </a:r>
            <a:r>
              <a:rPr lang="en-US" dirty="0"/>
              <a:t> time if any of 2,3 or 4 conflict with 1?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89588" y="2627313"/>
            <a:ext cx="2943225" cy="127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Check if </a:t>
            </a:r>
            <a:r>
              <a:rPr lang="en-US" dirty="0" err="1">
                <a:solidFill>
                  <a:srgbClr val="660066"/>
                </a:solidFill>
              </a:rPr>
              <a:t>s[i</a:t>
            </a:r>
            <a:r>
              <a:rPr lang="en-US" dirty="0">
                <a:solidFill>
                  <a:srgbClr val="660066"/>
                </a:solidFill>
              </a:rPr>
              <a:t>] &lt; f(1)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22400" y="5210175"/>
            <a:ext cx="4541838" cy="771525"/>
            <a:chOff x="1422008" y="5210669"/>
            <a:chExt cx="4542191" cy="770866"/>
          </a:xfrm>
        </p:grpSpPr>
        <p:sp>
          <p:nvSpPr>
            <p:cNvPr id="28683" name="TextBox 10"/>
            <p:cNvSpPr txBox="1">
              <a:spLocks noChangeArrowheads="1"/>
            </p:cNvSpPr>
            <p:nvPr/>
          </p:nvSpPr>
          <p:spPr bwMode="auto">
            <a:xfrm>
              <a:off x="1422008" y="5210669"/>
              <a:ext cx="45421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In general, if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j</a:t>
              </a:r>
              <a:r>
                <a:rPr lang="en-US" sz="1800">
                  <a:latin typeface="Calibri" charset="0"/>
                </a:rPr>
                <a:t>th interval is the last one chosen</a:t>
              </a:r>
            </a:p>
          </p:txBody>
        </p:sp>
        <p:sp>
          <p:nvSpPr>
            <p:cNvPr id="28684" name="TextBox 11"/>
            <p:cNvSpPr txBox="1">
              <a:spLocks noChangeArrowheads="1"/>
            </p:cNvSpPr>
            <p:nvPr/>
          </p:nvSpPr>
          <p:spPr bwMode="auto">
            <a:xfrm>
              <a:off x="1857303" y="5612203"/>
              <a:ext cx="34062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Pick smallest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i&gt;j</a:t>
              </a:r>
              <a:r>
                <a:rPr lang="en-US" sz="1800">
                  <a:latin typeface="Calibri" charset="0"/>
                </a:rPr>
                <a:t> such that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s[i] ≥ f(j)</a:t>
              </a:r>
            </a:p>
          </p:txBody>
        </p:sp>
      </p:grpSp>
      <p:sp>
        <p:nvSpPr>
          <p:cNvPr id="14" name="Cloud Callout 13"/>
          <p:cNvSpPr/>
          <p:nvPr/>
        </p:nvSpPr>
        <p:spPr>
          <a:xfrm>
            <a:off x="6154738" y="5026025"/>
            <a:ext cx="2532062" cy="1258888"/>
          </a:xfrm>
          <a:prstGeom prst="cloudCallout">
            <a:avLst>
              <a:gd name="adj1" fmla="val -79567"/>
              <a:gd name="adj2" fmla="val 142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O(n</a:t>
            </a:r>
            <a:r>
              <a:rPr lang="en-US" dirty="0">
                <a:solidFill>
                  <a:srgbClr val="660066"/>
                </a:solidFill>
              </a:rPr>
              <a:t> log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/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94203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142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9" grpId="1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final algo</a:t>
            </a:r>
          </a:p>
        </p:txBody>
      </p:sp>
      <p:grpSp>
        <p:nvGrpSpPr>
          <p:cNvPr id="29698" name="Group 12"/>
          <p:cNvGrpSpPr>
            <a:grpSpLocks/>
          </p:cNvGrpSpPr>
          <p:nvPr/>
        </p:nvGrpSpPr>
        <p:grpSpPr bwMode="auto">
          <a:xfrm>
            <a:off x="704850" y="3267075"/>
            <a:ext cx="5526088" cy="3343275"/>
            <a:chOff x="704850" y="2605088"/>
            <a:chExt cx="5526088" cy="3343275"/>
          </a:xfrm>
        </p:grpSpPr>
        <p:sp>
          <p:nvSpPr>
            <p:cNvPr id="10" name="Rounded Rectangle 9"/>
            <p:cNvSpPr/>
            <p:nvPr/>
          </p:nvSpPr>
          <p:spPr>
            <a:xfrm>
              <a:off x="704850" y="2605088"/>
              <a:ext cx="5526088" cy="3343275"/>
            </a:xfrm>
            <a:prstGeom prst="roundRect">
              <a:avLst/>
            </a:prstGeom>
            <a:solidFill>
              <a:srgbClr val="F79646">
                <a:alpha val="5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702" name="TextBox 3"/>
            <p:cNvSpPr txBox="1">
              <a:spLocks noChangeArrowheads="1"/>
            </p:cNvSpPr>
            <p:nvPr/>
          </p:nvSpPr>
          <p:spPr bwMode="auto">
            <a:xfrm>
              <a:off x="998538" y="2681288"/>
              <a:ext cx="25727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Add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1</a:t>
              </a:r>
              <a:r>
                <a:rPr lang="en-US" sz="1800">
                  <a:latin typeface="Calibri" charset="0"/>
                </a:rPr>
                <a:t> to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  <a:r>
                <a:rPr lang="en-US" sz="1800">
                  <a:latin typeface="Calibri" charset="0"/>
                </a:rPr>
                <a:t> and set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f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f(1)</a:t>
              </a:r>
            </a:p>
          </p:txBody>
        </p:sp>
        <p:sp>
          <p:nvSpPr>
            <p:cNvPr id="29703" name="TextBox 4"/>
            <p:cNvSpPr txBox="1">
              <a:spLocks noChangeArrowheads="1"/>
            </p:cNvSpPr>
            <p:nvPr/>
          </p:nvSpPr>
          <p:spPr bwMode="auto">
            <a:xfrm>
              <a:off x="998538" y="3244850"/>
              <a:ext cx="12734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For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i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2 .. n</a:t>
              </a:r>
            </a:p>
          </p:txBody>
        </p:sp>
        <p:sp>
          <p:nvSpPr>
            <p:cNvPr id="29704" name="TextBox 5"/>
            <p:cNvSpPr txBox="1">
              <a:spLocks noChangeArrowheads="1"/>
            </p:cNvSpPr>
            <p:nvPr/>
          </p:nvSpPr>
          <p:spPr bwMode="auto">
            <a:xfrm>
              <a:off x="1563688" y="395128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If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s[i] ≥ f</a:t>
              </a:r>
            </a:p>
          </p:txBody>
        </p:sp>
        <p:sp>
          <p:nvSpPr>
            <p:cNvPr id="29705" name="TextBox 6"/>
            <p:cNvSpPr txBox="1">
              <a:spLocks noChangeArrowheads="1"/>
            </p:cNvSpPr>
            <p:nvPr/>
          </p:nvSpPr>
          <p:spPr bwMode="auto">
            <a:xfrm>
              <a:off x="1563688" y="4395788"/>
              <a:ext cx="13615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     Add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i</a:t>
              </a:r>
              <a:r>
                <a:rPr lang="en-US" sz="1800">
                  <a:latin typeface="Calibri" charset="0"/>
                </a:rPr>
                <a:t> to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</a:p>
          </p:txBody>
        </p:sp>
        <p:sp>
          <p:nvSpPr>
            <p:cNvPr id="29706" name="TextBox 7"/>
            <p:cNvSpPr txBox="1">
              <a:spLocks noChangeArrowheads="1"/>
            </p:cNvSpPr>
            <p:nvPr/>
          </p:nvSpPr>
          <p:spPr bwMode="auto">
            <a:xfrm>
              <a:off x="1563688" y="4830763"/>
              <a:ext cx="12957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    Set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f </a:t>
              </a:r>
              <a:r>
                <a:rPr lang="en-US" sz="1800">
                  <a:latin typeface="Calibri" charset="0"/>
                </a:rPr>
                <a:t>=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f(i)</a:t>
              </a:r>
            </a:p>
          </p:txBody>
        </p:sp>
        <p:sp>
          <p:nvSpPr>
            <p:cNvPr id="29707" name="TextBox 8"/>
            <p:cNvSpPr txBox="1">
              <a:spLocks noChangeArrowheads="1"/>
            </p:cNvSpPr>
            <p:nvPr/>
          </p:nvSpPr>
          <p:spPr bwMode="auto">
            <a:xfrm>
              <a:off x="998538" y="5405438"/>
              <a:ext cx="1010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Return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704850" y="1547813"/>
            <a:ext cx="5438775" cy="6016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O(n</a:t>
            </a:r>
            <a:r>
              <a:rPr lang="en-US" dirty="0">
                <a:solidFill>
                  <a:srgbClr val="660066"/>
                </a:solidFill>
              </a:rPr>
              <a:t> log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/>
              <a:t>time sort intervals such that </a:t>
            </a:r>
            <a:r>
              <a:rPr lang="en-US" dirty="0" err="1">
                <a:solidFill>
                  <a:srgbClr val="660066"/>
                </a:solidFill>
              </a:rPr>
              <a:t>f(i</a:t>
            </a:r>
            <a:r>
              <a:rPr lang="en-US" dirty="0">
                <a:solidFill>
                  <a:srgbClr val="660066"/>
                </a:solidFill>
              </a:rPr>
              <a:t>) ≤ f(i+1)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4850" y="2463800"/>
            <a:ext cx="5364163" cy="5429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O(n) </a:t>
            </a:r>
            <a:r>
              <a:rPr lang="en-US" dirty="0"/>
              <a:t>time to iterate over all the intervals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8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48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Proof of correctness</a:t>
            </a:r>
            <a:br>
              <a:rPr lang="en-US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“greedy stays ahead”</a:t>
            </a:r>
          </a:p>
        </p:txBody>
      </p:sp>
    </p:spTree>
    <p:extLst>
      <p:ext uri="{BB962C8B-B14F-4D97-AF65-F5344CB8AC3E}">
        <p14:creationId xmlns:p14="http://schemas.microsoft.com/office/powerpoint/2010/main" val="79704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Greedy algorithms</a:t>
            </a: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760413" y="1976438"/>
            <a:ext cx="542448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>
                <a:latin typeface="Calibri" charset="0"/>
              </a:rPr>
              <a:t>Build the final solution piece by piece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760413" y="3429000"/>
            <a:ext cx="4554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00">
                <a:latin typeface="Calibri" charset="0"/>
              </a:rPr>
              <a:t>Being short sighted on each piece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0413" y="4679950"/>
            <a:ext cx="2733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libri" charset="0"/>
              </a:rPr>
              <a:t>Never undo a decision</a:t>
            </a:r>
          </a:p>
        </p:txBody>
      </p:sp>
    </p:spTree>
    <p:extLst>
      <p:ext uri="{BB962C8B-B14F-4D97-AF65-F5344CB8AC3E}">
        <p14:creationId xmlns:p14="http://schemas.microsoft.com/office/powerpoint/2010/main" val="4612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End of Semester blues</a:t>
            </a:r>
          </a:p>
        </p:txBody>
      </p:sp>
      <p:pic>
        <p:nvPicPr>
          <p:cNvPr id="1945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3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19474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19475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19476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19477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875" y="4895850"/>
            <a:ext cx="7032625" cy="4238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homework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40413" y="4895850"/>
            <a:ext cx="1843087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81225" y="4873625"/>
            <a:ext cx="1935163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298950"/>
            <a:ext cx="1725613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2463" y="3592513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2463" y="1417638"/>
            <a:ext cx="5394325" cy="145891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Can only do one thing at any day: what is the maximum number of tasks that you can do?</a:t>
            </a:r>
          </a:p>
        </p:txBody>
      </p:sp>
    </p:spTree>
    <p:extLst>
      <p:ext uri="{BB962C8B-B14F-4D97-AF65-F5344CB8AC3E}">
        <p14:creationId xmlns:p14="http://schemas.microsoft.com/office/powerpoint/2010/main" val="387494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Greedily solve your blues!</a:t>
            </a:r>
          </a:p>
        </p:txBody>
      </p:sp>
      <p:pic>
        <p:nvPicPr>
          <p:cNvPr id="2048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96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0497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0498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0499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0500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40413" y="4895850"/>
            <a:ext cx="1843087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81225" y="4873625"/>
            <a:ext cx="1935163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298950"/>
            <a:ext cx="1725613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2463" y="3592513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2463" y="1417638"/>
            <a:ext cx="5394325" cy="145891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Arrange tasks in some order and iteratively pick non-overlapping tasks</a:t>
            </a:r>
          </a:p>
        </p:txBody>
      </p:sp>
    </p:spTree>
    <p:extLst>
      <p:ext uri="{BB962C8B-B14F-4D97-AF65-F5344CB8AC3E}">
        <p14:creationId xmlns:p14="http://schemas.microsoft.com/office/powerpoint/2010/main" val="323064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Ordering is crucial</a:t>
            </a:r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1527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1528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1529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1530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40413" y="4895850"/>
            <a:ext cx="1843087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81225" y="4873625"/>
            <a:ext cx="1935163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298950"/>
            <a:ext cx="1725613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2463" y="3592513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130300" y="1417638"/>
            <a:ext cx="4862513" cy="828675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Order by starting time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81113" y="2692400"/>
            <a:ext cx="420687" cy="39052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22500" y="2692400"/>
            <a:ext cx="420688" cy="3905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16275" y="2692400"/>
            <a:ext cx="42068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29113" y="2692400"/>
            <a:ext cx="422275" cy="3905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60988" y="2692400"/>
            <a:ext cx="420687" cy="390525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Cloud Callout 30"/>
          <p:cNvSpPr/>
          <p:nvPr/>
        </p:nvSpPr>
        <p:spPr>
          <a:xfrm>
            <a:off x="7532688" y="3886200"/>
            <a:ext cx="1611312" cy="1422400"/>
          </a:xfrm>
          <a:prstGeom prst="cloudCallout">
            <a:avLst>
              <a:gd name="adj1" fmla="val -13419"/>
              <a:gd name="adj2" fmla="val 350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Algo</a:t>
            </a:r>
            <a:r>
              <a:rPr lang="en-US" dirty="0"/>
              <a:t> =1</a:t>
            </a:r>
          </a:p>
        </p:txBody>
      </p:sp>
    </p:spTree>
    <p:extLst>
      <p:ext uri="{BB962C8B-B14F-4D97-AF65-F5344CB8AC3E}">
        <p14:creationId xmlns:p14="http://schemas.microsoft.com/office/powerpoint/2010/main" val="386826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attempt</a:t>
            </a:r>
          </a:p>
        </p:txBody>
      </p:sp>
      <p:pic>
        <p:nvPicPr>
          <p:cNvPr id="225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1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48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2549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2550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2551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2552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1130300" y="1417638"/>
            <a:ext cx="4862513" cy="828675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Order by duration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43188" y="5427663"/>
            <a:ext cx="2717800" cy="3698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5788" y="4830763"/>
            <a:ext cx="3529012" cy="32543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800" y="4276725"/>
            <a:ext cx="4572000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281113" y="2692400"/>
            <a:ext cx="2351087" cy="390525"/>
            <a:chOff x="1280893" y="2692179"/>
            <a:chExt cx="2351852" cy="390800"/>
          </a:xfrm>
        </p:grpSpPr>
        <p:sp>
          <p:nvSpPr>
            <p:cNvPr id="35" name="Rectangle 34"/>
            <p:cNvSpPr/>
            <p:nvPr/>
          </p:nvSpPr>
          <p:spPr>
            <a:xfrm>
              <a:off x="1280893" y="2692179"/>
              <a:ext cx="420824" cy="3908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79710" y="2692179"/>
              <a:ext cx="420824" cy="39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11921" y="2692179"/>
              <a:ext cx="420824" cy="390800"/>
            </a:xfrm>
            <a:prstGeom prst="rect">
              <a:avLst/>
            </a:prstGeom>
            <a:solidFill>
              <a:srgbClr val="4F62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1" name="Cloud Callout 40"/>
          <p:cNvSpPr/>
          <p:nvPr/>
        </p:nvSpPr>
        <p:spPr>
          <a:xfrm>
            <a:off x="7207250" y="4830763"/>
            <a:ext cx="1671638" cy="966787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Algo</a:t>
            </a:r>
            <a:r>
              <a:rPr lang="en-US" dirty="0"/>
              <a:t> =1</a:t>
            </a:r>
          </a:p>
        </p:txBody>
      </p:sp>
      <p:sp>
        <p:nvSpPr>
          <p:cNvPr id="42" name="Cloud Callout 41"/>
          <p:cNvSpPr/>
          <p:nvPr/>
        </p:nvSpPr>
        <p:spPr>
          <a:xfrm>
            <a:off x="457200" y="3429000"/>
            <a:ext cx="2994025" cy="1119188"/>
          </a:xfrm>
          <a:prstGeom prst="cloudCallout">
            <a:avLst>
              <a:gd name="adj1" fmla="val -15396"/>
              <a:gd name="adj2" fmla="val 49894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Ordering by least conflicts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280339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final algorithm</a:t>
            </a:r>
          </a:p>
        </p:txBody>
      </p:sp>
      <p:pic>
        <p:nvPicPr>
          <p:cNvPr id="235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77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3578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3579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3580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3581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40413" y="4895850"/>
            <a:ext cx="1843087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81225" y="4873625"/>
            <a:ext cx="1935163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298950"/>
            <a:ext cx="1725613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2463" y="3592513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2463" y="1417638"/>
            <a:ext cx="4708525" cy="688975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/>
              <a:t>Order tasks by their END time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29113" y="2692400"/>
            <a:ext cx="422275" cy="39052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22500" y="2692400"/>
            <a:ext cx="420688" cy="3905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81113" y="2692400"/>
            <a:ext cx="420687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16275" y="2692400"/>
            <a:ext cx="420688" cy="3905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60988" y="2692400"/>
            <a:ext cx="420687" cy="390525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786563" y="3886200"/>
            <a:ext cx="2092325" cy="6842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96113" y="4027488"/>
            <a:ext cx="420687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83500" y="4027488"/>
            <a:ext cx="420688" cy="3905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97863" y="4027488"/>
            <a:ext cx="422275" cy="390525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1389063" y="2551113"/>
            <a:ext cx="408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Prove the correctness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88156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4850" y="2605088"/>
            <a:ext cx="5526088" cy="3343275"/>
          </a:xfrm>
          <a:prstGeom prst="roundRect">
            <a:avLst/>
          </a:prstGeom>
          <a:solidFill>
            <a:srgbClr val="F79646">
              <a:alpha val="5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Formal Algorithm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998538" y="1779588"/>
            <a:ext cx="180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: set of requests</a:t>
            </a: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998538" y="2681288"/>
            <a:ext cx="255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Set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>
                <a:latin typeface="Calibri" charset="0"/>
              </a:rPr>
              <a:t> to be the empty set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998538" y="3244850"/>
            <a:ext cx="213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is not empty</a:t>
            </a: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1563688" y="3951288"/>
            <a:ext cx="4005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Choose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with the earliest finish time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1563688" y="4395788"/>
            <a:ext cx="1100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</a:p>
        </p:txBody>
      </p:sp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1563688" y="4830763"/>
            <a:ext cx="4505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Remove all requests that conflict with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from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</a:p>
        </p:txBody>
      </p:sp>
      <p:sp>
        <p:nvSpPr>
          <p:cNvPr id="25609" name="TextBox 8"/>
          <p:cNvSpPr txBox="1">
            <a:spLocks noChangeArrowheads="1"/>
          </p:cNvSpPr>
          <p:nvPr/>
        </p:nvSpPr>
        <p:spPr bwMode="auto">
          <a:xfrm>
            <a:off x="998538" y="5405438"/>
            <a:ext cx="1006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31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517</Words>
  <Application>Microsoft Macintosh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Greedy Algorithms</vt:lpstr>
      <vt:lpstr>Greedy algorithms</vt:lpstr>
      <vt:lpstr>End of Semester blues</vt:lpstr>
      <vt:lpstr>Greedily solve your blues!</vt:lpstr>
      <vt:lpstr>Ordering is crucial</vt:lpstr>
      <vt:lpstr>Another attempt</vt:lpstr>
      <vt:lpstr>The final algorithm</vt:lpstr>
      <vt:lpstr>Today’s agenda</vt:lpstr>
      <vt:lpstr>Formal Algorithm</vt:lpstr>
      <vt:lpstr>Algorithm for Interval Scheduling</vt:lpstr>
      <vt:lpstr>Run time analysis</vt:lpstr>
      <vt:lpstr>Algorithm implementation</vt:lpstr>
      <vt:lpstr>The final algo</vt:lpstr>
      <vt:lpstr>Proof of correctness “greedy stays ahead”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5</cp:revision>
  <dcterms:created xsi:type="dcterms:W3CDTF">2018-05-29T14:01:07Z</dcterms:created>
  <dcterms:modified xsi:type="dcterms:W3CDTF">2018-06-04T17:32:06Z</dcterms:modified>
</cp:coreProperties>
</file>