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Interval Scheduling: Minimize Maximum Lateness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237966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Proof of Correctness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“Exchange argument”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457200" y="4492625"/>
            <a:ext cx="8229600" cy="1633538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first, a few definitions</a:t>
            </a:r>
          </a:p>
        </p:txBody>
      </p:sp>
    </p:spTree>
    <p:extLst>
      <p:ext uri="{BB962C8B-B14F-4D97-AF65-F5344CB8AC3E}">
        <p14:creationId xmlns:p14="http://schemas.microsoft.com/office/powerpoint/2010/main" val="19786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Two definitions for schedules</a:t>
            </a:r>
          </a:p>
        </p:txBody>
      </p:sp>
      <p:grpSp>
        <p:nvGrpSpPr>
          <p:cNvPr id="24578" name="Group 9"/>
          <p:cNvGrpSpPr>
            <a:grpSpLocks/>
          </p:cNvGrpSpPr>
          <p:nvPr/>
        </p:nvGrpSpPr>
        <p:grpSpPr bwMode="auto">
          <a:xfrm>
            <a:off x="169863" y="4405313"/>
            <a:ext cx="4551362" cy="2409825"/>
            <a:chOff x="169717" y="1143257"/>
            <a:chExt cx="4551153" cy="2409934"/>
          </a:xfrm>
        </p:grpSpPr>
        <p:sp>
          <p:nvSpPr>
            <p:cNvPr id="9" name="Rectangle 8"/>
            <p:cNvSpPr/>
            <p:nvPr/>
          </p:nvSpPr>
          <p:spPr>
            <a:xfrm>
              <a:off x="169717" y="1143257"/>
              <a:ext cx="4551153" cy="2409934"/>
            </a:xfrm>
            <a:prstGeom prst="rect">
              <a:avLst/>
            </a:prstGeom>
            <a:solidFill>
              <a:srgbClr val="F79646">
                <a:alpha val="72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4611" name="Group 2"/>
            <p:cNvGrpSpPr>
              <a:grpSpLocks/>
            </p:cNvGrpSpPr>
            <p:nvPr/>
          </p:nvGrpSpPr>
          <p:grpSpPr bwMode="auto">
            <a:xfrm>
              <a:off x="457200" y="1236299"/>
              <a:ext cx="4259374" cy="2192701"/>
              <a:chOff x="1324313" y="2996135"/>
              <a:chExt cx="4259374" cy="2192701"/>
            </a:xfrm>
          </p:grpSpPr>
          <p:sp>
            <p:nvSpPr>
              <p:cNvPr id="24612" name="TextBox 3"/>
              <p:cNvSpPr txBox="1">
                <a:spLocks noChangeArrowheads="1"/>
              </p:cNvSpPr>
              <p:nvPr/>
            </p:nvSpPr>
            <p:spPr bwMode="auto">
              <a:xfrm>
                <a:off x="1324313" y="2996135"/>
                <a:ext cx="490967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f=s</a:t>
                </a:r>
              </a:p>
            </p:txBody>
          </p:sp>
          <p:sp>
            <p:nvSpPr>
              <p:cNvPr id="24613" name="TextBox 4"/>
              <p:cNvSpPr txBox="1">
                <a:spLocks noChangeArrowheads="1"/>
              </p:cNvSpPr>
              <p:nvPr/>
            </p:nvSpPr>
            <p:spPr bwMode="auto">
              <a:xfrm>
                <a:off x="1324313" y="3631958"/>
                <a:ext cx="23043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alibri" charset="0"/>
                  </a:rPr>
                  <a:t>For every </a:t>
                </a:r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  <a:r>
                  <a:rPr lang="en-US" sz="2000">
                    <a:latin typeface="Calibri" charset="0"/>
                  </a:rPr>
                  <a:t> in </a:t>
                </a:r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1..n</a:t>
                </a:r>
                <a:r>
                  <a:rPr lang="en-US" sz="2000">
                    <a:latin typeface="Calibri" charset="0"/>
                  </a:rPr>
                  <a:t> do</a:t>
                </a:r>
              </a:p>
            </p:txBody>
          </p:sp>
          <p:sp>
            <p:nvSpPr>
              <p:cNvPr id="24614" name="TextBox 5"/>
              <p:cNvSpPr txBox="1">
                <a:spLocks noChangeArrowheads="1"/>
              </p:cNvSpPr>
              <p:nvPr/>
            </p:nvSpPr>
            <p:spPr bwMode="auto">
              <a:xfrm>
                <a:off x="1682529" y="4148370"/>
                <a:ext cx="3901158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alibri" charset="0"/>
                  </a:rPr>
                  <a:t>Schedule job</a:t>
                </a:r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 i </a:t>
                </a:r>
                <a:r>
                  <a:rPr lang="en-US" sz="2000">
                    <a:latin typeface="Calibri" charset="0"/>
                  </a:rPr>
                  <a:t>from </a:t>
                </a:r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s(i)=f</a:t>
                </a:r>
                <a:r>
                  <a:rPr lang="en-US" sz="2000">
                    <a:latin typeface="Calibri" charset="0"/>
                  </a:rPr>
                  <a:t> to </a:t>
                </a:r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f(i)=f+t</a:t>
                </a:r>
                <a:r>
                  <a:rPr lang="en-US" sz="20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</a:p>
            </p:txBody>
          </p:sp>
          <p:sp>
            <p:nvSpPr>
              <p:cNvPr id="24615" name="TextBox 6"/>
              <p:cNvSpPr txBox="1">
                <a:spLocks noChangeArrowheads="1"/>
              </p:cNvSpPr>
              <p:nvPr/>
            </p:nvSpPr>
            <p:spPr bwMode="auto">
              <a:xfrm>
                <a:off x="1682529" y="4788726"/>
                <a:ext cx="7218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660066"/>
                    </a:solidFill>
                    <a:latin typeface="Calibri" charset="0"/>
                  </a:rPr>
                  <a:t>f=f+t</a:t>
                </a:r>
                <a:r>
                  <a:rPr lang="en-US" sz="20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</a:p>
            </p:txBody>
          </p:sp>
        </p:grpSp>
      </p:grpSp>
      <p:sp>
        <p:nvSpPr>
          <p:cNvPr id="24579" name="TextBox 10"/>
          <p:cNvSpPr txBox="1">
            <a:spLocks noChangeArrowheads="1"/>
          </p:cNvSpPr>
          <p:nvPr/>
        </p:nvSpPr>
        <p:spPr bwMode="auto">
          <a:xfrm>
            <a:off x="815975" y="1498600"/>
            <a:ext cx="1195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Idle time</a:t>
            </a:r>
          </a:p>
        </p:txBody>
      </p:sp>
      <p:sp>
        <p:nvSpPr>
          <p:cNvPr id="24580" name="TextBox 11"/>
          <p:cNvSpPr txBox="1">
            <a:spLocks noChangeArrowheads="1"/>
          </p:cNvSpPr>
          <p:nvPr/>
        </p:nvSpPr>
        <p:spPr bwMode="auto">
          <a:xfrm>
            <a:off x="733425" y="3452813"/>
            <a:ext cx="127793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Inversion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1400" y="1558925"/>
            <a:ext cx="530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Max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gap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between two consecutively scheduled tasks</a:t>
            </a:r>
            <a:endParaRPr lang="en-US" sz="1800">
              <a:latin typeface="Calibri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443163" y="2692400"/>
            <a:ext cx="5170487" cy="249238"/>
            <a:chOff x="2442380" y="2703721"/>
            <a:chExt cx="5171267" cy="24910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42380" y="2822718"/>
              <a:ext cx="5171267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644900" y="2833031"/>
              <a:ext cx="237993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538797" y="2821924"/>
              <a:ext cx="23799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51748" y="2833031"/>
              <a:ext cx="237993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340882" y="2821924"/>
              <a:ext cx="237993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283999" y="2821924"/>
              <a:ext cx="237993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2762250" y="2355850"/>
            <a:ext cx="896938" cy="239713"/>
          </a:xfrm>
          <a:prstGeom prst="rect">
            <a:avLst/>
          </a:prstGeom>
          <a:solidFill>
            <a:srgbClr val="9C00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70413" y="2355850"/>
            <a:ext cx="1833562" cy="3365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j</a:t>
            </a:r>
            <a:endParaRPr lang="en-US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131050" y="2225675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Idle time =1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131050" y="2225675"/>
            <a:ext cx="1296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Idle time =0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43163" y="3452813"/>
            <a:ext cx="512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(i,j) </a:t>
            </a:r>
            <a:r>
              <a:rPr lang="en-US" sz="1800">
                <a:latin typeface="Calibri" charset="0"/>
              </a:rPr>
              <a:t>is an inversion if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is scheduled before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but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&gt; 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j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873625" y="5146675"/>
            <a:ext cx="3813175" cy="161925"/>
            <a:chOff x="4873905" y="5059897"/>
            <a:chExt cx="3812895" cy="16162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873905" y="5132786"/>
              <a:ext cx="3812895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5020883" y="5139916"/>
              <a:ext cx="161624" cy="1587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V="1">
              <a:off x="5595516" y="5139916"/>
              <a:ext cx="161624" cy="1587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266978" y="5139916"/>
              <a:ext cx="161624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7049559" y="5139916"/>
              <a:ext cx="161624" cy="1587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7898808" y="5139916"/>
              <a:ext cx="161624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100638" y="3898900"/>
            <a:ext cx="2878137" cy="768350"/>
            <a:chOff x="5101067" y="4006900"/>
            <a:chExt cx="2877375" cy="769686"/>
          </a:xfrm>
        </p:grpSpPr>
        <p:sp>
          <p:nvSpPr>
            <p:cNvPr id="38" name="Rectangle 37"/>
            <p:cNvSpPr/>
            <p:nvPr/>
          </p:nvSpPr>
          <p:spPr>
            <a:xfrm>
              <a:off x="5101067" y="4006900"/>
              <a:ext cx="574523" cy="182880"/>
            </a:xfrm>
            <a:prstGeom prst="rect">
              <a:avLst/>
            </a:prstGeom>
            <a:solidFill>
              <a:srgbClr val="9C009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02654" y="4404465"/>
              <a:ext cx="1245858" cy="372121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j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7014855" y="4520556"/>
              <a:ext cx="230587" cy="1587"/>
            </a:xfrm>
            <a:prstGeom prst="line">
              <a:avLst/>
            </a:prstGeom>
            <a:ln w="762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7862355" y="4121400"/>
              <a:ext cx="230588" cy="1587"/>
            </a:xfrm>
            <a:prstGeom prst="line">
              <a:avLst/>
            </a:prstGeom>
            <a:ln w="76200" cap="flat" cmpd="sng" algn="ctr">
              <a:solidFill>
                <a:srgbClr val="9C009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00638" y="4805363"/>
            <a:ext cx="2017712" cy="341312"/>
            <a:chOff x="5101067" y="4913681"/>
            <a:chExt cx="2017445" cy="342046"/>
          </a:xfrm>
        </p:grpSpPr>
        <p:sp>
          <p:nvSpPr>
            <p:cNvPr id="44" name="Rectangle 43"/>
            <p:cNvSpPr/>
            <p:nvPr/>
          </p:nvSpPr>
          <p:spPr>
            <a:xfrm>
              <a:off x="5101067" y="4950272"/>
              <a:ext cx="574599" cy="182956"/>
            </a:xfrm>
            <a:prstGeom prst="rect">
              <a:avLst/>
            </a:prstGeom>
            <a:solidFill>
              <a:srgbClr val="9C009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66142" y="4913681"/>
              <a:ext cx="1452370" cy="34204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j</a:t>
              </a:r>
              <a:endParaRPr lang="en-US" dirty="0"/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4721225" y="5308600"/>
            <a:ext cx="3965575" cy="1381125"/>
          </a:xfrm>
          <a:prstGeom prst="cloudCallout">
            <a:avLst>
              <a:gd name="adj1" fmla="val -64912"/>
              <a:gd name="adj2" fmla="val 20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What is the idle time and max # inversion for greedy schedule?</a:t>
            </a:r>
          </a:p>
        </p:txBody>
      </p:sp>
    </p:spTree>
    <p:extLst>
      <p:ext uri="{BB962C8B-B14F-4D97-AF65-F5344CB8AC3E}">
        <p14:creationId xmlns:p14="http://schemas.microsoft.com/office/powerpoint/2010/main" val="203277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047E-6 6.25636E-6 L -0.10109 6.25636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4" grpId="0" animBg="1"/>
      <p:bldP spid="24" grpId="1" animBg="1"/>
      <p:bldP spid="25" grpId="0"/>
      <p:bldP spid="25" grpId="1"/>
      <p:bldP spid="26" grpId="0"/>
      <p:bldP spid="2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4850" y="2116138"/>
            <a:ext cx="7734300" cy="542925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Will prove today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749300" y="2160588"/>
            <a:ext cx="768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Any two schedules with 0 idle time and 0 inversions have the same max lateness</a:t>
            </a:r>
          </a:p>
        </p:txBody>
      </p:sp>
      <p:grpSp>
        <p:nvGrpSpPr>
          <p:cNvPr id="25604" name="Group 9"/>
          <p:cNvGrpSpPr>
            <a:grpSpLocks/>
          </p:cNvGrpSpPr>
          <p:nvPr/>
        </p:nvGrpSpPr>
        <p:grpSpPr bwMode="auto">
          <a:xfrm>
            <a:off x="2192338" y="3189288"/>
            <a:ext cx="4737100" cy="533400"/>
            <a:chOff x="1943049" y="3190054"/>
            <a:chExt cx="4737194" cy="533401"/>
          </a:xfrm>
        </p:grpSpPr>
        <p:sp>
          <p:nvSpPr>
            <p:cNvPr id="6" name="Rounded Rectangle 5"/>
            <p:cNvSpPr/>
            <p:nvPr/>
          </p:nvSpPr>
          <p:spPr>
            <a:xfrm>
              <a:off x="1943049" y="3190054"/>
              <a:ext cx="4737194" cy="53340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09" name="TextBox 4"/>
            <p:cNvSpPr txBox="1">
              <a:spLocks noChangeArrowheads="1"/>
            </p:cNvSpPr>
            <p:nvPr/>
          </p:nvSpPr>
          <p:spPr bwMode="auto">
            <a:xfrm>
              <a:off x="1943049" y="3244334"/>
              <a:ext cx="4737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Greedy schedule has 0 idle time and 0 inversions</a:t>
              </a:r>
            </a:p>
          </p:txBody>
        </p:sp>
      </p:grp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1411288" y="4505325"/>
            <a:ext cx="6284912" cy="715963"/>
            <a:chOff x="1139777" y="4439924"/>
            <a:chExt cx="6285059" cy="716467"/>
          </a:xfrm>
        </p:grpSpPr>
        <p:sp>
          <p:nvSpPr>
            <p:cNvPr id="8" name="Rounded Rectangle 7"/>
            <p:cNvSpPr/>
            <p:nvPr/>
          </p:nvSpPr>
          <p:spPr>
            <a:xfrm>
              <a:off x="1139777" y="4439924"/>
              <a:ext cx="6285059" cy="7164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07" name="TextBox 6"/>
            <p:cNvSpPr txBox="1">
              <a:spLocks noChangeArrowheads="1"/>
            </p:cNvSpPr>
            <p:nvPr/>
          </p:nvSpPr>
          <p:spPr bwMode="auto">
            <a:xfrm>
              <a:off x="1291748" y="4613613"/>
              <a:ext cx="59426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There is an optimal schedule with 0 idle time and 0 inversions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2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Optimal schedule with 0 idle 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4913" y="1758950"/>
            <a:ext cx="1487487" cy="3143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2400" y="1758950"/>
            <a:ext cx="868363" cy="314325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9125" y="1758950"/>
            <a:ext cx="466725" cy="3143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5850" y="1758950"/>
            <a:ext cx="3179763" cy="3143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04913" y="2909888"/>
            <a:ext cx="6002337" cy="314325"/>
            <a:chOff x="1204908" y="2909712"/>
            <a:chExt cx="6002828" cy="314811"/>
          </a:xfrm>
        </p:grpSpPr>
        <p:sp>
          <p:nvSpPr>
            <p:cNvPr id="7" name="Rectangle 6"/>
            <p:cNvSpPr/>
            <p:nvPr/>
          </p:nvSpPr>
          <p:spPr>
            <a:xfrm>
              <a:off x="1204908" y="2909712"/>
              <a:ext cx="1487609" cy="31481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2517" y="2909712"/>
              <a:ext cx="868434" cy="314811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0951" y="2909712"/>
              <a:ext cx="466763" cy="31481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7714" y="2909712"/>
              <a:ext cx="3180022" cy="3148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" name="Up-Down Arrow 11"/>
          <p:cNvSpPr/>
          <p:nvPr/>
        </p:nvSpPr>
        <p:spPr>
          <a:xfrm>
            <a:off x="1682750" y="2073275"/>
            <a:ext cx="477838" cy="83661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2921000" y="2073275"/>
            <a:ext cx="477838" cy="83661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</a:t>
            </a:r>
          </a:p>
        </p:txBody>
      </p:sp>
      <p:sp>
        <p:nvSpPr>
          <p:cNvPr id="14" name="Up-Down Arrow 13"/>
          <p:cNvSpPr/>
          <p:nvPr/>
        </p:nvSpPr>
        <p:spPr>
          <a:xfrm rot="2078303">
            <a:off x="3849688" y="1844675"/>
            <a:ext cx="544512" cy="11509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≥</a:t>
            </a:r>
          </a:p>
        </p:txBody>
      </p:sp>
      <p:sp>
        <p:nvSpPr>
          <p:cNvPr id="15" name="Up-Down Arrow 14"/>
          <p:cNvSpPr/>
          <p:nvPr/>
        </p:nvSpPr>
        <p:spPr>
          <a:xfrm rot="2078303">
            <a:off x="5083175" y="1898650"/>
            <a:ext cx="544513" cy="11509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≥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4975" y="2344738"/>
            <a:ext cx="99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Lateness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1431925" y="3832225"/>
            <a:ext cx="6437313" cy="2474913"/>
          </a:xfrm>
          <a:prstGeom prst="cloudCallout">
            <a:avLst>
              <a:gd name="adj1" fmla="val -15775"/>
              <a:gd name="adj2" fmla="val 46173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/>
              <a:t>“Only” need to convert a </a:t>
            </a:r>
            <a:r>
              <a:rPr lang="en-US" sz="2700" dirty="0">
                <a:solidFill>
                  <a:srgbClr val="660066"/>
                </a:solidFill>
              </a:rPr>
              <a:t>0</a:t>
            </a:r>
            <a:r>
              <a:rPr lang="en-US" sz="2700" dirty="0"/>
              <a:t> idle optimal ordering to one with </a:t>
            </a:r>
            <a:r>
              <a:rPr lang="en-US" sz="2700" dirty="0">
                <a:solidFill>
                  <a:srgbClr val="660066"/>
                </a:solidFill>
              </a:rPr>
              <a:t>0</a:t>
            </a:r>
            <a:r>
              <a:rPr lang="en-US" sz="2700" dirty="0"/>
              <a:t> inversions (and </a:t>
            </a:r>
            <a:r>
              <a:rPr lang="en-US" sz="2700" dirty="0">
                <a:solidFill>
                  <a:srgbClr val="660066"/>
                </a:solidFill>
              </a:rPr>
              <a:t>0</a:t>
            </a:r>
            <a:r>
              <a:rPr lang="en-US" sz="2700" dirty="0"/>
              <a:t> idle time)</a:t>
            </a:r>
          </a:p>
        </p:txBody>
      </p:sp>
    </p:spTree>
    <p:extLst>
      <p:ext uri="{BB962C8B-B14F-4D97-AF65-F5344CB8AC3E}">
        <p14:creationId xmlns:p14="http://schemas.microsoft.com/office/powerpoint/2010/main" val="355023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real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end of Semester blues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6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5377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5378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5379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5380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08125" y="1704975"/>
            <a:ext cx="3594100" cy="1236663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There are deadlines and durations of tasks</a:t>
            </a:r>
          </a:p>
        </p:txBody>
      </p:sp>
    </p:spTree>
    <p:extLst>
      <p:ext uri="{BB962C8B-B14F-4D97-AF65-F5344CB8AC3E}">
        <p14:creationId xmlns:p14="http://schemas.microsoft.com/office/powerpoint/2010/main" val="3107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real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end of Semester blues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203325"/>
            <a:ext cx="1516062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05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6406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6407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6408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6409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63" y="5064125"/>
            <a:ext cx="1528762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288" y="3863975"/>
            <a:ext cx="1531937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2463" y="4483100"/>
            <a:ext cx="1528762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9288" y="3200400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08125" y="1563688"/>
            <a:ext cx="3594100" cy="123666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There are deadlines and durations of tasks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485063" y="580231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86650" y="5264150"/>
            <a:ext cx="401638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916363" y="4694238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625" y="4097338"/>
            <a:ext cx="401637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481888" y="343376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0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algorithmic task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203325"/>
            <a:ext cx="1516062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30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7431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7432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7433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7434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63" y="5064125"/>
            <a:ext cx="1528762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288" y="3863975"/>
            <a:ext cx="1531937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2463" y="4483100"/>
            <a:ext cx="1528762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9288" y="3200400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08125" y="1563688"/>
            <a:ext cx="3594100" cy="123666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YOU decide when to start each task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485063" y="580231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86650" y="5264150"/>
            <a:ext cx="401638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916363" y="4694238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625" y="4097338"/>
            <a:ext cx="401637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481888" y="343376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Callout 31"/>
          <p:cNvSpPr/>
          <p:nvPr/>
        </p:nvSpPr>
        <p:spPr>
          <a:xfrm>
            <a:off x="6176963" y="3863975"/>
            <a:ext cx="2509837" cy="83661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You have to do ALL the tasks</a:t>
            </a:r>
          </a:p>
        </p:txBody>
      </p:sp>
    </p:spTree>
    <p:extLst>
      <p:ext uri="{BB962C8B-B14F-4D97-AF65-F5344CB8AC3E}">
        <p14:creationId xmlns:p14="http://schemas.microsoft.com/office/powerpoint/2010/main" val="159752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Scheduling to minimize lateness</a:t>
            </a: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203325"/>
            <a:ext cx="1516062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53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8454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8455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8456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8457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63" y="5064125"/>
            <a:ext cx="1528762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9288" y="3863975"/>
            <a:ext cx="1531937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2463" y="4483100"/>
            <a:ext cx="1528762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9288" y="3200400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08125" y="1563688"/>
            <a:ext cx="3594100" cy="123666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All the tasks have to be scheduled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GOAL: minimize maximum lateness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485063" y="580231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86650" y="5264150"/>
            <a:ext cx="401638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916363" y="4694238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625" y="4097338"/>
            <a:ext cx="401637" cy="1588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481888" y="3433763"/>
            <a:ext cx="401637" cy="1587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5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One possible schedule</a:t>
            </a: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203325"/>
            <a:ext cx="1516062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8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19479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19480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19481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19482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49288" y="5602288"/>
            <a:ext cx="1528762" cy="423862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14800" y="5589588"/>
            <a:ext cx="1727200" cy="4889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81225" y="5600700"/>
            <a:ext cx="1933575" cy="423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34063" y="5602288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08125" y="1563688"/>
            <a:ext cx="3594100" cy="123666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All the tasks have to be scheduled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GOAL: minimize maximum lateness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488238" y="4683125"/>
            <a:ext cx="401638" cy="1587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88238" y="4064000"/>
            <a:ext cx="401638" cy="1587"/>
          </a:xfrm>
          <a:prstGeom prst="line">
            <a:avLst/>
          </a:prstGeom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916363" y="4694238"/>
            <a:ext cx="401637" cy="1587"/>
          </a:xfrm>
          <a:prstGeom prst="line">
            <a:avLst/>
          </a:prstGeom>
          <a:ln w="762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4832" y="4682331"/>
            <a:ext cx="401638" cy="3175"/>
          </a:xfrm>
          <a:prstGeom prst="line">
            <a:avLst/>
          </a:prstGeom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481888" y="3433763"/>
            <a:ext cx="401637" cy="1587"/>
          </a:xfrm>
          <a:prstGeom prst="line">
            <a:avLst/>
          </a:prstGeom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57213" y="4711700"/>
            <a:ext cx="1982787" cy="501650"/>
          </a:xfrm>
          <a:prstGeom prst="wedgeRoundRectCallout">
            <a:avLst>
              <a:gd name="adj1" fmla="val -17594"/>
              <a:gd name="adj2" fmla="val 1136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Lateness = 0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726238" y="4745038"/>
            <a:ext cx="1982787" cy="501650"/>
          </a:xfrm>
          <a:prstGeom prst="wedgeRoundRectCallout">
            <a:avLst>
              <a:gd name="adj1" fmla="val -17594"/>
              <a:gd name="adj2" fmla="val 1136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Lateness = 2</a:t>
            </a:r>
          </a:p>
        </p:txBody>
      </p:sp>
    </p:spTree>
    <p:extLst>
      <p:ext uri="{BB962C8B-B14F-4D97-AF65-F5344CB8AC3E}">
        <p14:creationId xmlns:p14="http://schemas.microsoft.com/office/powerpoint/2010/main" val="39232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348E-6 -5.28337E-6 C 0.04912 0.00277 0.09789 0.00485 0.14735 0.00485 " pathEditMode="relative" ptsTypes="f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35 0.00485 L 0.3629 0.00231 " pathEditMode="relative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9 0.00231 L 0.63815 0.0037 " pathEditMode="relative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Scheduling to minimize maximum lateness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074738" y="2138363"/>
            <a:ext cx="2479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300">
                <a:latin typeface="Calibri" charset="0"/>
              </a:rPr>
              <a:t> jobs: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2300">
                <a:latin typeface="Calibri" charset="0"/>
              </a:rPr>
              <a:t>th job (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t</a:t>
            </a:r>
            <a:r>
              <a:rPr lang="en-US" sz="23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,d</a:t>
            </a:r>
            <a:r>
              <a:rPr lang="en-US" sz="23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2300">
                <a:latin typeface="Calibri" charset="0"/>
              </a:rPr>
              <a:t>)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074738" y="3429000"/>
            <a:ext cx="68357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Schedule the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300">
                <a:latin typeface="Calibri" charset="0"/>
              </a:rPr>
              <a:t> jobs: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2300">
                <a:latin typeface="Calibri" charset="0"/>
              </a:rPr>
              <a:t>th job gets interval [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s(i),f(i)=s(i)+t</a:t>
            </a:r>
            <a:r>
              <a:rPr lang="en-US" sz="23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2300">
                <a:latin typeface="Calibri" charset="0"/>
              </a:rPr>
              <a:t>)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319713" y="2138363"/>
            <a:ext cx="3213100" cy="846137"/>
          </a:xfrm>
          <a:prstGeom prst="cloudCallout">
            <a:avLst>
              <a:gd name="adj1" fmla="val -67117"/>
              <a:gd name="adj2" fmla="val 1112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one job at any time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154738" y="4276725"/>
            <a:ext cx="2378075" cy="727075"/>
          </a:xfrm>
          <a:prstGeom prst="wedgeRoundRectCallout">
            <a:avLst>
              <a:gd name="adj1" fmla="val -48687"/>
              <a:gd name="adj2" fmla="val -107649"/>
              <a:gd name="adj3" fmla="val 16667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Algo picks 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s(i)</a:t>
            </a:r>
            <a:endParaRPr lang="en-US" baseline="-25000">
              <a:solidFill>
                <a:srgbClr val="660066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1074738" y="4781550"/>
            <a:ext cx="4564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GOAL: Minimize MAXIMUM lateness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682750" y="5699125"/>
            <a:ext cx="334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Lateness of job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= max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(0,f(i)-d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420938" y="3949700"/>
            <a:ext cx="2898775" cy="655638"/>
          </a:xfrm>
          <a:prstGeom prst="wedgeRoundRectCallout">
            <a:avLst>
              <a:gd name="adj1" fmla="val -7724"/>
              <a:gd name="adj2" fmla="val 1022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Not the sum</a:t>
            </a:r>
          </a:p>
        </p:txBody>
      </p:sp>
      <p:sp>
        <p:nvSpPr>
          <p:cNvPr id="20489" name="TextBox 2"/>
          <p:cNvSpPr txBox="1">
            <a:spLocks noChangeArrowheads="1"/>
          </p:cNvSpPr>
          <p:nvPr/>
        </p:nvSpPr>
        <p:spPr bwMode="auto">
          <a:xfrm>
            <a:off x="1074738" y="2917825"/>
            <a:ext cx="16097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>
                <a:latin typeface="Calibri" charset="0"/>
              </a:rPr>
              <a:t>start time: </a:t>
            </a:r>
            <a:r>
              <a:rPr lang="en-US" sz="2300">
                <a:solidFill>
                  <a:srgbClr val="660066"/>
                </a:solidFill>
                <a:latin typeface="Calibri" charset="0"/>
              </a:rPr>
              <a:t>s</a:t>
            </a:r>
            <a:endParaRPr lang="en-US" sz="2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688" y="2995613"/>
            <a:ext cx="4613275" cy="2409825"/>
          </a:xfrm>
          <a:prstGeom prst="rect">
            <a:avLst/>
          </a:prstGeom>
          <a:solidFill>
            <a:srgbClr val="F79646">
              <a:alpha val="7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Greedy Algorithm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182688" y="2008188"/>
            <a:ext cx="495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(Assume jobs sorted by deadline: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≤ 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≤ ….. ≤ d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)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323975" y="2995613"/>
            <a:ext cx="4259263" cy="2193925"/>
            <a:chOff x="1324313" y="2996135"/>
            <a:chExt cx="4259215" cy="2192701"/>
          </a:xfrm>
        </p:grpSpPr>
        <p:sp>
          <p:nvSpPr>
            <p:cNvPr id="21509" name="TextBox 3"/>
            <p:cNvSpPr txBox="1">
              <a:spLocks noChangeArrowheads="1"/>
            </p:cNvSpPr>
            <p:nvPr/>
          </p:nvSpPr>
          <p:spPr bwMode="auto">
            <a:xfrm>
              <a:off x="1324313" y="2996135"/>
              <a:ext cx="490947" cy="39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f=s</a:t>
              </a:r>
            </a:p>
          </p:txBody>
        </p:sp>
        <p:sp>
          <p:nvSpPr>
            <p:cNvPr id="21510" name="TextBox 4"/>
            <p:cNvSpPr txBox="1">
              <a:spLocks noChangeArrowheads="1"/>
            </p:cNvSpPr>
            <p:nvPr/>
          </p:nvSpPr>
          <p:spPr bwMode="auto">
            <a:xfrm>
              <a:off x="1324313" y="3631958"/>
              <a:ext cx="230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</a:rPr>
                <a:t>For every </a:t>
              </a:r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2000">
                  <a:latin typeface="Calibri" charset="0"/>
                </a:rPr>
                <a:t> in </a:t>
              </a:r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1..n</a:t>
              </a:r>
              <a:r>
                <a:rPr lang="en-US" sz="2000">
                  <a:latin typeface="Calibri" charset="0"/>
                </a:rPr>
                <a:t> do</a:t>
              </a:r>
            </a:p>
          </p:txBody>
        </p:sp>
        <p:sp>
          <p:nvSpPr>
            <p:cNvPr id="21511" name="TextBox 5"/>
            <p:cNvSpPr txBox="1">
              <a:spLocks noChangeArrowheads="1"/>
            </p:cNvSpPr>
            <p:nvPr/>
          </p:nvSpPr>
          <p:spPr bwMode="auto">
            <a:xfrm>
              <a:off x="1682529" y="4148370"/>
              <a:ext cx="3900999" cy="39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</a:rPr>
                <a:t>Schedule job</a:t>
              </a:r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 i </a:t>
              </a:r>
              <a:r>
                <a:rPr lang="en-US" sz="2000">
                  <a:latin typeface="Calibri" charset="0"/>
                </a:rPr>
                <a:t>from </a:t>
              </a:r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s(i)=f</a:t>
              </a:r>
              <a:r>
                <a:rPr lang="en-US" sz="2000">
                  <a:latin typeface="Calibri" charset="0"/>
                </a:rPr>
                <a:t> to </a:t>
              </a:r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f(i)=f+t</a:t>
              </a:r>
              <a:r>
                <a:rPr lang="en-US" sz="2000" baseline="-25000">
                  <a:solidFill>
                    <a:srgbClr val="660066"/>
                  </a:solidFill>
                  <a:latin typeface="Calibri" charset="0"/>
                </a:rPr>
                <a:t>i</a:t>
              </a:r>
            </a:p>
          </p:txBody>
        </p:sp>
        <p:sp>
          <p:nvSpPr>
            <p:cNvPr id="21512" name="TextBox 6"/>
            <p:cNvSpPr txBox="1">
              <a:spLocks noChangeArrowheads="1"/>
            </p:cNvSpPr>
            <p:nvPr/>
          </p:nvSpPr>
          <p:spPr bwMode="auto">
            <a:xfrm>
              <a:off x="1682529" y="4788726"/>
              <a:ext cx="7218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660066"/>
                  </a:solidFill>
                  <a:latin typeface="Calibri" charset="0"/>
                </a:rPr>
                <a:t>f=f+t</a:t>
              </a:r>
              <a:r>
                <a:rPr lang="en-US" sz="2000" baseline="-25000">
                  <a:solidFill>
                    <a:srgbClr val="660066"/>
                  </a:solidFill>
                  <a:latin typeface="Calibri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Solving end of Semester blues</a:t>
            </a: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176338"/>
            <a:ext cx="914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60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2561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2562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2563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2564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47700" y="3979863"/>
            <a:ext cx="3462338" cy="4016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700" y="3443288"/>
            <a:ext cx="1528763" cy="423862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513" y="2243138"/>
            <a:ext cx="1531937" cy="434975"/>
          </a:xfrm>
          <a:prstGeom prst="rect">
            <a:avLst/>
          </a:prstGeom>
          <a:solidFill>
            <a:srgbClr val="0000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700" y="2862263"/>
            <a:ext cx="1528763" cy="4127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525" y="1579563"/>
            <a:ext cx="1536700" cy="434975"/>
          </a:xfrm>
          <a:prstGeom prst="rect">
            <a:avLst/>
          </a:prstGeom>
          <a:solidFill>
            <a:srgbClr val="9C00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Term paper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7480300" y="4181475"/>
            <a:ext cx="401638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81888" y="3643313"/>
            <a:ext cx="401637" cy="1587"/>
          </a:xfrm>
          <a:prstGeom prst="line">
            <a:avLst/>
          </a:prstGeom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911600" y="3073400"/>
            <a:ext cx="401638" cy="1588"/>
          </a:xfrm>
          <a:prstGeom prst="line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0863" y="2476500"/>
            <a:ext cx="401638" cy="1587"/>
          </a:xfrm>
          <a:prstGeom prst="line">
            <a:avLst/>
          </a:prstGeom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477125" y="1812925"/>
            <a:ext cx="401638" cy="1588"/>
          </a:xfrm>
          <a:prstGeom prst="line">
            <a:avLst/>
          </a:prstGeom>
          <a:ln w="76200" cap="flat" cmpd="sng" algn="ctr">
            <a:solidFill>
              <a:srgbClr val="9C00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4525" y="5521325"/>
            <a:ext cx="1528763" cy="41275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81225" y="5499100"/>
            <a:ext cx="1928813" cy="434975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10038" y="5510213"/>
            <a:ext cx="1720850" cy="423862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77150" y="5499100"/>
            <a:ext cx="3462338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32475" y="5499100"/>
            <a:ext cx="1844675" cy="434975"/>
          </a:xfrm>
          <a:prstGeom prst="rect">
            <a:avLst/>
          </a:prstGeom>
          <a:solidFill>
            <a:srgbClr val="9C00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Term paper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130300" y="5037138"/>
            <a:ext cx="7556500" cy="484187"/>
            <a:chOff x="1130237" y="5037367"/>
            <a:chExt cx="7556563" cy="483890"/>
          </a:xfrm>
        </p:grpSpPr>
        <p:sp>
          <p:nvSpPr>
            <p:cNvPr id="22549" name="TextBox 37"/>
            <p:cNvSpPr txBox="1">
              <a:spLocks noChangeArrowheads="1"/>
            </p:cNvSpPr>
            <p:nvPr/>
          </p:nvSpPr>
          <p:spPr bwMode="auto">
            <a:xfrm>
              <a:off x="1130237" y="5059592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0</a:t>
              </a:r>
            </a:p>
          </p:txBody>
        </p:sp>
        <p:sp>
          <p:nvSpPr>
            <p:cNvPr id="22550" name="TextBox 38"/>
            <p:cNvSpPr txBox="1">
              <a:spLocks noChangeArrowheads="1"/>
            </p:cNvSpPr>
            <p:nvPr/>
          </p:nvSpPr>
          <p:spPr bwMode="auto">
            <a:xfrm>
              <a:off x="2945946" y="5059592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0</a:t>
              </a:r>
            </a:p>
          </p:txBody>
        </p:sp>
        <p:sp>
          <p:nvSpPr>
            <p:cNvPr id="22551" name="TextBox 39"/>
            <p:cNvSpPr txBox="1">
              <a:spLocks noChangeArrowheads="1"/>
            </p:cNvSpPr>
            <p:nvPr/>
          </p:nvSpPr>
          <p:spPr bwMode="auto">
            <a:xfrm>
              <a:off x="4913358" y="5059592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0</a:t>
              </a:r>
            </a:p>
          </p:txBody>
        </p:sp>
        <p:sp>
          <p:nvSpPr>
            <p:cNvPr id="22552" name="TextBox 40"/>
            <p:cNvSpPr txBox="1">
              <a:spLocks noChangeArrowheads="1"/>
            </p:cNvSpPr>
            <p:nvPr/>
          </p:nvSpPr>
          <p:spPr bwMode="auto">
            <a:xfrm>
              <a:off x="6667287" y="5059592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0</a:t>
              </a:r>
            </a:p>
          </p:txBody>
        </p:sp>
        <p:sp>
          <p:nvSpPr>
            <p:cNvPr id="22553" name="TextBox 41"/>
            <p:cNvSpPr txBox="1">
              <a:spLocks noChangeArrowheads="1"/>
            </p:cNvSpPr>
            <p:nvPr/>
          </p:nvSpPr>
          <p:spPr bwMode="auto">
            <a:xfrm>
              <a:off x="8346142" y="5037367"/>
              <a:ext cx="3406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Calibri" charset="0"/>
                </a:rPr>
                <a:t>2</a:t>
              </a:r>
            </a:p>
          </p:txBody>
        </p:sp>
      </p:grpSp>
      <p:sp>
        <p:nvSpPr>
          <p:cNvPr id="44" name="Cloud Callout 43"/>
          <p:cNvSpPr/>
          <p:nvPr/>
        </p:nvSpPr>
        <p:spPr>
          <a:xfrm>
            <a:off x="4322763" y="3443288"/>
            <a:ext cx="2884487" cy="1593850"/>
          </a:xfrm>
          <a:prstGeom prst="cloudCallout">
            <a:avLst>
              <a:gd name="adj1" fmla="val 2728"/>
              <a:gd name="adj2" fmla="val 7158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Max lateness = 2</a:t>
            </a:r>
          </a:p>
        </p:txBody>
      </p:sp>
    </p:spTree>
    <p:extLst>
      <p:ext uri="{BB962C8B-B14F-4D97-AF65-F5344CB8AC3E}">
        <p14:creationId xmlns:p14="http://schemas.microsoft.com/office/powerpoint/2010/main" val="12257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533</Words>
  <Application>Microsoft Macintosh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Greedy Algorithms</vt:lpstr>
      <vt:lpstr>The “real” end of Semester blues</vt:lpstr>
      <vt:lpstr>The “real” end of Semester blues</vt:lpstr>
      <vt:lpstr>The algorithmic task</vt:lpstr>
      <vt:lpstr>Scheduling to minimize lateness</vt:lpstr>
      <vt:lpstr>One possible schedule</vt:lpstr>
      <vt:lpstr>Scheduling to minimize maximum lateness</vt:lpstr>
      <vt:lpstr>The Greedy Algorithm</vt:lpstr>
      <vt:lpstr>Solving end of Semester blues</vt:lpstr>
      <vt:lpstr>_x0014_Proof of Correctness “Exchange argument”</vt:lpstr>
      <vt:lpstr>Two definitions for schedules</vt:lpstr>
      <vt:lpstr>Will prove today</vt:lpstr>
      <vt:lpstr>Optimal schedule with 0 idle time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</cp:revision>
  <dcterms:created xsi:type="dcterms:W3CDTF">2018-05-29T14:01:07Z</dcterms:created>
  <dcterms:modified xsi:type="dcterms:W3CDTF">2018-06-04T17:32:03Z</dcterms:modified>
</cp:coreProperties>
</file>