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1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277F-A5D6-D04D-B47A-94FD97A63313}" type="datetimeFigureOut"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9620-4722-E74F-A117-A1898692B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Asymptotic Runtime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Asymptotic Notation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78686" y="2339296"/>
            <a:ext cx="299145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500" dirty="0" smtClean="0">
                <a:solidFill>
                  <a:srgbClr val="3366FF"/>
                </a:solidFill>
                <a:latin typeface="Calibri" charset="0"/>
              </a:rPr>
              <a:t>O</a:t>
            </a:r>
            <a:r>
              <a:rPr lang="en-US" sz="3500" dirty="0" smtClean="0">
                <a:latin typeface="Calibri" charset="0"/>
              </a:rPr>
              <a:t> is similar to </a:t>
            </a:r>
            <a:r>
              <a:rPr lang="en-US" sz="3500" dirty="0" smtClean="0">
                <a:solidFill>
                  <a:srgbClr val="3366FF"/>
                </a:solidFill>
                <a:latin typeface="Calibri" charset="0"/>
              </a:rPr>
              <a:t>≤</a:t>
            </a:r>
            <a:endParaRPr lang="en-US" sz="3500" dirty="0">
              <a:solidFill>
                <a:srgbClr val="3366FF"/>
              </a:solidFill>
              <a:latin typeface="Calibri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78686" y="3164796"/>
            <a:ext cx="299233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500" dirty="0" err="1" smtClean="0">
                <a:solidFill>
                  <a:srgbClr val="3366FF"/>
                </a:solidFill>
                <a:latin typeface="Calibri" charset="0"/>
              </a:rPr>
              <a:t>Ω</a:t>
            </a:r>
            <a:r>
              <a:rPr lang="en-US" sz="3500" dirty="0" smtClean="0">
                <a:latin typeface="Calibri" charset="0"/>
              </a:rPr>
              <a:t> is similar to </a:t>
            </a:r>
            <a:r>
              <a:rPr lang="en-US" sz="3500" dirty="0" smtClean="0">
                <a:solidFill>
                  <a:srgbClr val="3366FF"/>
                </a:solidFill>
                <a:latin typeface="Calibri" charset="0"/>
              </a:rPr>
              <a:t>≥</a:t>
            </a:r>
            <a:endParaRPr lang="en-US" sz="3500" dirty="0">
              <a:solidFill>
                <a:srgbClr val="3366FF"/>
              </a:solidFill>
              <a:latin typeface="Calibri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78686" y="4074434"/>
            <a:ext cx="299145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500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sz="3500" dirty="0" smtClean="0">
                <a:latin typeface="Calibri" charset="0"/>
              </a:rPr>
              <a:t> is similar to </a:t>
            </a:r>
            <a:r>
              <a:rPr lang="en-US" sz="3500" dirty="0" smtClean="0">
                <a:solidFill>
                  <a:srgbClr val="3366FF"/>
                </a:solidFill>
                <a:latin typeface="Calibri" charset="0"/>
              </a:rPr>
              <a:t>=</a:t>
            </a:r>
            <a:endParaRPr lang="en-US" sz="3500" dirty="0">
              <a:solidFill>
                <a:srgbClr val="33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1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g(n)</a:t>
            </a:r>
            <a:r>
              <a:rPr lang="en-US" dirty="0">
                <a:solidFill>
                  <a:srgbClr val="932756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</a:t>
            </a:r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O(f(n))</a:t>
            </a:r>
          </a:p>
        </p:txBody>
      </p:sp>
      <p:grpSp>
        <p:nvGrpSpPr>
          <p:cNvPr id="35842" name="Group 6"/>
          <p:cNvGrpSpPr>
            <a:grpSpLocks/>
          </p:cNvGrpSpPr>
          <p:nvPr/>
        </p:nvGrpSpPr>
        <p:grpSpPr bwMode="auto">
          <a:xfrm>
            <a:off x="1801813" y="2117725"/>
            <a:ext cx="5389562" cy="3752850"/>
            <a:chOff x="1347707" y="1417639"/>
            <a:chExt cx="5390830" cy="3752588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-95098" y="3287582"/>
              <a:ext cx="3752588" cy="12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347707" y="4898784"/>
              <a:ext cx="5390830" cy="25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2241550" y="2605088"/>
            <a:ext cx="4743450" cy="2979737"/>
          </a:xfrm>
          <a:custGeom>
            <a:avLst/>
            <a:gdLst>
              <a:gd name="connsiteX0" fmla="*/ 0 w 4742894"/>
              <a:gd name="connsiteY0" fmla="*/ 2980330 h 2980330"/>
              <a:gd name="connsiteX1" fmla="*/ 1619841 w 4742894"/>
              <a:gd name="connsiteY1" fmla="*/ 2708213 h 2980330"/>
              <a:gd name="connsiteX2" fmla="*/ 1619841 w 4742894"/>
              <a:gd name="connsiteY2" fmla="*/ 2708213 h 2980330"/>
              <a:gd name="connsiteX3" fmla="*/ 2980507 w 4742894"/>
              <a:gd name="connsiteY3" fmla="*/ 2086231 h 2980330"/>
              <a:gd name="connsiteX4" fmla="*/ 4237503 w 4742894"/>
              <a:gd name="connsiteY4" fmla="*/ 868183 h 2980330"/>
              <a:gd name="connsiteX5" fmla="*/ 4742894 w 4742894"/>
              <a:gd name="connsiteY5" fmla="*/ 0 h 2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2894" h="2980330">
                <a:moveTo>
                  <a:pt x="0" y="2980330"/>
                </a:moveTo>
                <a:lnTo>
                  <a:pt x="1619841" y="2708213"/>
                </a:lnTo>
                <a:lnTo>
                  <a:pt x="1619841" y="2708213"/>
                </a:lnTo>
                <a:cubicBezTo>
                  <a:pt x="1846619" y="2604549"/>
                  <a:pt x="2544230" y="2392903"/>
                  <a:pt x="2980507" y="2086231"/>
                </a:cubicBezTo>
                <a:cubicBezTo>
                  <a:pt x="3416784" y="1779559"/>
                  <a:pt x="3943772" y="1215888"/>
                  <a:pt x="4237503" y="868183"/>
                </a:cubicBezTo>
                <a:cubicBezTo>
                  <a:pt x="4531234" y="520478"/>
                  <a:pt x="4742894" y="0"/>
                  <a:pt x="4742894" y="0"/>
                </a:cubicBez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6985000" y="2117725"/>
            <a:ext cx="595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3366FF"/>
                </a:solidFill>
              </a:rPr>
              <a:t>g(n)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22688" y="5481638"/>
            <a:ext cx="398462" cy="576262"/>
            <a:chOff x="3723294" y="5482009"/>
            <a:chExt cx="398629" cy="576660"/>
          </a:xfrm>
        </p:grpSpPr>
        <p:sp>
          <p:nvSpPr>
            <p:cNvPr id="35851" name="TextBox 9"/>
            <p:cNvSpPr txBox="1">
              <a:spLocks noChangeArrowheads="1"/>
            </p:cNvSpPr>
            <p:nvPr/>
          </p:nvSpPr>
          <p:spPr bwMode="auto">
            <a:xfrm>
              <a:off x="3723294" y="5689337"/>
              <a:ext cx="39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n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3755019" y="5623394"/>
              <a:ext cx="284358" cy="1589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216150" y="1376363"/>
            <a:ext cx="6470650" cy="4208462"/>
            <a:chOff x="2215942" y="1376433"/>
            <a:chExt cx="6470858" cy="4208447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3605854" y="5188800"/>
              <a:ext cx="584198" cy="1587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215942" y="1746319"/>
              <a:ext cx="4756303" cy="3838561"/>
            </a:xfrm>
            <a:custGeom>
              <a:avLst/>
              <a:gdLst>
                <a:gd name="connsiteX0" fmla="*/ 0 w 4755852"/>
                <a:gd name="connsiteY0" fmla="*/ 3618830 h 3839115"/>
                <a:gd name="connsiteX1" fmla="*/ 64794 w 4755852"/>
                <a:gd name="connsiteY1" fmla="*/ 3541082 h 3839115"/>
                <a:gd name="connsiteX2" fmla="*/ 129587 w 4755852"/>
                <a:gd name="connsiteY2" fmla="*/ 3489251 h 3839115"/>
                <a:gd name="connsiteX3" fmla="*/ 220298 w 4755852"/>
                <a:gd name="connsiteY3" fmla="*/ 3424461 h 3839115"/>
                <a:gd name="connsiteX4" fmla="*/ 323968 w 4755852"/>
                <a:gd name="connsiteY4" fmla="*/ 3333755 h 3839115"/>
                <a:gd name="connsiteX5" fmla="*/ 362844 w 4755852"/>
                <a:gd name="connsiteY5" fmla="*/ 3320797 h 3839115"/>
                <a:gd name="connsiteX6" fmla="*/ 401720 w 4755852"/>
                <a:gd name="connsiteY6" fmla="*/ 3333755 h 3839115"/>
                <a:gd name="connsiteX7" fmla="*/ 414679 w 4755852"/>
                <a:gd name="connsiteY7" fmla="*/ 3411503 h 3839115"/>
                <a:gd name="connsiteX8" fmla="*/ 440597 w 4755852"/>
                <a:gd name="connsiteY8" fmla="*/ 3450377 h 3839115"/>
                <a:gd name="connsiteX9" fmla="*/ 466514 w 4755852"/>
                <a:gd name="connsiteY9" fmla="*/ 3528124 h 3839115"/>
                <a:gd name="connsiteX10" fmla="*/ 479473 w 4755852"/>
                <a:gd name="connsiteY10" fmla="*/ 3566998 h 3839115"/>
                <a:gd name="connsiteX11" fmla="*/ 505390 w 4755852"/>
                <a:gd name="connsiteY11" fmla="*/ 3618830 h 3839115"/>
                <a:gd name="connsiteX12" fmla="*/ 518349 w 4755852"/>
                <a:gd name="connsiteY12" fmla="*/ 3657704 h 3839115"/>
                <a:gd name="connsiteX13" fmla="*/ 544266 w 4755852"/>
                <a:gd name="connsiteY13" fmla="*/ 3696578 h 3839115"/>
                <a:gd name="connsiteX14" fmla="*/ 570184 w 4755852"/>
                <a:gd name="connsiteY14" fmla="*/ 3774326 h 3839115"/>
                <a:gd name="connsiteX15" fmla="*/ 583142 w 4755852"/>
                <a:gd name="connsiteY15" fmla="*/ 3813200 h 3839115"/>
                <a:gd name="connsiteX16" fmla="*/ 609060 w 4755852"/>
                <a:gd name="connsiteY16" fmla="*/ 3839115 h 3839115"/>
                <a:gd name="connsiteX17" fmla="*/ 686812 w 4755852"/>
                <a:gd name="connsiteY17" fmla="*/ 3800242 h 3839115"/>
                <a:gd name="connsiteX18" fmla="*/ 712730 w 4755852"/>
                <a:gd name="connsiteY18" fmla="*/ 3722494 h 3839115"/>
                <a:gd name="connsiteX19" fmla="*/ 738647 w 4755852"/>
                <a:gd name="connsiteY19" fmla="*/ 3670662 h 3839115"/>
                <a:gd name="connsiteX20" fmla="*/ 764565 w 4755852"/>
                <a:gd name="connsiteY20" fmla="*/ 3476293 h 3839115"/>
                <a:gd name="connsiteX21" fmla="*/ 777523 w 4755852"/>
                <a:gd name="connsiteY21" fmla="*/ 3359671 h 3839115"/>
                <a:gd name="connsiteX22" fmla="*/ 790482 w 4755852"/>
                <a:gd name="connsiteY22" fmla="*/ 3307839 h 3839115"/>
                <a:gd name="connsiteX23" fmla="*/ 803441 w 4755852"/>
                <a:gd name="connsiteY23" fmla="*/ 3230091 h 3839115"/>
                <a:gd name="connsiteX24" fmla="*/ 881193 w 4755852"/>
                <a:gd name="connsiteY24" fmla="*/ 3152344 h 3839115"/>
                <a:gd name="connsiteX25" fmla="*/ 907111 w 4755852"/>
                <a:gd name="connsiteY25" fmla="*/ 3126428 h 3839115"/>
                <a:gd name="connsiteX26" fmla="*/ 933028 w 4755852"/>
                <a:gd name="connsiteY26" fmla="*/ 3165302 h 3839115"/>
                <a:gd name="connsiteX27" fmla="*/ 945987 w 4755852"/>
                <a:gd name="connsiteY27" fmla="*/ 3204175 h 3839115"/>
                <a:gd name="connsiteX28" fmla="*/ 971904 w 4755852"/>
                <a:gd name="connsiteY28" fmla="*/ 3256007 h 3839115"/>
                <a:gd name="connsiteX29" fmla="*/ 997822 w 4755852"/>
                <a:gd name="connsiteY29" fmla="*/ 3372629 h 3839115"/>
                <a:gd name="connsiteX30" fmla="*/ 1010780 w 4755852"/>
                <a:gd name="connsiteY30" fmla="*/ 3411503 h 3839115"/>
                <a:gd name="connsiteX31" fmla="*/ 1062615 w 4755852"/>
                <a:gd name="connsiteY31" fmla="*/ 3502209 h 3839115"/>
                <a:gd name="connsiteX32" fmla="*/ 1101491 w 4755852"/>
                <a:gd name="connsiteY32" fmla="*/ 3592914 h 3839115"/>
                <a:gd name="connsiteX33" fmla="*/ 1140368 w 4755852"/>
                <a:gd name="connsiteY33" fmla="*/ 3670662 h 3839115"/>
                <a:gd name="connsiteX34" fmla="*/ 1192203 w 4755852"/>
                <a:gd name="connsiteY34" fmla="*/ 3735452 h 3839115"/>
                <a:gd name="connsiteX35" fmla="*/ 1218120 w 4755852"/>
                <a:gd name="connsiteY35" fmla="*/ 3774326 h 3839115"/>
                <a:gd name="connsiteX36" fmla="*/ 1295872 w 4755852"/>
                <a:gd name="connsiteY36" fmla="*/ 3800242 h 3839115"/>
                <a:gd name="connsiteX37" fmla="*/ 1438418 w 4755852"/>
                <a:gd name="connsiteY37" fmla="*/ 3787284 h 3839115"/>
                <a:gd name="connsiteX38" fmla="*/ 1503212 w 4755852"/>
                <a:gd name="connsiteY38" fmla="*/ 3722494 h 3839115"/>
                <a:gd name="connsiteX39" fmla="*/ 1542088 w 4755852"/>
                <a:gd name="connsiteY39" fmla="*/ 3696578 h 3839115"/>
                <a:gd name="connsiteX40" fmla="*/ 1568006 w 4755852"/>
                <a:gd name="connsiteY40" fmla="*/ 3670662 h 3839115"/>
                <a:gd name="connsiteX41" fmla="*/ 1593923 w 4755852"/>
                <a:gd name="connsiteY41" fmla="*/ 3631788 h 3839115"/>
                <a:gd name="connsiteX42" fmla="*/ 1671675 w 4755852"/>
                <a:gd name="connsiteY42" fmla="*/ 3579956 h 3839115"/>
                <a:gd name="connsiteX43" fmla="*/ 1723510 w 4755852"/>
                <a:gd name="connsiteY43" fmla="*/ 3515167 h 3839115"/>
                <a:gd name="connsiteX44" fmla="*/ 1775345 w 4755852"/>
                <a:gd name="connsiteY44" fmla="*/ 3450377 h 3839115"/>
                <a:gd name="connsiteX45" fmla="*/ 1814221 w 4755852"/>
                <a:gd name="connsiteY45" fmla="*/ 3320797 h 3839115"/>
                <a:gd name="connsiteX46" fmla="*/ 1827180 w 4755852"/>
                <a:gd name="connsiteY46" fmla="*/ 3281923 h 3839115"/>
                <a:gd name="connsiteX47" fmla="*/ 1866056 w 4755852"/>
                <a:gd name="connsiteY47" fmla="*/ 3035722 h 3839115"/>
                <a:gd name="connsiteX48" fmla="*/ 1891974 w 4755852"/>
                <a:gd name="connsiteY48" fmla="*/ 2919100 h 3839115"/>
                <a:gd name="connsiteX49" fmla="*/ 1917891 w 4755852"/>
                <a:gd name="connsiteY49" fmla="*/ 2880226 h 3839115"/>
                <a:gd name="connsiteX50" fmla="*/ 1995643 w 4755852"/>
                <a:gd name="connsiteY50" fmla="*/ 2854311 h 3839115"/>
                <a:gd name="connsiteX51" fmla="*/ 2099313 w 4755852"/>
                <a:gd name="connsiteY51" fmla="*/ 2880226 h 3839115"/>
                <a:gd name="connsiteX52" fmla="*/ 2293694 w 4755852"/>
                <a:gd name="connsiteY52" fmla="*/ 2841353 h 3839115"/>
                <a:gd name="connsiteX53" fmla="*/ 2280735 w 4755852"/>
                <a:gd name="connsiteY53" fmla="*/ 2711773 h 3839115"/>
                <a:gd name="connsiteX54" fmla="*/ 2306653 w 4755852"/>
                <a:gd name="connsiteY54" fmla="*/ 2685857 h 3839115"/>
                <a:gd name="connsiteX55" fmla="*/ 2747249 w 4755852"/>
                <a:gd name="connsiteY55" fmla="*/ 2672899 h 3839115"/>
                <a:gd name="connsiteX56" fmla="*/ 2812043 w 4755852"/>
                <a:gd name="connsiteY56" fmla="*/ 2608109 h 3839115"/>
                <a:gd name="connsiteX57" fmla="*/ 2837961 w 4755852"/>
                <a:gd name="connsiteY57" fmla="*/ 2556278 h 3839115"/>
                <a:gd name="connsiteX58" fmla="*/ 2863878 w 4755852"/>
                <a:gd name="connsiteY58" fmla="*/ 2478530 h 3839115"/>
                <a:gd name="connsiteX59" fmla="*/ 2902754 w 4755852"/>
                <a:gd name="connsiteY59" fmla="*/ 2310076 h 3839115"/>
                <a:gd name="connsiteX60" fmla="*/ 2915713 w 4755852"/>
                <a:gd name="connsiteY60" fmla="*/ 2232329 h 3839115"/>
                <a:gd name="connsiteX61" fmla="*/ 2928672 w 4755852"/>
                <a:gd name="connsiteY61" fmla="*/ 2115707 h 3839115"/>
                <a:gd name="connsiteX62" fmla="*/ 2941630 w 4755852"/>
                <a:gd name="connsiteY62" fmla="*/ 2025001 h 3839115"/>
                <a:gd name="connsiteX63" fmla="*/ 2967548 w 4755852"/>
                <a:gd name="connsiteY63" fmla="*/ 1895422 h 3839115"/>
                <a:gd name="connsiteX64" fmla="*/ 3123053 w 4755852"/>
                <a:gd name="connsiteY64" fmla="*/ 1934295 h 3839115"/>
                <a:gd name="connsiteX65" fmla="*/ 3161929 w 4755852"/>
                <a:gd name="connsiteY65" fmla="*/ 1973169 h 3839115"/>
                <a:gd name="connsiteX66" fmla="*/ 3200805 w 4755852"/>
                <a:gd name="connsiteY66" fmla="*/ 1986127 h 3839115"/>
                <a:gd name="connsiteX67" fmla="*/ 3239681 w 4755852"/>
                <a:gd name="connsiteY67" fmla="*/ 2012043 h 3839115"/>
                <a:gd name="connsiteX68" fmla="*/ 3304475 w 4755852"/>
                <a:gd name="connsiteY68" fmla="*/ 1765842 h 3839115"/>
                <a:gd name="connsiteX69" fmla="*/ 3447021 w 4755852"/>
                <a:gd name="connsiteY69" fmla="*/ 1714010 h 3839115"/>
                <a:gd name="connsiteX70" fmla="*/ 3511814 w 4755852"/>
                <a:gd name="connsiteY70" fmla="*/ 1688094 h 3839115"/>
                <a:gd name="connsiteX71" fmla="*/ 3654360 w 4755852"/>
                <a:gd name="connsiteY71" fmla="*/ 1662178 h 3839115"/>
                <a:gd name="connsiteX72" fmla="*/ 3745071 w 4755852"/>
                <a:gd name="connsiteY72" fmla="*/ 1467809 h 3839115"/>
                <a:gd name="connsiteX73" fmla="*/ 3796906 w 4755852"/>
                <a:gd name="connsiteY73" fmla="*/ 1351187 h 3839115"/>
                <a:gd name="connsiteX74" fmla="*/ 3835782 w 4755852"/>
                <a:gd name="connsiteY74" fmla="*/ 1286397 h 3839115"/>
                <a:gd name="connsiteX75" fmla="*/ 3874659 w 4755852"/>
                <a:gd name="connsiteY75" fmla="*/ 1156818 h 3839115"/>
                <a:gd name="connsiteX76" fmla="*/ 3848741 w 4755852"/>
                <a:gd name="connsiteY76" fmla="*/ 1027238 h 3839115"/>
                <a:gd name="connsiteX77" fmla="*/ 3770989 w 4755852"/>
                <a:gd name="connsiteY77" fmla="*/ 910617 h 3839115"/>
                <a:gd name="connsiteX78" fmla="*/ 3745071 w 4755852"/>
                <a:gd name="connsiteY78" fmla="*/ 858785 h 3839115"/>
                <a:gd name="connsiteX79" fmla="*/ 3719154 w 4755852"/>
                <a:gd name="connsiteY79" fmla="*/ 819911 h 3839115"/>
                <a:gd name="connsiteX80" fmla="*/ 3654360 w 4755852"/>
                <a:gd name="connsiteY80" fmla="*/ 703289 h 3839115"/>
                <a:gd name="connsiteX81" fmla="*/ 3602525 w 4755852"/>
                <a:gd name="connsiteY81" fmla="*/ 690331 h 3839115"/>
                <a:gd name="connsiteX82" fmla="*/ 3472938 w 4755852"/>
                <a:gd name="connsiteY82" fmla="*/ 664415 h 3839115"/>
                <a:gd name="connsiteX83" fmla="*/ 3356310 w 4755852"/>
                <a:gd name="connsiteY83" fmla="*/ 638500 h 3839115"/>
                <a:gd name="connsiteX84" fmla="*/ 3408144 w 4755852"/>
                <a:gd name="connsiteY84" fmla="*/ 625542 h 3839115"/>
                <a:gd name="connsiteX85" fmla="*/ 3459979 w 4755852"/>
                <a:gd name="connsiteY85" fmla="*/ 599626 h 3839115"/>
                <a:gd name="connsiteX86" fmla="*/ 3563649 w 4755852"/>
                <a:gd name="connsiteY86" fmla="*/ 586668 h 3839115"/>
                <a:gd name="connsiteX87" fmla="*/ 3822824 w 4755852"/>
                <a:gd name="connsiteY87" fmla="*/ 560752 h 3839115"/>
                <a:gd name="connsiteX88" fmla="*/ 3952411 w 4755852"/>
                <a:gd name="connsiteY88" fmla="*/ 470046 h 3839115"/>
                <a:gd name="connsiteX89" fmla="*/ 3991287 w 4755852"/>
                <a:gd name="connsiteY89" fmla="*/ 457088 h 3839115"/>
                <a:gd name="connsiteX90" fmla="*/ 4043122 w 4755852"/>
                <a:gd name="connsiteY90" fmla="*/ 418214 h 3839115"/>
                <a:gd name="connsiteX91" fmla="*/ 4081998 w 4755852"/>
                <a:gd name="connsiteY91" fmla="*/ 379340 h 3839115"/>
                <a:gd name="connsiteX92" fmla="*/ 4367090 w 4755852"/>
                <a:gd name="connsiteY92" fmla="*/ 327509 h 3839115"/>
                <a:gd name="connsiteX93" fmla="*/ 4548512 w 4755852"/>
                <a:gd name="connsiteY93" fmla="*/ 275677 h 3839115"/>
                <a:gd name="connsiteX94" fmla="*/ 4587388 w 4755852"/>
                <a:gd name="connsiteY94" fmla="*/ 262719 h 3839115"/>
                <a:gd name="connsiteX95" fmla="*/ 4613306 w 4755852"/>
                <a:gd name="connsiteY95" fmla="*/ 107223 h 3839115"/>
                <a:gd name="connsiteX96" fmla="*/ 4716976 w 4755852"/>
                <a:gd name="connsiteY96" fmla="*/ 3560 h 3839115"/>
                <a:gd name="connsiteX97" fmla="*/ 4755852 w 4755852"/>
                <a:gd name="connsiteY97" fmla="*/ 3560 h 383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755852" h="3839115">
                  <a:moveTo>
                    <a:pt x="0" y="3618830"/>
                  </a:moveTo>
                  <a:cubicBezTo>
                    <a:pt x="27605" y="3577425"/>
                    <a:pt x="24881" y="3576004"/>
                    <a:pt x="64794" y="3541082"/>
                  </a:cubicBezTo>
                  <a:cubicBezTo>
                    <a:pt x="85609" y="3522870"/>
                    <a:pt x="110029" y="3508807"/>
                    <a:pt x="129587" y="3489251"/>
                  </a:cubicBezTo>
                  <a:cubicBezTo>
                    <a:pt x="200759" y="3418083"/>
                    <a:pt x="92726" y="3475488"/>
                    <a:pt x="220298" y="3424461"/>
                  </a:cubicBezTo>
                  <a:cubicBezTo>
                    <a:pt x="254077" y="3390684"/>
                    <a:pt x="281108" y="3355184"/>
                    <a:pt x="323968" y="3333755"/>
                  </a:cubicBezTo>
                  <a:cubicBezTo>
                    <a:pt x="336186" y="3327647"/>
                    <a:pt x="349885" y="3325116"/>
                    <a:pt x="362844" y="3320797"/>
                  </a:cubicBezTo>
                  <a:cubicBezTo>
                    <a:pt x="375803" y="3325116"/>
                    <a:pt x="394943" y="3321895"/>
                    <a:pt x="401720" y="3333755"/>
                  </a:cubicBezTo>
                  <a:cubicBezTo>
                    <a:pt x="414756" y="3356566"/>
                    <a:pt x="406370" y="3386578"/>
                    <a:pt x="414679" y="3411503"/>
                  </a:cubicBezTo>
                  <a:cubicBezTo>
                    <a:pt x="419604" y="3426278"/>
                    <a:pt x="431958" y="3437419"/>
                    <a:pt x="440597" y="3450377"/>
                  </a:cubicBezTo>
                  <a:lnTo>
                    <a:pt x="466514" y="3528124"/>
                  </a:lnTo>
                  <a:cubicBezTo>
                    <a:pt x="470834" y="3541082"/>
                    <a:pt x="473364" y="3554781"/>
                    <a:pt x="479473" y="3566998"/>
                  </a:cubicBezTo>
                  <a:cubicBezTo>
                    <a:pt x="488112" y="3584275"/>
                    <a:pt x="497780" y="3601075"/>
                    <a:pt x="505390" y="3618830"/>
                  </a:cubicBezTo>
                  <a:cubicBezTo>
                    <a:pt x="510771" y="3631385"/>
                    <a:pt x="512240" y="3645487"/>
                    <a:pt x="518349" y="3657704"/>
                  </a:cubicBezTo>
                  <a:cubicBezTo>
                    <a:pt x="525314" y="3671633"/>
                    <a:pt x="537941" y="3682347"/>
                    <a:pt x="544266" y="3696578"/>
                  </a:cubicBezTo>
                  <a:cubicBezTo>
                    <a:pt x="555361" y="3721541"/>
                    <a:pt x="561545" y="3748410"/>
                    <a:pt x="570184" y="3774326"/>
                  </a:cubicBezTo>
                  <a:cubicBezTo>
                    <a:pt x="574504" y="3787284"/>
                    <a:pt x="573483" y="3803542"/>
                    <a:pt x="583142" y="3813200"/>
                  </a:cubicBezTo>
                  <a:lnTo>
                    <a:pt x="609060" y="3839115"/>
                  </a:lnTo>
                  <a:cubicBezTo>
                    <a:pt x="634977" y="3826157"/>
                    <a:pt x="667561" y="3821898"/>
                    <a:pt x="686812" y="3800242"/>
                  </a:cubicBezTo>
                  <a:cubicBezTo>
                    <a:pt x="704962" y="3779825"/>
                    <a:pt x="702584" y="3747858"/>
                    <a:pt x="712730" y="3722494"/>
                  </a:cubicBezTo>
                  <a:cubicBezTo>
                    <a:pt x="719904" y="3704559"/>
                    <a:pt x="730008" y="3687939"/>
                    <a:pt x="738647" y="3670662"/>
                  </a:cubicBezTo>
                  <a:cubicBezTo>
                    <a:pt x="751632" y="3579772"/>
                    <a:pt x="753403" y="3571167"/>
                    <a:pt x="764565" y="3476293"/>
                  </a:cubicBezTo>
                  <a:cubicBezTo>
                    <a:pt x="769135" y="3437448"/>
                    <a:pt x="771575" y="3398329"/>
                    <a:pt x="777523" y="3359671"/>
                  </a:cubicBezTo>
                  <a:cubicBezTo>
                    <a:pt x="780231" y="3342069"/>
                    <a:pt x="786989" y="3325302"/>
                    <a:pt x="790482" y="3307839"/>
                  </a:cubicBezTo>
                  <a:cubicBezTo>
                    <a:pt x="795635" y="3282076"/>
                    <a:pt x="793683" y="3254485"/>
                    <a:pt x="803441" y="3230091"/>
                  </a:cubicBezTo>
                  <a:cubicBezTo>
                    <a:pt x="824751" y="3176819"/>
                    <a:pt x="843753" y="3182294"/>
                    <a:pt x="881193" y="3152344"/>
                  </a:cubicBezTo>
                  <a:cubicBezTo>
                    <a:pt x="890733" y="3144712"/>
                    <a:pt x="898472" y="3135067"/>
                    <a:pt x="907111" y="3126428"/>
                  </a:cubicBezTo>
                  <a:cubicBezTo>
                    <a:pt x="915750" y="3139386"/>
                    <a:pt x="926063" y="3151373"/>
                    <a:pt x="933028" y="3165302"/>
                  </a:cubicBezTo>
                  <a:cubicBezTo>
                    <a:pt x="939137" y="3177519"/>
                    <a:pt x="940606" y="3191621"/>
                    <a:pt x="945987" y="3204175"/>
                  </a:cubicBezTo>
                  <a:cubicBezTo>
                    <a:pt x="953597" y="3221930"/>
                    <a:pt x="963265" y="3238730"/>
                    <a:pt x="971904" y="3256007"/>
                  </a:cubicBezTo>
                  <a:cubicBezTo>
                    <a:pt x="980813" y="3300549"/>
                    <a:pt x="985620" y="3329924"/>
                    <a:pt x="997822" y="3372629"/>
                  </a:cubicBezTo>
                  <a:cubicBezTo>
                    <a:pt x="1001575" y="3385762"/>
                    <a:pt x="1005399" y="3398949"/>
                    <a:pt x="1010780" y="3411503"/>
                  </a:cubicBezTo>
                  <a:cubicBezTo>
                    <a:pt x="1030508" y="3457532"/>
                    <a:pt x="1036589" y="3463171"/>
                    <a:pt x="1062615" y="3502209"/>
                  </a:cubicBezTo>
                  <a:cubicBezTo>
                    <a:pt x="1089585" y="3610080"/>
                    <a:pt x="1056746" y="3503428"/>
                    <a:pt x="1101491" y="3592914"/>
                  </a:cubicBezTo>
                  <a:cubicBezTo>
                    <a:pt x="1155138" y="3700203"/>
                    <a:pt x="1066096" y="3559263"/>
                    <a:pt x="1140368" y="3670662"/>
                  </a:cubicBezTo>
                  <a:cubicBezTo>
                    <a:pt x="1165594" y="3746341"/>
                    <a:pt x="1133588" y="3676840"/>
                    <a:pt x="1192203" y="3735452"/>
                  </a:cubicBezTo>
                  <a:cubicBezTo>
                    <a:pt x="1203216" y="3746464"/>
                    <a:pt x="1204913" y="3766072"/>
                    <a:pt x="1218120" y="3774326"/>
                  </a:cubicBezTo>
                  <a:cubicBezTo>
                    <a:pt x="1241287" y="3788805"/>
                    <a:pt x="1295872" y="3800242"/>
                    <a:pt x="1295872" y="3800242"/>
                  </a:cubicBezTo>
                  <a:cubicBezTo>
                    <a:pt x="1343387" y="3795923"/>
                    <a:pt x="1391766" y="3797280"/>
                    <a:pt x="1438418" y="3787284"/>
                  </a:cubicBezTo>
                  <a:cubicBezTo>
                    <a:pt x="1482398" y="3777860"/>
                    <a:pt x="1476509" y="3749196"/>
                    <a:pt x="1503212" y="3722494"/>
                  </a:cubicBezTo>
                  <a:cubicBezTo>
                    <a:pt x="1514225" y="3711482"/>
                    <a:pt x="1529926" y="3706307"/>
                    <a:pt x="1542088" y="3696578"/>
                  </a:cubicBezTo>
                  <a:cubicBezTo>
                    <a:pt x="1551628" y="3688946"/>
                    <a:pt x="1560374" y="3680202"/>
                    <a:pt x="1568006" y="3670662"/>
                  </a:cubicBezTo>
                  <a:cubicBezTo>
                    <a:pt x="1577735" y="3658501"/>
                    <a:pt x="1582202" y="3642043"/>
                    <a:pt x="1593923" y="3631788"/>
                  </a:cubicBezTo>
                  <a:cubicBezTo>
                    <a:pt x="1617365" y="3611277"/>
                    <a:pt x="1649649" y="3601980"/>
                    <a:pt x="1671675" y="3579956"/>
                  </a:cubicBezTo>
                  <a:cubicBezTo>
                    <a:pt x="1734255" y="3517381"/>
                    <a:pt x="1658120" y="3596898"/>
                    <a:pt x="1723510" y="3515167"/>
                  </a:cubicBezTo>
                  <a:cubicBezTo>
                    <a:pt x="1797364" y="3422856"/>
                    <a:pt x="1695584" y="3570015"/>
                    <a:pt x="1775345" y="3450377"/>
                  </a:cubicBezTo>
                  <a:cubicBezTo>
                    <a:pt x="1794929" y="3372046"/>
                    <a:pt x="1782673" y="3415435"/>
                    <a:pt x="1814221" y="3320797"/>
                  </a:cubicBezTo>
                  <a:lnTo>
                    <a:pt x="1827180" y="3281923"/>
                  </a:lnTo>
                  <a:cubicBezTo>
                    <a:pt x="1847570" y="3139209"/>
                    <a:pt x="1835120" y="3221328"/>
                    <a:pt x="1866056" y="3035722"/>
                  </a:cubicBezTo>
                  <a:cubicBezTo>
                    <a:pt x="1871034" y="3005858"/>
                    <a:pt x="1876023" y="2951001"/>
                    <a:pt x="1891974" y="2919100"/>
                  </a:cubicBezTo>
                  <a:cubicBezTo>
                    <a:pt x="1898939" y="2905171"/>
                    <a:pt x="1904684" y="2888480"/>
                    <a:pt x="1917891" y="2880226"/>
                  </a:cubicBezTo>
                  <a:cubicBezTo>
                    <a:pt x="1941058" y="2865748"/>
                    <a:pt x="1995643" y="2854311"/>
                    <a:pt x="1995643" y="2854311"/>
                  </a:cubicBezTo>
                  <a:cubicBezTo>
                    <a:pt x="2030200" y="2862949"/>
                    <a:pt x="2063693" y="2880226"/>
                    <a:pt x="2099313" y="2880226"/>
                  </a:cubicBezTo>
                  <a:cubicBezTo>
                    <a:pt x="2183806" y="2880226"/>
                    <a:pt x="2226925" y="2863608"/>
                    <a:pt x="2293694" y="2841353"/>
                  </a:cubicBezTo>
                  <a:cubicBezTo>
                    <a:pt x="2289374" y="2798160"/>
                    <a:pt x="2277130" y="2755032"/>
                    <a:pt x="2280735" y="2711773"/>
                  </a:cubicBezTo>
                  <a:cubicBezTo>
                    <a:pt x="2281750" y="2699598"/>
                    <a:pt x="2294478" y="2686872"/>
                    <a:pt x="2306653" y="2685857"/>
                  </a:cubicBezTo>
                  <a:cubicBezTo>
                    <a:pt x="2453074" y="2673656"/>
                    <a:pt x="2600384" y="2677218"/>
                    <a:pt x="2747249" y="2672899"/>
                  </a:cubicBezTo>
                  <a:cubicBezTo>
                    <a:pt x="2768847" y="2651302"/>
                    <a:pt x="2798383" y="2635427"/>
                    <a:pt x="2812043" y="2608109"/>
                  </a:cubicBezTo>
                  <a:cubicBezTo>
                    <a:pt x="2820682" y="2590832"/>
                    <a:pt x="2830787" y="2574213"/>
                    <a:pt x="2837961" y="2556278"/>
                  </a:cubicBezTo>
                  <a:cubicBezTo>
                    <a:pt x="2848107" y="2530914"/>
                    <a:pt x="2855239" y="2504446"/>
                    <a:pt x="2863878" y="2478530"/>
                  </a:cubicBezTo>
                  <a:cubicBezTo>
                    <a:pt x="2887813" y="2406729"/>
                    <a:pt x="2883686" y="2424475"/>
                    <a:pt x="2902754" y="2310076"/>
                  </a:cubicBezTo>
                  <a:cubicBezTo>
                    <a:pt x="2907074" y="2284160"/>
                    <a:pt x="2912240" y="2258372"/>
                    <a:pt x="2915713" y="2232329"/>
                  </a:cubicBezTo>
                  <a:cubicBezTo>
                    <a:pt x="2920883" y="2193559"/>
                    <a:pt x="2923820" y="2154518"/>
                    <a:pt x="2928672" y="2115707"/>
                  </a:cubicBezTo>
                  <a:cubicBezTo>
                    <a:pt x="2932460" y="2085401"/>
                    <a:pt x="2936322" y="2055079"/>
                    <a:pt x="2941630" y="2025001"/>
                  </a:cubicBezTo>
                  <a:cubicBezTo>
                    <a:pt x="2949285" y="1981623"/>
                    <a:pt x="2967548" y="1895422"/>
                    <a:pt x="2967548" y="1895422"/>
                  </a:cubicBezTo>
                  <a:cubicBezTo>
                    <a:pt x="3019383" y="1908380"/>
                    <a:pt x="3085271" y="1896515"/>
                    <a:pt x="3123053" y="1934295"/>
                  </a:cubicBezTo>
                  <a:cubicBezTo>
                    <a:pt x="3136012" y="1947253"/>
                    <a:pt x="3146681" y="1963004"/>
                    <a:pt x="3161929" y="1973169"/>
                  </a:cubicBezTo>
                  <a:cubicBezTo>
                    <a:pt x="3173295" y="1980746"/>
                    <a:pt x="3188587" y="1980019"/>
                    <a:pt x="3200805" y="1986127"/>
                  </a:cubicBezTo>
                  <a:cubicBezTo>
                    <a:pt x="3214735" y="1993092"/>
                    <a:pt x="3226722" y="2003404"/>
                    <a:pt x="3239681" y="2012043"/>
                  </a:cubicBezTo>
                  <a:cubicBezTo>
                    <a:pt x="3355127" y="1935083"/>
                    <a:pt x="3205284" y="2049227"/>
                    <a:pt x="3304475" y="1765842"/>
                  </a:cubicBezTo>
                  <a:cubicBezTo>
                    <a:pt x="3318540" y="1725659"/>
                    <a:pt x="3420849" y="1718372"/>
                    <a:pt x="3447021" y="1714010"/>
                  </a:cubicBezTo>
                  <a:cubicBezTo>
                    <a:pt x="3468619" y="1705371"/>
                    <a:pt x="3489534" y="1694778"/>
                    <a:pt x="3511814" y="1688094"/>
                  </a:cubicBezTo>
                  <a:cubicBezTo>
                    <a:pt x="3534452" y="1681303"/>
                    <a:pt x="3635905" y="1665254"/>
                    <a:pt x="3654360" y="1662178"/>
                  </a:cubicBezTo>
                  <a:cubicBezTo>
                    <a:pt x="3708565" y="1526679"/>
                    <a:pt x="3648387" y="1671909"/>
                    <a:pt x="3745071" y="1467809"/>
                  </a:cubicBezTo>
                  <a:cubicBezTo>
                    <a:pt x="3763283" y="1429364"/>
                    <a:pt x="3777880" y="1389236"/>
                    <a:pt x="3796906" y="1351187"/>
                  </a:cubicBezTo>
                  <a:cubicBezTo>
                    <a:pt x="3808170" y="1328660"/>
                    <a:pt x="3825359" y="1309325"/>
                    <a:pt x="3835782" y="1286397"/>
                  </a:cubicBezTo>
                  <a:cubicBezTo>
                    <a:pt x="3853311" y="1247836"/>
                    <a:pt x="3864215" y="1198591"/>
                    <a:pt x="3874659" y="1156818"/>
                  </a:cubicBezTo>
                  <a:cubicBezTo>
                    <a:pt x="3872070" y="1138697"/>
                    <a:pt x="3865857" y="1056579"/>
                    <a:pt x="3848741" y="1027238"/>
                  </a:cubicBezTo>
                  <a:cubicBezTo>
                    <a:pt x="3825198" y="986882"/>
                    <a:pt x="3796906" y="949491"/>
                    <a:pt x="3770989" y="910617"/>
                  </a:cubicBezTo>
                  <a:cubicBezTo>
                    <a:pt x="3760273" y="894545"/>
                    <a:pt x="3754655" y="875557"/>
                    <a:pt x="3745071" y="858785"/>
                  </a:cubicBezTo>
                  <a:cubicBezTo>
                    <a:pt x="3737344" y="845263"/>
                    <a:pt x="3726119" y="833840"/>
                    <a:pt x="3719154" y="819911"/>
                  </a:cubicBezTo>
                  <a:cubicBezTo>
                    <a:pt x="3701921" y="785447"/>
                    <a:pt x="3701055" y="714962"/>
                    <a:pt x="3654360" y="703289"/>
                  </a:cubicBezTo>
                  <a:cubicBezTo>
                    <a:pt x="3637082" y="698970"/>
                    <a:pt x="3619940" y="694063"/>
                    <a:pt x="3602525" y="690331"/>
                  </a:cubicBezTo>
                  <a:cubicBezTo>
                    <a:pt x="3559452" y="681102"/>
                    <a:pt x="3514729" y="678345"/>
                    <a:pt x="3472938" y="664415"/>
                  </a:cubicBezTo>
                  <a:cubicBezTo>
                    <a:pt x="3409135" y="643149"/>
                    <a:pt x="3447536" y="653702"/>
                    <a:pt x="3356310" y="638500"/>
                  </a:cubicBezTo>
                  <a:cubicBezTo>
                    <a:pt x="3373588" y="634181"/>
                    <a:pt x="3391468" y="631795"/>
                    <a:pt x="3408144" y="625542"/>
                  </a:cubicBezTo>
                  <a:cubicBezTo>
                    <a:pt x="3426232" y="618759"/>
                    <a:pt x="3441238" y="604311"/>
                    <a:pt x="3459979" y="599626"/>
                  </a:cubicBezTo>
                  <a:cubicBezTo>
                    <a:pt x="3493765" y="591180"/>
                    <a:pt x="3529228" y="591963"/>
                    <a:pt x="3563649" y="586668"/>
                  </a:cubicBezTo>
                  <a:cubicBezTo>
                    <a:pt x="3760133" y="556442"/>
                    <a:pt x="3405945" y="588542"/>
                    <a:pt x="3822824" y="560752"/>
                  </a:cubicBezTo>
                  <a:cubicBezTo>
                    <a:pt x="3846480" y="543011"/>
                    <a:pt x="3933267" y="476427"/>
                    <a:pt x="3952411" y="470046"/>
                  </a:cubicBezTo>
                  <a:lnTo>
                    <a:pt x="3991287" y="457088"/>
                  </a:lnTo>
                  <a:cubicBezTo>
                    <a:pt x="4008565" y="444130"/>
                    <a:pt x="4026724" y="432269"/>
                    <a:pt x="4043122" y="418214"/>
                  </a:cubicBezTo>
                  <a:cubicBezTo>
                    <a:pt x="4057036" y="406288"/>
                    <a:pt x="4064612" y="385135"/>
                    <a:pt x="4081998" y="379340"/>
                  </a:cubicBezTo>
                  <a:cubicBezTo>
                    <a:pt x="4226764" y="331087"/>
                    <a:pt x="4247745" y="351376"/>
                    <a:pt x="4367090" y="327509"/>
                  </a:cubicBezTo>
                  <a:cubicBezTo>
                    <a:pt x="4448446" y="311239"/>
                    <a:pt x="4474408" y="300377"/>
                    <a:pt x="4548512" y="275677"/>
                  </a:cubicBezTo>
                  <a:lnTo>
                    <a:pt x="4587388" y="262719"/>
                  </a:lnTo>
                  <a:cubicBezTo>
                    <a:pt x="4596027" y="210887"/>
                    <a:pt x="4596688" y="157073"/>
                    <a:pt x="4613306" y="107223"/>
                  </a:cubicBezTo>
                  <a:cubicBezTo>
                    <a:pt x="4631145" y="53709"/>
                    <a:pt x="4665011" y="18406"/>
                    <a:pt x="4716976" y="3560"/>
                  </a:cubicBezTo>
                  <a:cubicBezTo>
                    <a:pt x="4729436" y="0"/>
                    <a:pt x="4742893" y="3560"/>
                    <a:pt x="4755852" y="3560"/>
                  </a:cubicBezTo>
                </a:path>
              </a:pathLst>
            </a:custGeom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850" name="TextBox 16"/>
            <p:cNvSpPr txBox="1">
              <a:spLocks noChangeArrowheads="1"/>
            </p:cNvSpPr>
            <p:nvPr/>
          </p:nvSpPr>
          <p:spPr bwMode="auto">
            <a:xfrm>
              <a:off x="6545807" y="1376433"/>
              <a:ext cx="21409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3366FF"/>
                  </a:solidFill>
                </a:rPr>
                <a:t>c*f(n)</a:t>
              </a:r>
              <a:r>
                <a:rPr lang="en-US" sz="1800" dirty="0">
                  <a:solidFill>
                    <a:srgbClr val="932756"/>
                  </a:solidFill>
                </a:rPr>
                <a:t> </a:t>
              </a:r>
              <a:r>
                <a:rPr lang="en-US" sz="1800" dirty="0"/>
                <a:t>for some </a:t>
              </a:r>
              <a:r>
                <a:rPr lang="en-US" sz="1800" dirty="0">
                  <a:solidFill>
                    <a:srgbClr val="3366FF"/>
                  </a:solidFill>
                </a:rPr>
                <a:t>c&gt;0</a:t>
              </a:r>
            </a:p>
          </p:txBody>
        </p:sp>
      </p:grpSp>
      <p:sp>
        <p:nvSpPr>
          <p:cNvPr id="35847" name="TextBox 18"/>
          <p:cNvSpPr txBox="1">
            <a:spLocks noChangeArrowheads="1"/>
          </p:cNvSpPr>
          <p:nvPr/>
        </p:nvSpPr>
        <p:spPr bwMode="auto">
          <a:xfrm>
            <a:off x="7126288" y="54006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8469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g(n) = pn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+ </a:t>
            </a:r>
            <a:r>
              <a:rPr lang="en-US" b="1" dirty="0" err="1">
                <a:solidFill>
                  <a:srgbClr val="3366FF"/>
                </a:solidFill>
              </a:rPr>
              <a:t>qn</a:t>
            </a:r>
            <a:r>
              <a:rPr lang="en-US" b="1" dirty="0">
                <a:solidFill>
                  <a:srgbClr val="3366FF"/>
                </a:solidFill>
              </a:rPr>
              <a:t> + r</a:t>
            </a:r>
            <a:br>
              <a:rPr lang="en-US" b="1" dirty="0">
                <a:solidFill>
                  <a:srgbClr val="3366FF"/>
                </a:solidFill>
              </a:rPr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3366FF"/>
                </a:solidFill>
              </a:rPr>
              <a:t>g(n) </a:t>
            </a:r>
            <a:r>
              <a:rPr lang="en-US" dirty="0" smtClean="0"/>
              <a:t>in</a:t>
            </a:r>
            <a:r>
              <a:rPr lang="en-US" dirty="0" smtClean="0">
                <a:solidFill>
                  <a:srgbClr val="3366FF"/>
                </a:solidFill>
              </a:rPr>
              <a:t> O(n</a:t>
            </a:r>
            <a:r>
              <a:rPr lang="en-US" baseline="30000" dirty="0" smtClean="0">
                <a:solidFill>
                  <a:srgbClr val="3366FF"/>
                </a:solidFill>
              </a:rPr>
              <a:t>3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Yes</a:t>
            </a:r>
          </a:p>
          <a:p>
            <a:pPr marL="457200" lvl="1" indent="0" algn="ctr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3366FF"/>
                </a:solidFill>
              </a:rPr>
              <a:t>g(n) </a:t>
            </a:r>
            <a:r>
              <a:rPr lang="en-US" dirty="0"/>
              <a:t>in</a:t>
            </a:r>
            <a:r>
              <a:rPr lang="en-US" dirty="0">
                <a:solidFill>
                  <a:srgbClr val="3366FF"/>
                </a:solidFill>
              </a:rPr>
              <a:t> O(</a:t>
            </a:r>
            <a:r>
              <a:rPr lang="en-US" dirty="0" smtClean="0">
                <a:solidFill>
                  <a:srgbClr val="3366FF"/>
                </a:solidFill>
              </a:rPr>
              <a:t>n</a:t>
            </a:r>
            <a:r>
              <a:rPr lang="en-US" baseline="30000" dirty="0" smtClean="0">
                <a:solidFill>
                  <a:srgbClr val="3366FF"/>
                </a:solidFill>
              </a:rPr>
              <a:t>2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Yes</a:t>
            </a:r>
          </a:p>
          <a:p>
            <a:pPr marL="457200" lvl="1" indent="0" algn="ctr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3366FF"/>
                </a:solidFill>
              </a:rPr>
              <a:t>g(n) </a:t>
            </a:r>
            <a:r>
              <a:rPr lang="en-US" dirty="0"/>
              <a:t>in</a:t>
            </a:r>
            <a:r>
              <a:rPr lang="en-US" dirty="0">
                <a:solidFill>
                  <a:srgbClr val="3366FF"/>
                </a:solidFill>
              </a:rPr>
              <a:t> O(</a:t>
            </a:r>
            <a:r>
              <a:rPr lang="en-US" dirty="0" smtClean="0">
                <a:solidFill>
                  <a:srgbClr val="3366FF"/>
                </a:solidFill>
              </a:rPr>
              <a:t>n)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No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7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g(n)</a:t>
            </a:r>
            <a:r>
              <a:rPr lang="en-US" dirty="0">
                <a:solidFill>
                  <a:srgbClr val="932756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</a:t>
            </a:r>
            <a:r>
              <a:rPr lang="en-US" dirty="0" err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(f(n))</a:t>
            </a:r>
          </a:p>
        </p:txBody>
      </p:sp>
      <p:grpSp>
        <p:nvGrpSpPr>
          <p:cNvPr id="36866" name="Group 6"/>
          <p:cNvGrpSpPr>
            <a:grpSpLocks/>
          </p:cNvGrpSpPr>
          <p:nvPr/>
        </p:nvGrpSpPr>
        <p:grpSpPr bwMode="auto">
          <a:xfrm>
            <a:off x="1801813" y="2117725"/>
            <a:ext cx="5389562" cy="3752850"/>
            <a:chOff x="1347707" y="1417639"/>
            <a:chExt cx="5390830" cy="3752588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-95098" y="3287582"/>
              <a:ext cx="3752588" cy="12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347707" y="4898784"/>
              <a:ext cx="5390830" cy="25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2241550" y="2605088"/>
            <a:ext cx="4743450" cy="2979737"/>
          </a:xfrm>
          <a:custGeom>
            <a:avLst/>
            <a:gdLst>
              <a:gd name="connsiteX0" fmla="*/ 0 w 4742894"/>
              <a:gd name="connsiteY0" fmla="*/ 2980330 h 2980330"/>
              <a:gd name="connsiteX1" fmla="*/ 1619841 w 4742894"/>
              <a:gd name="connsiteY1" fmla="*/ 2708213 h 2980330"/>
              <a:gd name="connsiteX2" fmla="*/ 1619841 w 4742894"/>
              <a:gd name="connsiteY2" fmla="*/ 2708213 h 2980330"/>
              <a:gd name="connsiteX3" fmla="*/ 2980507 w 4742894"/>
              <a:gd name="connsiteY3" fmla="*/ 2086231 h 2980330"/>
              <a:gd name="connsiteX4" fmla="*/ 4237503 w 4742894"/>
              <a:gd name="connsiteY4" fmla="*/ 868183 h 2980330"/>
              <a:gd name="connsiteX5" fmla="*/ 4742894 w 4742894"/>
              <a:gd name="connsiteY5" fmla="*/ 0 h 2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2894" h="2980330">
                <a:moveTo>
                  <a:pt x="0" y="2980330"/>
                </a:moveTo>
                <a:lnTo>
                  <a:pt x="1619841" y="2708213"/>
                </a:lnTo>
                <a:lnTo>
                  <a:pt x="1619841" y="2708213"/>
                </a:lnTo>
                <a:cubicBezTo>
                  <a:pt x="1846619" y="2604549"/>
                  <a:pt x="2544230" y="2392903"/>
                  <a:pt x="2980507" y="2086231"/>
                </a:cubicBezTo>
                <a:cubicBezTo>
                  <a:pt x="3416784" y="1779559"/>
                  <a:pt x="3943772" y="1215888"/>
                  <a:pt x="4237503" y="868183"/>
                </a:cubicBezTo>
                <a:cubicBezTo>
                  <a:pt x="4531234" y="520478"/>
                  <a:pt x="4742894" y="0"/>
                  <a:pt x="4742894" y="0"/>
                </a:cubicBez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8" name="TextBox 8"/>
          <p:cNvSpPr txBox="1">
            <a:spLocks noChangeArrowheads="1"/>
          </p:cNvSpPr>
          <p:nvPr/>
        </p:nvSpPr>
        <p:spPr bwMode="auto">
          <a:xfrm>
            <a:off x="6985000" y="2117725"/>
            <a:ext cx="595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3366FF"/>
                </a:solidFill>
              </a:rPr>
              <a:t>g(n)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22688" y="5481638"/>
            <a:ext cx="398462" cy="576262"/>
            <a:chOff x="3723294" y="5482009"/>
            <a:chExt cx="398629" cy="576660"/>
          </a:xfrm>
        </p:grpSpPr>
        <p:sp>
          <p:nvSpPr>
            <p:cNvPr id="36875" name="TextBox 9"/>
            <p:cNvSpPr txBox="1">
              <a:spLocks noChangeArrowheads="1"/>
            </p:cNvSpPr>
            <p:nvPr/>
          </p:nvSpPr>
          <p:spPr bwMode="auto">
            <a:xfrm>
              <a:off x="3723294" y="5689337"/>
              <a:ext cx="39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n</a:t>
              </a:r>
              <a:r>
                <a:rPr lang="en-US" sz="1800" baseline="-25000"/>
                <a:t>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3755019" y="5623394"/>
              <a:ext cx="284358" cy="1589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0" name="TextBox 18"/>
          <p:cNvSpPr txBox="1">
            <a:spLocks noChangeArrowheads="1"/>
          </p:cNvSpPr>
          <p:nvPr/>
        </p:nvSpPr>
        <p:spPr bwMode="auto">
          <a:xfrm>
            <a:off x="7126288" y="54006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228850" y="3433763"/>
            <a:ext cx="6819900" cy="2163762"/>
            <a:chOff x="2228901" y="3434044"/>
            <a:chExt cx="6819091" cy="2163794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3605856" y="5189051"/>
              <a:ext cx="584209" cy="1587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73" name="TextBox 16"/>
            <p:cNvSpPr txBox="1">
              <a:spLocks noChangeArrowheads="1"/>
            </p:cNvSpPr>
            <p:nvPr/>
          </p:nvSpPr>
          <p:spPr bwMode="auto">
            <a:xfrm>
              <a:off x="6906999" y="3446816"/>
              <a:ext cx="21409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rgbClr val="3366FF"/>
                  </a:solidFill>
                </a:rPr>
                <a:t>ε</a:t>
              </a:r>
              <a:r>
                <a:rPr lang="en-US" sz="1800" dirty="0">
                  <a:solidFill>
                    <a:srgbClr val="3366FF"/>
                  </a:solidFill>
                </a:rPr>
                <a:t>*f(n) </a:t>
              </a:r>
              <a:r>
                <a:rPr lang="en-US" sz="1800" dirty="0"/>
                <a:t>for some </a:t>
              </a:r>
              <a:r>
                <a:rPr lang="en-US" sz="1800" dirty="0" err="1">
                  <a:solidFill>
                    <a:srgbClr val="3366FF"/>
                  </a:solidFill>
                </a:rPr>
                <a:t>ε</a:t>
              </a:r>
              <a:r>
                <a:rPr lang="en-US" sz="1800" dirty="0">
                  <a:solidFill>
                    <a:srgbClr val="3366FF"/>
                  </a:solidFill>
                </a:rPr>
                <a:t>&gt;0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228901" y="3434044"/>
              <a:ext cx="4800031" cy="2163794"/>
            </a:xfrm>
            <a:custGeom>
              <a:avLst/>
              <a:gdLst>
                <a:gd name="connsiteX0" fmla="*/ 0 w 4799911"/>
                <a:gd name="connsiteY0" fmla="*/ 2163794 h 2163794"/>
                <a:gd name="connsiteX1" fmla="*/ 12958 w 4799911"/>
                <a:gd name="connsiteY1" fmla="*/ 1593644 h 2163794"/>
                <a:gd name="connsiteX2" fmla="*/ 25917 w 4799911"/>
                <a:gd name="connsiteY2" fmla="*/ 1412233 h 2163794"/>
                <a:gd name="connsiteX3" fmla="*/ 38876 w 4799911"/>
                <a:gd name="connsiteY3" fmla="*/ 1127158 h 2163794"/>
                <a:gd name="connsiteX4" fmla="*/ 77752 w 4799911"/>
                <a:gd name="connsiteY4" fmla="*/ 621797 h 2163794"/>
                <a:gd name="connsiteX5" fmla="*/ 103669 w 4799911"/>
                <a:gd name="connsiteY5" fmla="*/ 569965 h 2163794"/>
                <a:gd name="connsiteX6" fmla="*/ 142546 w 4799911"/>
                <a:gd name="connsiteY6" fmla="*/ 531092 h 2163794"/>
                <a:gd name="connsiteX7" fmla="*/ 233257 w 4799911"/>
                <a:gd name="connsiteY7" fmla="*/ 569965 h 2163794"/>
                <a:gd name="connsiteX8" fmla="*/ 311009 w 4799911"/>
                <a:gd name="connsiteY8" fmla="*/ 751377 h 2163794"/>
                <a:gd name="connsiteX9" fmla="*/ 336926 w 4799911"/>
                <a:gd name="connsiteY9" fmla="*/ 803209 h 2163794"/>
                <a:gd name="connsiteX10" fmla="*/ 349885 w 4799911"/>
                <a:gd name="connsiteY10" fmla="*/ 880956 h 2163794"/>
                <a:gd name="connsiteX11" fmla="*/ 375803 w 4799911"/>
                <a:gd name="connsiteY11" fmla="*/ 945746 h 2163794"/>
                <a:gd name="connsiteX12" fmla="*/ 401720 w 4799911"/>
                <a:gd name="connsiteY12" fmla="*/ 1127158 h 2163794"/>
                <a:gd name="connsiteX13" fmla="*/ 414679 w 4799911"/>
                <a:gd name="connsiteY13" fmla="*/ 1373359 h 2163794"/>
                <a:gd name="connsiteX14" fmla="*/ 427638 w 4799911"/>
                <a:gd name="connsiteY14" fmla="*/ 1645476 h 2163794"/>
                <a:gd name="connsiteX15" fmla="*/ 453555 w 4799911"/>
                <a:gd name="connsiteY15" fmla="*/ 1502939 h 2163794"/>
                <a:gd name="connsiteX16" fmla="*/ 479472 w 4799911"/>
                <a:gd name="connsiteY16" fmla="*/ 1295611 h 2163794"/>
                <a:gd name="connsiteX17" fmla="*/ 557225 w 4799911"/>
                <a:gd name="connsiteY17" fmla="*/ 906872 h 2163794"/>
                <a:gd name="connsiteX18" fmla="*/ 596101 w 4799911"/>
                <a:gd name="connsiteY18" fmla="*/ 751377 h 2163794"/>
                <a:gd name="connsiteX19" fmla="*/ 686812 w 4799911"/>
                <a:gd name="connsiteY19" fmla="*/ 764335 h 2163794"/>
                <a:gd name="connsiteX20" fmla="*/ 725688 w 4799911"/>
                <a:gd name="connsiteY20" fmla="*/ 816167 h 2163794"/>
                <a:gd name="connsiteX21" fmla="*/ 803441 w 4799911"/>
                <a:gd name="connsiteY21" fmla="*/ 919830 h 2163794"/>
                <a:gd name="connsiteX22" fmla="*/ 868234 w 4799911"/>
                <a:gd name="connsiteY22" fmla="*/ 1049410 h 2163794"/>
                <a:gd name="connsiteX23" fmla="*/ 907110 w 4799911"/>
                <a:gd name="connsiteY23" fmla="*/ 1191947 h 2163794"/>
                <a:gd name="connsiteX24" fmla="*/ 920069 w 4799911"/>
                <a:gd name="connsiteY24" fmla="*/ 1243779 h 2163794"/>
                <a:gd name="connsiteX25" fmla="*/ 933028 w 4799911"/>
                <a:gd name="connsiteY25" fmla="*/ 1295611 h 2163794"/>
                <a:gd name="connsiteX26" fmla="*/ 945987 w 4799911"/>
                <a:gd name="connsiteY26" fmla="*/ 1334485 h 2163794"/>
                <a:gd name="connsiteX27" fmla="*/ 958945 w 4799911"/>
                <a:gd name="connsiteY27" fmla="*/ 1425191 h 2163794"/>
                <a:gd name="connsiteX28" fmla="*/ 971904 w 4799911"/>
                <a:gd name="connsiteY28" fmla="*/ 1762098 h 2163794"/>
                <a:gd name="connsiteX29" fmla="*/ 984863 w 4799911"/>
                <a:gd name="connsiteY29" fmla="*/ 1800972 h 2163794"/>
                <a:gd name="connsiteX30" fmla="*/ 1010780 w 4799911"/>
                <a:gd name="connsiteY30" fmla="*/ 1891677 h 2163794"/>
                <a:gd name="connsiteX31" fmla="*/ 1062615 w 4799911"/>
                <a:gd name="connsiteY31" fmla="*/ 1969425 h 2163794"/>
                <a:gd name="connsiteX32" fmla="*/ 1114450 w 4799911"/>
                <a:gd name="connsiteY32" fmla="*/ 2047173 h 2163794"/>
                <a:gd name="connsiteX33" fmla="*/ 1153326 w 4799911"/>
                <a:gd name="connsiteY33" fmla="*/ 2060131 h 2163794"/>
                <a:gd name="connsiteX34" fmla="*/ 1205161 w 4799911"/>
                <a:gd name="connsiteY34" fmla="*/ 1891677 h 2163794"/>
                <a:gd name="connsiteX35" fmla="*/ 1218120 w 4799911"/>
                <a:gd name="connsiteY35" fmla="*/ 1451107 h 2163794"/>
                <a:gd name="connsiteX36" fmla="*/ 1282913 w 4799911"/>
                <a:gd name="connsiteY36" fmla="*/ 1464065 h 2163794"/>
                <a:gd name="connsiteX37" fmla="*/ 1321790 w 4799911"/>
                <a:gd name="connsiteY37" fmla="*/ 1489981 h 2163794"/>
                <a:gd name="connsiteX38" fmla="*/ 1399542 w 4799911"/>
                <a:gd name="connsiteY38" fmla="*/ 1528854 h 2163794"/>
                <a:gd name="connsiteX39" fmla="*/ 1425459 w 4799911"/>
                <a:gd name="connsiteY39" fmla="*/ 1567728 h 2163794"/>
                <a:gd name="connsiteX40" fmla="*/ 1451377 w 4799911"/>
                <a:gd name="connsiteY40" fmla="*/ 1593644 h 2163794"/>
                <a:gd name="connsiteX41" fmla="*/ 1464335 w 4799911"/>
                <a:gd name="connsiteY41" fmla="*/ 1632518 h 2163794"/>
                <a:gd name="connsiteX42" fmla="*/ 1490253 w 4799911"/>
                <a:gd name="connsiteY42" fmla="*/ 1658434 h 2163794"/>
                <a:gd name="connsiteX43" fmla="*/ 1516170 w 4799911"/>
                <a:gd name="connsiteY43" fmla="*/ 1697308 h 2163794"/>
                <a:gd name="connsiteX44" fmla="*/ 1529129 w 4799911"/>
                <a:gd name="connsiteY44" fmla="*/ 1736182 h 2163794"/>
                <a:gd name="connsiteX45" fmla="*/ 1555047 w 4799911"/>
                <a:gd name="connsiteY45" fmla="*/ 1762098 h 2163794"/>
                <a:gd name="connsiteX46" fmla="*/ 1606881 w 4799911"/>
                <a:gd name="connsiteY46" fmla="*/ 1839845 h 2163794"/>
                <a:gd name="connsiteX47" fmla="*/ 1645758 w 4799911"/>
                <a:gd name="connsiteY47" fmla="*/ 1852803 h 2163794"/>
                <a:gd name="connsiteX48" fmla="*/ 1840139 w 4799911"/>
                <a:gd name="connsiteY48" fmla="*/ 1891677 h 2163794"/>
                <a:gd name="connsiteX49" fmla="*/ 1879015 w 4799911"/>
                <a:gd name="connsiteY49" fmla="*/ 1904635 h 2163794"/>
                <a:gd name="connsiteX50" fmla="*/ 1930850 w 4799911"/>
                <a:gd name="connsiteY50" fmla="*/ 1917593 h 2163794"/>
                <a:gd name="connsiteX51" fmla="*/ 2034519 w 4799911"/>
                <a:gd name="connsiteY51" fmla="*/ 1943509 h 2163794"/>
                <a:gd name="connsiteX52" fmla="*/ 2125230 w 4799911"/>
                <a:gd name="connsiteY52" fmla="*/ 1917593 h 2163794"/>
                <a:gd name="connsiteX53" fmla="*/ 2202983 w 4799911"/>
                <a:gd name="connsiteY53" fmla="*/ 1878719 h 2163794"/>
                <a:gd name="connsiteX54" fmla="*/ 2254818 w 4799911"/>
                <a:gd name="connsiteY54" fmla="*/ 1813930 h 2163794"/>
                <a:gd name="connsiteX55" fmla="*/ 2293694 w 4799911"/>
                <a:gd name="connsiteY55" fmla="*/ 1826888 h 2163794"/>
                <a:gd name="connsiteX56" fmla="*/ 2332570 w 4799911"/>
                <a:gd name="connsiteY56" fmla="*/ 1878719 h 2163794"/>
                <a:gd name="connsiteX57" fmla="*/ 2423281 w 4799911"/>
                <a:gd name="connsiteY57" fmla="*/ 1917593 h 2163794"/>
                <a:gd name="connsiteX58" fmla="*/ 2513992 w 4799911"/>
                <a:gd name="connsiteY58" fmla="*/ 1943509 h 2163794"/>
                <a:gd name="connsiteX59" fmla="*/ 2669497 w 4799911"/>
                <a:gd name="connsiteY59" fmla="*/ 1930551 h 2163794"/>
                <a:gd name="connsiteX60" fmla="*/ 2747249 w 4799911"/>
                <a:gd name="connsiteY60" fmla="*/ 1839845 h 2163794"/>
                <a:gd name="connsiteX61" fmla="*/ 2825002 w 4799911"/>
                <a:gd name="connsiteY61" fmla="*/ 1800972 h 2163794"/>
                <a:gd name="connsiteX62" fmla="*/ 2863878 w 4799911"/>
                <a:gd name="connsiteY62" fmla="*/ 1813930 h 2163794"/>
                <a:gd name="connsiteX63" fmla="*/ 2889795 w 4799911"/>
                <a:gd name="connsiteY63" fmla="*/ 1852803 h 2163794"/>
                <a:gd name="connsiteX64" fmla="*/ 2928671 w 4799911"/>
                <a:gd name="connsiteY64" fmla="*/ 1878719 h 2163794"/>
                <a:gd name="connsiteX65" fmla="*/ 2954589 w 4799911"/>
                <a:gd name="connsiteY65" fmla="*/ 1852803 h 2163794"/>
                <a:gd name="connsiteX66" fmla="*/ 3071217 w 4799911"/>
                <a:gd name="connsiteY66" fmla="*/ 1852803 h 2163794"/>
                <a:gd name="connsiteX67" fmla="*/ 3174887 w 4799911"/>
                <a:gd name="connsiteY67" fmla="*/ 1839845 h 2163794"/>
                <a:gd name="connsiteX68" fmla="*/ 3200805 w 4799911"/>
                <a:gd name="connsiteY68" fmla="*/ 1800972 h 2163794"/>
                <a:gd name="connsiteX69" fmla="*/ 3278557 w 4799911"/>
                <a:gd name="connsiteY69" fmla="*/ 1671392 h 2163794"/>
                <a:gd name="connsiteX70" fmla="*/ 3291516 w 4799911"/>
                <a:gd name="connsiteY70" fmla="*/ 1606602 h 2163794"/>
                <a:gd name="connsiteX71" fmla="*/ 3317433 w 4799911"/>
                <a:gd name="connsiteY71" fmla="*/ 1528854 h 2163794"/>
                <a:gd name="connsiteX72" fmla="*/ 3330392 w 4799911"/>
                <a:gd name="connsiteY72" fmla="*/ 1464065 h 2163794"/>
                <a:gd name="connsiteX73" fmla="*/ 3356309 w 4799911"/>
                <a:gd name="connsiteY73" fmla="*/ 1425191 h 2163794"/>
                <a:gd name="connsiteX74" fmla="*/ 3369268 w 4799911"/>
                <a:gd name="connsiteY74" fmla="*/ 1386317 h 2163794"/>
                <a:gd name="connsiteX75" fmla="*/ 3395185 w 4799911"/>
                <a:gd name="connsiteY75" fmla="*/ 1334485 h 2163794"/>
                <a:gd name="connsiteX76" fmla="*/ 3421103 w 4799911"/>
                <a:gd name="connsiteY76" fmla="*/ 1217863 h 2163794"/>
                <a:gd name="connsiteX77" fmla="*/ 3434062 w 4799911"/>
                <a:gd name="connsiteY77" fmla="*/ 1178990 h 2163794"/>
                <a:gd name="connsiteX78" fmla="*/ 3459979 w 4799911"/>
                <a:gd name="connsiteY78" fmla="*/ 1140116 h 2163794"/>
                <a:gd name="connsiteX79" fmla="*/ 3472938 w 4799911"/>
                <a:gd name="connsiteY79" fmla="*/ 1088284 h 2163794"/>
                <a:gd name="connsiteX80" fmla="*/ 3498855 w 4799911"/>
                <a:gd name="connsiteY80" fmla="*/ 1010536 h 2163794"/>
                <a:gd name="connsiteX81" fmla="*/ 3485897 w 4799911"/>
                <a:gd name="connsiteY81" fmla="*/ 1140116 h 2163794"/>
                <a:gd name="connsiteX82" fmla="*/ 3537731 w 4799911"/>
                <a:gd name="connsiteY82" fmla="*/ 1813930 h 2163794"/>
                <a:gd name="connsiteX83" fmla="*/ 3563649 w 4799911"/>
                <a:gd name="connsiteY83" fmla="*/ 1788014 h 2163794"/>
                <a:gd name="connsiteX84" fmla="*/ 3576608 w 4799911"/>
                <a:gd name="connsiteY84" fmla="*/ 1749140 h 2163794"/>
                <a:gd name="connsiteX85" fmla="*/ 3589566 w 4799911"/>
                <a:gd name="connsiteY85" fmla="*/ 1567728 h 2163794"/>
                <a:gd name="connsiteX86" fmla="*/ 3615484 w 4799911"/>
                <a:gd name="connsiteY86" fmla="*/ 1360401 h 2163794"/>
                <a:gd name="connsiteX87" fmla="*/ 3641401 w 4799911"/>
                <a:gd name="connsiteY87" fmla="*/ 1191947 h 2163794"/>
                <a:gd name="connsiteX88" fmla="*/ 3654360 w 4799911"/>
                <a:gd name="connsiteY88" fmla="*/ 1101242 h 2163794"/>
                <a:gd name="connsiteX89" fmla="*/ 3680277 w 4799911"/>
                <a:gd name="connsiteY89" fmla="*/ 1023494 h 2163794"/>
                <a:gd name="connsiteX90" fmla="*/ 3706195 w 4799911"/>
                <a:gd name="connsiteY90" fmla="*/ 945746 h 2163794"/>
                <a:gd name="connsiteX91" fmla="*/ 3719154 w 4799911"/>
                <a:gd name="connsiteY91" fmla="*/ 906872 h 2163794"/>
                <a:gd name="connsiteX92" fmla="*/ 3758030 w 4799911"/>
                <a:gd name="connsiteY92" fmla="*/ 803209 h 2163794"/>
                <a:gd name="connsiteX93" fmla="*/ 3796906 w 4799911"/>
                <a:gd name="connsiteY93" fmla="*/ 647713 h 2163794"/>
                <a:gd name="connsiteX94" fmla="*/ 3835782 w 4799911"/>
                <a:gd name="connsiteY94" fmla="*/ 569965 h 2163794"/>
                <a:gd name="connsiteX95" fmla="*/ 3835782 w 4799911"/>
                <a:gd name="connsiteY95" fmla="*/ 686587 h 2163794"/>
                <a:gd name="connsiteX96" fmla="*/ 3822823 w 4799911"/>
                <a:gd name="connsiteY96" fmla="*/ 829125 h 2163794"/>
                <a:gd name="connsiteX97" fmla="*/ 3796906 w 4799911"/>
                <a:gd name="connsiteY97" fmla="*/ 1010536 h 2163794"/>
                <a:gd name="connsiteX98" fmla="*/ 3861700 w 4799911"/>
                <a:gd name="connsiteY98" fmla="*/ 1217863 h 2163794"/>
                <a:gd name="connsiteX99" fmla="*/ 3913534 w 4799911"/>
                <a:gd name="connsiteY99" fmla="*/ 1204905 h 2163794"/>
                <a:gd name="connsiteX100" fmla="*/ 3926493 w 4799911"/>
                <a:gd name="connsiteY100" fmla="*/ 1166032 h 2163794"/>
                <a:gd name="connsiteX101" fmla="*/ 3952411 w 4799911"/>
                <a:gd name="connsiteY101" fmla="*/ 1010536 h 2163794"/>
                <a:gd name="connsiteX102" fmla="*/ 3965369 w 4799911"/>
                <a:gd name="connsiteY102" fmla="*/ 958704 h 2163794"/>
                <a:gd name="connsiteX103" fmla="*/ 3978328 w 4799911"/>
                <a:gd name="connsiteY103" fmla="*/ 880956 h 2163794"/>
                <a:gd name="connsiteX104" fmla="*/ 4004246 w 4799911"/>
                <a:gd name="connsiteY104" fmla="*/ 790251 h 2163794"/>
                <a:gd name="connsiteX105" fmla="*/ 4017204 w 4799911"/>
                <a:gd name="connsiteY105" fmla="*/ 751377 h 2163794"/>
                <a:gd name="connsiteX106" fmla="*/ 4030163 w 4799911"/>
                <a:gd name="connsiteY106" fmla="*/ 699545 h 2163794"/>
                <a:gd name="connsiteX107" fmla="*/ 4056080 w 4799911"/>
                <a:gd name="connsiteY107" fmla="*/ 660671 h 2163794"/>
                <a:gd name="connsiteX108" fmla="*/ 4094957 w 4799911"/>
                <a:gd name="connsiteY108" fmla="*/ 790251 h 2163794"/>
                <a:gd name="connsiteX109" fmla="*/ 4107915 w 4799911"/>
                <a:gd name="connsiteY109" fmla="*/ 842083 h 2163794"/>
                <a:gd name="connsiteX110" fmla="*/ 4146791 w 4799911"/>
                <a:gd name="connsiteY110" fmla="*/ 855041 h 2163794"/>
                <a:gd name="connsiteX111" fmla="*/ 4185668 w 4799911"/>
                <a:gd name="connsiteY111" fmla="*/ 738419 h 2163794"/>
                <a:gd name="connsiteX112" fmla="*/ 4237503 w 4799911"/>
                <a:gd name="connsiteY112" fmla="*/ 621797 h 2163794"/>
                <a:gd name="connsiteX113" fmla="*/ 4250461 w 4799911"/>
                <a:gd name="connsiteY113" fmla="*/ 569965 h 2163794"/>
                <a:gd name="connsiteX114" fmla="*/ 4289337 w 4799911"/>
                <a:gd name="connsiteY114" fmla="*/ 479260 h 2163794"/>
                <a:gd name="connsiteX115" fmla="*/ 4302296 w 4799911"/>
                <a:gd name="connsiteY115" fmla="*/ 414470 h 2163794"/>
                <a:gd name="connsiteX116" fmla="*/ 4315255 w 4799911"/>
                <a:gd name="connsiteY116" fmla="*/ 362638 h 2163794"/>
                <a:gd name="connsiteX117" fmla="*/ 4354131 w 4799911"/>
                <a:gd name="connsiteY117" fmla="*/ 349680 h 2163794"/>
                <a:gd name="connsiteX118" fmla="*/ 4405966 w 4799911"/>
                <a:gd name="connsiteY118" fmla="*/ 362638 h 2163794"/>
                <a:gd name="connsiteX119" fmla="*/ 4444842 w 4799911"/>
                <a:gd name="connsiteY119" fmla="*/ 440386 h 2163794"/>
                <a:gd name="connsiteX120" fmla="*/ 4483718 w 4799911"/>
                <a:gd name="connsiteY120" fmla="*/ 453344 h 2163794"/>
                <a:gd name="connsiteX121" fmla="*/ 4535553 w 4799911"/>
                <a:gd name="connsiteY121" fmla="*/ 427428 h 2163794"/>
                <a:gd name="connsiteX122" fmla="*/ 4574429 w 4799911"/>
                <a:gd name="connsiteY122" fmla="*/ 310806 h 2163794"/>
                <a:gd name="connsiteX123" fmla="*/ 4600347 w 4799911"/>
                <a:gd name="connsiteY123" fmla="*/ 233059 h 2163794"/>
                <a:gd name="connsiteX124" fmla="*/ 4626264 w 4799911"/>
                <a:gd name="connsiteY124" fmla="*/ 181227 h 2163794"/>
                <a:gd name="connsiteX125" fmla="*/ 4639223 w 4799911"/>
                <a:gd name="connsiteY125" fmla="*/ 142353 h 2163794"/>
                <a:gd name="connsiteX126" fmla="*/ 4691058 w 4799911"/>
                <a:gd name="connsiteY126" fmla="*/ 77563 h 2163794"/>
                <a:gd name="connsiteX127" fmla="*/ 4716975 w 4799911"/>
                <a:gd name="connsiteY127" fmla="*/ 25731 h 2163794"/>
                <a:gd name="connsiteX128" fmla="*/ 4794728 w 4799911"/>
                <a:gd name="connsiteY128" fmla="*/ 38689 h 2163794"/>
                <a:gd name="connsiteX129" fmla="*/ 4794728 w 4799911"/>
                <a:gd name="connsiteY129" fmla="*/ 64605 h 216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799911" h="2163794">
                  <a:moveTo>
                    <a:pt x="0" y="2163794"/>
                  </a:moveTo>
                  <a:cubicBezTo>
                    <a:pt x="4319" y="1973744"/>
                    <a:pt x="6406" y="1783630"/>
                    <a:pt x="12958" y="1593644"/>
                  </a:cubicBezTo>
                  <a:cubicBezTo>
                    <a:pt x="15047" y="1533056"/>
                    <a:pt x="22554" y="1472764"/>
                    <a:pt x="25917" y="1412233"/>
                  </a:cubicBezTo>
                  <a:cubicBezTo>
                    <a:pt x="31194" y="1317256"/>
                    <a:pt x="35355" y="1222216"/>
                    <a:pt x="38876" y="1127158"/>
                  </a:cubicBezTo>
                  <a:cubicBezTo>
                    <a:pt x="46999" y="907850"/>
                    <a:pt x="15167" y="793900"/>
                    <a:pt x="77752" y="621797"/>
                  </a:cubicBezTo>
                  <a:cubicBezTo>
                    <a:pt x="84354" y="603643"/>
                    <a:pt x="92441" y="585683"/>
                    <a:pt x="103669" y="569965"/>
                  </a:cubicBezTo>
                  <a:cubicBezTo>
                    <a:pt x="114321" y="555053"/>
                    <a:pt x="129587" y="544050"/>
                    <a:pt x="142546" y="531092"/>
                  </a:cubicBezTo>
                  <a:cubicBezTo>
                    <a:pt x="172783" y="544050"/>
                    <a:pt x="209995" y="546704"/>
                    <a:pt x="233257" y="569965"/>
                  </a:cubicBezTo>
                  <a:cubicBezTo>
                    <a:pt x="272586" y="609291"/>
                    <a:pt x="290357" y="699748"/>
                    <a:pt x="311009" y="751377"/>
                  </a:cubicBezTo>
                  <a:cubicBezTo>
                    <a:pt x="318183" y="769312"/>
                    <a:pt x="328287" y="785932"/>
                    <a:pt x="336926" y="803209"/>
                  </a:cubicBezTo>
                  <a:cubicBezTo>
                    <a:pt x="341246" y="829125"/>
                    <a:pt x="342972" y="855609"/>
                    <a:pt x="349885" y="880956"/>
                  </a:cubicBezTo>
                  <a:cubicBezTo>
                    <a:pt x="356006" y="903397"/>
                    <a:pt x="371011" y="922984"/>
                    <a:pt x="375803" y="945746"/>
                  </a:cubicBezTo>
                  <a:cubicBezTo>
                    <a:pt x="388388" y="1005520"/>
                    <a:pt x="401720" y="1127158"/>
                    <a:pt x="401720" y="1127158"/>
                  </a:cubicBezTo>
                  <a:cubicBezTo>
                    <a:pt x="406040" y="1209225"/>
                    <a:pt x="410575" y="1291281"/>
                    <a:pt x="414679" y="1373359"/>
                  </a:cubicBezTo>
                  <a:cubicBezTo>
                    <a:pt x="419214" y="1464054"/>
                    <a:pt x="401543" y="1558498"/>
                    <a:pt x="427638" y="1645476"/>
                  </a:cubicBezTo>
                  <a:cubicBezTo>
                    <a:pt x="441515" y="1691731"/>
                    <a:pt x="446478" y="1550709"/>
                    <a:pt x="453555" y="1502939"/>
                  </a:cubicBezTo>
                  <a:cubicBezTo>
                    <a:pt x="463762" y="1434044"/>
                    <a:pt x="467538" y="1364228"/>
                    <a:pt x="479472" y="1295611"/>
                  </a:cubicBezTo>
                  <a:cubicBezTo>
                    <a:pt x="502115" y="1165419"/>
                    <a:pt x="525173" y="1035072"/>
                    <a:pt x="557225" y="906872"/>
                  </a:cubicBezTo>
                  <a:lnTo>
                    <a:pt x="596101" y="751377"/>
                  </a:lnTo>
                  <a:cubicBezTo>
                    <a:pt x="626338" y="755696"/>
                    <a:pt x="659492" y="750676"/>
                    <a:pt x="686812" y="764335"/>
                  </a:cubicBezTo>
                  <a:cubicBezTo>
                    <a:pt x="706129" y="773993"/>
                    <a:pt x="711466" y="799914"/>
                    <a:pt x="725688" y="816167"/>
                  </a:cubicBezTo>
                  <a:cubicBezTo>
                    <a:pt x="819603" y="923493"/>
                    <a:pt x="744127" y="813072"/>
                    <a:pt x="803441" y="919830"/>
                  </a:cubicBezTo>
                  <a:cubicBezTo>
                    <a:pt x="854762" y="1012201"/>
                    <a:pt x="832522" y="954183"/>
                    <a:pt x="868234" y="1049410"/>
                  </a:cubicBezTo>
                  <a:cubicBezTo>
                    <a:pt x="886403" y="1097858"/>
                    <a:pt x="893667" y="1138179"/>
                    <a:pt x="907110" y="1191947"/>
                  </a:cubicBezTo>
                  <a:lnTo>
                    <a:pt x="920069" y="1243779"/>
                  </a:lnTo>
                  <a:cubicBezTo>
                    <a:pt x="924389" y="1261056"/>
                    <a:pt x="927396" y="1278716"/>
                    <a:pt x="933028" y="1295611"/>
                  </a:cubicBezTo>
                  <a:lnTo>
                    <a:pt x="945987" y="1334485"/>
                  </a:lnTo>
                  <a:cubicBezTo>
                    <a:pt x="950306" y="1364720"/>
                    <a:pt x="957097" y="1394705"/>
                    <a:pt x="958945" y="1425191"/>
                  </a:cubicBezTo>
                  <a:cubicBezTo>
                    <a:pt x="965744" y="1537371"/>
                    <a:pt x="964171" y="1649979"/>
                    <a:pt x="971904" y="1762098"/>
                  </a:cubicBezTo>
                  <a:cubicBezTo>
                    <a:pt x="972844" y="1775725"/>
                    <a:pt x="981110" y="1787839"/>
                    <a:pt x="984863" y="1800972"/>
                  </a:cubicBezTo>
                  <a:cubicBezTo>
                    <a:pt x="988812" y="1814792"/>
                    <a:pt x="1001640" y="1875226"/>
                    <a:pt x="1010780" y="1891677"/>
                  </a:cubicBezTo>
                  <a:cubicBezTo>
                    <a:pt x="1025907" y="1918905"/>
                    <a:pt x="1045337" y="1943509"/>
                    <a:pt x="1062615" y="1969425"/>
                  </a:cubicBezTo>
                  <a:cubicBezTo>
                    <a:pt x="1062616" y="1969426"/>
                    <a:pt x="1114448" y="2047172"/>
                    <a:pt x="1114450" y="2047173"/>
                  </a:cubicBezTo>
                  <a:lnTo>
                    <a:pt x="1153326" y="2060131"/>
                  </a:lnTo>
                  <a:cubicBezTo>
                    <a:pt x="1239749" y="2031325"/>
                    <a:pt x="1197907" y="2058506"/>
                    <a:pt x="1205161" y="1891677"/>
                  </a:cubicBezTo>
                  <a:cubicBezTo>
                    <a:pt x="1211543" y="1744896"/>
                    <a:pt x="1213800" y="1597964"/>
                    <a:pt x="1218120" y="1451107"/>
                  </a:cubicBezTo>
                  <a:cubicBezTo>
                    <a:pt x="1239718" y="1455426"/>
                    <a:pt x="1262290" y="1456332"/>
                    <a:pt x="1282913" y="1464065"/>
                  </a:cubicBezTo>
                  <a:cubicBezTo>
                    <a:pt x="1297496" y="1469533"/>
                    <a:pt x="1307860" y="1483016"/>
                    <a:pt x="1321790" y="1489981"/>
                  </a:cubicBezTo>
                  <a:cubicBezTo>
                    <a:pt x="1429096" y="1543630"/>
                    <a:pt x="1288126" y="1454583"/>
                    <a:pt x="1399542" y="1528854"/>
                  </a:cubicBezTo>
                  <a:cubicBezTo>
                    <a:pt x="1408181" y="1541812"/>
                    <a:pt x="1415730" y="1555567"/>
                    <a:pt x="1425459" y="1567728"/>
                  </a:cubicBezTo>
                  <a:cubicBezTo>
                    <a:pt x="1433091" y="1577268"/>
                    <a:pt x="1445091" y="1583168"/>
                    <a:pt x="1451377" y="1593644"/>
                  </a:cubicBezTo>
                  <a:cubicBezTo>
                    <a:pt x="1458405" y="1605356"/>
                    <a:pt x="1457307" y="1620806"/>
                    <a:pt x="1464335" y="1632518"/>
                  </a:cubicBezTo>
                  <a:cubicBezTo>
                    <a:pt x="1470621" y="1642994"/>
                    <a:pt x="1482621" y="1648894"/>
                    <a:pt x="1490253" y="1658434"/>
                  </a:cubicBezTo>
                  <a:cubicBezTo>
                    <a:pt x="1499982" y="1670595"/>
                    <a:pt x="1509205" y="1683379"/>
                    <a:pt x="1516170" y="1697308"/>
                  </a:cubicBezTo>
                  <a:cubicBezTo>
                    <a:pt x="1522279" y="1709525"/>
                    <a:pt x="1522101" y="1724470"/>
                    <a:pt x="1529129" y="1736182"/>
                  </a:cubicBezTo>
                  <a:cubicBezTo>
                    <a:pt x="1535415" y="1746658"/>
                    <a:pt x="1547716" y="1752324"/>
                    <a:pt x="1555047" y="1762098"/>
                  </a:cubicBezTo>
                  <a:cubicBezTo>
                    <a:pt x="1573736" y="1787015"/>
                    <a:pt x="1577332" y="1829996"/>
                    <a:pt x="1606881" y="1839845"/>
                  </a:cubicBezTo>
                  <a:lnTo>
                    <a:pt x="1645758" y="1852803"/>
                  </a:lnTo>
                  <a:cubicBezTo>
                    <a:pt x="1732714" y="1910771"/>
                    <a:pt x="1653080" y="1866737"/>
                    <a:pt x="1840139" y="1891677"/>
                  </a:cubicBezTo>
                  <a:cubicBezTo>
                    <a:pt x="1853679" y="1893482"/>
                    <a:pt x="1865881" y="1900883"/>
                    <a:pt x="1879015" y="1904635"/>
                  </a:cubicBezTo>
                  <a:cubicBezTo>
                    <a:pt x="1896140" y="1909528"/>
                    <a:pt x="1913464" y="1913730"/>
                    <a:pt x="1930850" y="1917593"/>
                  </a:cubicBezTo>
                  <a:cubicBezTo>
                    <a:pt x="2024674" y="1938442"/>
                    <a:pt x="1965050" y="1920354"/>
                    <a:pt x="2034519" y="1943509"/>
                  </a:cubicBezTo>
                  <a:cubicBezTo>
                    <a:pt x="2051128" y="1939357"/>
                    <a:pt x="2106639" y="1926888"/>
                    <a:pt x="2125230" y="1917593"/>
                  </a:cubicBezTo>
                  <a:cubicBezTo>
                    <a:pt x="2225714" y="1867354"/>
                    <a:pt x="2105267" y="1911289"/>
                    <a:pt x="2202983" y="1878719"/>
                  </a:cubicBezTo>
                  <a:cubicBezTo>
                    <a:pt x="2213091" y="1848396"/>
                    <a:pt x="2213443" y="1820825"/>
                    <a:pt x="2254818" y="1813930"/>
                  </a:cubicBezTo>
                  <a:cubicBezTo>
                    <a:pt x="2268292" y="1811685"/>
                    <a:pt x="2280735" y="1822569"/>
                    <a:pt x="2293694" y="1826888"/>
                  </a:cubicBezTo>
                  <a:cubicBezTo>
                    <a:pt x="2306653" y="1844165"/>
                    <a:pt x="2317298" y="1863448"/>
                    <a:pt x="2332570" y="1878719"/>
                  </a:cubicBezTo>
                  <a:cubicBezTo>
                    <a:pt x="2363485" y="1909632"/>
                    <a:pt x="2382388" y="1906441"/>
                    <a:pt x="2423281" y="1917593"/>
                  </a:cubicBezTo>
                  <a:cubicBezTo>
                    <a:pt x="2453620" y="1925867"/>
                    <a:pt x="2483755" y="1934870"/>
                    <a:pt x="2513992" y="1943509"/>
                  </a:cubicBezTo>
                  <a:cubicBezTo>
                    <a:pt x="2565827" y="1939190"/>
                    <a:pt x="2619850" y="1946065"/>
                    <a:pt x="2669497" y="1930551"/>
                  </a:cubicBezTo>
                  <a:cubicBezTo>
                    <a:pt x="2714539" y="1916476"/>
                    <a:pt x="2719127" y="1867966"/>
                    <a:pt x="2747249" y="1839845"/>
                  </a:cubicBezTo>
                  <a:cubicBezTo>
                    <a:pt x="2772369" y="1814727"/>
                    <a:pt x="2793385" y="1811510"/>
                    <a:pt x="2825002" y="1800972"/>
                  </a:cubicBezTo>
                  <a:cubicBezTo>
                    <a:pt x="2837961" y="1805291"/>
                    <a:pt x="2853211" y="1805397"/>
                    <a:pt x="2863878" y="1813930"/>
                  </a:cubicBezTo>
                  <a:cubicBezTo>
                    <a:pt x="2876039" y="1823658"/>
                    <a:pt x="2878783" y="1841791"/>
                    <a:pt x="2889795" y="1852803"/>
                  </a:cubicBezTo>
                  <a:cubicBezTo>
                    <a:pt x="2900808" y="1863815"/>
                    <a:pt x="2915712" y="1870080"/>
                    <a:pt x="2928671" y="1878719"/>
                  </a:cubicBezTo>
                  <a:cubicBezTo>
                    <a:pt x="2937310" y="1870080"/>
                    <a:pt x="2944113" y="1859089"/>
                    <a:pt x="2954589" y="1852803"/>
                  </a:cubicBezTo>
                  <a:cubicBezTo>
                    <a:pt x="2996200" y="1827838"/>
                    <a:pt x="3022678" y="1844714"/>
                    <a:pt x="3071217" y="1852803"/>
                  </a:cubicBezTo>
                  <a:cubicBezTo>
                    <a:pt x="3105774" y="1848484"/>
                    <a:pt x="3142552" y="1852778"/>
                    <a:pt x="3174887" y="1839845"/>
                  </a:cubicBezTo>
                  <a:cubicBezTo>
                    <a:pt x="3189347" y="1834061"/>
                    <a:pt x="3193347" y="1814644"/>
                    <a:pt x="3200805" y="1800972"/>
                  </a:cubicBezTo>
                  <a:cubicBezTo>
                    <a:pt x="3269565" y="1674919"/>
                    <a:pt x="3221695" y="1728249"/>
                    <a:pt x="3278557" y="1671392"/>
                  </a:cubicBezTo>
                  <a:cubicBezTo>
                    <a:pt x="3282877" y="1649795"/>
                    <a:pt x="3285721" y="1627850"/>
                    <a:pt x="3291516" y="1606602"/>
                  </a:cubicBezTo>
                  <a:cubicBezTo>
                    <a:pt x="3298704" y="1580247"/>
                    <a:pt x="3312075" y="1555641"/>
                    <a:pt x="3317433" y="1528854"/>
                  </a:cubicBezTo>
                  <a:cubicBezTo>
                    <a:pt x="3321753" y="1507258"/>
                    <a:pt x="3322658" y="1484687"/>
                    <a:pt x="3330392" y="1464065"/>
                  </a:cubicBezTo>
                  <a:cubicBezTo>
                    <a:pt x="3335861" y="1449483"/>
                    <a:pt x="3349344" y="1439120"/>
                    <a:pt x="3356309" y="1425191"/>
                  </a:cubicBezTo>
                  <a:cubicBezTo>
                    <a:pt x="3362418" y="1412974"/>
                    <a:pt x="3363887" y="1398872"/>
                    <a:pt x="3369268" y="1386317"/>
                  </a:cubicBezTo>
                  <a:cubicBezTo>
                    <a:pt x="3376878" y="1368562"/>
                    <a:pt x="3386546" y="1351762"/>
                    <a:pt x="3395185" y="1334485"/>
                  </a:cubicBezTo>
                  <a:cubicBezTo>
                    <a:pt x="3404092" y="1289952"/>
                    <a:pt x="3408903" y="1260561"/>
                    <a:pt x="3421103" y="1217863"/>
                  </a:cubicBezTo>
                  <a:cubicBezTo>
                    <a:pt x="3424856" y="1204730"/>
                    <a:pt x="3427953" y="1191207"/>
                    <a:pt x="3434062" y="1178990"/>
                  </a:cubicBezTo>
                  <a:cubicBezTo>
                    <a:pt x="3441027" y="1165061"/>
                    <a:pt x="3451340" y="1153074"/>
                    <a:pt x="3459979" y="1140116"/>
                  </a:cubicBezTo>
                  <a:cubicBezTo>
                    <a:pt x="3464299" y="1122839"/>
                    <a:pt x="3467820" y="1105342"/>
                    <a:pt x="3472938" y="1088284"/>
                  </a:cubicBezTo>
                  <a:cubicBezTo>
                    <a:pt x="3480788" y="1062118"/>
                    <a:pt x="3498855" y="1010536"/>
                    <a:pt x="3498855" y="1010536"/>
                  </a:cubicBezTo>
                  <a:cubicBezTo>
                    <a:pt x="3494536" y="1053729"/>
                    <a:pt x="3485897" y="1096707"/>
                    <a:pt x="3485897" y="1140116"/>
                  </a:cubicBezTo>
                  <a:cubicBezTo>
                    <a:pt x="3485897" y="1810221"/>
                    <a:pt x="3290653" y="1731575"/>
                    <a:pt x="3537731" y="1813930"/>
                  </a:cubicBezTo>
                  <a:cubicBezTo>
                    <a:pt x="3546370" y="1805291"/>
                    <a:pt x="3557363" y="1798490"/>
                    <a:pt x="3563649" y="1788014"/>
                  </a:cubicBezTo>
                  <a:cubicBezTo>
                    <a:pt x="3570677" y="1776302"/>
                    <a:pt x="3575012" y="1762705"/>
                    <a:pt x="3576608" y="1749140"/>
                  </a:cubicBezTo>
                  <a:cubicBezTo>
                    <a:pt x="3583692" y="1688931"/>
                    <a:pt x="3584314" y="1628125"/>
                    <a:pt x="3589566" y="1567728"/>
                  </a:cubicBezTo>
                  <a:cubicBezTo>
                    <a:pt x="3604128" y="1400274"/>
                    <a:pt x="3598376" y="1505817"/>
                    <a:pt x="3615484" y="1360401"/>
                  </a:cubicBezTo>
                  <a:cubicBezTo>
                    <a:pt x="3633707" y="1205514"/>
                    <a:pt x="3613485" y="1275688"/>
                    <a:pt x="3641401" y="1191947"/>
                  </a:cubicBezTo>
                  <a:cubicBezTo>
                    <a:pt x="3645721" y="1161712"/>
                    <a:pt x="3647492" y="1131002"/>
                    <a:pt x="3654360" y="1101242"/>
                  </a:cubicBezTo>
                  <a:cubicBezTo>
                    <a:pt x="3660503" y="1074624"/>
                    <a:pt x="3671638" y="1049410"/>
                    <a:pt x="3680277" y="1023494"/>
                  </a:cubicBezTo>
                  <a:lnTo>
                    <a:pt x="3706195" y="945746"/>
                  </a:lnTo>
                  <a:cubicBezTo>
                    <a:pt x="3710515" y="932788"/>
                    <a:pt x="3714081" y="919554"/>
                    <a:pt x="3719154" y="906872"/>
                  </a:cubicBezTo>
                  <a:cubicBezTo>
                    <a:pt x="3729386" y="881295"/>
                    <a:pt x="3749905" y="833676"/>
                    <a:pt x="3758030" y="803209"/>
                  </a:cubicBezTo>
                  <a:cubicBezTo>
                    <a:pt x="3771797" y="751586"/>
                    <a:pt x="3767269" y="692167"/>
                    <a:pt x="3796906" y="647713"/>
                  </a:cubicBezTo>
                  <a:cubicBezTo>
                    <a:pt x="3830400" y="597474"/>
                    <a:pt x="3817898" y="623613"/>
                    <a:pt x="3835782" y="569965"/>
                  </a:cubicBezTo>
                  <a:cubicBezTo>
                    <a:pt x="3863574" y="736706"/>
                    <a:pt x="3850506" y="583527"/>
                    <a:pt x="3835782" y="686587"/>
                  </a:cubicBezTo>
                  <a:cubicBezTo>
                    <a:pt x="3829034" y="733816"/>
                    <a:pt x="3827818" y="781679"/>
                    <a:pt x="3822823" y="829125"/>
                  </a:cubicBezTo>
                  <a:cubicBezTo>
                    <a:pt x="3813555" y="917171"/>
                    <a:pt x="3810348" y="929891"/>
                    <a:pt x="3796906" y="1010536"/>
                  </a:cubicBezTo>
                  <a:cubicBezTo>
                    <a:pt x="3804072" y="1118017"/>
                    <a:pt x="3748784" y="1217863"/>
                    <a:pt x="3861700" y="1217863"/>
                  </a:cubicBezTo>
                  <a:cubicBezTo>
                    <a:pt x="3879510" y="1217863"/>
                    <a:pt x="3896256" y="1209224"/>
                    <a:pt x="3913534" y="1204905"/>
                  </a:cubicBezTo>
                  <a:cubicBezTo>
                    <a:pt x="3917854" y="1191947"/>
                    <a:pt x="3923814" y="1179425"/>
                    <a:pt x="3926493" y="1166032"/>
                  </a:cubicBezTo>
                  <a:cubicBezTo>
                    <a:pt x="3936799" y="1114506"/>
                    <a:pt x="3939666" y="1061514"/>
                    <a:pt x="3952411" y="1010536"/>
                  </a:cubicBezTo>
                  <a:cubicBezTo>
                    <a:pt x="3956730" y="993259"/>
                    <a:pt x="3961876" y="976167"/>
                    <a:pt x="3965369" y="958704"/>
                  </a:cubicBezTo>
                  <a:cubicBezTo>
                    <a:pt x="3970522" y="932941"/>
                    <a:pt x="3972420" y="906557"/>
                    <a:pt x="3978328" y="880956"/>
                  </a:cubicBezTo>
                  <a:cubicBezTo>
                    <a:pt x="3985399" y="850316"/>
                    <a:pt x="3995210" y="820370"/>
                    <a:pt x="4004246" y="790251"/>
                  </a:cubicBezTo>
                  <a:cubicBezTo>
                    <a:pt x="4008171" y="777168"/>
                    <a:pt x="4013451" y="764510"/>
                    <a:pt x="4017204" y="751377"/>
                  </a:cubicBezTo>
                  <a:cubicBezTo>
                    <a:pt x="4022097" y="734253"/>
                    <a:pt x="4023147" y="715914"/>
                    <a:pt x="4030163" y="699545"/>
                  </a:cubicBezTo>
                  <a:cubicBezTo>
                    <a:pt x="4036298" y="685231"/>
                    <a:pt x="4047441" y="673629"/>
                    <a:pt x="4056080" y="660671"/>
                  </a:cubicBezTo>
                  <a:cubicBezTo>
                    <a:pt x="4101839" y="729305"/>
                    <a:pt x="4074111" y="675601"/>
                    <a:pt x="4094957" y="790251"/>
                  </a:cubicBezTo>
                  <a:cubicBezTo>
                    <a:pt x="4098143" y="807773"/>
                    <a:pt x="4096790" y="828177"/>
                    <a:pt x="4107915" y="842083"/>
                  </a:cubicBezTo>
                  <a:cubicBezTo>
                    <a:pt x="4116448" y="852749"/>
                    <a:pt x="4133832" y="850722"/>
                    <a:pt x="4146791" y="855041"/>
                  </a:cubicBezTo>
                  <a:cubicBezTo>
                    <a:pt x="4159750" y="816167"/>
                    <a:pt x="4167342" y="775070"/>
                    <a:pt x="4185668" y="738419"/>
                  </a:cubicBezTo>
                  <a:cubicBezTo>
                    <a:pt x="4208245" y="693267"/>
                    <a:pt x="4220959" y="671426"/>
                    <a:pt x="4237503" y="621797"/>
                  </a:cubicBezTo>
                  <a:cubicBezTo>
                    <a:pt x="4243135" y="604902"/>
                    <a:pt x="4244207" y="586640"/>
                    <a:pt x="4250461" y="569965"/>
                  </a:cubicBezTo>
                  <a:cubicBezTo>
                    <a:pt x="4278282" y="495780"/>
                    <a:pt x="4273244" y="543628"/>
                    <a:pt x="4289337" y="479260"/>
                  </a:cubicBezTo>
                  <a:cubicBezTo>
                    <a:pt x="4294679" y="457893"/>
                    <a:pt x="4297518" y="435970"/>
                    <a:pt x="4302296" y="414470"/>
                  </a:cubicBezTo>
                  <a:cubicBezTo>
                    <a:pt x="4306160" y="397085"/>
                    <a:pt x="4304129" y="376544"/>
                    <a:pt x="4315255" y="362638"/>
                  </a:cubicBezTo>
                  <a:cubicBezTo>
                    <a:pt x="4323788" y="351972"/>
                    <a:pt x="4341172" y="353999"/>
                    <a:pt x="4354131" y="349680"/>
                  </a:cubicBezTo>
                  <a:cubicBezTo>
                    <a:pt x="4371409" y="353999"/>
                    <a:pt x="4391147" y="352759"/>
                    <a:pt x="4405966" y="362638"/>
                  </a:cubicBezTo>
                  <a:cubicBezTo>
                    <a:pt x="4478067" y="410703"/>
                    <a:pt x="4393097" y="388644"/>
                    <a:pt x="4444842" y="440386"/>
                  </a:cubicBezTo>
                  <a:cubicBezTo>
                    <a:pt x="4454501" y="450044"/>
                    <a:pt x="4470759" y="449025"/>
                    <a:pt x="4483718" y="453344"/>
                  </a:cubicBezTo>
                  <a:cubicBezTo>
                    <a:pt x="4500996" y="444705"/>
                    <a:pt x="4523962" y="442882"/>
                    <a:pt x="4535553" y="427428"/>
                  </a:cubicBezTo>
                  <a:cubicBezTo>
                    <a:pt x="4535558" y="427421"/>
                    <a:pt x="4567948" y="330247"/>
                    <a:pt x="4574429" y="310806"/>
                  </a:cubicBezTo>
                  <a:cubicBezTo>
                    <a:pt x="4574430" y="310804"/>
                    <a:pt x="4600346" y="233062"/>
                    <a:pt x="4600347" y="233059"/>
                  </a:cubicBezTo>
                  <a:cubicBezTo>
                    <a:pt x="4608986" y="215782"/>
                    <a:pt x="4618654" y="198982"/>
                    <a:pt x="4626264" y="181227"/>
                  </a:cubicBezTo>
                  <a:cubicBezTo>
                    <a:pt x="4631645" y="168672"/>
                    <a:pt x="4633114" y="154570"/>
                    <a:pt x="4639223" y="142353"/>
                  </a:cubicBezTo>
                  <a:cubicBezTo>
                    <a:pt x="4655571" y="109658"/>
                    <a:pt x="4666950" y="101669"/>
                    <a:pt x="4691058" y="77563"/>
                  </a:cubicBezTo>
                  <a:cubicBezTo>
                    <a:pt x="4699697" y="60286"/>
                    <a:pt x="4703316" y="39390"/>
                    <a:pt x="4716975" y="25731"/>
                  </a:cubicBezTo>
                  <a:cubicBezTo>
                    <a:pt x="4742707" y="0"/>
                    <a:pt x="4776318" y="14144"/>
                    <a:pt x="4794728" y="38689"/>
                  </a:cubicBezTo>
                  <a:cubicBezTo>
                    <a:pt x="4799911" y="45600"/>
                    <a:pt x="4794728" y="55966"/>
                    <a:pt x="4794728" y="64605"/>
                  </a:cubicBezTo>
                </a:path>
              </a:pathLst>
            </a:custGeom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g(n) = pn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+ </a:t>
            </a:r>
            <a:r>
              <a:rPr lang="en-US" b="1" dirty="0" err="1">
                <a:solidFill>
                  <a:srgbClr val="3366FF"/>
                </a:solidFill>
              </a:rPr>
              <a:t>qn</a:t>
            </a:r>
            <a:r>
              <a:rPr lang="en-US" b="1" dirty="0">
                <a:solidFill>
                  <a:srgbClr val="3366FF"/>
                </a:solidFill>
              </a:rPr>
              <a:t> + r</a:t>
            </a:r>
            <a:br>
              <a:rPr lang="en-US" b="1" dirty="0">
                <a:solidFill>
                  <a:srgbClr val="3366FF"/>
                </a:solidFill>
              </a:rPr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3366FF"/>
                </a:solidFill>
              </a:rPr>
              <a:t>g(n) </a:t>
            </a:r>
            <a:r>
              <a:rPr lang="en-US" dirty="0" smtClean="0"/>
              <a:t>in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 smtClean="0">
                <a:solidFill>
                  <a:srgbClr val="3366FF"/>
                </a:solidFill>
              </a:rPr>
              <a:t>(n</a:t>
            </a:r>
            <a:r>
              <a:rPr lang="en-US" baseline="30000" dirty="0" smtClean="0">
                <a:solidFill>
                  <a:srgbClr val="3366FF"/>
                </a:solidFill>
              </a:rPr>
              <a:t>3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No</a:t>
            </a:r>
          </a:p>
          <a:p>
            <a:pPr marL="457200" lvl="1" indent="0" algn="ctr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3366FF"/>
                </a:solidFill>
              </a:rPr>
              <a:t>g(n) </a:t>
            </a:r>
            <a:r>
              <a:rPr lang="en-US" dirty="0"/>
              <a:t>in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 smtClean="0">
                <a:solidFill>
                  <a:srgbClr val="3366FF"/>
                </a:solidFill>
              </a:rPr>
              <a:t>(n</a:t>
            </a:r>
            <a:r>
              <a:rPr lang="en-US" baseline="30000" dirty="0" smtClean="0">
                <a:solidFill>
                  <a:srgbClr val="3366FF"/>
                </a:solidFill>
              </a:rPr>
              <a:t>2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Yes</a:t>
            </a:r>
          </a:p>
          <a:p>
            <a:pPr marL="457200" lvl="1" indent="0" algn="ctr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3366FF"/>
                </a:solidFill>
              </a:rPr>
              <a:t>g(n) </a:t>
            </a:r>
            <a:r>
              <a:rPr lang="en-US" dirty="0"/>
              <a:t>in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 smtClean="0">
                <a:solidFill>
                  <a:srgbClr val="3366FF"/>
                </a:solidFill>
              </a:rPr>
              <a:t>(n)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Yes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2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g(n)</a:t>
            </a:r>
            <a:r>
              <a:rPr lang="en-US" dirty="0">
                <a:solidFill>
                  <a:srgbClr val="932756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dirty="0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f(n))</a:t>
            </a:r>
          </a:p>
        </p:txBody>
      </p:sp>
      <p:grpSp>
        <p:nvGrpSpPr>
          <p:cNvPr id="35842" name="Group 6"/>
          <p:cNvGrpSpPr>
            <a:grpSpLocks/>
          </p:cNvGrpSpPr>
          <p:nvPr/>
        </p:nvGrpSpPr>
        <p:grpSpPr bwMode="auto">
          <a:xfrm>
            <a:off x="1801813" y="2117725"/>
            <a:ext cx="5389562" cy="3752850"/>
            <a:chOff x="1347707" y="1417639"/>
            <a:chExt cx="5390830" cy="3752588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-95098" y="3287582"/>
              <a:ext cx="3752588" cy="12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347707" y="4898784"/>
              <a:ext cx="5390830" cy="25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2241550" y="2605088"/>
            <a:ext cx="4743450" cy="2979737"/>
          </a:xfrm>
          <a:custGeom>
            <a:avLst/>
            <a:gdLst>
              <a:gd name="connsiteX0" fmla="*/ 0 w 4742894"/>
              <a:gd name="connsiteY0" fmla="*/ 2980330 h 2980330"/>
              <a:gd name="connsiteX1" fmla="*/ 1619841 w 4742894"/>
              <a:gd name="connsiteY1" fmla="*/ 2708213 h 2980330"/>
              <a:gd name="connsiteX2" fmla="*/ 1619841 w 4742894"/>
              <a:gd name="connsiteY2" fmla="*/ 2708213 h 2980330"/>
              <a:gd name="connsiteX3" fmla="*/ 2980507 w 4742894"/>
              <a:gd name="connsiteY3" fmla="*/ 2086231 h 2980330"/>
              <a:gd name="connsiteX4" fmla="*/ 4237503 w 4742894"/>
              <a:gd name="connsiteY4" fmla="*/ 868183 h 2980330"/>
              <a:gd name="connsiteX5" fmla="*/ 4742894 w 4742894"/>
              <a:gd name="connsiteY5" fmla="*/ 0 h 2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2894" h="2980330">
                <a:moveTo>
                  <a:pt x="0" y="2980330"/>
                </a:moveTo>
                <a:lnTo>
                  <a:pt x="1619841" y="2708213"/>
                </a:lnTo>
                <a:lnTo>
                  <a:pt x="1619841" y="2708213"/>
                </a:lnTo>
                <a:cubicBezTo>
                  <a:pt x="1846619" y="2604549"/>
                  <a:pt x="2544230" y="2392903"/>
                  <a:pt x="2980507" y="2086231"/>
                </a:cubicBezTo>
                <a:cubicBezTo>
                  <a:pt x="3416784" y="1779559"/>
                  <a:pt x="3943772" y="1215888"/>
                  <a:pt x="4237503" y="868183"/>
                </a:cubicBezTo>
                <a:cubicBezTo>
                  <a:pt x="4531234" y="520478"/>
                  <a:pt x="4742894" y="0"/>
                  <a:pt x="4742894" y="0"/>
                </a:cubicBez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6985000" y="2117725"/>
            <a:ext cx="595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3366FF"/>
                </a:solidFill>
              </a:rPr>
              <a:t>g(n)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22688" y="5481638"/>
            <a:ext cx="398462" cy="576262"/>
            <a:chOff x="3723294" y="5482009"/>
            <a:chExt cx="398629" cy="576660"/>
          </a:xfrm>
        </p:grpSpPr>
        <p:sp>
          <p:nvSpPr>
            <p:cNvPr id="35851" name="TextBox 9"/>
            <p:cNvSpPr txBox="1">
              <a:spLocks noChangeArrowheads="1"/>
            </p:cNvSpPr>
            <p:nvPr/>
          </p:nvSpPr>
          <p:spPr bwMode="auto">
            <a:xfrm>
              <a:off x="3723294" y="5689337"/>
              <a:ext cx="39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n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3755019" y="5623394"/>
              <a:ext cx="284358" cy="1589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216150" y="1376363"/>
            <a:ext cx="6470650" cy="4208462"/>
            <a:chOff x="2215942" y="1376433"/>
            <a:chExt cx="6470858" cy="4208447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3605854" y="5188800"/>
              <a:ext cx="584198" cy="1587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215942" y="1746319"/>
              <a:ext cx="4756303" cy="3838561"/>
            </a:xfrm>
            <a:custGeom>
              <a:avLst/>
              <a:gdLst>
                <a:gd name="connsiteX0" fmla="*/ 0 w 4755852"/>
                <a:gd name="connsiteY0" fmla="*/ 3618830 h 3839115"/>
                <a:gd name="connsiteX1" fmla="*/ 64794 w 4755852"/>
                <a:gd name="connsiteY1" fmla="*/ 3541082 h 3839115"/>
                <a:gd name="connsiteX2" fmla="*/ 129587 w 4755852"/>
                <a:gd name="connsiteY2" fmla="*/ 3489251 h 3839115"/>
                <a:gd name="connsiteX3" fmla="*/ 220298 w 4755852"/>
                <a:gd name="connsiteY3" fmla="*/ 3424461 h 3839115"/>
                <a:gd name="connsiteX4" fmla="*/ 323968 w 4755852"/>
                <a:gd name="connsiteY4" fmla="*/ 3333755 h 3839115"/>
                <a:gd name="connsiteX5" fmla="*/ 362844 w 4755852"/>
                <a:gd name="connsiteY5" fmla="*/ 3320797 h 3839115"/>
                <a:gd name="connsiteX6" fmla="*/ 401720 w 4755852"/>
                <a:gd name="connsiteY6" fmla="*/ 3333755 h 3839115"/>
                <a:gd name="connsiteX7" fmla="*/ 414679 w 4755852"/>
                <a:gd name="connsiteY7" fmla="*/ 3411503 h 3839115"/>
                <a:gd name="connsiteX8" fmla="*/ 440597 w 4755852"/>
                <a:gd name="connsiteY8" fmla="*/ 3450377 h 3839115"/>
                <a:gd name="connsiteX9" fmla="*/ 466514 w 4755852"/>
                <a:gd name="connsiteY9" fmla="*/ 3528124 h 3839115"/>
                <a:gd name="connsiteX10" fmla="*/ 479473 w 4755852"/>
                <a:gd name="connsiteY10" fmla="*/ 3566998 h 3839115"/>
                <a:gd name="connsiteX11" fmla="*/ 505390 w 4755852"/>
                <a:gd name="connsiteY11" fmla="*/ 3618830 h 3839115"/>
                <a:gd name="connsiteX12" fmla="*/ 518349 w 4755852"/>
                <a:gd name="connsiteY12" fmla="*/ 3657704 h 3839115"/>
                <a:gd name="connsiteX13" fmla="*/ 544266 w 4755852"/>
                <a:gd name="connsiteY13" fmla="*/ 3696578 h 3839115"/>
                <a:gd name="connsiteX14" fmla="*/ 570184 w 4755852"/>
                <a:gd name="connsiteY14" fmla="*/ 3774326 h 3839115"/>
                <a:gd name="connsiteX15" fmla="*/ 583142 w 4755852"/>
                <a:gd name="connsiteY15" fmla="*/ 3813200 h 3839115"/>
                <a:gd name="connsiteX16" fmla="*/ 609060 w 4755852"/>
                <a:gd name="connsiteY16" fmla="*/ 3839115 h 3839115"/>
                <a:gd name="connsiteX17" fmla="*/ 686812 w 4755852"/>
                <a:gd name="connsiteY17" fmla="*/ 3800242 h 3839115"/>
                <a:gd name="connsiteX18" fmla="*/ 712730 w 4755852"/>
                <a:gd name="connsiteY18" fmla="*/ 3722494 h 3839115"/>
                <a:gd name="connsiteX19" fmla="*/ 738647 w 4755852"/>
                <a:gd name="connsiteY19" fmla="*/ 3670662 h 3839115"/>
                <a:gd name="connsiteX20" fmla="*/ 764565 w 4755852"/>
                <a:gd name="connsiteY20" fmla="*/ 3476293 h 3839115"/>
                <a:gd name="connsiteX21" fmla="*/ 777523 w 4755852"/>
                <a:gd name="connsiteY21" fmla="*/ 3359671 h 3839115"/>
                <a:gd name="connsiteX22" fmla="*/ 790482 w 4755852"/>
                <a:gd name="connsiteY22" fmla="*/ 3307839 h 3839115"/>
                <a:gd name="connsiteX23" fmla="*/ 803441 w 4755852"/>
                <a:gd name="connsiteY23" fmla="*/ 3230091 h 3839115"/>
                <a:gd name="connsiteX24" fmla="*/ 881193 w 4755852"/>
                <a:gd name="connsiteY24" fmla="*/ 3152344 h 3839115"/>
                <a:gd name="connsiteX25" fmla="*/ 907111 w 4755852"/>
                <a:gd name="connsiteY25" fmla="*/ 3126428 h 3839115"/>
                <a:gd name="connsiteX26" fmla="*/ 933028 w 4755852"/>
                <a:gd name="connsiteY26" fmla="*/ 3165302 h 3839115"/>
                <a:gd name="connsiteX27" fmla="*/ 945987 w 4755852"/>
                <a:gd name="connsiteY27" fmla="*/ 3204175 h 3839115"/>
                <a:gd name="connsiteX28" fmla="*/ 971904 w 4755852"/>
                <a:gd name="connsiteY28" fmla="*/ 3256007 h 3839115"/>
                <a:gd name="connsiteX29" fmla="*/ 997822 w 4755852"/>
                <a:gd name="connsiteY29" fmla="*/ 3372629 h 3839115"/>
                <a:gd name="connsiteX30" fmla="*/ 1010780 w 4755852"/>
                <a:gd name="connsiteY30" fmla="*/ 3411503 h 3839115"/>
                <a:gd name="connsiteX31" fmla="*/ 1062615 w 4755852"/>
                <a:gd name="connsiteY31" fmla="*/ 3502209 h 3839115"/>
                <a:gd name="connsiteX32" fmla="*/ 1101491 w 4755852"/>
                <a:gd name="connsiteY32" fmla="*/ 3592914 h 3839115"/>
                <a:gd name="connsiteX33" fmla="*/ 1140368 w 4755852"/>
                <a:gd name="connsiteY33" fmla="*/ 3670662 h 3839115"/>
                <a:gd name="connsiteX34" fmla="*/ 1192203 w 4755852"/>
                <a:gd name="connsiteY34" fmla="*/ 3735452 h 3839115"/>
                <a:gd name="connsiteX35" fmla="*/ 1218120 w 4755852"/>
                <a:gd name="connsiteY35" fmla="*/ 3774326 h 3839115"/>
                <a:gd name="connsiteX36" fmla="*/ 1295872 w 4755852"/>
                <a:gd name="connsiteY36" fmla="*/ 3800242 h 3839115"/>
                <a:gd name="connsiteX37" fmla="*/ 1438418 w 4755852"/>
                <a:gd name="connsiteY37" fmla="*/ 3787284 h 3839115"/>
                <a:gd name="connsiteX38" fmla="*/ 1503212 w 4755852"/>
                <a:gd name="connsiteY38" fmla="*/ 3722494 h 3839115"/>
                <a:gd name="connsiteX39" fmla="*/ 1542088 w 4755852"/>
                <a:gd name="connsiteY39" fmla="*/ 3696578 h 3839115"/>
                <a:gd name="connsiteX40" fmla="*/ 1568006 w 4755852"/>
                <a:gd name="connsiteY40" fmla="*/ 3670662 h 3839115"/>
                <a:gd name="connsiteX41" fmla="*/ 1593923 w 4755852"/>
                <a:gd name="connsiteY41" fmla="*/ 3631788 h 3839115"/>
                <a:gd name="connsiteX42" fmla="*/ 1671675 w 4755852"/>
                <a:gd name="connsiteY42" fmla="*/ 3579956 h 3839115"/>
                <a:gd name="connsiteX43" fmla="*/ 1723510 w 4755852"/>
                <a:gd name="connsiteY43" fmla="*/ 3515167 h 3839115"/>
                <a:gd name="connsiteX44" fmla="*/ 1775345 w 4755852"/>
                <a:gd name="connsiteY44" fmla="*/ 3450377 h 3839115"/>
                <a:gd name="connsiteX45" fmla="*/ 1814221 w 4755852"/>
                <a:gd name="connsiteY45" fmla="*/ 3320797 h 3839115"/>
                <a:gd name="connsiteX46" fmla="*/ 1827180 w 4755852"/>
                <a:gd name="connsiteY46" fmla="*/ 3281923 h 3839115"/>
                <a:gd name="connsiteX47" fmla="*/ 1866056 w 4755852"/>
                <a:gd name="connsiteY47" fmla="*/ 3035722 h 3839115"/>
                <a:gd name="connsiteX48" fmla="*/ 1891974 w 4755852"/>
                <a:gd name="connsiteY48" fmla="*/ 2919100 h 3839115"/>
                <a:gd name="connsiteX49" fmla="*/ 1917891 w 4755852"/>
                <a:gd name="connsiteY49" fmla="*/ 2880226 h 3839115"/>
                <a:gd name="connsiteX50" fmla="*/ 1995643 w 4755852"/>
                <a:gd name="connsiteY50" fmla="*/ 2854311 h 3839115"/>
                <a:gd name="connsiteX51" fmla="*/ 2099313 w 4755852"/>
                <a:gd name="connsiteY51" fmla="*/ 2880226 h 3839115"/>
                <a:gd name="connsiteX52" fmla="*/ 2293694 w 4755852"/>
                <a:gd name="connsiteY52" fmla="*/ 2841353 h 3839115"/>
                <a:gd name="connsiteX53" fmla="*/ 2280735 w 4755852"/>
                <a:gd name="connsiteY53" fmla="*/ 2711773 h 3839115"/>
                <a:gd name="connsiteX54" fmla="*/ 2306653 w 4755852"/>
                <a:gd name="connsiteY54" fmla="*/ 2685857 h 3839115"/>
                <a:gd name="connsiteX55" fmla="*/ 2747249 w 4755852"/>
                <a:gd name="connsiteY55" fmla="*/ 2672899 h 3839115"/>
                <a:gd name="connsiteX56" fmla="*/ 2812043 w 4755852"/>
                <a:gd name="connsiteY56" fmla="*/ 2608109 h 3839115"/>
                <a:gd name="connsiteX57" fmla="*/ 2837961 w 4755852"/>
                <a:gd name="connsiteY57" fmla="*/ 2556278 h 3839115"/>
                <a:gd name="connsiteX58" fmla="*/ 2863878 w 4755852"/>
                <a:gd name="connsiteY58" fmla="*/ 2478530 h 3839115"/>
                <a:gd name="connsiteX59" fmla="*/ 2902754 w 4755852"/>
                <a:gd name="connsiteY59" fmla="*/ 2310076 h 3839115"/>
                <a:gd name="connsiteX60" fmla="*/ 2915713 w 4755852"/>
                <a:gd name="connsiteY60" fmla="*/ 2232329 h 3839115"/>
                <a:gd name="connsiteX61" fmla="*/ 2928672 w 4755852"/>
                <a:gd name="connsiteY61" fmla="*/ 2115707 h 3839115"/>
                <a:gd name="connsiteX62" fmla="*/ 2941630 w 4755852"/>
                <a:gd name="connsiteY62" fmla="*/ 2025001 h 3839115"/>
                <a:gd name="connsiteX63" fmla="*/ 2967548 w 4755852"/>
                <a:gd name="connsiteY63" fmla="*/ 1895422 h 3839115"/>
                <a:gd name="connsiteX64" fmla="*/ 3123053 w 4755852"/>
                <a:gd name="connsiteY64" fmla="*/ 1934295 h 3839115"/>
                <a:gd name="connsiteX65" fmla="*/ 3161929 w 4755852"/>
                <a:gd name="connsiteY65" fmla="*/ 1973169 h 3839115"/>
                <a:gd name="connsiteX66" fmla="*/ 3200805 w 4755852"/>
                <a:gd name="connsiteY66" fmla="*/ 1986127 h 3839115"/>
                <a:gd name="connsiteX67" fmla="*/ 3239681 w 4755852"/>
                <a:gd name="connsiteY67" fmla="*/ 2012043 h 3839115"/>
                <a:gd name="connsiteX68" fmla="*/ 3304475 w 4755852"/>
                <a:gd name="connsiteY68" fmla="*/ 1765842 h 3839115"/>
                <a:gd name="connsiteX69" fmla="*/ 3447021 w 4755852"/>
                <a:gd name="connsiteY69" fmla="*/ 1714010 h 3839115"/>
                <a:gd name="connsiteX70" fmla="*/ 3511814 w 4755852"/>
                <a:gd name="connsiteY70" fmla="*/ 1688094 h 3839115"/>
                <a:gd name="connsiteX71" fmla="*/ 3654360 w 4755852"/>
                <a:gd name="connsiteY71" fmla="*/ 1662178 h 3839115"/>
                <a:gd name="connsiteX72" fmla="*/ 3745071 w 4755852"/>
                <a:gd name="connsiteY72" fmla="*/ 1467809 h 3839115"/>
                <a:gd name="connsiteX73" fmla="*/ 3796906 w 4755852"/>
                <a:gd name="connsiteY73" fmla="*/ 1351187 h 3839115"/>
                <a:gd name="connsiteX74" fmla="*/ 3835782 w 4755852"/>
                <a:gd name="connsiteY74" fmla="*/ 1286397 h 3839115"/>
                <a:gd name="connsiteX75" fmla="*/ 3874659 w 4755852"/>
                <a:gd name="connsiteY75" fmla="*/ 1156818 h 3839115"/>
                <a:gd name="connsiteX76" fmla="*/ 3848741 w 4755852"/>
                <a:gd name="connsiteY76" fmla="*/ 1027238 h 3839115"/>
                <a:gd name="connsiteX77" fmla="*/ 3770989 w 4755852"/>
                <a:gd name="connsiteY77" fmla="*/ 910617 h 3839115"/>
                <a:gd name="connsiteX78" fmla="*/ 3745071 w 4755852"/>
                <a:gd name="connsiteY78" fmla="*/ 858785 h 3839115"/>
                <a:gd name="connsiteX79" fmla="*/ 3719154 w 4755852"/>
                <a:gd name="connsiteY79" fmla="*/ 819911 h 3839115"/>
                <a:gd name="connsiteX80" fmla="*/ 3654360 w 4755852"/>
                <a:gd name="connsiteY80" fmla="*/ 703289 h 3839115"/>
                <a:gd name="connsiteX81" fmla="*/ 3602525 w 4755852"/>
                <a:gd name="connsiteY81" fmla="*/ 690331 h 3839115"/>
                <a:gd name="connsiteX82" fmla="*/ 3472938 w 4755852"/>
                <a:gd name="connsiteY82" fmla="*/ 664415 h 3839115"/>
                <a:gd name="connsiteX83" fmla="*/ 3356310 w 4755852"/>
                <a:gd name="connsiteY83" fmla="*/ 638500 h 3839115"/>
                <a:gd name="connsiteX84" fmla="*/ 3408144 w 4755852"/>
                <a:gd name="connsiteY84" fmla="*/ 625542 h 3839115"/>
                <a:gd name="connsiteX85" fmla="*/ 3459979 w 4755852"/>
                <a:gd name="connsiteY85" fmla="*/ 599626 h 3839115"/>
                <a:gd name="connsiteX86" fmla="*/ 3563649 w 4755852"/>
                <a:gd name="connsiteY86" fmla="*/ 586668 h 3839115"/>
                <a:gd name="connsiteX87" fmla="*/ 3822824 w 4755852"/>
                <a:gd name="connsiteY87" fmla="*/ 560752 h 3839115"/>
                <a:gd name="connsiteX88" fmla="*/ 3952411 w 4755852"/>
                <a:gd name="connsiteY88" fmla="*/ 470046 h 3839115"/>
                <a:gd name="connsiteX89" fmla="*/ 3991287 w 4755852"/>
                <a:gd name="connsiteY89" fmla="*/ 457088 h 3839115"/>
                <a:gd name="connsiteX90" fmla="*/ 4043122 w 4755852"/>
                <a:gd name="connsiteY90" fmla="*/ 418214 h 3839115"/>
                <a:gd name="connsiteX91" fmla="*/ 4081998 w 4755852"/>
                <a:gd name="connsiteY91" fmla="*/ 379340 h 3839115"/>
                <a:gd name="connsiteX92" fmla="*/ 4367090 w 4755852"/>
                <a:gd name="connsiteY92" fmla="*/ 327509 h 3839115"/>
                <a:gd name="connsiteX93" fmla="*/ 4548512 w 4755852"/>
                <a:gd name="connsiteY93" fmla="*/ 275677 h 3839115"/>
                <a:gd name="connsiteX94" fmla="*/ 4587388 w 4755852"/>
                <a:gd name="connsiteY94" fmla="*/ 262719 h 3839115"/>
                <a:gd name="connsiteX95" fmla="*/ 4613306 w 4755852"/>
                <a:gd name="connsiteY95" fmla="*/ 107223 h 3839115"/>
                <a:gd name="connsiteX96" fmla="*/ 4716976 w 4755852"/>
                <a:gd name="connsiteY96" fmla="*/ 3560 h 3839115"/>
                <a:gd name="connsiteX97" fmla="*/ 4755852 w 4755852"/>
                <a:gd name="connsiteY97" fmla="*/ 3560 h 383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755852" h="3839115">
                  <a:moveTo>
                    <a:pt x="0" y="3618830"/>
                  </a:moveTo>
                  <a:cubicBezTo>
                    <a:pt x="27605" y="3577425"/>
                    <a:pt x="24881" y="3576004"/>
                    <a:pt x="64794" y="3541082"/>
                  </a:cubicBezTo>
                  <a:cubicBezTo>
                    <a:pt x="85609" y="3522870"/>
                    <a:pt x="110029" y="3508807"/>
                    <a:pt x="129587" y="3489251"/>
                  </a:cubicBezTo>
                  <a:cubicBezTo>
                    <a:pt x="200759" y="3418083"/>
                    <a:pt x="92726" y="3475488"/>
                    <a:pt x="220298" y="3424461"/>
                  </a:cubicBezTo>
                  <a:cubicBezTo>
                    <a:pt x="254077" y="3390684"/>
                    <a:pt x="281108" y="3355184"/>
                    <a:pt x="323968" y="3333755"/>
                  </a:cubicBezTo>
                  <a:cubicBezTo>
                    <a:pt x="336186" y="3327647"/>
                    <a:pt x="349885" y="3325116"/>
                    <a:pt x="362844" y="3320797"/>
                  </a:cubicBezTo>
                  <a:cubicBezTo>
                    <a:pt x="375803" y="3325116"/>
                    <a:pt x="394943" y="3321895"/>
                    <a:pt x="401720" y="3333755"/>
                  </a:cubicBezTo>
                  <a:cubicBezTo>
                    <a:pt x="414756" y="3356566"/>
                    <a:pt x="406370" y="3386578"/>
                    <a:pt x="414679" y="3411503"/>
                  </a:cubicBezTo>
                  <a:cubicBezTo>
                    <a:pt x="419604" y="3426278"/>
                    <a:pt x="431958" y="3437419"/>
                    <a:pt x="440597" y="3450377"/>
                  </a:cubicBezTo>
                  <a:lnTo>
                    <a:pt x="466514" y="3528124"/>
                  </a:lnTo>
                  <a:cubicBezTo>
                    <a:pt x="470834" y="3541082"/>
                    <a:pt x="473364" y="3554781"/>
                    <a:pt x="479473" y="3566998"/>
                  </a:cubicBezTo>
                  <a:cubicBezTo>
                    <a:pt x="488112" y="3584275"/>
                    <a:pt x="497780" y="3601075"/>
                    <a:pt x="505390" y="3618830"/>
                  </a:cubicBezTo>
                  <a:cubicBezTo>
                    <a:pt x="510771" y="3631385"/>
                    <a:pt x="512240" y="3645487"/>
                    <a:pt x="518349" y="3657704"/>
                  </a:cubicBezTo>
                  <a:cubicBezTo>
                    <a:pt x="525314" y="3671633"/>
                    <a:pt x="537941" y="3682347"/>
                    <a:pt x="544266" y="3696578"/>
                  </a:cubicBezTo>
                  <a:cubicBezTo>
                    <a:pt x="555361" y="3721541"/>
                    <a:pt x="561545" y="3748410"/>
                    <a:pt x="570184" y="3774326"/>
                  </a:cubicBezTo>
                  <a:cubicBezTo>
                    <a:pt x="574504" y="3787284"/>
                    <a:pt x="573483" y="3803542"/>
                    <a:pt x="583142" y="3813200"/>
                  </a:cubicBezTo>
                  <a:lnTo>
                    <a:pt x="609060" y="3839115"/>
                  </a:lnTo>
                  <a:cubicBezTo>
                    <a:pt x="634977" y="3826157"/>
                    <a:pt x="667561" y="3821898"/>
                    <a:pt x="686812" y="3800242"/>
                  </a:cubicBezTo>
                  <a:cubicBezTo>
                    <a:pt x="704962" y="3779825"/>
                    <a:pt x="702584" y="3747858"/>
                    <a:pt x="712730" y="3722494"/>
                  </a:cubicBezTo>
                  <a:cubicBezTo>
                    <a:pt x="719904" y="3704559"/>
                    <a:pt x="730008" y="3687939"/>
                    <a:pt x="738647" y="3670662"/>
                  </a:cubicBezTo>
                  <a:cubicBezTo>
                    <a:pt x="751632" y="3579772"/>
                    <a:pt x="753403" y="3571167"/>
                    <a:pt x="764565" y="3476293"/>
                  </a:cubicBezTo>
                  <a:cubicBezTo>
                    <a:pt x="769135" y="3437448"/>
                    <a:pt x="771575" y="3398329"/>
                    <a:pt x="777523" y="3359671"/>
                  </a:cubicBezTo>
                  <a:cubicBezTo>
                    <a:pt x="780231" y="3342069"/>
                    <a:pt x="786989" y="3325302"/>
                    <a:pt x="790482" y="3307839"/>
                  </a:cubicBezTo>
                  <a:cubicBezTo>
                    <a:pt x="795635" y="3282076"/>
                    <a:pt x="793683" y="3254485"/>
                    <a:pt x="803441" y="3230091"/>
                  </a:cubicBezTo>
                  <a:cubicBezTo>
                    <a:pt x="824751" y="3176819"/>
                    <a:pt x="843753" y="3182294"/>
                    <a:pt x="881193" y="3152344"/>
                  </a:cubicBezTo>
                  <a:cubicBezTo>
                    <a:pt x="890733" y="3144712"/>
                    <a:pt x="898472" y="3135067"/>
                    <a:pt x="907111" y="3126428"/>
                  </a:cubicBezTo>
                  <a:cubicBezTo>
                    <a:pt x="915750" y="3139386"/>
                    <a:pt x="926063" y="3151373"/>
                    <a:pt x="933028" y="3165302"/>
                  </a:cubicBezTo>
                  <a:cubicBezTo>
                    <a:pt x="939137" y="3177519"/>
                    <a:pt x="940606" y="3191621"/>
                    <a:pt x="945987" y="3204175"/>
                  </a:cubicBezTo>
                  <a:cubicBezTo>
                    <a:pt x="953597" y="3221930"/>
                    <a:pt x="963265" y="3238730"/>
                    <a:pt x="971904" y="3256007"/>
                  </a:cubicBezTo>
                  <a:cubicBezTo>
                    <a:pt x="980813" y="3300549"/>
                    <a:pt x="985620" y="3329924"/>
                    <a:pt x="997822" y="3372629"/>
                  </a:cubicBezTo>
                  <a:cubicBezTo>
                    <a:pt x="1001575" y="3385762"/>
                    <a:pt x="1005399" y="3398949"/>
                    <a:pt x="1010780" y="3411503"/>
                  </a:cubicBezTo>
                  <a:cubicBezTo>
                    <a:pt x="1030508" y="3457532"/>
                    <a:pt x="1036589" y="3463171"/>
                    <a:pt x="1062615" y="3502209"/>
                  </a:cubicBezTo>
                  <a:cubicBezTo>
                    <a:pt x="1089585" y="3610080"/>
                    <a:pt x="1056746" y="3503428"/>
                    <a:pt x="1101491" y="3592914"/>
                  </a:cubicBezTo>
                  <a:cubicBezTo>
                    <a:pt x="1155138" y="3700203"/>
                    <a:pt x="1066096" y="3559263"/>
                    <a:pt x="1140368" y="3670662"/>
                  </a:cubicBezTo>
                  <a:cubicBezTo>
                    <a:pt x="1165594" y="3746341"/>
                    <a:pt x="1133588" y="3676840"/>
                    <a:pt x="1192203" y="3735452"/>
                  </a:cubicBezTo>
                  <a:cubicBezTo>
                    <a:pt x="1203216" y="3746464"/>
                    <a:pt x="1204913" y="3766072"/>
                    <a:pt x="1218120" y="3774326"/>
                  </a:cubicBezTo>
                  <a:cubicBezTo>
                    <a:pt x="1241287" y="3788805"/>
                    <a:pt x="1295872" y="3800242"/>
                    <a:pt x="1295872" y="3800242"/>
                  </a:cubicBezTo>
                  <a:cubicBezTo>
                    <a:pt x="1343387" y="3795923"/>
                    <a:pt x="1391766" y="3797280"/>
                    <a:pt x="1438418" y="3787284"/>
                  </a:cubicBezTo>
                  <a:cubicBezTo>
                    <a:pt x="1482398" y="3777860"/>
                    <a:pt x="1476509" y="3749196"/>
                    <a:pt x="1503212" y="3722494"/>
                  </a:cubicBezTo>
                  <a:cubicBezTo>
                    <a:pt x="1514225" y="3711482"/>
                    <a:pt x="1529926" y="3706307"/>
                    <a:pt x="1542088" y="3696578"/>
                  </a:cubicBezTo>
                  <a:cubicBezTo>
                    <a:pt x="1551628" y="3688946"/>
                    <a:pt x="1560374" y="3680202"/>
                    <a:pt x="1568006" y="3670662"/>
                  </a:cubicBezTo>
                  <a:cubicBezTo>
                    <a:pt x="1577735" y="3658501"/>
                    <a:pt x="1582202" y="3642043"/>
                    <a:pt x="1593923" y="3631788"/>
                  </a:cubicBezTo>
                  <a:cubicBezTo>
                    <a:pt x="1617365" y="3611277"/>
                    <a:pt x="1649649" y="3601980"/>
                    <a:pt x="1671675" y="3579956"/>
                  </a:cubicBezTo>
                  <a:cubicBezTo>
                    <a:pt x="1734255" y="3517381"/>
                    <a:pt x="1658120" y="3596898"/>
                    <a:pt x="1723510" y="3515167"/>
                  </a:cubicBezTo>
                  <a:cubicBezTo>
                    <a:pt x="1797364" y="3422856"/>
                    <a:pt x="1695584" y="3570015"/>
                    <a:pt x="1775345" y="3450377"/>
                  </a:cubicBezTo>
                  <a:cubicBezTo>
                    <a:pt x="1794929" y="3372046"/>
                    <a:pt x="1782673" y="3415435"/>
                    <a:pt x="1814221" y="3320797"/>
                  </a:cubicBezTo>
                  <a:lnTo>
                    <a:pt x="1827180" y="3281923"/>
                  </a:lnTo>
                  <a:cubicBezTo>
                    <a:pt x="1847570" y="3139209"/>
                    <a:pt x="1835120" y="3221328"/>
                    <a:pt x="1866056" y="3035722"/>
                  </a:cubicBezTo>
                  <a:cubicBezTo>
                    <a:pt x="1871034" y="3005858"/>
                    <a:pt x="1876023" y="2951001"/>
                    <a:pt x="1891974" y="2919100"/>
                  </a:cubicBezTo>
                  <a:cubicBezTo>
                    <a:pt x="1898939" y="2905171"/>
                    <a:pt x="1904684" y="2888480"/>
                    <a:pt x="1917891" y="2880226"/>
                  </a:cubicBezTo>
                  <a:cubicBezTo>
                    <a:pt x="1941058" y="2865748"/>
                    <a:pt x="1995643" y="2854311"/>
                    <a:pt x="1995643" y="2854311"/>
                  </a:cubicBezTo>
                  <a:cubicBezTo>
                    <a:pt x="2030200" y="2862949"/>
                    <a:pt x="2063693" y="2880226"/>
                    <a:pt x="2099313" y="2880226"/>
                  </a:cubicBezTo>
                  <a:cubicBezTo>
                    <a:pt x="2183806" y="2880226"/>
                    <a:pt x="2226925" y="2863608"/>
                    <a:pt x="2293694" y="2841353"/>
                  </a:cubicBezTo>
                  <a:cubicBezTo>
                    <a:pt x="2289374" y="2798160"/>
                    <a:pt x="2277130" y="2755032"/>
                    <a:pt x="2280735" y="2711773"/>
                  </a:cubicBezTo>
                  <a:cubicBezTo>
                    <a:pt x="2281750" y="2699598"/>
                    <a:pt x="2294478" y="2686872"/>
                    <a:pt x="2306653" y="2685857"/>
                  </a:cubicBezTo>
                  <a:cubicBezTo>
                    <a:pt x="2453074" y="2673656"/>
                    <a:pt x="2600384" y="2677218"/>
                    <a:pt x="2747249" y="2672899"/>
                  </a:cubicBezTo>
                  <a:cubicBezTo>
                    <a:pt x="2768847" y="2651302"/>
                    <a:pt x="2798383" y="2635427"/>
                    <a:pt x="2812043" y="2608109"/>
                  </a:cubicBezTo>
                  <a:cubicBezTo>
                    <a:pt x="2820682" y="2590832"/>
                    <a:pt x="2830787" y="2574213"/>
                    <a:pt x="2837961" y="2556278"/>
                  </a:cubicBezTo>
                  <a:cubicBezTo>
                    <a:pt x="2848107" y="2530914"/>
                    <a:pt x="2855239" y="2504446"/>
                    <a:pt x="2863878" y="2478530"/>
                  </a:cubicBezTo>
                  <a:cubicBezTo>
                    <a:pt x="2887813" y="2406729"/>
                    <a:pt x="2883686" y="2424475"/>
                    <a:pt x="2902754" y="2310076"/>
                  </a:cubicBezTo>
                  <a:cubicBezTo>
                    <a:pt x="2907074" y="2284160"/>
                    <a:pt x="2912240" y="2258372"/>
                    <a:pt x="2915713" y="2232329"/>
                  </a:cubicBezTo>
                  <a:cubicBezTo>
                    <a:pt x="2920883" y="2193559"/>
                    <a:pt x="2923820" y="2154518"/>
                    <a:pt x="2928672" y="2115707"/>
                  </a:cubicBezTo>
                  <a:cubicBezTo>
                    <a:pt x="2932460" y="2085401"/>
                    <a:pt x="2936322" y="2055079"/>
                    <a:pt x="2941630" y="2025001"/>
                  </a:cubicBezTo>
                  <a:cubicBezTo>
                    <a:pt x="2949285" y="1981623"/>
                    <a:pt x="2967548" y="1895422"/>
                    <a:pt x="2967548" y="1895422"/>
                  </a:cubicBezTo>
                  <a:cubicBezTo>
                    <a:pt x="3019383" y="1908380"/>
                    <a:pt x="3085271" y="1896515"/>
                    <a:pt x="3123053" y="1934295"/>
                  </a:cubicBezTo>
                  <a:cubicBezTo>
                    <a:pt x="3136012" y="1947253"/>
                    <a:pt x="3146681" y="1963004"/>
                    <a:pt x="3161929" y="1973169"/>
                  </a:cubicBezTo>
                  <a:cubicBezTo>
                    <a:pt x="3173295" y="1980746"/>
                    <a:pt x="3188587" y="1980019"/>
                    <a:pt x="3200805" y="1986127"/>
                  </a:cubicBezTo>
                  <a:cubicBezTo>
                    <a:pt x="3214735" y="1993092"/>
                    <a:pt x="3226722" y="2003404"/>
                    <a:pt x="3239681" y="2012043"/>
                  </a:cubicBezTo>
                  <a:cubicBezTo>
                    <a:pt x="3355127" y="1935083"/>
                    <a:pt x="3205284" y="2049227"/>
                    <a:pt x="3304475" y="1765842"/>
                  </a:cubicBezTo>
                  <a:cubicBezTo>
                    <a:pt x="3318540" y="1725659"/>
                    <a:pt x="3420849" y="1718372"/>
                    <a:pt x="3447021" y="1714010"/>
                  </a:cubicBezTo>
                  <a:cubicBezTo>
                    <a:pt x="3468619" y="1705371"/>
                    <a:pt x="3489534" y="1694778"/>
                    <a:pt x="3511814" y="1688094"/>
                  </a:cubicBezTo>
                  <a:cubicBezTo>
                    <a:pt x="3534452" y="1681303"/>
                    <a:pt x="3635905" y="1665254"/>
                    <a:pt x="3654360" y="1662178"/>
                  </a:cubicBezTo>
                  <a:cubicBezTo>
                    <a:pt x="3708565" y="1526679"/>
                    <a:pt x="3648387" y="1671909"/>
                    <a:pt x="3745071" y="1467809"/>
                  </a:cubicBezTo>
                  <a:cubicBezTo>
                    <a:pt x="3763283" y="1429364"/>
                    <a:pt x="3777880" y="1389236"/>
                    <a:pt x="3796906" y="1351187"/>
                  </a:cubicBezTo>
                  <a:cubicBezTo>
                    <a:pt x="3808170" y="1328660"/>
                    <a:pt x="3825359" y="1309325"/>
                    <a:pt x="3835782" y="1286397"/>
                  </a:cubicBezTo>
                  <a:cubicBezTo>
                    <a:pt x="3853311" y="1247836"/>
                    <a:pt x="3864215" y="1198591"/>
                    <a:pt x="3874659" y="1156818"/>
                  </a:cubicBezTo>
                  <a:cubicBezTo>
                    <a:pt x="3872070" y="1138697"/>
                    <a:pt x="3865857" y="1056579"/>
                    <a:pt x="3848741" y="1027238"/>
                  </a:cubicBezTo>
                  <a:cubicBezTo>
                    <a:pt x="3825198" y="986882"/>
                    <a:pt x="3796906" y="949491"/>
                    <a:pt x="3770989" y="910617"/>
                  </a:cubicBezTo>
                  <a:cubicBezTo>
                    <a:pt x="3760273" y="894545"/>
                    <a:pt x="3754655" y="875557"/>
                    <a:pt x="3745071" y="858785"/>
                  </a:cubicBezTo>
                  <a:cubicBezTo>
                    <a:pt x="3737344" y="845263"/>
                    <a:pt x="3726119" y="833840"/>
                    <a:pt x="3719154" y="819911"/>
                  </a:cubicBezTo>
                  <a:cubicBezTo>
                    <a:pt x="3701921" y="785447"/>
                    <a:pt x="3701055" y="714962"/>
                    <a:pt x="3654360" y="703289"/>
                  </a:cubicBezTo>
                  <a:cubicBezTo>
                    <a:pt x="3637082" y="698970"/>
                    <a:pt x="3619940" y="694063"/>
                    <a:pt x="3602525" y="690331"/>
                  </a:cubicBezTo>
                  <a:cubicBezTo>
                    <a:pt x="3559452" y="681102"/>
                    <a:pt x="3514729" y="678345"/>
                    <a:pt x="3472938" y="664415"/>
                  </a:cubicBezTo>
                  <a:cubicBezTo>
                    <a:pt x="3409135" y="643149"/>
                    <a:pt x="3447536" y="653702"/>
                    <a:pt x="3356310" y="638500"/>
                  </a:cubicBezTo>
                  <a:cubicBezTo>
                    <a:pt x="3373588" y="634181"/>
                    <a:pt x="3391468" y="631795"/>
                    <a:pt x="3408144" y="625542"/>
                  </a:cubicBezTo>
                  <a:cubicBezTo>
                    <a:pt x="3426232" y="618759"/>
                    <a:pt x="3441238" y="604311"/>
                    <a:pt x="3459979" y="599626"/>
                  </a:cubicBezTo>
                  <a:cubicBezTo>
                    <a:pt x="3493765" y="591180"/>
                    <a:pt x="3529228" y="591963"/>
                    <a:pt x="3563649" y="586668"/>
                  </a:cubicBezTo>
                  <a:cubicBezTo>
                    <a:pt x="3760133" y="556442"/>
                    <a:pt x="3405945" y="588542"/>
                    <a:pt x="3822824" y="560752"/>
                  </a:cubicBezTo>
                  <a:cubicBezTo>
                    <a:pt x="3846480" y="543011"/>
                    <a:pt x="3933267" y="476427"/>
                    <a:pt x="3952411" y="470046"/>
                  </a:cubicBezTo>
                  <a:lnTo>
                    <a:pt x="3991287" y="457088"/>
                  </a:lnTo>
                  <a:cubicBezTo>
                    <a:pt x="4008565" y="444130"/>
                    <a:pt x="4026724" y="432269"/>
                    <a:pt x="4043122" y="418214"/>
                  </a:cubicBezTo>
                  <a:cubicBezTo>
                    <a:pt x="4057036" y="406288"/>
                    <a:pt x="4064612" y="385135"/>
                    <a:pt x="4081998" y="379340"/>
                  </a:cubicBezTo>
                  <a:cubicBezTo>
                    <a:pt x="4226764" y="331087"/>
                    <a:pt x="4247745" y="351376"/>
                    <a:pt x="4367090" y="327509"/>
                  </a:cubicBezTo>
                  <a:cubicBezTo>
                    <a:pt x="4448446" y="311239"/>
                    <a:pt x="4474408" y="300377"/>
                    <a:pt x="4548512" y="275677"/>
                  </a:cubicBezTo>
                  <a:lnTo>
                    <a:pt x="4587388" y="262719"/>
                  </a:lnTo>
                  <a:cubicBezTo>
                    <a:pt x="4596027" y="210887"/>
                    <a:pt x="4596688" y="157073"/>
                    <a:pt x="4613306" y="107223"/>
                  </a:cubicBezTo>
                  <a:cubicBezTo>
                    <a:pt x="4631145" y="53709"/>
                    <a:pt x="4665011" y="18406"/>
                    <a:pt x="4716976" y="3560"/>
                  </a:cubicBezTo>
                  <a:cubicBezTo>
                    <a:pt x="4729436" y="0"/>
                    <a:pt x="4742893" y="3560"/>
                    <a:pt x="4755852" y="3560"/>
                  </a:cubicBezTo>
                </a:path>
              </a:pathLst>
            </a:custGeom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850" name="TextBox 16"/>
            <p:cNvSpPr txBox="1">
              <a:spLocks noChangeArrowheads="1"/>
            </p:cNvSpPr>
            <p:nvPr/>
          </p:nvSpPr>
          <p:spPr bwMode="auto">
            <a:xfrm>
              <a:off x="6545807" y="1376433"/>
              <a:ext cx="21409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3366FF"/>
                  </a:solidFill>
                </a:rPr>
                <a:t>c*f(n)</a:t>
              </a:r>
              <a:r>
                <a:rPr lang="en-US" sz="1800" dirty="0">
                  <a:solidFill>
                    <a:srgbClr val="932756"/>
                  </a:solidFill>
                </a:rPr>
                <a:t> </a:t>
              </a:r>
              <a:r>
                <a:rPr lang="en-US" sz="1800" dirty="0"/>
                <a:t>for some </a:t>
              </a:r>
              <a:r>
                <a:rPr lang="en-US" sz="1800" dirty="0">
                  <a:solidFill>
                    <a:srgbClr val="3366FF"/>
                  </a:solidFill>
                </a:rPr>
                <a:t>c&gt;0</a:t>
              </a:r>
            </a:p>
          </p:txBody>
        </p:sp>
      </p:grpSp>
      <p:sp>
        <p:nvSpPr>
          <p:cNvPr id="35847" name="TextBox 18"/>
          <p:cNvSpPr txBox="1">
            <a:spLocks noChangeArrowheads="1"/>
          </p:cNvSpPr>
          <p:nvPr/>
        </p:nvSpPr>
        <p:spPr bwMode="auto">
          <a:xfrm>
            <a:off x="7126288" y="54006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</a:t>
            </a:r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2228850" y="3433763"/>
            <a:ext cx="6819900" cy="2163762"/>
            <a:chOff x="2228901" y="3434044"/>
            <a:chExt cx="6819091" cy="2163794"/>
          </a:xfrm>
        </p:grpSpPr>
        <p:cxnSp>
          <p:nvCxnSpPr>
            <p:cNvPr id="19" name="Straight Connector 18"/>
            <p:cNvCxnSpPr/>
            <p:nvPr/>
          </p:nvCxnSpPr>
          <p:spPr>
            <a:xfrm rot="5400000" flipH="1" flipV="1">
              <a:off x="3605856" y="5189051"/>
              <a:ext cx="584209" cy="1587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6"/>
            <p:cNvSpPr txBox="1">
              <a:spLocks noChangeArrowheads="1"/>
            </p:cNvSpPr>
            <p:nvPr/>
          </p:nvSpPr>
          <p:spPr bwMode="auto">
            <a:xfrm>
              <a:off x="6906999" y="3540775"/>
              <a:ext cx="21409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rgbClr val="3366FF"/>
                  </a:solidFill>
                </a:rPr>
                <a:t>ε</a:t>
              </a:r>
              <a:r>
                <a:rPr lang="en-US" sz="1800" dirty="0">
                  <a:solidFill>
                    <a:srgbClr val="3366FF"/>
                  </a:solidFill>
                </a:rPr>
                <a:t>*f(n) </a:t>
              </a:r>
              <a:r>
                <a:rPr lang="en-US" sz="1800" dirty="0"/>
                <a:t>for some </a:t>
              </a:r>
              <a:r>
                <a:rPr lang="en-US" sz="1800" dirty="0" err="1">
                  <a:solidFill>
                    <a:srgbClr val="3366FF"/>
                  </a:solidFill>
                </a:rPr>
                <a:t>ε</a:t>
              </a:r>
              <a:r>
                <a:rPr lang="en-US" sz="1800" dirty="0">
                  <a:solidFill>
                    <a:srgbClr val="3366FF"/>
                  </a:solidFill>
                </a:rPr>
                <a:t>&gt;0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228901" y="3434044"/>
              <a:ext cx="4800031" cy="2163794"/>
            </a:xfrm>
            <a:custGeom>
              <a:avLst/>
              <a:gdLst>
                <a:gd name="connsiteX0" fmla="*/ 0 w 4799911"/>
                <a:gd name="connsiteY0" fmla="*/ 2163794 h 2163794"/>
                <a:gd name="connsiteX1" fmla="*/ 12958 w 4799911"/>
                <a:gd name="connsiteY1" fmla="*/ 1593644 h 2163794"/>
                <a:gd name="connsiteX2" fmla="*/ 25917 w 4799911"/>
                <a:gd name="connsiteY2" fmla="*/ 1412233 h 2163794"/>
                <a:gd name="connsiteX3" fmla="*/ 38876 w 4799911"/>
                <a:gd name="connsiteY3" fmla="*/ 1127158 h 2163794"/>
                <a:gd name="connsiteX4" fmla="*/ 77752 w 4799911"/>
                <a:gd name="connsiteY4" fmla="*/ 621797 h 2163794"/>
                <a:gd name="connsiteX5" fmla="*/ 103669 w 4799911"/>
                <a:gd name="connsiteY5" fmla="*/ 569965 h 2163794"/>
                <a:gd name="connsiteX6" fmla="*/ 142546 w 4799911"/>
                <a:gd name="connsiteY6" fmla="*/ 531092 h 2163794"/>
                <a:gd name="connsiteX7" fmla="*/ 233257 w 4799911"/>
                <a:gd name="connsiteY7" fmla="*/ 569965 h 2163794"/>
                <a:gd name="connsiteX8" fmla="*/ 311009 w 4799911"/>
                <a:gd name="connsiteY8" fmla="*/ 751377 h 2163794"/>
                <a:gd name="connsiteX9" fmla="*/ 336926 w 4799911"/>
                <a:gd name="connsiteY9" fmla="*/ 803209 h 2163794"/>
                <a:gd name="connsiteX10" fmla="*/ 349885 w 4799911"/>
                <a:gd name="connsiteY10" fmla="*/ 880956 h 2163794"/>
                <a:gd name="connsiteX11" fmla="*/ 375803 w 4799911"/>
                <a:gd name="connsiteY11" fmla="*/ 945746 h 2163794"/>
                <a:gd name="connsiteX12" fmla="*/ 401720 w 4799911"/>
                <a:gd name="connsiteY12" fmla="*/ 1127158 h 2163794"/>
                <a:gd name="connsiteX13" fmla="*/ 414679 w 4799911"/>
                <a:gd name="connsiteY13" fmla="*/ 1373359 h 2163794"/>
                <a:gd name="connsiteX14" fmla="*/ 427638 w 4799911"/>
                <a:gd name="connsiteY14" fmla="*/ 1645476 h 2163794"/>
                <a:gd name="connsiteX15" fmla="*/ 453555 w 4799911"/>
                <a:gd name="connsiteY15" fmla="*/ 1502939 h 2163794"/>
                <a:gd name="connsiteX16" fmla="*/ 479472 w 4799911"/>
                <a:gd name="connsiteY16" fmla="*/ 1295611 h 2163794"/>
                <a:gd name="connsiteX17" fmla="*/ 557225 w 4799911"/>
                <a:gd name="connsiteY17" fmla="*/ 906872 h 2163794"/>
                <a:gd name="connsiteX18" fmla="*/ 596101 w 4799911"/>
                <a:gd name="connsiteY18" fmla="*/ 751377 h 2163794"/>
                <a:gd name="connsiteX19" fmla="*/ 686812 w 4799911"/>
                <a:gd name="connsiteY19" fmla="*/ 764335 h 2163794"/>
                <a:gd name="connsiteX20" fmla="*/ 725688 w 4799911"/>
                <a:gd name="connsiteY20" fmla="*/ 816167 h 2163794"/>
                <a:gd name="connsiteX21" fmla="*/ 803441 w 4799911"/>
                <a:gd name="connsiteY21" fmla="*/ 919830 h 2163794"/>
                <a:gd name="connsiteX22" fmla="*/ 868234 w 4799911"/>
                <a:gd name="connsiteY22" fmla="*/ 1049410 h 2163794"/>
                <a:gd name="connsiteX23" fmla="*/ 907110 w 4799911"/>
                <a:gd name="connsiteY23" fmla="*/ 1191947 h 2163794"/>
                <a:gd name="connsiteX24" fmla="*/ 920069 w 4799911"/>
                <a:gd name="connsiteY24" fmla="*/ 1243779 h 2163794"/>
                <a:gd name="connsiteX25" fmla="*/ 933028 w 4799911"/>
                <a:gd name="connsiteY25" fmla="*/ 1295611 h 2163794"/>
                <a:gd name="connsiteX26" fmla="*/ 945987 w 4799911"/>
                <a:gd name="connsiteY26" fmla="*/ 1334485 h 2163794"/>
                <a:gd name="connsiteX27" fmla="*/ 958945 w 4799911"/>
                <a:gd name="connsiteY27" fmla="*/ 1425191 h 2163794"/>
                <a:gd name="connsiteX28" fmla="*/ 971904 w 4799911"/>
                <a:gd name="connsiteY28" fmla="*/ 1762098 h 2163794"/>
                <a:gd name="connsiteX29" fmla="*/ 984863 w 4799911"/>
                <a:gd name="connsiteY29" fmla="*/ 1800972 h 2163794"/>
                <a:gd name="connsiteX30" fmla="*/ 1010780 w 4799911"/>
                <a:gd name="connsiteY30" fmla="*/ 1891677 h 2163794"/>
                <a:gd name="connsiteX31" fmla="*/ 1062615 w 4799911"/>
                <a:gd name="connsiteY31" fmla="*/ 1969425 h 2163794"/>
                <a:gd name="connsiteX32" fmla="*/ 1114450 w 4799911"/>
                <a:gd name="connsiteY32" fmla="*/ 2047173 h 2163794"/>
                <a:gd name="connsiteX33" fmla="*/ 1153326 w 4799911"/>
                <a:gd name="connsiteY33" fmla="*/ 2060131 h 2163794"/>
                <a:gd name="connsiteX34" fmla="*/ 1205161 w 4799911"/>
                <a:gd name="connsiteY34" fmla="*/ 1891677 h 2163794"/>
                <a:gd name="connsiteX35" fmla="*/ 1218120 w 4799911"/>
                <a:gd name="connsiteY35" fmla="*/ 1451107 h 2163794"/>
                <a:gd name="connsiteX36" fmla="*/ 1282913 w 4799911"/>
                <a:gd name="connsiteY36" fmla="*/ 1464065 h 2163794"/>
                <a:gd name="connsiteX37" fmla="*/ 1321790 w 4799911"/>
                <a:gd name="connsiteY37" fmla="*/ 1489981 h 2163794"/>
                <a:gd name="connsiteX38" fmla="*/ 1399542 w 4799911"/>
                <a:gd name="connsiteY38" fmla="*/ 1528854 h 2163794"/>
                <a:gd name="connsiteX39" fmla="*/ 1425459 w 4799911"/>
                <a:gd name="connsiteY39" fmla="*/ 1567728 h 2163794"/>
                <a:gd name="connsiteX40" fmla="*/ 1451377 w 4799911"/>
                <a:gd name="connsiteY40" fmla="*/ 1593644 h 2163794"/>
                <a:gd name="connsiteX41" fmla="*/ 1464335 w 4799911"/>
                <a:gd name="connsiteY41" fmla="*/ 1632518 h 2163794"/>
                <a:gd name="connsiteX42" fmla="*/ 1490253 w 4799911"/>
                <a:gd name="connsiteY42" fmla="*/ 1658434 h 2163794"/>
                <a:gd name="connsiteX43" fmla="*/ 1516170 w 4799911"/>
                <a:gd name="connsiteY43" fmla="*/ 1697308 h 2163794"/>
                <a:gd name="connsiteX44" fmla="*/ 1529129 w 4799911"/>
                <a:gd name="connsiteY44" fmla="*/ 1736182 h 2163794"/>
                <a:gd name="connsiteX45" fmla="*/ 1555047 w 4799911"/>
                <a:gd name="connsiteY45" fmla="*/ 1762098 h 2163794"/>
                <a:gd name="connsiteX46" fmla="*/ 1606881 w 4799911"/>
                <a:gd name="connsiteY46" fmla="*/ 1839845 h 2163794"/>
                <a:gd name="connsiteX47" fmla="*/ 1645758 w 4799911"/>
                <a:gd name="connsiteY47" fmla="*/ 1852803 h 2163794"/>
                <a:gd name="connsiteX48" fmla="*/ 1840139 w 4799911"/>
                <a:gd name="connsiteY48" fmla="*/ 1891677 h 2163794"/>
                <a:gd name="connsiteX49" fmla="*/ 1879015 w 4799911"/>
                <a:gd name="connsiteY49" fmla="*/ 1904635 h 2163794"/>
                <a:gd name="connsiteX50" fmla="*/ 1930850 w 4799911"/>
                <a:gd name="connsiteY50" fmla="*/ 1917593 h 2163794"/>
                <a:gd name="connsiteX51" fmla="*/ 2034519 w 4799911"/>
                <a:gd name="connsiteY51" fmla="*/ 1943509 h 2163794"/>
                <a:gd name="connsiteX52" fmla="*/ 2125230 w 4799911"/>
                <a:gd name="connsiteY52" fmla="*/ 1917593 h 2163794"/>
                <a:gd name="connsiteX53" fmla="*/ 2202983 w 4799911"/>
                <a:gd name="connsiteY53" fmla="*/ 1878719 h 2163794"/>
                <a:gd name="connsiteX54" fmla="*/ 2254818 w 4799911"/>
                <a:gd name="connsiteY54" fmla="*/ 1813930 h 2163794"/>
                <a:gd name="connsiteX55" fmla="*/ 2293694 w 4799911"/>
                <a:gd name="connsiteY55" fmla="*/ 1826888 h 2163794"/>
                <a:gd name="connsiteX56" fmla="*/ 2332570 w 4799911"/>
                <a:gd name="connsiteY56" fmla="*/ 1878719 h 2163794"/>
                <a:gd name="connsiteX57" fmla="*/ 2423281 w 4799911"/>
                <a:gd name="connsiteY57" fmla="*/ 1917593 h 2163794"/>
                <a:gd name="connsiteX58" fmla="*/ 2513992 w 4799911"/>
                <a:gd name="connsiteY58" fmla="*/ 1943509 h 2163794"/>
                <a:gd name="connsiteX59" fmla="*/ 2669497 w 4799911"/>
                <a:gd name="connsiteY59" fmla="*/ 1930551 h 2163794"/>
                <a:gd name="connsiteX60" fmla="*/ 2747249 w 4799911"/>
                <a:gd name="connsiteY60" fmla="*/ 1839845 h 2163794"/>
                <a:gd name="connsiteX61" fmla="*/ 2825002 w 4799911"/>
                <a:gd name="connsiteY61" fmla="*/ 1800972 h 2163794"/>
                <a:gd name="connsiteX62" fmla="*/ 2863878 w 4799911"/>
                <a:gd name="connsiteY62" fmla="*/ 1813930 h 2163794"/>
                <a:gd name="connsiteX63" fmla="*/ 2889795 w 4799911"/>
                <a:gd name="connsiteY63" fmla="*/ 1852803 h 2163794"/>
                <a:gd name="connsiteX64" fmla="*/ 2928671 w 4799911"/>
                <a:gd name="connsiteY64" fmla="*/ 1878719 h 2163794"/>
                <a:gd name="connsiteX65" fmla="*/ 2954589 w 4799911"/>
                <a:gd name="connsiteY65" fmla="*/ 1852803 h 2163794"/>
                <a:gd name="connsiteX66" fmla="*/ 3071217 w 4799911"/>
                <a:gd name="connsiteY66" fmla="*/ 1852803 h 2163794"/>
                <a:gd name="connsiteX67" fmla="*/ 3174887 w 4799911"/>
                <a:gd name="connsiteY67" fmla="*/ 1839845 h 2163794"/>
                <a:gd name="connsiteX68" fmla="*/ 3200805 w 4799911"/>
                <a:gd name="connsiteY68" fmla="*/ 1800972 h 2163794"/>
                <a:gd name="connsiteX69" fmla="*/ 3278557 w 4799911"/>
                <a:gd name="connsiteY69" fmla="*/ 1671392 h 2163794"/>
                <a:gd name="connsiteX70" fmla="*/ 3291516 w 4799911"/>
                <a:gd name="connsiteY70" fmla="*/ 1606602 h 2163794"/>
                <a:gd name="connsiteX71" fmla="*/ 3317433 w 4799911"/>
                <a:gd name="connsiteY71" fmla="*/ 1528854 h 2163794"/>
                <a:gd name="connsiteX72" fmla="*/ 3330392 w 4799911"/>
                <a:gd name="connsiteY72" fmla="*/ 1464065 h 2163794"/>
                <a:gd name="connsiteX73" fmla="*/ 3356309 w 4799911"/>
                <a:gd name="connsiteY73" fmla="*/ 1425191 h 2163794"/>
                <a:gd name="connsiteX74" fmla="*/ 3369268 w 4799911"/>
                <a:gd name="connsiteY74" fmla="*/ 1386317 h 2163794"/>
                <a:gd name="connsiteX75" fmla="*/ 3395185 w 4799911"/>
                <a:gd name="connsiteY75" fmla="*/ 1334485 h 2163794"/>
                <a:gd name="connsiteX76" fmla="*/ 3421103 w 4799911"/>
                <a:gd name="connsiteY76" fmla="*/ 1217863 h 2163794"/>
                <a:gd name="connsiteX77" fmla="*/ 3434062 w 4799911"/>
                <a:gd name="connsiteY77" fmla="*/ 1178990 h 2163794"/>
                <a:gd name="connsiteX78" fmla="*/ 3459979 w 4799911"/>
                <a:gd name="connsiteY78" fmla="*/ 1140116 h 2163794"/>
                <a:gd name="connsiteX79" fmla="*/ 3472938 w 4799911"/>
                <a:gd name="connsiteY79" fmla="*/ 1088284 h 2163794"/>
                <a:gd name="connsiteX80" fmla="*/ 3498855 w 4799911"/>
                <a:gd name="connsiteY80" fmla="*/ 1010536 h 2163794"/>
                <a:gd name="connsiteX81" fmla="*/ 3485897 w 4799911"/>
                <a:gd name="connsiteY81" fmla="*/ 1140116 h 2163794"/>
                <a:gd name="connsiteX82" fmla="*/ 3537731 w 4799911"/>
                <a:gd name="connsiteY82" fmla="*/ 1813930 h 2163794"/>
                <a:gd name="connsiteX83" fmla="*/ 3563649 w 4799911"/>
                <a:gd name="connsiteY83" fmla="*/ 1788014 h 2163794"/>
                <a:gd name="connsiteX84" fmla="*/ 3576608 w 4799911"/>
                <a:gd name="connsiteY84" fmla="*/ 1749140 h 2163794"/>
                <a:gd name="connsiteX85" fmla="*/ 3589566 w 4799911"/>
                <a:gd name="connsiteY85" fmla="*/ 1567728 h 2163794"/>
                <a:gd name="connsiteX86" fmla="*/ 3615484 w 4799911"/>
                <a:gd name="connsiteY86" fmla="*/ 1360401 h 2163794"/>
                <a:gd name="connsiteX87" fmla="*/ 3641401 w 4799911"/>
                <a:gd name="connsiteY87" fmla="*/ 1191947 h 2163794"/>
                <a:gd name="connsiteX88" fmla="*/ 3654360 w 4799911"/>
                <a:gd name="connsiteY88" fmla="*/ 1101242 h 2163794"/>
                <a:gd name="connsiteX89" fmla="*/ 3680277 w 4799911"/>
                <a:gd name="connsiteY89" fmla="*/ 1023494 h 2163794"/>
                <a:gd name="connsiteX90" fmla="*/ 3706195 w 4799911"/>
                <a:gd name="connsiteY90" fmla="*/ 945746 h 2163794"/>
                <a:gd name="connsiteX91" fmla="*/ 3719154 w 4799911"/>
                <a:gd name="connsiteY91" fmla="*/ 906872 h 2163794"/>
                <a:gd name="connsiteX92" fmla="*/ 3758030 w 4799911"/>
                <a:gd name="connsiteY92" fmla="*/ 803209 h 2163794"/>
                <a:gd name="connsiteX93" fmla="*/ 3796906 w 4799911"/>
                <a:gd name="connsiteY93" fmla="*/ 647713 h 2163794"/>
                <a:gd name="connsiteX94" fmla="*/ 3835782 w 4799911"/>
                <a:gd name="connsiteY94" fmla="*/ 569965 h 2163794"/>
                <a:gd name="connsiteX95" fmla="*/ 3835782 w 4799911"/>
                <a:gd name="connsiteY95" fmla="*/ 686587 h 2163794"/>
                <a:gd name="connsiteX96" fmla="*/ 3822823 w 4799911"/>
                <a:gd name="connsiteY96" fmla="*/ 829125 h 2163794"/>
                <a:gd name="connsiteX97" fmla="*/ 3796906 w 4799911"/>
                <a:gd name="connsiteY97" fmla="*/ 1010536 h 2163794"/>
                <a:gd name="connsiteX98" fmla="*/ 3861700 w 4799911"/>
                <a:gd name="connsiteY98" fmla="*/ 1217863 h 2163794"/>
                <a:gd name="connsiteX99" fmla="*/ 3913534 w 4799911"/>
                <a:gd name="connsiteY99" fmla="*/ 1204905 h 2163794"/>
                <a:gd name="connsiteX100" fmla="*/ 3926493 w 4799911"/>
                <a:gd name="connsiteY100" fmla="*/ 1166032 h 2163794"/>
                <a:gd name="connsiteX101" fmla="*/ 3952411 w 4799911"/>
                <a:gd name="connsiteY101" fmla="*/ 1010536 h 2163794"/>
                <a:gd name="connsiteX102" fmla="*/ 3965369 w 4799911"/>
                <a:gd name="connsiteY102" fmla="*/ 958704 h 2163794"/>
                <a:gd name="connsiteX103" fmla="*/ 3978328 w 4799911"/>
                <a:gd name="connsiteY103" fmla="*/ 880956 h 2163794"/>
                <a:gd name="connsiteX104" fmla="*/ 4004246 w 4799911"/>
                <a:gd name="connsiteY104" fmla="*/ 790251 h 2163794"/>
                <a:gd name="connsiteX105" fmla="*/ 4017204 w 4799911"/>
                <a:gd name="connsiteY105" fmla="*/ 751377 h 2163794"/>
                <a:gd name="connsiteX106" fmla="*/ 4030163 w 4799911"/>
                <a:gd name="connsiteY106" fmla="*/ 699545 h 2163794"/>
                <a:gd name="connsiteX107" fmla="*/ 4056080 w 4799911"/>
                <a:gd name="connsiteY107" fmla="*/ 660671 h 2163794"/>
                <a:gd name="connsiteX108" fmla="*/ 4094957 w 4799911"/>
                <a:gd name="connsiteY108" fmla="*/ 790251 h 2163794"/>
                <a:gd name="connsiteX109" fmla="*/ 4107915 w 4799911"/>
                <a:gd name="connsiteY109" fmla="*/ 842083 h 2163794"/>
                <a:gd name="connsiteX110" fmla="*/ 4146791 w 4799911"/>
                <a:gd name="connsiteY110" fmla="*/ 855041 h 2163794"/>
                <a:gd name="connsiteX111" fmla="*/ 4185668 w 4799911"/>
                <a:gd name="connsiteY111" fmla="*/ 738419 h 2163794"/>
                <a:gd name="connsiteX112" fmla="*/ 4237503 w 4799911"/>
                <a:gd name="connsiteY112" fmla="*/ 621797 h 2163794"/>
                <a:gd name="connsiteX113" fmla="*/ 4250461 w 4799911"/>
                <a:gd name="connsiteY113" fmla="*/ 569965 h 2163794"/>
                <a:gd name="connsiteX114" fmla="*/ 4289337 w 4799911"/>
                <a:gd name="connsiteY114" fmla="*/ 479260 h 2163794"/>
                <a:gd name="connsiteX115" fmla="*/ 4302296 w 4799911"/>
                <a:gd name="connsiteY115" fmla="*/ 414470 h 2163794"/>
                <a:gd name="connsiteX116" fmla="*/ 4315255 w 4799911"/>
                <a:gd name="connsiteY116" fmla="*/ 362638 h 2163794"/>
                <a:gd name="connsiteX117" fmla="*/ 4354131 w 4799911"/>
                <a:gd name="connsiteY117" fmla="*/ 349680 h 2163794"/>
                <a:gd name="connsiteX118" fmla="*/ 4405966 w 4799911"/>
                <a:gd name="connsiteY118" fmla="*/ 362638 h 2163794"/>
                <a:gd name="connsiteX119" fmla="*/ 4444842 w 4799911"/>
                <a:gd name="connsiteY119" fmla="*/ 440386 h 2163794"/>
                <a:gd name="connsiteX120" fmla="*/ 4483718 w 4799911"/>
                <a:gd name="connsiteY120" fmla="*/ 453344 h 2163794"/>
                <a:gd name="connsiteX121" fmla="*/ 4535553 w 4799911"/>
                <a:gd name="connsiteY121" fmla="*/ 427428 h 2163794"/>
                <a:gd name="connsiteX122" fmla="*/ 4574429 w 4799911"/>
                <a:gd name="connsiteY122" fmla="*/ 310806 h 2163794"/>
                <a:gd name="connsiteX123" fmla="*/ 4600347 w 4799911"/>
                <a:gd name="connsiteY123" fmla="*/ 233059 h 2163794"/>
                <a:gd name="connsiteX124" fmla="*/ 4626264 w 4799911"/>
                <a:gd name="connsiteY124" fmla="*/ 181227 h 2163794"/>
                <a:gd name="connsiteX125" fmla="*/ 4639223 w 4799911"/>
                <a:gd name="connsiteY125" fmla="*/ 142353 h 2163794"/>
                <a:gd name="connsiteX126" fmla="*/ 4691058 w 4799911"/>
                <a:gd name="connsiteY126" fmla="*/ 77563 h 2163794"/>
                <a:gd name="connsiteX127" fmla="*/ 4716975 w 4799911"/>
                <a:gd name="connsiteY127" fmla="*/ 25731 h 2163794"/>
                <a:gd name="connsiteX128" fmla="*/ 4794728 w 4799911"/>
                <a:gd name="connsiteY128" fmla="*/ 38689 h 2163794"/>
                <a:gd name="connsiteX129" fmla="*/ 4794728 w 4799911"/>
                <a:gd name="connsiteY129" fmla="*/ 64605 h 216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4799911" h="2163794">
                  <a:moveTo>
                    <a:pt x="0" y="2163794"/>
                  </a:moveTo>
                  <a:cubicBezTo>
                    <a:pt x="4319" y="1973744"/>
                    <a:pt x="6406" y="1783630"/>
                    <a:pt x="12958" y="1593644"/>
                  </a:cubicBezTo>
                  <a:cubicBezTo>
                    <a:pt x="15047" y="1533056"/>
                    <a:pt x="22554" y="1472764"/>
                    <a:pt x="25917" y="1412233"/>
                  </a:cubicBezTo>
                  <a:cubicBezTo>
                    <a:pt x="31194" y="1317256"/>
                    <a:pt x="35355" y="1222216"/>
                    <a:pt x="38876" y="1127158"/>
                  </a:cubicBezTo>
                  <a:cubicBezTo>
                    <a:pt x="46999" y="907850"/>
                    <a:pt x="15167" y="793900"/>
                    <a:pt x="77752" y="621797"/>
                  </a:cubicBezTo>
                  <a:cubicBezTo>
                    <a:pt x="84354" y="603643"/>
                    <a:pt x="92441" y="585683"/>
                    <a:pt x="103669" y="569965"/>
                  </a:cubicBezTo>
                  <a:cubicBezTo>
                    <a:pt x="114321" y="555053"/>
                    <a:pt x="129587" y="544050"/>
                    <a:pt x="142546" y="531092"/>
                  </a:cubicBezTo>
                  <a:cubicBezTo>
                    <a:pt x="172783" y="544050"/>
                    <a:pt x="209995" y="546704"/>
                    <a:pt x="233257" y="569965"/>
                  </a:cubicBezTo>
                  <a:cubicBezTo>
                    <a:pt x="272586" y="609291"/>
                    <a:pt x="290357" y="699748"/>
                    <a:pt x="311009" y="751377"/>
                  </a:cubicBezTo>
                  <a:cubicBezTo>
                    <a:pt x="318183" y="769312"/>
                    <a:pt x="328287" y="785932"/>
                    <a:pt x="336926" y="803209"/>
                  </a:cubicBezTo>
                  <a:cubicBezTo>
                    <a:pt x="341246" y="829125"/>
                    <a:pt x="342972" y="855609"/>
                    <a:pt x="349885" y="880956"/>
                  </a:cubicBezTo>
                  <a:cubicBezTo>
                    <a:pt x="356006" y="903397"/>
                    <a:pt x="371011" y="922984"/>
                    <a:pt x="375803" y="945746"/>
                  </a:cubicBezTo>
                  <a:cubicBezTo>
                    <a:pt x="388388" y="1005520"/>
                    <a:pt x="401720" y="1127158"/>
                    <a:pt x="401720" y="1127158"/>
                  </a:cubicBezTo>
                  <a:cubicBezTo>
                    <a:pt x="406040" y="1209225"/>
                    <a:pt x="410575" y="1291281"/>
                    <a:pt x="414679" y="1373359"/>
                  </a:cubicBezTo>
                  <a:cubicBezTo>
                    <a:pt x="419214" y="1464054"/>
                    <a:pt x="401543" y="1558498"/>
                    <a:pt x="427638" y="1645476"/>
                  </a:cubicBezTo>
                  <a:cubicBezTo>
                    <a:pt x="441515" y="1691731"/>
                    <a:pt x="446478" y="1550709"/>
                    <a:pt x="453555" y="1502939"/>
                  </a:cubicBezTo>
                  <a:cubicBezTo>
                    <a:pt x="463762" y="1434044"/>
                    <a:pt x="467538" y="1364228"/>
                    <a:pt x="479472" y="1295611"/>
                  </a:cubicBezTo>
                  <a:cubicBezTo>
                    <a:pt x="502115" y="1165419"/>
                    <a:pt x="525173" y="1035072"/>
                    <a:pt x="557225" y="906872"/>
                  </a:cubicBezTo>
                  <a:lnTo>
                    <a:pt x="596101" y="751377"/>
                  </a:lnTo>
                  <a:cubicBezTo>
                    <a:pt x="626338" y="755696"/>
                    <a:pt x="659492" y="750676"/>
                    <a:pt x="686812" y="764335"/>
                  </a:cubicBezTo>
                  <a:cubicBezTo>
                    <a:pt x="706129" y="773993"/>
                    <a:pt x="711466" y="799914"/>
                    <a:pt x="725688" y="816167"/>
                  </a:cubicBezTo>
                  <a:cubicBezTo>
                    <a:pt x="819603" y="923493"/>
                    <a:pt x="744127" y="813072"/>
                    <a:pt x="803441" y="919830"/>
                  </a:cubicBezTo>
                  <a:cubicBezTo>
                    <a:pt x="854762" y="1012201"/>
                    <a:pt x="832522" y="954183"/>
                    <a:pt x="868234" y="1049410"/>
                  </a:cubicBezTo>
                  <a:cubicBezTo>
                    <a:pt x="886403" y="1097858"/>
                    <a:pt x="893667" y="1138179"/>
                    <a:pt x="907110" y="1191947"/>
                  </a:cubicBezTo>
                  <a:lnTo>
                    <a:pt x="920069" y="1243779"/>
                  </a:lnTo>
                  <a:cubicBezTo>
                    <a:pt x="924389" y="1261056"/>
                    <a:pt x="927396" y="1278716"/>
                    <a:pt x="933028" y="1295611"/>
                  </a:cubicBezTo>
                  <a:lnTo>
                    <a:pt x="945987" y="1334485"/>
                  </a:lnTo>
                  <a:cubicBezTo>
                    <a:pt x="950306" y="1364720"/>
                    <a:pt x="957097" y="1394705"/>
                    <a:pt x="958945" y="1425191"/>
                  </a:cubicBezTo>
                  <a:cubicBezTo>
                    <a:pt x="965744" y="1537371"/>
                    <a:pt x="964171" y="1649979"/>
                    <a:pt x="971904" y="1762098"/>
                  </a:cubicBezTo>
                  <a:cubicBezTo>
                    <a:pt x="972844" y="1775725"/>
                    <a:pt x="981110" y="1787839"/>
                    <a:pt x="984863" y="1800972"/>
                  </a:cubicBezTo>
                  <a:cubicBezTo>
                    <a:pt x="988812" y="1814792"/>
                    <a:pt x="1001640" y="1875226"/>
                    <a:pt x="1010780" y="1891677"/>
                  </a:cubicBezTo>
                  <a:cubicBezTo>
                    <a:pt x="1025907" y="1918905"/>
                    <a:pt x="1045337" y="1943509"/>
                    <a:pt x="1062615" y="1969425"/>
                  </a:cubicBezTo>
                  <a:cubicBezTo>
                    <a:pt x="1062616" y="1969426"/>
                    <a:pt x="1114448" y="2047172"/>
                    <a:pt x="1114450" y="2047173"/>
                  </a:cubicBezTo>
                  <a:lnTo>
                    <a:pt x="1153326" y="2060131"/>
                  </a:lnTo>
                  <a:cubicBezTo>
                    <a:pt x="1239749" y="2031325"/>
                    <a:pt x="1197907" y="2058506"/>
                    <a:pt x="1205161" y="1891677"/>
                  </a:cubicBezTo>
                  <a:cubicBezTo>
                    <a:pt x="1211543" y="1744896"/>
                    <a:pt x="1213800" y="1597964"/>
                    <a:pt x="1218120" y="1451107"/>
                  </a:cubicBezTo>
                  <a:cubicBezTo>
                    <a:pt x="1239718" y="1455426"/>
                    <a:pt x="1262290" y="1456332"/>
                    <a:pt x="1282913" y="1464065"/>
                  </a:cubicBezTo>
                  <a:cubicBezTo>
                    <a:pt x="1297496" y="1469533"/>
                    <a:pt x="1307860" y="1483016"/>
                    <a:pt x="1321790" y="1489981"/>
                  </a:cubicBezTo>
                  <a:cubicBezTo>
                    <a:pt x="1429096" y="1543630"/>
                    <a:pt x="1288126" y="1454583"/>
                    <a:pt x="1399542" y="1528854"/>
                  </a:cubicBezTo>
                  <a:cubicBezTo>
                    <a:pt x="1408181" y="1541812"/>
                    <a:pt x="1415730" y="1555567"/>
                    <a:pt x="1425459" y="1567728"/>
                  </a:cubicBezTo>
                  <a:cubicBezTo>
                    <a:pt x="1433091" y="1577268"/>
                    <a:pt x="1445091" y="1583168"/>
                    <a:pt x="1451377" y="1593644"/>
                  </a:cubicBezTo>
                  <a:cubicBezTo>
                    <a:pt x="1458405" y="1605356"/>
                    <a:pt x="1457307" y="1620806"/>
                    <a:pt x="1464335" y="1632518"/>
                  </a:cubicBezTo>
                  <a:cubicBezTo>
                    <a:pt x="1470621" y="1642994"/>
                    <a:pt x="1482621" y="1648894"/>
                    <a:pt x="1490253" y="1658434"/>
                  </a:cubicBezTo>
                  <a:cubicBezTo>
                    <a:pt x="1499982" y="1670595"/>
                    <a:pt x="1509205" y="1683379"/>
                    <a:pt x="1516170" y="1697308"/>
                  </a:cubicBezTo>
                  <a:cubicBezTo>
                    <a:pt x="1522279" y="1709525"/>
                    <a:pt x="1522101" y="1724470"/>
                    <a:pt x="1529129" y="1736182"/>
                  </a:cubicBezTo>
                  <a:cubicBezTo>
                    <a:pt x="1535415" y="1746658"/>
                    <a:pt x="1547716" y="1752324"/>
                    <a:pt x="1555047" y="1762098"/>
                  </a:cubicBezTo>
                  <a:cubicBezTo>
                    <a:pt x="1573736" y="1787015"/>
                    <a:pt x="1577332" y="1829996"/>
                    <a:pt x="1606881" y="1839845"/>
                  </a:cubicBezTo>
                  <a:lnTo>
                    <a:pt x="1645758" y="1852803"/>
                  </a:lnTo>
                  <a:cubicBezTo>
                    <a:pt x="1732714" y="1910771"/>
                    <a:pt x="1653080" y="1866737"/>
                    <a:pt x="1840139" y="1891677"/>
                  </a:cubicBezTo>
                  <a:cubicBezTo>
                    <a:pt x="1853679" y="1893482"/>
                    <a:pt x="1865881" y="1900883"/>
                    <a:pt x="1879015" y="1904635"/>
                  </a:cubicBezTo>
                  <a:cubicBezTo>
                    <a:pt x="1896140" y="1909528"/>
                    <a:pt x="1913464" y="1913730"/>
                    <a:pt x="1930850" y="1917593"/>
                  </a:cubicBezTo>
                  <a:cubicBezTo>
                    <a:pt x="2024674" y="1938442"/>
                    <a:pt x="1965050" y="1920354"/>
                    <a:pt x="2034519" y="1943509"/>
                  </a:cubicBezTo>
                  <a:cubicBezTo>
                    <a:pt x="2051128" y="1939357"/>
                    <a:pt x="2106639" y="1926888"/>
                    <a:pt x="2125230" y="1917593"/>
                  </a:cubicBezTo>
                  <a:cubicBezTo>
                    <a:pt x="2225714" y="1867354"/>
                    <a:pt x="2105267" y="1911289"/>
                    <a:pt x="2202983" y="1878719"/>
                  </a:cubicBezTo>
                  <a:cubicBezTo>
                    <a:pt x="2213091" y="1848396"/>
                    <a:pt x="2213443" y="1820825"/>
                    <a:pt x="2254818" y="1813930"/>
                  </a:cubicBezTo>
                  <a:cubicBezTo>
                    <a:pt x="2268292" y="1811685"/>
                    <a:pt x="2280735" y="1822569"/>
                    <a:pt x="2293694" y="1826888"/>
                  </a:cubicBezTo>
                  <a:cubicBezTo>
                    <a:pt x="2306653" y="1844165"/>
                    <a:pt x="2317298" y="1863448"/>
                    <a:pt x="2332570" y="1878719"/>
                  </a:cubicBezTo>
                  <a:cubicBezTo>
                    <a:pt x="2363485" y="1909632"/>
                    <a:pt x="2382388" y="1906441"/>
                    <a:pt x="2423281" y="1917593"/>
                  </a:cubicBezTo>
                  <a:cubicBezTo>
                    <a:pt x="2453620" y="1925867"/>
                    <a:pt x="2483755" y="1934870"/>
                    <a:pt x="2513992" y="1943509"/>
                  </a:cubicBezTo>
                  <a:cubicBezTo>
                    <a:pt x="2565827" y="1939190"/>
                    <a:pt x="2619850" y="1946065"/>
                    <a:pt x="2669497" y="1930551"/>
                  </a:cubicBezTo>
                  <a:cubicBezTo>
                    <a:pt x="2714539" y="1916476"/>
                    <a:pt x="2719127" y="1867966"/>
                    <a:pt x="2747249" y="1839845"/>
                  </a:cubicBezTo>
                  <a:cubicBezTo>
                    <a:pt x="2772369" y="1814727"/>
                    <a:pt x="2793385" y="1811510"/>
                    <a:pt x="2825002" y="1800972"/>
                  </a:cubicBezTo>
                  <a:cubicBezTo>
                    <a:pt x="2837961" y="1805291"/>
                    <a:pt x="2853211" y="1805397"/>
                    <a:pt x="2863878" y="1813930"/>
                  </a:cubicBezTo>
                  <a:cubicBezTo>
                    <a:pt x="2876039" y="1823658"/>
                    <a:pt x="2878783" y="1841791"/>
                    <a:pt x="2889795" y="1852803"/>
                  </a:cubicBezTo>
                  <a:cubicBezTo>
                    <a:pt x="2900808" y="1863815"/>
                    <a:pt x="2915712" y="1870080"/>
                    <a:pt x="2928671" y="1878719"/>
                  </a:cubicBezTo>
                  <a:cubicBezTo>
                    <a:pt x="2937310" y="1870080"/>
                    <a:pt x="2944113" y="1859089"/>
                    <a:pt x="2954589" y="1852803"/>
                  </a:cubicBezTo>
                  <a:cubicBezTo>
                    <a:pt x="2996200" y="1827838"/>
                    <a:pt x="3022678" y="1844714"/>
                    <a:pt x="3071217" y="1852803"/>
                  </a:cubicBezTo>
                  <a:cubicBezTo>
                    <a:pt x="3105774" y="1848484"/>
                    <a:pt x="3142552" y="1852778"/>
                    <a:pt x="3174887" y="1839845"/>
                  </a:cubicBezTo>
                  <a:cubicBezTo>
                    <a:pt x="3189347" y="1834061"/>
                    <a:pt x="3193347" y="1814644"/>
                    <a:pt x="3200805" y="1800972"/>
                  </a:cubicBezTo>
                  <a:cubicBezTo>
                    <a:pt x="3269565" y="1674919"/>
                    <a:pt x="3221695" y="1728249"/>
                    <a:pt x="3278557" y="1671392"/>
                  </a:cubicBezTo>
                  <a:cubicBezTo>
                    <a:pt x="3282877" y="1649795"/>
                    <a:pt x="3285721" y="1627850"/>
                    <a:pt x="3291516" y="1606602"/>
                  </a:cubicBezTo>
                  <a:cubicBezTo>
                    <a:pt x="3298704" y="1580247"/>
                    <a:pt x="3312075" y="1555641"/>
                    <a:pt x="3317433" y="1528854"/>
                  </a:cubicBezTo>
                  <a:cubicBezTo>
                    <a:pt x="3321753" y="1507258"/>
                    <a:pt x="3322658" y="1484687"/>
                    <a:pt x="3330392" y="1464065"/>
                  </a:cubicBezTo>
                  <a:cubicBezTo>
                    <a:pt x="3335861" y="1449483"/>
                    <a:pt x="3349344" y="1439120"/>
                    <a:pt x="3356309" y="1425191"/>
                  </a:cubicBezTo>
                  <a:cubicBezTo>
                    <a:pt x="3362418" y="1412974"/>
                    <a:pt x="3363887" y="1398872"/>
                    <a:pt x="3369268" y="1386317"/>
                  </a:cubicBezTo>
                  <a:cubicBezTo>
                    <a:pt x="3376878" y="1368562"/>
                    <a:pt x="3386546" y="1351762"/>
                    <a:pt x="3395185" y="1334485"/>
                  </a:cubicBezTo>
                  <a:cubicBezTo>
                    <a:pt x="3404092" y="1289952"/>
                    <a:pt x="3408903" y="1260561"/>
                    <a:pt x="3421103" y="1217863"/>
                  </a:cubicBezTo>
                  <a:cubicBezTo>
                    <a:pt x="3424856" y="1204730"/>
                    <a:pt x="3427953" y="1191207"/>
                    <a:pt x="3434062" y="1178990"/>
                  </a:cubicBezTo>
                  <a:cubicBezTo>
                    <a:pt x="3441027" y="1165061"/>
                    <a:pt x="3451340" y="1153074"/>
                    <a:pt x="3459979" y="1140116"/>
                  </a:cubicBezTo>
                  <a:cubicBezTo>
                    <a:pt x="3464299" y="1122839"/>
                    <a:pt x="3467820" y="1105342"/>
                    <a:pt x="3472938" y="1088284"/>
                  </a:cubicBezTo>
                  <a:cubicBezTo>
                    <a:pt x="3480788" y="1062118"/>
                    <a:pt x="3498855" y="1010536"/>
                    <a:pt x="3498855" y="1010536"/>
                  </a:cubicBezTo>
                  <a:cubicBezTo>
                    <a:pt x="3494536" y="1053729"/>
                    <a:pt x="3485897" y="1096707"/>
                    <a:pt x="3485897" y="1140116"/>
                  </a:cubicBezTo>
                  <a:cubicBezTo>
                    <a:pt x="3485897" y="1810221"/>
                    <a:pt x="3290653" y="1731575"/>
                    <a:pt x="3537731" y="1813930"/>
                  </a:cubicBezTo>
                  <a:cubicBezTo>
                    <a:pt x="3546370" y="1805291"/>
                    <a:pt x="3557363" y="1798490"/>
                    <a:pt x="3563649" y="1788014"/>
                  </a:cubicBezTo>
                  <a:cubicBezTo>
                    <a:pt x="3570677" y="1776302"/>
                    <a:pt x="3575012" y="1762705"/>
                    <a:pt x="3576608" y="1749140"/>
                  </a:cubicBezTo>
                  <a:cubicBezTo>
                    <a:pt x="3583692" y="1688931"/>
                    <a:pt x="3584314" y="1628125"/>
                    <a:pt x="3589566" y="1567728"/>
                  </a:cubicBezTo>
                  <a:cubicBezTo>
                    <a:pt x="3604128" y="1400274"/>
                    <a:pt x="3598376" y="1505817"/>
                    <a:pt x="3615484" y="1360401"/>
                  </a:cubicBezTo>
                  <a:cubicBezTo>
                    <a:pt x="3633707" y="1205514"/>
                    <a:pt x="3613485" y="1275688"/>
                    <a:pt x="3641401" y="1191947"/>
                  </a:cubicBezTo>
                  <a:cubicBezTo>
                    <a:pt x="3645721" y="1161712"/>
                    <a:pt x="3647492" y="1131002"/>
                    <a:pt x="3654360" y="1101242"/>
                  </a:cubicBezTo>
                  <a:cubicBezTo>
                    <a:pt x="3660503" y="1074624"/>
                    <a:pt x="3671638" y="1049410"/>
                    <a:pt x="3680277" y="1023494"/>
                  </a:cubicBezTo>
                  <a:lnTo>
                    <a:pt x="3706195" y="945746"/>
                  </a:lnTo>
                  <a:cubicBezTo>
                    <a:pt x="3710515" y="932788"/>
                    <a:pt x="3714081" y="919554"/>
                    <a:pt x="3719154" y="906872"/>
                  </a:cubicBezTo>
                  <a:cubicBezTo>
                    <a:pt x="3729386" y="881295"/>
                    <a:pt x="3749905" y="833676"/>
                    <a:pt x="3758030" y="803209"/>
                  </a:cubicBezTo>
                  <a:cubicBezTo>
                    <a:pt x="3771797" y="751586"/>
                    <a:pt x="3767269" y="692167"/>
                    <a:pt x="3796906" y="647713"/>
                  </a:cubicBezTo>
                  <a:cubicBezTo>
                    <a:pt x="3830400" y="597474"/>
                    <a:pt x="3817898" y="623613"/>
                    <a:pt x="3835782" y="569965"/>
                  </a:cubicBezTo>
                  <a:cubicBezTo>
                    <a:pt x="3863574" y="736706"/>
                    <a:pt x="3850506" y="583527"/>
                    <a:pt x="3835782" y="686587"/>
                  </a:cubicBezTo>
                  <a:cubicBezTo>
                    <a:pt x="3829034" y="733816"/>
                    <a:pt x="3827818" y="781679"/>
                    <a:pt x="3822823" y="829125"/>
                  </a:cubicBezTo>
                  <a:cubicBezTo>
                    <a:pt x="3813555" y="917171"/>
                    <a:pt x="3810348" y="929891"/>
                    <a:pt x="3796906" y="1010536"/>
                  </a:cubicBezTo>
                  <a:cubicBezTo>
                    <a:pt x="3804072" y="1118017"/>
                    <a:pt x="3748784" y="1217863"/>
                    <a:pt x="3861700" y="1217863"/>
                  </a:cubicBezTo>
                  <a:cubicBezTo>
                    <a:pt x="3879510" y="1217863"/>
                    <a:pt x="3896256" y="1209224"/>
                    <a:pt x="3913534" y="1204905"/>
                  </a:cubicBezTo>
                  <a:cubicBezTo>
                    <a:pt x="3917854" y="1191947"/>
                    <a:pt x="3923814" y="1179425"/>
                    <a:pt x="3926493" y="1166032"/>
                  </a:cubicBezTo>
                  <a:cubicBezTo>
                    <a:pt x="3936799" y="1114506"/>
                    <a:pt x="3939666" y="1061514"/>
                    <a:pt x="3952411" y="1010536"/>
                  </a:cubicBezTo>
                  <a:cubicBezTo>
                    <a:pt x="3956730" y="993259"/>
                    <a:pt x="3961876" y="976167"/>
                    <a:pt x="3965369" y="958704"/>
                  </a:cubicBezTo>
                  <a:cubicBezTo>
                    <a:pt x="3970522" y="932941"/>
                    <a:pt x="3972420" y="906557"/>
                    <a:pt x="3978328" y="880956"/>
                  </a:cubicBezTo>
                  <a:cubicBezTo>
                    <a:pt x="3985399" y="850316"/>
                    <a:pt x="3995210" y="820370"/>
                    <a:pt x="4004246" y="790251"/>
                  </a:cubicBezTo>
                  <a:cubicBezTo>
                    <a:pt x="4008171" y="777168"/>
                    <a:pt x="4013451" y="764510"/>
                    <a:pt x="4017204" y="751377"/>
                  </a:cubicBezTo>
                  <a:cubicBezTo>
                    <a:pt x="4022097" y="734253"/>
                    <a:pt x="4023147" y="715914"/>
                    <a:pt x="4030163" y="699545"/>
                  </a:cubicBezTo>
                  <a:cubicBezTo>
                    <a:pt x="4036298" y="685231"/>
                    <a:pt x="4047441" y="673629"/>
                    <a:pt x="4056080" y="660671"/>
                  </a:cubicBezTo>
                  <a:cubicBezTo>
                    <a:pt x="4101839" y="729305"/>
                    <a:pt x="4074111" y="675601"/>
                    <a:pt x="4094957" y="790251"/>
                  </a:cubicBezTo>
                  <a:cubicBezTo>
                    <a:pt x="4098143" y="807773"/>
                    <a:pt x="4096790" y="828177"/>
                    <a:pt x="4107915" y="842083"/>
                  </a:cubicBezTo>
                  <a:cubicBezTo>
                    <a:pt x="4116448" y="852749"/>
                    <a:pt x="4133832" y="850722"/>
                    <a:pt x="4146791" y="855041"/>
                  </a:cubicBezTo>
                  <a:cubicBezTo>
                    <a:pt x="4159750" y="816167"/>
                    <a:pt x="4167342" y="775070"/>
                    <a:pt x="4185668" y="738419"/>
                  </a:cubicBezTo>
                  <a:cubicBezTo>
                    <a:pt x="4208245" y="693267"/>
                    <a:pt x="4220959" y="671426"/>
                    <a:pt x="4237503" y="621797"/>
                  </a:cubicBezTo>
                  <a:cubicBezTo>
                    <a:pt x="4243135" y="604902"/>
                    <a:pt x="4244207" y="586640"/>
                    <a:pt x="4250461" y="569965"/>
                  </a:cubicBezTo>
                  <a:cubicBezTo>
                    <a:pt x="4278282" y="495780"/>
                    <a:pt x="4273244" y="543628"/>
                    <a:pt x="4289337" y="479260"/>
                  </a:cubicBezTo>
                  <a:cubicBezTo>
                    <a:pt x="4294679" y="457893"/>
                    <a:pt x="4297518" y="435970"/>
                    <a:pt x="4302296" y="414470"/>
                  </a:cubicBezTo>
                  <a:cubicBezTo>
                    <a:pt x="4306160" y="397085"/>
                    <a:pt x="4304129" y="376544"/>
                    <a:pt x="4315255" y="362638"/>
                  </a:cubicBezTo>
                  <a:cubicBezTo>
                    <a:pt x="4323788" y="351972"/>
                    <a:pt x="4341172" y="353999"/>
                    <a:pt x="4354131" y="349680"/>
                  </a:cubicBezTo>
                  <a:cubicBezTo>
                    <a:pt x="4371409" y="353999"/>
                    <a:pt x="4391147" y="352759"/>
                    <a:pt x="4405966" y="362638"/>
                  </a:cubicBezTo>
                  <a:cubicBezTo>
                    <a:pt x="4478067" y="410703"/>
                    <a:pt x="4393097" y="388644"/>
                    <a:pt x="4444842" y="440386"/>
                  </a:cubicBezTo>
                  <a:cubicBezTo>
                    <a:pt x="4454501" y="450044"/>
                    <a:pt x="4470759" y="449025"/>
                    <a:pt x="4483718" y="453344"/>
                  </a:cubicBezTo>
                  <a:cubicBezTo>
                    <a:pt x="4500996" y="444705"/>
                    <a:pt x="4523962" y="442882"/>
                    <a:pt x="4535553" y="427428"/>
                  </a:cubicBezTo>
                  <a:cubicBezTo>
                    <a:pt x="4535558" y="427421"/>
                    <a:pt x="4567948" y="330247"/>
                    <a:pt x="4574429" y="310806"/>
                  </a:cubicBezTo>
                  <a:cubicBezTo>
                    <a:pt x="4574430" y="310804"/>
                    <a:pt x="4600346" y="233062"/>
                    <a:pt x="4600347" y="233059"/>
                  </a:cubicBezTo>
                  <a:cubicBezTo>
                    <a:pt x="4608986" y="215782"/>
                    <a:pt x="4618654" y="198982"/>
                    <a:pt x="4626264" y="181227"/>
                  </a:cubicBezTo>
                  <a:cubicBezTo>
                    <a:pt x="4631645" y="168672"/>
                    <a:pt x="4633114" y="154570"/>
                    <a:pt x="4639223" y="142353"/>
                  </a:cubicBezTo>
                  <a:cubicBezTo>
                    <a:pt x="4655571" y="109658"/>
                    <a:pt x="4666950" y="101669"/>
                    <a:pt x="4691058" y="77563"/>
                  </a:cubicBezTo>
                  <a:cubicBezTo>
                    <a:pt x="4699697" y="60286"/>
                    <a:pt x="4703316" y="39390"/>
                    <a:pt x="4716975" y="25731"/>
                  </a:cubicBezTo>
                  <a:cubicBezTo>
                    <a:pt x="4742707" y="0"/>
                    <a:pt x="4776318" y="14144"/>
                    <a:pt x="4794728" y="38689"/>
                  </a:cubicBezTo>
                  <a:cubicBezTo>
                    <a:pt x="4799911" y="45600"/>
                    <a:pt x="4794728" y="55966"/>
                    <a:pt x="4794728" y="64605"/>
                  </a:cubicBezTo>
                </a:path>
              </a:pathLst>
            </a:custGeom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31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g(n) = pn</a:t>
            </a:r>
            <a:r>
              <a:rPr lang="en-US" b="1" baseline="30000" dirty="0">
                <a:solidFill>
                  <a:srgbClr val="3366FF"/>
                </a:solidFill>
              </a:rPr>
              <a:t>2</a:t>
            </a:r>
            <a:r>
              <a:rPr lang="en-US" b="1" dirty="0">
                <a:solidFill>
                  <a:srgbClr val="3366FF"/>
                </a:solidFill>
              </a:rPr>
              <a:t> + </a:t>
            </a:r>
            <a:r>
              <a:rPr lang="en-US" b="1" dirty="0" err="1">
                <a:solidFill>
                  <a:srgbClr val="3366FF"/>
                </a:solidFill>
              </a:rPr>
              <a:t>qn</a:t>
            </a:r>
            <a:r>
              <a:rPr lang="en-US" b="1" dirty="0">
                <a:solidFill>
                  <a:srgbClr val="3366FF"/>
                </a:solidFill>
              </a:rPr>
              <a:t> + r</a:t>
            </a:r>
            <a:br>
              <a:rPr lang="en-US" b="1" dirty="0">
                <a:solidFill>
                  <a:srgbClr val="3366FF"/>
                </a:solidFill>
              </a:rPr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smtClean="0">
                <a:solidFill>
                  <a:srgbClr val="3366FF"/>
                </a:solidFill>
              </a:rPr>
              <a:t>g(n) </a:t>
            </a:r>
            <a:r>
              <a:rPr lang="en-US" dirty="0" smtClean="0"/>
              <a:t>in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dirty="0" smtClean="0">
                <a:solidFill>
                  <a:srgbClr val="3366FF"/>
                </a:solidFill>
              </a:rPr>
              <a:t>(n</a:t>
            </a:r>
            <a:r>
              <a:rPr lang="en-US" baseline="30000" dirty="0" smtClean="0">
                <a:solidFill>
                  <a:srgbClr val="3366FF"/>
                </a:solidFill>
              </a:rPr>
              <a:t>3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No</a:t>
            </a:r>
          </a:p>
          <a:p>
            <a:pPr marL="457200" lvl="1" indent="0" algn="ctr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3366FF"/>
                </a:solidFill>
              </a:rPr>
              <a:t>g(n) </a:t>
            </a:r>
            <a:r>
              <a:rPr lang="en-US" dirty="0"/>
              <a:t>in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dirty="0" smtClean="0">
                <a:solidFill>
                  <a:srgbClr val="3366FF"/>
                </a:solidFill>
              </a:rPr>
              <a:t>(n</a:t>
            </a:r>
            <a:r>
              <a:rPr lang="en-US" baseline="30000" dirty="0" smtClean="0">
                <a:solidFill>
                  <a:srgbClr val="3366FF"/>
                </a:solidFill>
              </a:rPr>
              <a:t>2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Yes</a:t>
            </a:r>
          </a:p>
          <a:p>
            <a:pPr lvl="1"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3366FF"/>
                </a:solidFill>
              </a:rPr>
              <a:t>g(n) </a:t>
            </a:r>
            <a:r>
              <a:rPr lang="en-US" dirty="0"/>
              <a:t>in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dirty="0" smtClean="0">
                <a:solidFill>
                  <a:srgbClr val="3366FF"/>
                </a:solidFill>
              </a:rPr>
              <a:t>(n)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No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Properties of asymptotic </a:t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(applies to </a:t>
            </a:r>
            <a:r>
              <a:rPr lang="en-US" dirty="0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Transitivity: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smtClean="0">
                <a:solidFill>
                  <a:srgbClr val="3366FF"/>
                </a:solidFill>
              </a:rPr>
              <a:t>g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3366FF"/>
                </a:solidFill>
              </a:rPr>
              <a:t>O(h)</a:t>
            </a:r>
            <a:r>
              <a:rPr lang="en-US" dirty="0" smtClean="0"/>
              <a:t>) and (</a:t>
            </a:r>
            <a:r>
              <a:rPr lang="en-US" dirty="0" smtClean="0">
                <a:solidFill>
                  <a:srgbClr val="3366FF"/>
                </a:solidFill>
              </a:rPr>
              <a:t>h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3366FF"/>
                </a:solidFill>
              </a:rPr>
              <a:t>O(f)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-then (</a:t>
            </a:r>
            <a:r>
              <a:rPr lang="en-US" dirty="0" smtClean="0">
                <a:solidFill>
                  <a:srgbClr val="3366FF"/>
                </a:solidFill>
              </a:rPr>
              <a:t>g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3366FF"/>
                </a:solidFill>
              </a:rPr>
              <a:t>O(f))</a:t>
            </a:r>
          </a:p>
          <a:p>
            <a:pPr marL="0" indent="0">
              <a:buNone/>
            </a:pPr>
            <a:r>
              <a:rPr lang="en-US" dirty="0" smtClean="0"/>
              <a:t>Sum of functions (sequential code):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3366FF"/>
                </a:solidFill>
              </a:rPr>
              <a:t>g</a:t>
            </a:r>
            <a:r>
              <a:rPr lang="en-US" dirty="0"/>
              <a:t> is </a:t>
            </a:r>
            <a:r>
              <a:rPr lang="en-US" dirty="0">
                <a:solidFill>
                  <a:srgbClr val="3366FF"/>
                </a:solidFill>
              </a:rPr>
              <a:t>O</a:t>
            </a:r>
            <a:r>
              <a:rPr lang="en-US" dirty="0" smtClean="0">
                <a:solidFill>
                  <a:srgbClr val="3366FF"/>
                </a:solidFill>
              </a:rPr>
              <a:t>(</a:t>
            </a:r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/>
              <a:t>) and (</a:t>
            </a:r>
            <a:r>
              <a:rPr lang="en-US" dirty="0">
                <a:solidFill>
                  <a:srgbClr val="3366FF"/>
                </a:solidFill>
              </a:rPr>
              <a:t>h</a:t>
            </a:r>
            <a:r>
              <a:rPr lang="en-US" dirty="0"/>
              <a:t> is </a:t>
            </a:r>
            <a:r>
              <a:rPr lang="en-US" dirty="0">
                <a:solidFill>
                  <a:srgbClr val="3366FF"/>
                </a:solidFill>
              </a:rPr>
              <a:t>O(f)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-then (</a:t>
            </a:r>
            <a:r>
              <a:rPr lang="en-US" dirty="0" err="1" smtClean="0">
                <a:solidFill>
                  <a:srgbClr val="3366FF"/>
                </a:solidFill>
              </a:rPr>
              <a:t>g+h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3366FF"/>
                </a:solidFill>
              </a:rPr>
              <a:t>O(f)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Multiplication of functions (nested code):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3366FF"/>
                </a:solidFill>
              </a:rPr>
              <a:t>g</a:t>
            </a:r>
            <a:r>
              <a:rPr lang="en-US" dirty="0"/>
              <a:t> is </a:t>
            </a:r>
            <a:r>
              <a:rPr lang="en-US" dirty="0">
                <a:solidFill>
                  <a:srgbClr val="3366FF"/>
                </a:solidFill>
              </a:rPr>
              <a:t>O</a:t>
            </a:r>
            <a:r>
              <a:rPr lang="en-US" dirty="0" smtClean="0">
                <a:solidFill>
                  <a:srgbClr val="3366FF"/>
                </a:solidFill>
              </a:rPr>
              <a:t>(f</a:t>
            </a:r>
            <a:r>
              <a:rPr lang="en-US" baseline="-25000" dirty="0" smtClean="0">
                <a:solidFill>
                  <a:srgbClr val="3366FF"/>
                </a:solidFill>
              </a:rPr>
              <a:t>1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/>
              <a:t>) and (</a:t>
            </a:r>
            <a:r>
              <a:rPr lang="en-US" dirty="0">
                <a:solidFill>
                  <a:srgbClr val="3366FF"/>
                </a:solidFill>
              </a:rPr>
              <a:t>h</a:t>
            </a:r>
            <a:r>
              <a:rPr lang="en-US" dirty="0"/>
              <a:t> is </a:t>
            </a:r>
            <a:r>
              <a:rPr lang="en-US" dirty="0">
                <a:solidFill>
                  <a:srgbClr val="3366FF"/>
                </a:solidFill>
              </a:rPr>
              <a:t>O(</a:t>
            </a:r>
            <a:r>
              <a:rPr lang="en-US" dirty="0" smtClean="0">
                <a:solidFill>
                  <a:srgbClr val="3366FF"/>
                </a:solidFill>
              </a:rPr>
              <a:t>f</a:t>
            </a:r>
            <a:r>
              <a:rPr lang="en-US" baseline="-25000" dirty="0" smtClean="0">
                <a:solidFill>
                  <a:srgbClr val="3366FF"/>
                </a:solidFill>
              </a:rPr>
              <a:t>2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-then </a:t>
            </a:r>
            <a:r>
              <a:rPr lang="en-US" dirty="0" err="1" smtClean="0">
                <a:solidFill>
                  <a:srgbClr val="3366FF"/>
                </a:solidFill>
              </a:rPr>
              <a:t>g•h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3366FF"/>
                </a:solidFill>
              </a:rPr>
              <a:t>O(f</a:t>
            </a:r>
            <a:r>
              <a:rPr lang="en-US" baseline="-25000" dirty="0" smtClean="0">
                <a:solidFill>
                  <a:srgbClr val="3366FF"/>
                </a:solidFill>
              </a:rPr>
              <a:t>1</a:t>
            </a:r>
            <a:r>
              <a:rPr lang="en-US" dirty="0">
                <a:solidFill>
                  <a:srgbClr val="3366FF"/>
                </a:solidFill>
              </a:rPr>
              <a:t>•</a:t>
            </a:r>
            <a:r>
              <a:rPr lang="en-US" dirty="0" smtClean="0">
                <a:solidFill>
                  <a:srgbClr val="3366FF"/>
                </a:solidFill>
              </a:rPr>
              <a:t>f</a:t>
            </a:r>
            <a:r>
              <a:rPr lang="en-US" baseline="-25000" dirty="0" smtClean="0">
                <a:solidFill>
                  <a:srgbClr val="3366FF"/>
                </a:solidFill>
              </a:rPr>
              <a:t>2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4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 for Asymptotic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0157" y="2153194"/>
            <a:ext cx="240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f(n)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3366FF"/>
                </a:solidFill>
              </a:rPr>
              <a:t>O(g(n))</a:t>
            </a:r>
            <a:endParaRPr lang="en-US" sz="2800" dirty="0">
              <a:solidFill>
                <a:srgbClr val="3366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3" y="1876729"/>
            <a:ext cx="2741650" cy="117794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121415" y="2053808"/>
            <a:ext cx="1021015" cy="7346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90157" y="3949273"/>
            <a:ext cx="240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f(n) </a:t>
            </a:r>
            <a:r>
              <a:rPr lang="en-US" sz="2800" dirty="0" smtClean="0"/>
              <a:t>is </a:t>
            </a:r>
            <a:r>
              <a:rPr lang="en-US" sz="2800" dirty="0" err="1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sz="2800" dirty="0" smtClean="0">
                <a:solidFill>
                  <a:srgbClr val="3366FF"/>
                </a:solidFill>
              </a:rPr>
              <a:t>(g(n))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121415" y="3849887"/>
            <a:ext cx="1021015" cy="7346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90157" y="5568047"/>
            <a:ext cx="240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f(n) </a:t>
            </a:r>
            <a:r>
              <a:rPr lang="en-US" sz="2800" dirty="0" smtClean="0"/>
              <a:t>is </a:t>
            </a:r>
            <a:r>
              <a:rPr lang="en-US" sz="2800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sz="2800" dirty="0" smtClean="0">
                <a:solidFill>
                  <a:srgbClr val="3366FF"/>
                </a:solidFill>
              </a:rPr>
              <a:t>(g(n))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21415" y="5468661"/>
            <a:ext cx="1021015" cy="7346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6" y="3634414"/>
            <a:ext cx="2755337" cy="11986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8" y="5181170"/>
            <a:ext cx="3179762" cy="11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4121415" y="5468661"/>
            <a:ext cx="1021015" cy="7346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2657"/>
            <a:ext cx="3819487" cy="98067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36533" y="5468661"/>
            <a:ext cx="753600" cy="622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21415" y="3849887"/>
            <a:ext cx="1021015" cy="7346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2117"/>
            <a:ext cx="3705116" cy="95244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36533" y="3849887"/>
            <a:ext cx="753600" cy="622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 for Asymptotic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0157" y="2153194"/>
            <a:ext cx="240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f(n)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3366FF"/>
                </a:solidFill>
              </a:rPr>
              <a:t>O(n</a:t>
            </a:r>
            <a:r>
              <a:rPr lang="en-US" sz="2800" baseline="30000" dirty="0" smtClean="0">
                <a:solidFill>
                  <a:srgbClr val="3366FF"/>
                </a:solidFill>
              </a:rPr>
              <a:t>3</a:t>
            </a:r>
            <a:r>
              <a:rPr lang="en-US" sz="2800" dirty="0" smtClean="0">
                <a:solidFill>
                  <a:srgbClr val="3366FF"/>
                </a:solidFill>
              </a:rPr>
              <a:t>)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21415" y="2053808"/>
            <a:ext cx="1021015" cy="7346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0157" y="3949273"/>
            <a:ext cx="240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f(n) </a:t>
            </a:r>
            <a:r>
              <a:rPr lang="en-US" sz="2800" dirty="0" smtClean="0"/>
              <a:t>is </a:t>
            </a:r>
            <a:r>
              <a:rPr lang="en-US" sz="2800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r>
              <a:rPr lang="en-US" sz="2800" dirty="0" smtClean="0">
                <a:solidFill>
                  <a:srgbClr val="3366FF"/>
                </a:solidFill>
              </a:rPr>
              <a:t>(n</a:t>
            </a:r>
            <a:r>
              <a:rPr lang="en-US" sz="2800" baseline="30000" dirty="0" smtClean="0">
                <a:solidFill>
                  <a:srgbClr val="3366FF"/>
                </a:solidFill>
              </a:rPr>
              <a:t>2</a:t>
            </a:r>
            <a:r>
              <a:rPr lang="en-US" sz="2800" dirty="0" smtClean="0">
                <a:solidFill>
                  <a:srgbClr val="3366FF"/>
                </a:solidFill>
              </a:rPr>
              <a:t>)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0157" y="5568047"/>
            <a:ext cx="240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f(n) </a:t>
            </a:r>
            <a:r>
              <a:rPr lang="en-US" sz="2800" dirty="0" smtClean="0"/>
              <a:t>is </a:t>
            </a:r>
            <a:r>
              <a:rPr lang="en-US" sz="2800" dirty="0" err="1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sz="2800" dirty="0" smtClean="0">
                <a:solidFill>
                  <a:srgbClr val="3366FF"/>
                </a:solidFill>
              </a:rPr>
              <a:t>(n)</a:t>
            </a:r>
            <a:endParaRPr lang="en-US" sz="2800" dirty="0">
              <a:solidFill>
                <a:srgbClr val="3366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068" y="1153307"/>
            <a:ext cx="3555062" cy="5286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65" y="1891931"/>
            <a:ext cx="3604972" cy="10595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36533" y="2053808"/>
            <a:ext cx="753600" cy="622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9" grpId="1" animBg="1"/>
      <p:bldP spid="9" grpId="0" animBg="1"/>
      <p:bldP spid="18" grpId="0" animBg="1"/>
      <p:bldP spid="18" grpId="1" animBg="1"/>
      <p:bldP spid="6" grpId="0"/>
      <p:bldP spid="7" grpId="0" animBg="1"/>
      <p:bldP spid="8" grpId="0"/>
      <p:bldP spid="10" grpId="0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Definition of Efficiency</a:t>
            </a: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457200" y="1758950"/>
            <a:ext cx="816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An algorithm is efficient if, when implemented, it runs quickly on real instances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941638"/>
            <a:ext cx="3298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/>
              <a:t>Implemented where?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2538413"/>
            <a:ext cx="88582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2538413"/>
            <a:ext cx="1624013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2538413"/>
            <a:ext cx="2400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135438" y="2941638"/>
            <a:ext cx="4730750" cy="492125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Platform independent definition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621213"/>
            <a:ext cx="3871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/>
              <a:t>What are real instances?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4678363"/>
            <a:ext cx="4046538" cy="492125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rgbClr val="000000"/>
                </a:solidFill>
              </a:rPr>
              <a:t>Worst-case Inputs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5937250"/>
            <a:ext cx="39957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/>
              <a:t>Efficient in terms of what?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5937250"/>
            <a:ext cx="4046538" cy="493713"/>
          </a:xfrm>
          <a:prstGeom prst="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rgbClr val="000000"/>
                </a:solidFill>
              </a:rPr>
              <a:t>Input size </a:t>
            </a:r>
            <a:r>
              <a:rPr lang="en-US" sz="2600" dirty="0">
                <a:solidFill>
                  <a:srgbClr val="660066"/>
                </a:solidFill>
              </a:rPr>
              <a:t>N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5091113" y="5308600"/>
            <a:ext cx="2984500" cy="62865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660066"/>
                </a:solidFill>
              </a:rPr>
              <a:t>N = 2n</a:t>
            </a:r>
            <a:r>
              <a:rPr lang="en-US" baseline="30000" dirty="0">
                <a:solidFill>
                  <a:srgbClr val="660066"/>
                </a:solidFill>
              </a:rPr>
              <a:t>2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for SMP</a:t>
            </a:r>
          </a:p>
        </p:txBody>
      </p:sp>
    </p:spTree>
    <p:extLst>
      <p:ext uri="{BB962C8B-B14F-4D97-AF65-F5344CB8AC3E}">
        <p14:creationId xmlns:p14="http://schemas.microsoft.com/office/powerpoint/2010/main" val="3257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 for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T(n)</a:t>
            </a:r>
            <a:r>
              <a:rPr lang="en-US" dirty="0" smtClean="0"/>
              <a:t> = the </a:t>
            </a:r>
            <a:r>
              <a:rPr lang="en-US" b="1" dirty="0" smtClean="0"/>
              <a:t>maximum</a:t>
            </a:r>
            <a:r>
              <a:rPr lang="en-US" dirty="0"/>
              <a:t> </a:t>
            </a:r>
            <a:r>
              <a:rPr lang="en-US" dirty="0" smtClean="0"/>
              <a:t>number of steps taken by an algorithm for any input of size </a:t>
            </a:r>
            <a:r>
              <a:rPr lang="en-US" dirty="0" smtClean="0">
                <a:solidFill>
                  <a:srgbClr val="3366FF"/>
                </a:solidFill>
              </a:rPr>
              <a:t>n </a:t>
            </a:r>
            <a:r>
              <a:rPr lang="en-US" dirty="0" smtClean="0">
                <a:solidFill>
                  <a:srgbClr val="000000"/>
                </a:solidFill>
              </a:rPr>
              <a:t>(worst-case runtime)</a:t>
            </a:r>
          </a:p>
          <a:p>
            <a:pPr marL="0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3366FF"/>
                </a:solidFill>
              </a:rPr>
              <a:t>T(n)&lt;u(n)</a:t>
            </a:r>
            <a:r>
              <a:rPr lang="en-US" dirty="0" smtClean="0"/>
              <a:t> for all </a:t>
            </a:r>
            <a:r>
              <a:rPr lang="en-US" dirty="0" smtClean="0">
                <a:solidFill>
                  <a:srgbClr val="3366FF"/>
                </a:solidFill>
              </a:rPr>
              <a:t>n&gt;n</a:t>
            </a:r>
            <a:r>
              <a:rPr lang="en-US" baseline="-25000" dirty="0" smtClean="0">
                <a:solidFill>
                  <a:srgbClr val="3366FF"/>
                </a:solidFill>
              </a:rPr>
              <a:t>0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rgbClr val="3366FF"/>
                </a:solidFill>
              </a:rPr>
              <a:t>T(n) </a:t>
            </a:r>
            <a:r>
              <a:rPr lang="en-US" dirty="0" smtClean="0"/>
              <a:t>is in </a:t>
            </a:r>
            <a:r>
              <a:rPr lang="en-US" dirty="0" smtClean="0">
                <a:solidFill>
                  <a:srgbClr val="3366FF"/>
                </a:solidFill>
              </a:rPr>
              <a:t>O(u(n))</a:t>
            </a:r>
          </a:p>
          <a:p>
            <a:pPr lvl="1"/>
            <a:r>
              <a:rPr lang="en-US" dirty="0" smtClean="0"/>
              <a:t>Need to show that the number of steps taken is less than </a:t>
            </a:r>
            <a:r>
              <a:rPr lang="en-US" dirty="0" smtClean="0">
                <a:solidFill>
                  <a:srgbClr val="3366FF"/>
                </a:solidFill>
              </a:rPr>
              <a:t>u(n)</a:t>
            </a:r>
            <a:r>
              <a:rPr lang="en-US" dirty="0" smtClean="0"/>
              <a:t> for </a:t>
            </a:r>
            <a:r>
              <a:rPr lang="en-US" b="1" dirty="0" smtClean="0"/>
              <a:t>all</a:t>
            </a:r>
            <a:r>
              <a:rPr lang="en-US" dirty="0" smtClean="0"/>
              <a:t> inputs of size </a:t>
            </a:r>
            <a:r>
              <a:rPr lang="en-US" dirty="0" smtClean="0">
                <a:solidFill>
                  <a:srgbClr val="3366FF"/>
                </a:solidFill>
              </a:rPr>
              <a:t>n&gt;n</a:t>
            </a:r>
            <a:r>
              <a:rPr lang="en-US" baseline="-25000" dirty="0" smtClean="0">
                <a:solidFill>
                  <a:srgbClr val="3366FF"/>
                </a:solidFill>
              </a:rPr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>
                <a:solidFill>
                  <a:srgbClr val="3366FF"/>
                </a:solidFill>
              </a:rPr>
              <a:t>T(n</a:t>
            </a:r>
            <a:r>
              <a:rPr lang="en-US" dirty="0" smtClean="0">
                <a:solidFill>
                  <a:srgbClr val="3366FF"/>
                </a:solidFill>
              </a:rPr>
              <a:t>)&gt;L(</a:t>
            </a:r>
            <a:r>
              <a:rPr lang="en-US" dirty="0">
                <a:solidFill>
                  <a:srgbClr val="3366FF"/>
                </a:solidFill>
              </a:rPr>
              <a:t>n)</a:t>
            </a:r>
            <a:r>
              <a:rPr lang="en-US" dirty="0"/>
              <a:t> for all </a:t>
            </a:r>
            <a:r>
              <a:rPr lang="en-US" dirty="0" smtClean="0">
                <a:solidFill>
                  <a:srgbClr val="3366FF"/>
                </a:solidFill>
              </a:rPr>
              <a:t>n&gt;n</a:t>
            </a:r>
            <a:r>
              <a:rPr lang="en-US" baseline="-25000" dirty="0" smtClean="0">
                <a:solidFill>
                  <a:srgbClr val="3366FF"/>
                </a:solidFill>
              </a:rPr>
              <a:t>0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then </a:t>
            </a:r>
            <a:r>
              <a:rPr lang="en-US" dirty="0">
                <a:solidFill>
                  <a:srgbClr val="3366FF"/>
                </a:solidFill>
              </a:rPr>
              <a:t>T(n) </a:t>
            </a:r>
            <a:r>
              <a:rPr lang="en-US" dirty="0"/>
              <a:t>is in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 smtClean="0">
                <a:solidFill>
                  <a:srgbClr val="3366FF"/>
                </a:solidFill>
              </a:rPr>
              <a:t>(L(</a:t>
            </a:r>
            <a:r>
              <a:rPr lang="en-US" dirty="0">
                <a:solidFill>
                  <a:srgbClr val="3366FF"/>
                </a:solidFill>
              </a:rPr>
              <a:t>n)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 smtClean="0"/>
              <a:t>Need to show that there exists at least </a:t>
            </a:r>
            <a:r>
              <a:rPr lang="en-US" b="1" dirty="0" smtClean="0">
                <a:solidFill>
                  <a:srgbClr val="000000"/>
                </a:solidFill>
              </a:rPr>
              <a:t>one</a:t>
            </a:r>
            <a:r>
              <a:rPr lang="en-US" dirty="0" smtClean="0"/>
              <a:t> input that takes more than </a:t>
            </a:r>
            <a:r>
              <a:rPr lang="en-US" dirty="0">
                <a:solidFill>
                  <a:srgbClr val="3366FF"/>
                </a:solidFill>
              </a:rPr>
              <a:t>L(</a:t>
            </a:r>
            <a:r>
              <a:rPr lang="en-US" dirty="0" smtClean="0">
                <a:solidFill>
                  <a:srgbClr val="3366FF"/>
                </a:solidFill>
              </a:rPr>
              <a:t>n)</a:t>
            </a:r>
            <a:r>
              <a:rPr lang="en-US" dirty="0" smtClean="0"/>
              <a:t> steps for all </a:t>
            </a:r>
            <a:r>
              <a:rPr lang="en-US" dirty="0" smtClean="0">
                <a:solidFill>
                  <a:srgbClr val="3366FF"/>
                </a:solidFill>
              </a:rPr>
              <a:t>n&gt;n</a:t>
            </a:r>
            <a:r>
              <a:rPr lang="en-US" baseline="-25000" dirty="0" smtClean="0">
                <a:solidFill>
                  <a:srgbClr val="3366FF"/>
                </a:solidFill>
              </a:rPr>
              <a:t>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5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 for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8"/>
          </a:xfrm>
        </p:spPr>
        <p:txBody>
          <a:bodyPr>
            <a:normAutofit/>
          </a:bodyPr>
          <a:lstStyle/>
          <a:p>
            <a:r>
              <a:rPr lang="en-US" dirty="0" smtClean="0"/>
              <a:t>To prove that a problem is </a:t>
            </a:r>
            <a:r>
              <a:rPr lang="en-US" dirty="0" smtClean="0">
                <a:solidFill>
                  <a:srgbClr val="3366FF"/>
                </a:solidFill>
              </a:rPr>
              <a:t>O(f(n))</a:t>
            </a:r>
          </a:p>
          <a:p>
            <a:pPr lvl="1"/>
            <a:r>
              <a:rPr lang="en-US" dirty="0" smtClean="0"/>
              <a:t>Provide an algorithm that solves the problem with </a:t>
            </a:r>
            <a:r>
              <a:rPr lang="en-US" dirty="0" smtClean="0">
                <a:solidFill>
                  <a:srgbClr val="3366FF"/>
                </a:solidFill>
              </a:rPr>
              <a:t>T(n)</a:t>
            </a:r>
            <a:r>
              <a:rPr lang="en-US" dirty="0" smtClean="0"/>
              <a:t> that is </a:t>
            </a:r>
            <a:r>
              <a:rPr lang="en-US" dirty="0" smtClean="0">
                <a:solidFill>
                  <a:srgbClr val="3366FF"/>
                </a:solidFill>
              </a:rPr>
              <a:t>O(f(n))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problem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upper bounded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by </a:t>
            </a:r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f(n</a:t>
            </a:r>
            <a:r>
              <a:rPr lang="en-US" dirty="0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 smtClean="0"/>
          </a:p>
          <a:p>
            <a:r>
              <a:rPr lang="en-US" dirty="0" smtClean="0"/>
              <a:t>Example: The Gale-Shapley algorithm proves that the Stable Matching Problem is </a:t>
            </a:r>
            <a:r>
              <a:rPr lang="en-US" dirty="0" smtClean="0">
                <a:solidFill>
                  <a:srgbClr val="3366FF"/>
                </a:solidFill>
              </a:rPr>
              <a:t>O(n</a:t>
            </a:r>
            <a:r>
              <a:rPr lang="en-US" baseline="30000" dirty="0" smtClean="0">
                <a:solidFill>
                  <a:srgbClr val="3366FF"/>
                </a:solidFill>
              </a:rPr>
              <a:t>2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 smtClean="0"/>
              <a:t>The Stable Matching Problem has an upper bound of </a:t>
            </a:r>
            <a:r>
              <a:rPr lang="en-US" dirty="0" smtClean="0">
                <a:solidFill>
                  <a:srgbClr val="3366FF"/>
                </a:solidFill>
              </a:rPr>
              <a:t>n</a:t>
            </a:r>
            <a:r>
              <a:rPr lang="en-US" baseline="30000" dirty="0" smtClean="0">
                <a:solidFill>
                  <a:srgbClr val="3366FF"/>
                </a:solidFill>
              </a:rPr>
              <a:t>2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9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 for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37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prove that a problem is </a:t>
            </a:r>
            <a:r>
              <a:rPr lang="en-US" dirty="0" err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(f(n))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Prove that there can not exist any algorithm that solves the problem and has a </a:t>
            </a:r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T(n)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that is </a:t>
            </a:r>
            <a:r>
              <a:rPr lang="en-US" dirty="0" err="1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Ω</a:t>
            </a:r>
            <a:r>
              <a:rPr lang="en-US" dirty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(f(n)</a:t>
            </a:r>
            <a:r>
              <a:rPr lang="en-US" dirty="0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problem is lower bounded by </a:t>
            </a:r>
            <a:r>
              <a:rPr lang="en-US" dirty="0" smtClean="0">
                <a:solidFill>
                  <a:srgbClr val="3366FF"/>
                </a:solidFill>
                <a:latin typeface="Calibri" charset="0"/>
                <a:ea typeface="ＭＳ Ｐゴシック" charset="0"/>
                <a:cs typeface="ＭＳ Ｐゴシック" charset="0"/>
              </a:rPr>
              <a:t>f(n)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dirty="0" smtClean="0"/>
              <a:t>Proving </a:t>
            </a:r>
            <a:r>
              <a:rPr lang="en-US" dirty="0"/>
              <a:t>a lower bound is much more difficult than proving an upper bound!</a:t>
            </a:r>
          </a:p>
          <a:p>
            <a:pPr lvl="1"/>
            <a:r>
              <a:rPr lang="en-US" dirty="0"/>
              <a:t>No lower bounds for cryptographic primitives</a:t>
            </a:r>
          </a:p>
          <a:p>
            <a:pPr lvl="1"/>
            <a:r>
              <a:rPr lang="en-US" dirty="0"/>
              <a:t>P vs. </a:t>
            </a:r>
            <a:r>
              <a:rPr lang="en-US" dirty="0" smtClean="0"/>
              <a:t>NP could be solved with an exponential lower bound on any NP-complete problem</a:t>
            </a:r>
            <a:endParaRPr lang="en-US" dirty="0">
              <a:solidFill>
                <a:srgbClr val="3366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When the proven upper and lower bounds are the same, the bounds are tight and we get to use </a:t>
            </a:r>
            <a:r>
              <a:rPr lang="en-US" dirty="0" err="1" smtClean="0">
                <a:solidFill>
                  <a:srgbClr val="3366FF"/>
                </a:solidFill>
                <a:latin typeface="Calibri" charset="0"/>
              </a:rPr>
              <a:t>Θ</a:t>
            </a:r>
            <a:endParaRPr lang="en-US" dirty="0" smtClean="0">
              <a:solidFill>
                <a:srgbClr val="3366FF"/>
              </a:solidFill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The upper bound is always the same as the lower bound, but we can’t always prove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9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28713" y="2692400"/>
            <a:ext cx="6910387" cy="3484563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Gale-Shapley Algorithm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650875" y="1639888"/>
            <a:ext cx="3563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Initially all men and women are </a:t>
            </a:r>
            <a:r>
              <a:rPr lang="en-US" sz="1800">
                <a:solidFill>
                  <a:srgbClr val="800000"/>
                </a:solidFill>
                <a:latin typeface="Calibri" charset="0"/>
              </a:rPr>
              <a:t>free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650875" y="2192338"/>
            <a:ext cx="508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there exists a free woman  who can propose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1128713" y="2692400"/>
            <a:ext cx="691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Let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be such a woman and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1800">
                <a:latin typeface="Calibri" charset="0"/>
              </a:rPr>
              <a:t> be the best man she has not proposed to</a:t>
            </a:r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1443038" y="3105150"/>
            <a:ext cx="1746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w </a:t>
            </a:r>
            <a:r>
              <a:rPr lang="en-US" sz="1800">
                <a:latin typeface="Calibri" charset="0"/>
              </a:rPr>
              <a:t>proposes to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1443038" y="3603625"/>
            <a:ext cx="1176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1800">
                <a:latin typeface="Calibri" charset="0"/>
              </a:rPr>
              <a:t> is free</a:t>
            </a:r>
          </a:p>
        </p:txBody>
      </p:sp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1900238" y="4038600"/>
            <a:ext cx="1927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(m,w)</a:t>
            </a:r>
            <a:r>
              <a:rPr lang="en-US" sz="1800">
                <a:solidFill>
                  <a:srgbClr val="AD2ACD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get </a:t>
            </a:r>
            <a:r>
              <a:rPr lang="en-US" sz="1800">
                <a:solidFill>
                  <a:srgbClr val="FF6600"/>
                </a:solidFill>
                <a:latin typeface="Calibri" charset="0"/>
              </a:rPr>
              <a:t>engaged</a:t>
            </a: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1443038" y="4471988"/>
            <a:ext cx="248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Else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(m,w</a:t>
            </a:r>
            <a:r>
              <a:rPr lang="ja-JP" altLang="en-US" sz="1800">
                <a:solidFill>
                  <a:srgbClr val="3366FF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) </a:t>
            </a:r>
            <a:r>
              <a:rPr lang="en-US" altLang="ja-JP" sz="1800">
                <a:latin typeface="Calibri" charset="0"/>
              </a:rPr>
              <a:t>are </a:t>
            </a:r>
            <a:r>
              <a:rPr lang="en-US" altLang="ja-JP" sz="1800">
                <a:solidFill>
                  <a:srgbClr val="FF6600"/>
                </a:solidFill>
                <a:latin typeface="Calibri" charset="0"/>
              </a:rPr>
              <a:t>engaged</a:t>
            </a:r>
            <a:endParaRPr lang="en-US" sz="1800">
              <a:solidFill>
                <a:srgbClr val="FF6600"/>
              </a:solidFill>
              <a:latin typeface="Calibri" charset="0"/>
            </a:endParaRPr>
          </a:p>
        </p:txBody>
      </p:sp>
      <p:sp>
        <p:nvSpPr>
          <p:cNvPr id="32778" name="TextBox 9"/>
          <p:cNvSpPr txBox="1">
            <a:spLocks noChangeArrowheads="1"/>
          </p:cNvSpPr>
          <p:nvPr/>
        </p:nvSpPr>
        <p:spPr bwMode="auto">
          <a:xfrm>
            <a:off x="1900238" y="4852988"/>
            <a:ext cx="2076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1800">
                <a:latin typeface="Calibri" charset="0"/>
              </a:rPr>
              <a:t> prefers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ja-JP" altLang="en-US" sz="1800">
                <a:solidFill>
                  <a:srgbClr val="3366FF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altLang="ja-JP" sz="1800">
                <a:latin typeface="Calibri" charset="0"/>
              </a:rPr>
              <a:t>to 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altLang="ja-JP" sz="1800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2489200" y="5221288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remains </a:t>
            </a:r>
            <a:r>
              <a:rPr lang="en-US" sz="1800">
                <a:solidFill>
                  <a:srgbClr val="800000"/>
                </a:solidFill>
                <a:latin typeface="Calibri" charset="0"/>
              </a:rPr>
              <a:t>free</a:t>
            </a:r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1900238" y="5438775"/>
            <a:ext cx="55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Else</a:t>
            </a:r>
          </a:p>
        </p:txBody>
      </p:sp>
      <p:sp>
        <p:nvSpPr>
          <p:cNvPr id="32781" name="TextBox 12"/>
          <p:cNvSpPr txBox="1">
            <a:spLocks noChangeArrowheads="1"/>
          </p:cNvSpPr>
          <p:nvPr/>
        </p:nvSpPr>
        <p:spPr bwMode="auto">
          <a:xfrm>
            <a:off x="2452688" y="5808663"/>
            <a:ext cx="3303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(m,w)</a:t>
            </a:r>
            <a:r>
              <a:rPr lang="en-US" sz="1800">
                <a:latin typeface="Calibri" charset="0"/>
              </a:rPr>
              <a:t> get </a:t>
            </a:r>
            <a:r>
              <a:rPr lang="en-US" sz="1800">
                <a:solidFill>
                  <a:srgbClr val="FF6600"/>
                </a:solidFill>
                <a:latin typeface="Calibri" charset="0"/>
              </a:rPr>
              <a:t>engaged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ja-JP" altLang="en-US" sz="1800">
                <a:solidFill>
                  <a:srgbClr val="3366FF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altLang="ja-JP" sz="1800">
                <a:latin typeface="Calibri" charset="0"/>
              </a:rPr>
              <a:t>is </a:t>
            </a:r>
            <a:r>
              <a:rPr lang="en-US" altLang="ja-JP" sz="1800">
                <a:solidFill>
                  <a:srgbClr val="800000"/>
                </a:solidFill>
                <a:latin typeface="Calibri" charset="0"/>
              </a:rPr>
              <a:t>free</a:t>
            </a:r>
            <a:endParaRPr lang="en-US" sz="180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32782" name="TextBox 13"/>
          <p:cNvSpPr txBox="1">
            <a:spLocks noChangeArrowheads="1"/>
          </p:cNvSpPr>
          <p:nvPr/>
        </p:nvSpPr>
        <p:spPr bwMode="auto">
          <a:xfrm>
            <a:off x="650875" y="6350000"/>
            <a:ext cx="7526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 the engaged pairs as the final output. These engaged pairs get married.</a:t>
            </a:r>
          </a:p>
        </p:txBody>
      </p:sp>
    </p:spTree>
    <p:extLst>
      <p:ext uri="{BB962C8B-B14F-4D97-AF65-F5344CB8AC3E}">
        <p14:creationId xmlns:p14="http://schemas.microsoft.com/office/powerpoint/2010/main" val="219083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Implementation Steps</a:t>
            </a:r>
          </a:p>
        </p:txBody>
      </p:sp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727075" y="1779588"/>
            <a:ext cx="32845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00">
                <a:latin typeface="Calibri" charset="0"/>
              </a:rPr>
              <a:t>How to represent the input?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22313" y="2573338"/>
            <a:ext cx="38496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00">
                <a:latin typeface="Calibri" charset="0"/>
              </a:rPr>
              <a:t>How do we find a free woman </a:t>
            </a:r>
            <a:r>
              <a:rPr lang="en-US" sz="21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sz="2100">
                <a:latin typeface="Calibri" charset="0"/>
              </a:rPr>
              <a:t>?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722313" y="3570288"/>
            <a:ext cx="54657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00">
                <a:latin typeface="Calibri" charset="0"/>
              </a:rPr>
              <a:t>How would </a:t>
            </a:r>
            <a:r>
              <a:rPr lang="en-US" sz="21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sz="2100">
                <a:latin typeface="Calibri" charset="0"/>
              </a:rPr>
              <a:t> pick her best unproposed man </a:t>
            </a:r>
            <a:r>
              <a:rPr lang="en-US" sz="21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2100">
                <a:latin typeface="Calibri" charset="0"/>
              </a:rPr>
              <a:t>?</a:t>
            </a: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722313" y="4602163"/>
            <a:ext cx="45164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00">
                <a:latin typeface="Calibri" charset="0"/>
              </a:rPr>
              <a:t>How do we know who </a:t>
            </a:r>
            <a:r>
              <a:rPr lang="en-US" sz="21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2100">
                <a:latin typeface="Calibri" charset="0"/>
              </a:rPr>
              <a:t> is engaged to?</a:t>
            </a: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727075" y="5514975"/>
            <a:ext cx="46529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00">
                <a:latin typeface="Calibri" charset="0"/>
              </a:rPr>
              <a:t>How do we decide if </a:t>
            </a:r>
            <a:r>
              <a:rPr lang="en-US" sz="21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2100">
                <a:latin typeface="Calibri" charset="0"/>
              </a:rPr>
              <a:t> prefers </a:t>
            </a:r>
            <a:r>
              <a:rPr lang="en-US" sz="21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ja-JP" altLang="en-US" sz="2100">
                <a:solidFill>
                  <a:srgbClr val="3366FF"/>
                </a:solidFill>
                <a:latin typeface="Calibri" charset="0"/>
              </a:rPr>
              <a:t>’</a:t>
            </a:r>
            <a:r>
              <a:rPr lang="en-US" altLang="ja-JP" sz="210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altLang="ja-JP" sz="2100">
                <a:latin typeface="Calibri" charset="0"/>
              </a:rPr>
              <a:t>to  </a:t>
            </a:r>
            <a:r>
              <a:rPr lang="en-US" altLang="ja-JP" sz="21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altLang="ja-JP" sz="2100">
                <a:latin typeface="Calibri" charset="0"/>
              </a:rPr>
              <a:t>?</a:t>
            </a:r>
            <a:endParaRPr lang="en-US" sz="21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7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Arrays and Linked Lists</a:t>
            </a:r>
          </a:p>
        </p:txBody>
      </p:sp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3502025" y="1417638"/>
            <a:ext cx="2139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1800">
                <a:latin typeface="Calibri" charset="0"/>
              </a:rPr>
              <a:t> numbers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2</a:t>
            </a:r>
            <a:r>
              <a:rPr lang="en-US" sz="1800">
                <a:latin typeface="Calibri" charset="0"/>
              </a:rPr>
              <a:t>,…,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3550" y="2214563"/>
            <a:ext cx="822325" cy="3452812"/>
            <a:chOff x="464263" y="2214534"/>
            <a:chExt cx="821412" cy="3452068"/>
          </a:xfrm>
        </p:grpSpPr>
        <p:grpSp>
          <p:nvGrpSpPr>
            <p:cNvPr id="34886" name="Group 9"/>
            <p:cNvGrpSpPr>
              <a:grpSpLocks/>
            </p:cNvGrpSpPr>
            <p:nvPr/>
          </p:nvGrpSpPr>
          <p:grpSpPr bwMode="auto">
            <a:xfrm>
              <a:off x="733358" y="2214534"/>
              <a:ext cx="552317" cy="3452068"/>
              <a:chOff x="457200" y="2214534"/>
              <a:chExt cx="552317" cy="34520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680" y="2214534"/>
                <a:ext cx="551837" cy="345206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7680" y="2681158"/>
                <a:ext cx="551837" cy="1587"/>
              </a:xfrm>
              <a:prstGeom prst="line">
                <a:avLst/>
              </a:prstGeom>
              <a:ln w="28575" cap="flat" cmpd="sng" algn="ctr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7680" y="3212856"/>
                <a:ext cx="551837" cy="1588"/>
              </a:xfrm>
              <a:prstGeom prst="line">
                <a:avLst/>
              </a:prstGeom>
              <a:ln w="28575" cap="flat" cmpd="sng" algn="ctr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680" y="3733444"/>
                <a:ext cx="551837" cy="1588"/>
              </a:xfrm>
              <a:prstGeom prst="line">
                <a:avLst/>
              </a:prstGeom>
              <a:ln w="28575" cap="flat" cmpd="sng" algn="ctr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57680" y="5220611"/>
                <a:ext cx="551837" cy="1587"/>
              </a:xfrm>
              <a:prstGeom prst="line">
                <a:avLst/>
              </a:prstGeom>
              <a:ln w="28575" cap="flat" cmpd="sng" algn="ctr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87" name="TextBox 10"/>
            <p:cNvSpPr txBox="1">
              <a:spLocks noChangeArrowheads="1"/>
            </p:cNvSpPr>
            <p:nvPr/>
          </p:nvSpPr>
          <p:spPr bwMode="auto">
            <a:xfrm>
              <a:off x="857547" y="2257834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660066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34888" name="TextBox 11"/>
            <p:cNvSpPr txBox="1">
              <a:spLocks noChangeArrowheads="1"/>
            </p:cNvSpPr>
            <p:nvPr/>
          </p:nvSpPr>
          <p:spPr bwMode="auto">
            <a:xfrm>
              <a:off x="857977" y="2714202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660066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34889" name="TextBox 12"/>
            <p:cNvSpPr txBox="1">
              <a:spLocks noChangeArrowheads="1"/>
            </p:cNvSpPr>
            <p:nvPr/>
          </p:nvSpPr>
          <p:spPr bwMode="auto">
            <a:xfrm>
              <a:off x="880117" y="3268274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660066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34890" name="TextBox 13"/>
            <p:cNvSpPr txBox="1">
              <a:spLocks noChangeArrowheads="1"/>
            </p:cNvSpPr>
            <p:nvPr/>
          </p:nvSpPr>
          <p:spPr bwMode="auto">
            <a:xfrm>
              <a:off x="844004" y="5242990"/>
              <a:ext cx="376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660066"/>
                  </a:solidFill>
                  <a:latin typeface="Calibri" charset="0"/>
                </a:rPr>
                <a:t>n</a:t>
              </a:r>
            </a:p>
          </p:txBody>
        </p:sp>
        <p:sp>
          <p:nvSpPr>
            <p:cNvPr id="34891" name="TextBox 14"/>
            <p:cNvSpPr txBox="1">
              <a:spLocks noChangeArrowheads="1"/>
            </p:cNvSpPr>
            <p:nvPr/>
          </p:nvSpPr>
          <p:spPr bwMode="auto">
            <a:xfrm>
              <a:off x="489765" y="227977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34892" name="TextBox 15"/>
            <p:cNvSpPr txBox="1">
              <a:spLocks noChangeArrowheads="1"/>
            </p:cNvSpPr>
            <p:nvPr/>
          </p:nvSpPr>
          <p:spPr bwMode="auto">
            <a:xfrm>
              <a:off x="490195" y="2736142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2</a:t>
              </a:r>
            </a:p>
          </p:txBody>
        </p:sp>
        <p:sp>
          <p:nvSpPr>
            <p:cNvPr id="34893" name="TextBox 16"/>
            <p:cNvSpPr txBox="1">
              <a:spLocks noChangeArrowheads="1"/>
            </p:cNvSpPr>
            <p:nvPr/>
          </p:nvSpPr>
          <p:spPr bwMode="auto">
            <a:xfrm>
              <a:off x="490625" y="3225078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3</a:t>
              </a:r>
            </a:p>
          </p:txBody>
        </p:sp>
        <p:sp>
          <p:nvSpPr>
            <p:cNvPr id="34894" name="TextBox 17"/>
            <p:cNvSpPr txBox="1">
              <a:spLocks noChangeArrowheads="1"/>
            </p:cNvSpPr>
            <p:nvPr/>
          </p:nvSpPr>
          <p:spPr bwMode="auto">
            <a:xfrm>
              <a:off x="464263" y="5232134"/>
              <a:ext cx="305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n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679575" y="1417638"/>
            <a:ext cx="7351713" cy="1385887"/>
            <a:chOff x="1680365" y="1417638"/>
            <a:chExt cx="7351444" cy="1385456"/>
          </a:xfrm>
        </p:grpSpPr>
        <p:grpSp>
          <p:nvGrpSpPr>
            <p:cNvPr id="34855" name="Group 56"/>
            <p:cNvGrpSpPr>
              <a:grpSpLocks/>
            </p:cNvGrpSpPr>
            <p:nvPr/>
          </p:nvGrpSpPr>
          <p:grpSpPr bwMode="auto">
            <a:xfrm>
              <a:off x="2117160" y="2159654"/>
              <a:ext cx="6914649" cy="643440"/>
              <a:chOff x="2117160" y="2159654"/>
              <a:chExt cx="6914649" cy="643440"/>
            </a:xfrm>
          </p:grpSpPr>
          <p:grpSp>
            <p:nvGrpSpPr>
              <p:cNvPr id="34860" name="Group 26"/>
              <p:cNvGrpSpPr>
                <a:grpSpLocks/>
              </p:cNvGrpSpPr>
              <p:nvPr/>
            </p:nvGrpSpPr>
            <p:grpSpPr bwMode="auto">
              <a:xfrm>
                <a:off x="3700040" y="2226606"/>
                <a:ext cx="1135146" cy="576488"/>
                <a:chOff x="2366395" y="2073412"/>
                <a:chExt cx="1135146" cy="576488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365946" y="2073817"/>
                  <a:ext cx="1135021" cy="57608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rot="5400000">
                  <a:off x="2327927" y="2361064"/>
                  <a:ext cx="576083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2902581" y="2361064"/>
                  <a:ext cx="576083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61" name="Group 27"/>
              <p:cNvGrpSpPr>
                <a:grpSpLocks/>
              </p:cNvGrpSpPr>
              <p:nvPr/>
            </p:nvGrpSpPr>
            <p:grpSpPr bwMode="auto">
              <a:xfrm>
                <a:off x="2117160" y="2225812"/>
                <a:ext cx="1135146" cy="576488"/>
                <a:chOff x="2366395" y="2073412"/>
                <a:chExt cx="1135146" cy="576488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366147" y="2087307"/>
                  <a:ext cx="1135020" cy="563387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2334475" y="2368206"/>
                  <a:ext cx="563387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2909129" y="2368206"/>
                  <a:ext cx="563387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62" name="Group 31"/>
              <p:cNvGrpSpPr>
                <a:grpSpLocks/>
              </p:cNvGrpSpPr>
              <p:nvPr/>
            </p:nvGrpSpPr>
            <p:grpSpPr bwMode="auto">
              <a:xfrm>
                <a:off x="5313168" y="2225018"/>
                <a:ext cx="1135146" cy="576488"/>
                <a:chOff x="2366395" y="2073412"/>
                <a:chExt cx="1135146" cy="57648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365659" y="2073818"/>
                  <a:ext cx="1122321" cy="57608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327639" y="2361066"/>
                  <a:ext cx="576084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889593" y="2361066"/>
                  <a:ext cx="576084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63" name="Group 35"/>
              <p:cNvGrpSpPr>
                <a:grpSpLocks/>
              </p:cNvGrpSpPr>
              <p:nvPr/>
            </p:nvGrpSpPr>
            <p:grpSpPr bwMode="auto">
              <a:xfrm>
                <a:off x="7896663" y="2159654"/>
                <a:ext cx="1135146" cy="576488"/>
                <a:chOff x="2366395" y="2073412"/>
                <a:chExt cx="1135146" cy="576488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66520" y="2074115"/>
                  <a:ext cx="1135021" cy="57608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2328501" y="2361362"/>
                  <a:ext cx="576083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2903155" y="2361362"/>
                  <a:ext cx="576083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64" name="TextBox 39"/>
              <p:cNvSpPr txBox="1">
                <a:spLocks noChangeArrowheads="1"/>
              </p:cNvSpPr>
              <p:nvPr/>
            </p:nvSpPr>
            <p:spPr bwMode="auto">
              <a:xfrm>
                <a:off x="2507511" y="2323083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1</a:t>
                </a:r>
              </a:p>
            </p:txBody>
          </p:sp>
          <p:sp>
            <p:nvSpPr>
              <p:cNvPr id="34865" name="TextBox 40"/>
              <p:cNvSpPr txBox="1">
                <a:spLocks noChangeArrowheads="1"/>
              </p:cNvSpPr>
              <p:nvPr/>
            </p:nvSpPr>
            <p:spPr bwMode="auto">
              <a:xfrm>
                <a:off x="4036127" y="2323158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2</a:t>
                </a:r>
              </a:p>
            </p:txBody>
          </p:sp>
          <p:sp>
            <p:nvSpPr>
              <p:cNvPr id="34866" name="TextBox 41"/>
              <p:cNvSpPr txBox="1">
                <a:spLocks noChangeArrowheads="1"/>
              </p:cNvSpPr>
              <p:nvPr/>
            </p:nvSpPr>
            <p:spPr bwMode="auto">
              <a:xfrm>
                <a:off x="5750269" y="2312604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3</a:t>
                </a:r>
              </a:p>
            </p:txBody>
          </p:sp>
          <p:sp>
            <p:nvSpPr>
              <p:cNvPr id="34867" name="TextBox 42"/>
              <p:cNvSpPr txBox="1">
                <a:spLocks noChangeArrowheads="1"/>
              </p:cNvSpPr>
              <p:nvPr/>
            </p:nvSpPr>
            <p:spPr bwMode="auto">
              <a:xfrm>
                <a:off x="8223108" y="2257834"/>
                <a:ext cx="3760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n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3099538" y="2626937"/>
                <a:ext cx="600053" cy="1587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3218597" y="2411104"/>
                <a:ext cx="600053" cy="1587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701267" y="2628523"/>
                <a:ext cx="601640" cy="1588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10800000">
                <a:off x="4834613" y="2409516"/>
                <a:ext cx="600053" cy="1588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245848" y="2625349"/>
                <a:ext cx="601641" cy="1588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rot="10800000">
                <a:off x="7379281" y="2311122"/>
                <a:ext cx="600053" cy="1588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56" name="TextBox 57"/>
            <p:cNvSpPr txBox="1">
              <a:spLocks noChangeArrowheads="1"/>
            </p:cNvSpPr>
            <p:nvPr/>
          </p:nvSpPr>
          <p:spPr bwMode="auto">
            <a:xfrm>
              <a:off x="1680365" y="1602304"/>
              <a:ext cx="6856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Front</a:t>
              </a:r>
            </a:p>
          </p:txBody>
        </p:sp>
        <p:cxnSp>
          <p:nvCxnSpPr>
            <p:cNvPr id="60" name="Straight Arrow Connector 59"/>
            <p:cNvCxnSpPr>
              <a:stCxn id="34856" idx="2"/>
              <a:endCxn id="29" idx="0"/>
            </p:cNvCxnSpPr>
            <p:nvPr/>
          </p:nvCxnSpPr>
          <p:spPr>
            <a:xfrm rot="16200000" flipH="1">
              <a:off x="2227274" y="1767481"/>
              <a:ext cx="253921" cy="66196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58" name="TextBox 60"/>
            <p:cNvSpPr txBox="1">
              <a:spLocks noChangeArrowheads="1"/>
            </p:cNvSpPr>
            <p:nvPr/>
          </p:nvSpPr>
          <p:spPr bwMode="auto">
            <a:xfrm>
              <a:off x="8164356" y="1417638"/>
              <a:ext cx="5572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Last</a:t>
              </a:r>
            </a:p>
          </p:txBody>
        </p:sp>
        <p:cxnSp>
          <p:nvCxnSpPr>
            <p:cNvPr id="63" name="Straight Arrow Connector 62"/>
            <p:cNvCxnSpPr>
              <a:stCxn id="34858" idx="2"/>
              <a:endCxn id="37" idx="0"/>
            </p:cNvCxnSpPr>
            <p:nvPr/>
          </p:nvCxnSpPr>
          <p:spPr>
            <a:xfrm rot="16200000" flipH="1">
              <a:off x="8266712" y="1963565"/>
              <a:ext cx="372947" cy="20637"/>
            </a:xfrm>
            <a:prstGeom prst="straightConnector1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1679575" y="3429000"/>
            <a:ext cx="7351713" cy="3167063"/>
            <a:chOff x="1680365" y="3429000"/>
            <a:chExt cx="7351444" cy="3166614"/>
          </a:xfrm>
        </p:grpSpPr>
        <p:sp>
          <p:nvSpPr>
            <p:cNvPr id="65" name="Rectangle 64"/>
            <p:cNvSpPr/>
            <p:nvPr/>
          </p:nvSpPr>
          <p:spPr>
            <a:xfrm>
              <a:off x="1680365" y="3429000"/>
              <a:ext cx="7351444" cy="3165026"/>
            </a:xfrm>
            <a:prstGeom prst="rect">
              <a:avLst/>
            </a:prstGeom>
            <a:solidFill>
              <a:srgbClr val="CCFFCC">
                <a:alpha val="32000"/>
              </a:srgbClr>
            </a:solidFill>
            <a:ln>
              <a:solidFill>
                <a:srgbClr val="CCFF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2989378" y="5012307"/>
              <a:ext cx="316502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5591194" y="5012307"/>
              <a:ext cx="31650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80365" y="3921055"/>
              <a:ext cx="7351444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52" name="TextBox 70"/>
            <p:cNvSpPr txBox="1">
              <a:spLocks noChangeArrowheads="1"/>
            </p:cNvSpPr>
            <p:nvPr/>
          </p:nvSpPr>
          <p:spPr bwMode="auto">
            <a:xfrm>
              <a:off x="2741102" y="3514639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  <p:sp>
          <p:nvSpPr>
            <p:cNvPr id="34853" name="TextBox 71"/>
            <p:cNvSpPr txBox="1">
              <a:spLocks noChangeArrowheads="1"/>
            </p:cNvSpPr>
            <p:nvPr/>
          </p:nvSpPr>
          <p:spPr bwMode="auto">
            <a:xfrm>
              <a:off x="5561484" y="3514639"/>
              <a:ext cx="87987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Array</a:t>
              </a:r>
            </a:p>
          </p:txBody>
        </p:sp>
        <p:sp>
          <p:nvSpPr>
            <p:cNvPr id="34854" name="TextBox 72"/>
            <p:cNvSpPr txBox="1">
              <a:spLocks noChangeArrowheads="1"/>
            </p:cNvSpPr>
            <p:nvPr/>
          </p:nvSpPr>
          <p:spPr bwMode="auto">
            <a:xfrm>
              <a:off x="7527508" y="3514639"/>
              <a:ext cx="11592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Linked List</a:t>
              </a:r>
            </a:p>
          </p:txBody>
        </p: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1679575" y="3967163"/>
            <a:ext cx="7351713" cy="522287"/>
            <a:chOff x="1680365" y="3967392"/>
            <a:chExt cx="7351444" cy="521987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680365" y="4467167"/>
              <a:ext cx="7351444" cy="2221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7" name="TextBox 76"/>
            <p:cNvSpPr txBox="1">
              <a:spLocks noChangeArrowheads="1"/>
            </p:cNvSpPr>
            <p:nvPr/>
          </p:nvSpPr>
          <p:spPr bwMode="auto">
            <a:xfrm>
              <a:off x="2126365" y="3967392"/>
              <a:ext cx="1943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Access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i</a:t>
              </a:r>
              <a:r>
                <a:rPr lang="en-US" sz="1800">
                  <a:latin typeface="Calibri" charset="0"/>
                </a:rPr>
                <a:t>th element</a:t>
              </a:r>
            </a:p>
          </p:txBody>
        </p:sp>
      </p:grp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554663" y="3967163"/>
            <a:ext cx="595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O(1)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7896225" y="3967163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O(i)</a:t>
            </a:r>
          </a:p>
        </p:txBody>
      </p: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1679575" y="4533900"/>
            <a:ext cx="7351713" cy="479425"/>
            <a:chOff x="1680365" y="4533939"/>
            <a:chExt cx="7351444" cy="479559"/>
          </a:xfrm>
        </p:grpSpPr>
        <p:cxnSp>
          <p:nvCxnSpPr>
            <p:cNvPr id="82" name="Straight Connector 81"/>
            <p:cNvCxnSpPr>
              <a:stCxn id="65" idx="1"/>
              <a:endCxn id="65" idx="3"/>
            </p:cNvCxnSpPr>
            <p:nvPr/>
          </p:nvCxnSpPr>
          <p:spPr>
            <a:xfrm rot="10800000" flipH="1">
              <a:off x="1680365" y="5011911"/>
              <a:ext cx="7351444" cy="158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5" name="TextBox 82"/>
            <p:cNvSpPr txBox="1">
              <a:spLocks noChangeArrowheads="1"/>
            </p:cNvSpPr>
            <p:nvPr/>
          </p:nvSpPr>
          <p:spPr bwMode="auto">
            <a:xfrm>
              <a:off x="2412683" y="4533939"/>
              <a:ext cx="1374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Is </a:t>
              </a:r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e</a:t>
              </a:r>
              <a:r>
                <a:rPr lang="en-US" sz="1800">
                  <a:latin typeface="Calibri" charset="0"/>
                </a:rPr>
                <a:t> present?</a:t>
              </a:r>
            </a:p>
          </p:txBody>
        </p:sp>
      </p:grp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18063" y="4533900"/>
            <a:ext cx="598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O(n)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305425" y="45339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O(log n) </a:t>
            </a:r>
            <a:r>
              <a:rPr lang="en-US" sz="1800">
                <a:latin typeface="Calibri" charset="0"/>
              </a:rPr>
              <a:t>if sorted)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864475" y="4533900"/>
            <a:ext cx="59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O(n)</a:t>
            </a:r>
          </a:p>
        </p:txBody>
      </p: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1679575" y="5091113"/>
            <a:ext cx="7351713" cy="511175"/>
            <a:chOff x="1680365" y="5091744"/>
            <a:chExt cx="7351444" cy="51131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680365" y="5601466"/>
              <a:ext cx="7351444" cy="158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3" name="TextBox 89"/>
            <p:cNvSpPr txBox="1">
              <a:spLocks noChangeArrowheads="1"/>
            </p:cNvSpPr>
            <p:nvPr/>
          </p:nvSpPr>
          <p:spPr bwMode="auto">
            <a:xfrm>
              <a:off x="2194494" y="5091744"/>
              <a:ext cx="18416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Insert an element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64188" y="5091113"/>
            <a:ext cx="598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O(n)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197725" y="5113338"/>
            <a:ext cx="188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O(1)</a:t>
            </a:r>
            <a:r>
              <a:rPr lang="en-US" sz="1800">
                <a:latin typeface="Calibri" charset="0"/>
              </a:rPr>
              <a:t> given pointer</a:t>
            </a:r>
          </a:p>
        </p:txBody>
      </p:sp>
      <p:grpSp>
        <p:nvGrpSpPr>
          <p:cNvPr id="19" name="Group 98"/>
          <p:cNvGrpSpPr>
            <a:grpSpLocks/>
          </p:cNvGrpSpPr>
          <p:nvPr/>
        </p:nvGrpSpPr>
        <p:grpSpPr bwMode="auto">
          <a:xfrm>
            <a:off x="1679575" y="5667375"/>
            <a:ext cx="7351713" cy="458788"/>
            <a:chOff x="1680365" y="5666602"/>
            <a:chExt cx="7351444" cy="460342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1680365" y="6093493"/>
              <a:ext cx="7351444" cy="3345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1" name="TextBox 97"/>
            <p:cNvSpPr txBox="1">
              <a:spLocks noChangeArrowheads="1"/>
            </p:cNvSpPr>
            <p:nvPr/>
          </p:nvSpPr>
          <p:spPr bwMode="auto">
            <a:xfrm>
              <a:off x="2117160" y="5666602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Delete an element</a:t>
              </a:r>
            </a:p>
          </p:txBody>
        </p:sp>
      </p:grp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564188" y="5667375"/>
            <a:ext cx="598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O(n)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223125" y="5667375"/>
            <a:ext cx="1882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O(1)</a:t>
            </a:r>
            <a:r>
              <a:rPr lang="en-US" sz="1800">
                <a:latin typeface="Calibri" charset="0"/>
              </a:rPr>
              <a:t> given pointer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2162175" y="62039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Static vs Dynamic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564188" y="6203950"/>
            <a:ext cx="701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Static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7648575" y="620395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Dynamic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467519" y="4501357"/>
            <a:ext cx="1019175" cy="1587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46888" y="2455863"/>
            <a:ext cx="531812" cy="158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6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4" grpId="0"/>
      <p:bldP spid="86" grpId="0"/>
      <p:bldP spid="87" grpId="0"/>
      <p:bldP spid="92" grpId="0"/>
      <p:bldP spid="93" grpId="0"/>
      <p:bldP spid="100" grpId="0"/>
      <p:bldP spid="101" grpId="0"/>
      <p:bldP spid="102" grpId="0"/>
      <p:bldP spid="103" grpId="0"/>
      <p:bldP spid="1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Today’s first goal</a:t>
            </a: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652463" y="2106613"/>
            <a:ext cx="6981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solidFill>
                  <a:srgbClr val="880088"/>
                </a:solidFill>
                <a:latin typeface="Calibri" charset="0"/>
              </a:rPr>
              <a:t>O(n</a:t>
            </a:r>
            <a:r>
              <a:rPr lang="en-US" sz="2500" baseline="30000">
                <a:solidFill>
                  <a:srgbClr val="880088"/>
                </a:solidFill>
                <a:latin typeface="Calibri" charset="0"/>
              </a:rPr>
              <a:t>2</a:t>
            </a:r>
            <a:r>
              <a:rPr lang="en-US" sz="2500">
                <a:solidFill>
                  <a:srgbClr val="880088"/>
                </a:solidFill>
                <a:latin typeface="Calibri" charset="0"/>
              </a:rPr>
              <a:t>) </a:t>
            </a:r>
            <a:r>
              <a:rPr lang="en-US" sz="2500">
                <a:latin typeface="Calibri" charset="0"/>
              </a:rPr>
              <a:t>implementation of the Gale-Shapley algorithm </a:t>
            </a: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652463" y="3983038"/>
            <a:ext cx="3602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More practice with run time analysis</a:t>
            </a:r>
          </a:p>
        </p:txBody>
      </p:sp>
      <p:pic>
        <p:nvPicPr>
          <p:cNvPr id="174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001963"/>
            <a:ext cx="414337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09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28713" y="2692400"/>
            <a:ext cx="6910387" cy="3484563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Gale-Shapley Algorithm</a:t>
            </a:r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650875" y="1639888"/>
            <a:ext cx="3563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Initially all men and women are </a:t>
            </a:r>
            <a:r>
              <a:rPr lang="en-US" sz="1800">
                <a:solidFill>
                  <a:srgbClr val="800000"/>
                </a:solidFill>
                <a:latin typeface="Calibri" charset="0"/>
              </a:rPr>
              <a:t>free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650875" y="2192338"/>
            <a:ext cx="508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there exists a free woman  who can propose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1128713" y="2692400"/>
            <a:ext cx="691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Let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be such a woman and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1800">
                <a:latin typeface="Calibri" charset="0"/>
              </a:rPr>
              <a:t> be the best man she has not proposed to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1443038" y="3105150"/>
            <a:ext cx="1746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w </a:t>
            </a:r>
            <a:r>
              <a:rPr lang="en-US" sz="1800">
                <a:latin typeface="Calibri" charset="0"/>
              </a:rPr>
              <a:t>proposes to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1443038" y="3603625"/>
            <a:ext cx="1176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1800">
                <a:latin typeface="Calibri" charset="0"/>
              </a:rPr>
              <a:t> is free</a:t>
            </a:r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1900238" y="4038600"/>
            <a:ext cx="1927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(m,w)</a:t>
            </a:r>
            <a:r>
              <a:rPr lang="en-US" sz="1800">
                <a:solidFill>
                  <a:srgbClr val="AD2ACD"/>
                </a:solidFill>
                <a:latin typeface="Calibri" charset="0"/>
              </a:rPr>
              <a:t> </a:t>
            </a:r>
            <a:r>
              <a:rPr lang="en-US" sz="1800">
                <a:latin typeface="Calibri" charset="0"/>
              </a:rPr>
              <a:t>get </a:t>
            </a:r>
            <a:r>
              <a:rPr lang="en-US" sz="1800">
                <a:solidFill>
                  <a:srgbClr val="FF6600"/>
                </a:solidFill>
                <a:latin typeface="Calibri" charset="0"/>
              </a:rPr>
              <a:t>engaged</a:t>
            </a: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1443038" y="4471988"/>
            <a:ext cx="2481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Else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(m,w</a:t>
            </a:r>
            <a:r>
              <a:rPr lang="ja-JP" altLang="en-US" sz="1800">
                <a:solidFill>
                  <a:srgbClr val="3366FF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) </a:t>
            </a:r>
            <a:r>
              <a:rPr lang="en-US" altLang="ja-JP" sz="1800">
                <a:latin typeface="Calibri" charset="0"/>
              </a:rPr>
              <a:t>are </a:t>
            </a:r>
            <a:r>
              <a:rPr lang="en-US" altLang="ja-JP" sz="1800">
                <a:solidFill>
                  <a:srgbClr val="FF6600"/>
                </a:solidFill>
                <a:latin typeface="Calibri" charset="0"/>
              </a:rPr>
              <a:t>engaged</a:t>
            </a:r>
            <a:endParaRPr lang="en-US" sz="1800">
              <a:solidFill>
                <a:srgbClr val="FF6600"/>
              </a:solidFill>
              <a:latin typeface="Calibri" charset="0"/>
            </a:endParaRPr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1900238" y="4852988"/>
            <a:ext cx="2076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m</a:t>
            </a:r>
            <a:r>
              <a:rPr lang="en-US" sz="1800">
                <a:latin typeface="Calibri" charset="0"/>
              </a:rPr>
              <a:t> prefers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ja-JP" altLang="en-US" sz="1800">
                <a:solidFill>
                  <a:srgbClr val="3366FF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altLang="ja-JP" sz="1800">
                <a:latin typeface="Calibri" charset="0"/>
              </a:rPr>
              <a:t>to 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altLang="ja-JP" sz="1800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36875" name="TextBox 10"/>
          <p:cNvSpPr txBox="1">
            <a:spLocks noChangeArrowheads="1"/>
          </p:cNvSpPr>
          <p:nvPr/>
        </p:nvSpPr>
        <p:spPr bwMode="auto">
          <a:xfrm>
            <a:off x="2489200" y="5221288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remains </a:t>
            </a:r>
            <a:r>
              <a:rPr lang="en-US" sz="1800">
                <a:solidFill>
                  <a:srgbClr val="800000"/>
                </a:solidFill>
                <a:latin typeface="Calibri" charset="0"/>
              </a:rPr>
              <a:t>free</a:t>
            </a:r>
          </a:p>
        </p:txBody>
      </p:sp>
      <p:sp>
        <p:nvSpPr>
          <p:cNvPr id="36876" name="TextBox 11"/>
          <p:cNvSpPr txBox="1">
            <a:spLocks noChangeArrowheads="1"/>
          </p:cNvSpPr>
          <p:nvPr/>
        </p:nvSpPr>
        <p:spPr bwMode="auto">
          <a:xfrm>
            <a:off x="1900238" y="5438775"/>
            <a:ext cx="55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Else</a:t>
            </a:r>
          </a:p>
        </p:txBody>
      </p:sp>
      <p:sp>
        <p:nvSpPr>
          <p:cNvPr id="36877" name="TextBox 12"/>
          <p:cNvSpPr txBox="1">
            <a:spLocks noChangeArrowheads="1"/>
          </p:cNvSpPr>
          <p:nvPr/>
        </p:nvSpPr>
        <p:spPr bwMode="auto">
          <a:xfrm>
            <a:off x="2452688" y="5808663"/>
            <a:ext cx="3303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  <a:latin typeface="Calibri" charset="0"/>
              </a:rPr>
              <a:t>(m,w)</a:t>
            </a:r>
            <a:r>
              <a:rPr lang="en-US" sz="1800">
                <a:latin typeface="Calibri" charset="0"/>
              </a:rPr>
              <a:t> get </a:t>
            </a:r>
            <a:r>
              <a:rPr lang="en-US" sz="1800">
                <a:solidFill>
                  <a:srgbClr val="FF6600"/>
                </a:solidFill>
                <a:latin typeface="Calibri" charset="0"/>
              </a:rPr>
              <a:t>engaged</a:t>
            </a:r>
            <a:r>
              <a:rPr lang="en-US" sz="1800">
                <a:latin typeface="Calibri" charset="0"/>
              </a:rPr>
              <a:t> and </a:t>
            </a:r>
            <a:r>
              <a:rPr lang="en-US" sz="1800">
                <a:solidFill>
                  <a:srgbClr val="3366FF"/>
                </a:solidFill>
                <a:latin typeface="Calibri" charset="0"/>
              </a:rPr>
              <a:t>w</a:t>
            </a:r>
            <a:r>
              <a:rPr lang="ja-JP" altLang="en-US" sz="1800">
                <a:solidFill>
                  <a:srgbClr val="3366FF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3366FF"/>
                </a:solidFill>
                <a:latin typeface="Calibri" charset="0"/>
              </a:rPr>
              <a:t> </a:t>
            </a:r>
            <a:r>
              <a:rPr lang="en-US" altLang="ja-JP" sz="1800">
                <a:latin typeface="Calibri" charset="0"/>
              </a:rPr>
              <a:t>is </a:t>
            </a:r>
            <a:r>
              <a:rPr lang="en-US" altLang="ja-JP" sz="1800">
                <a:solidFill>
                  <a:srgbClr val="800000"/>
                </a:solidFill>
                <a:latin typeface="Calibri" charset="0"/>
              </a:rPr>
              <a:t>free</a:t>
            </a:r>
            <a:endParaRPr lang="en-US" sz="180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36878" name="TextBox 13"/>
          <p:cNvSpPr txBox="1">
            <a:spLocks noChangeArrowheads="1"/>
          </p:cNvSpPr>
          <p:nvPr/>
        </p:nvSpPr>
        <p:spPr bwMode="auto">
          <a:xfrm>
            <a:off x="650875" y="6350000"/>
            <a:ext cx="7526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 the engaged pairs as the final output. These engaged pairs get married.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056313" y="1417638"/>
            <a:ext cx="2312987" cy="960437"/>
          </a:xfrm>
          <a:prstGeom prst="wedgeRoundRectCallout">
            <a:avLst>
              <a:gd name="adj1" fmla="val -73885"/>
              <a:gd name="adj2" fmla="val 534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At most </a:t>
            </a:r>
            <a:r>
              <a:rPr lang="en-US" dirty="0">
                <a:solidFill>
                  <a:srgbClr val="660066"/>
                </a:solidFill>
              </a:rPr>
              <a:t>n</a:t>
            </a:r>
            <a:r>
              <a:rPr lang="en-US" baseline="30000" dirty="0">
                <a:solidFill>
                  <a:srgbClr val="660066"/>
                </a:solidFill>
              </a:rPr>
              <a:t>2</a:t>
            </a:r>
            <a:r>
              <a:rPr lang="en-US" dirty="0"/>
              <a:t> iterations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4341813" y="3429000"/>
            <a:ext cx="3697287" cy="2009775"/>
          </a:xfrm>
          <a:prstGeom prst="cloudCallout">
            <a:avLst>
              <a:gd name="adj1" fmla="val -17191"/>
              <a:gd name="adj2" fmla="val 39814"/>
            </a:avLst>
          </a:prstGeom>
          <a:solidFill>
            <a:schemeClr val="accent1">
              <a:lumMod val="75000"/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660066"/>
                </a:solidFill>
              </a:rPr>
              <a:t>O(1) </a:t>
            </a:r>
            <a:r>
              <a:rPr lang="en-US" sz="2600" dirty="0">
                <a:solidFill>
                  <a:schemeClr val="bg1"/>
                </a:solidFill>
              </a:rPr>
              <a:t>time</a:t>
            </a:r>
            <a:r>
              <a:rPr lang="en-US" sz="2600" dirty="0">
                <a:solidFill>
                  <a:srgbClr val="660066"/>
                </a:solidFill>
              </a:rPr>
              <a:t> </a:t>
            </a:r>
            <a:r>
              <a:rPr lang="en-US" sz="26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3870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Puzzle</a:t>
            </a:r>
          </a:p>
        </p:txBody>
      </p:sp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584200" y="2254250"/>
            <a:ext cx="81676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/>
              <a:t>Prove that </a:t>
            </a:r>
            <a:r>
              <a:rPr lang="en-US" sz="2600" b="1"/>
              <a:t>any</a:t>
            </a:r>
            <a:r>
              <a:rPr lang="en-US" sz="2600"/>
              <a:t> algorithm for the SMP takes </a:t>
            </a:r>
            <a:r>
              <a:rPr lang="en-US" sz="2600">
                <a:solidFill>
                  <a:srgbClr val="9A009A"/>
                </a:solidFill>
              </a:rPr>
              <a:t>Ω(n</a:t>
            </a:r>
            <a:r>
              <a:rPr lang="en-US" sz="2600" baseline="30000">
                <a:solidFill>
                  <a:srgbClr val="9A009A"/>
                </a:solidFill>
              </a:rPr>
              <a:t>2</a:t>
            </a:r>
            <a:r>
              <a:rPr lang="en-US" sz="2600">
                <a:solidFill>
                  <a:srgbClr val="9A009A"/>
                </a:solidFill>
              </a:rPr>
              <a:t>) </a:t>
            </a:r>
            <a:r>
              <a:rPr lang="en-US" sz="26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924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Main Steps in Algorithm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8425" y="1449388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8425" y="3854450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Algorithm</a:t>
            </a:r>
          </a:p>
        </p:txBody>
      </p:sp>
      <p:sp>
        <p:nvSpPr>
          <p:cNvPr id="9" name="Down Arrow 8"/>
          <p:cNvSpPr/>
          <p:nvPr/>
        </p:nvSpPr>
        <p:spPr>
          <a:xfrm>
            <a:off x="4016375" y="3387725"/>
            <a:ext cx="381000" cy="466725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38425" y="2681288"/>
            <a:ext cx="3168650" cy="706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Problem Definition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4005263" y="2154238"/>
            <a:ext cx="379412" cy="527050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8425" y="4989513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Implementation</a:t>
            </a:r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16375" y="4559300"/>
            <a:ext cx="381000" cy="430213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8425" y="6065838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Analysis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016375" y="5694363"/>
            <a:ext cx="381000" cy="371475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1417638"/>
            <a:ext cx="16065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6167438" y="2401888"/>
            <a:ext cx="1612900" cy="1100137"/>
            <a:chOff x="457200" y="1252538"/>
            <a:chExt cx="8064500" cy="5503862"/>
          </a:xfrm>
        </p:grpSpPr>
        <p:pic>
          <p:nvPicPr>
            <p:cNvPr id="38933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52538"/>
              <a:ext cx="1376363" cy="169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187700"/>
              <a:ext cx="1346200" cy="169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8" y="5062538"/>
              <a:ext cx="1336675" cy="169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6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363" y="1252538"/>
              <a:ext cx="1235075" cy="169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7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363" y="3187700"/>
              <a:ext cx="1387475" cy="169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8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450" y="5062538"/>
              <a:ext cx="1393825" cy="169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9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125" y="1620838"/>
              <a:ext cx="531813" cy="72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0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163" y="1620838"/>
              <a:ext cx="596900" cy="72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1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438" y="1620838"/>
              <a:ext cx="60166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2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163" y="3602038"/>
              <a:ext cx="530225" cy="72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3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125" y="3602038"/>
              <a:ext cx="596900" cy="72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4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613" y="3602038"/>
              <a:ext cx="60166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5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367338"/>
              <a:ext cx="531813" cy="72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6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238" y="5367338"/>
              <a:ext cx="596900" cy="72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7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125" y="5365750"/>
              <a:ext cx="601663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475" y="1620838"/>
              <a:ext cx="6191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9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620838"/>
              <a:ext cx="60483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0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513" y="1620838"/>
              <a:ext cx="611187" cy="77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1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475" y="3602038"/>
              <a:ext cx="6191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2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602038"/>
              <a:ext cx="60483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3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513" y="3602038"/>
              <a:ext cx="611187" cy="77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4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475" y="5381625"/>
              <a:ext cx="6191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5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5381625"/>
              <a:ext cx="604838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6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0513" y="5381625"/>
              <a:ext cx="611187" cy="776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6167438" y="3854450"/>
            <a:ext cx="2135187" cy="925513"/>
            <a:chOff x="6167492" y="3854450"/>
            <a:chExt cx="2135096" cy="926291"/>
          </a:xfrm>
        </p:grpSpPr>
        <p:pic>
          <p:nvPicPr>
            <p:cNvPr id="38931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7492" y="3854450"/>
              <a:ext cx="1240799" cy="868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820" y="3854450"/>
              <a:ext cx="657768" cy="926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1292225" y="3656013"/>
            <a:ext cx="1163638" cy="1166812"/>
            <a:chOff x="1291748" y="3656110"/>
            <a:chExt cx="1164812" cy="1166779"/>
          </a:xfrm>
        </p:grpSpPr>
        <p:pic>
          <p:nvPicPr>
            <p:cNvPr id="38929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1291748" y="3656110"/>
              <a:ext cx="1164812" cy="1166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0" name="TextBox 44"/>
            <p:cNvSpPr txBox="1">
              <a:spLocks noChangeArrowheads="1"/>
            </p:cNvSpPr>
            <p:nvPr/>
          </p:nvSpPr>
          <p:spPr bwMode="auto">
            <a:xfrm>
              <a:off x="1736804" y="4453557"/>
              <a:ext cx="377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</a:rPr>
                <a:t>n!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159500" y="6289675"/>
            <a:ext cx="233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Correctness Analysis</a:t>
            </a:r>
          </a:p>
        </p:txBody>
      </p:sp>
      <p:pic>
        <p:nvPicPr>
          <p:cNvPr id="46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5918200"/>
            <a:ext cx="13081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54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Definition-II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71525" y="1417638"/>
            <a:ext cx="3279775" cy="2857500"/>
            <a:chOff x="1291748" y="3656110"/>
            <a:chExt cx="1164812" cy="1166779"/>
          </a:xfrm>
        </p:grpSpPr>
        <p:pic>
          <p:nvPicPr>
            <p:cNvPr id="24581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1291748" y="3656110"/>
              <a:ext cx="1164812" cy="1166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TextBox 44"/>
            <p:cNvSpPr txBox="1">
              <a:spLocks noChangeArrowheads="1"/>
            </p:cNvSpPr>
            <p:nvPr/>
          </p:nvSpPr>
          <p:spPr bwMode="auto">
            <a:xfrm>
              <a:off x="1736804" y="4453557"/>
              <a:ext cx="377177" cy="257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500">
                  <a:solidFill>
                    <a:schemeClr val="bg1"/>
                  </a:solidFill>
                </a:rPr>
                <a:t>n!</a:t>
              </a:r>
            </a:p>
          </p:txBody>
        </p:sp>
      </p:grp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4322763" y="2519363"/>
            <a:ext cx="465613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300"/>
              <a:t>Analytically better than brute force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24063" y="5091113"/>
            <a:ext cx="60134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900"/>
              <a:t>How much better? By a factor of 2?</a:t>
            </a:r>
          </a:p>
        </p:txBody>
      </p:sp>
    </p:spTree>
    <p:extLst>
      <p:ext uri="{BB962C8B-B14F-4D97-AF65-F5344CB8AC3E}">
        <p14:creationId xmlns:p14="http://schemas.microsoft.com/office/powerpoint/2010/main" val="21464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Definition-III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1417638"/>
            <a:ext cx="308451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57200" y="1779588"/>
            <a:ext cx="3021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Should scale with input size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2757488"/>
            <a:ext cx="3725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If </a:t>
            </a:r>
            <a:r>
              <a:rPr lang="en-US" sz="1800">
                <a:solidFill>
                  <a:srgbClr val="3366FF"/>
                </a:solidFill>
              </a:rPr>
              <a:t>N</a:t>
            </a:r>
            <a:r>
              <a:rPr lang="en-US" sz="1800"/>
              <a:t> increases by a constant factor, </a:t>
            </a:r>
          </a:p>
          <a:p>
            <a:pPr eaLnBrk="1" hangingPunct="1"/>
            <a:r>
              <a:rPr lang="en-US" sz="1800"/>
              <a:t>  so should the measure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900488"/>
            <a:ext cx="37433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/>
              <a:t>Polynomial running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0525" y="3900488"/>
            <a:ext cx="4754563" cy="492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 most </a:t>
            </a:r>
            <a:r>
              <a:rPr lang="en-US" dirty="0" err="1">
                <a:solidFill>
                  <a:srgbClr val="660066"/>
                </a:solidFill>
              </a:rPr>
              <a:t>c</a:t>
            </a:r>
            <a:r>
              <a:rPr lang="en-US" baseline="30000" dirty="0" err="1">
                <a:solidFill>
                  <a:srgbClr val="660066"/>
                </a:solidFill>
              </a:rPr>
              <a:t>.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baseline="30000" dirty="0" err="1">
                <a:solidFill>
                  <a:srgbClr val="660066"/>
                </a:solidFill>
              </a:rPr>
              <a:t>d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steps (</a:t>
            </a:r>
            <a:r>
              <a:rPr lang="en-US" dirty="0" err="1">
                <a:solidFill>
                  <a:srgbClr val="660066"/>
                </a:solidFill>
              </a:rPr>
              <a:t>c</a:t>
            </a:r>
            <a:r>
              <a:rPr lang="en-US" dirty="0">
                <a:solidFill>
                  <a:srgbClr val="660066"/>
                </a:solidFill>
              </a:rPr>
              <a:t>&gt;0</a:t>
            </a:r>
            <a:r>
              <a:rPr lang="en-US" dirty="0"/>
              <a:t>, </a:t>
            </a:r>
            <a:r>
              <a:rPr lang="en-US" dirty="0" err="1">
                <a:solidFill>
                  <a:srgbClr val="660066"/>
                </a:solidFill>
              </a:rPr>
              <a:t>d</a:t>
            </a:r>
            <a:r>
              <a:rPr lang="en-US" dirty="0">
                <a:solidFill>
                  <a:srgbClr val="660066"/>
                </a:solidFill>
              </a:rPr>
              <a:t>&gt;0</a:t>
            </a:r>
            <a:r>
              <a:rPr lang="en-US" dirty="0"/>
              <a:t> absolute constants)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00525" y="4700588"/>
            <a:ext cx="3806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Step: </a:t>
            </a:r>
            <a:r>
              <a:rPr lang="ja-JP" altLang="en-US" sz="1800"/>
              <a:t>“</a:t>
            </a:r>
            <a:r>
              <a:rPr lang="en-US" altLang="ja-JP" sz="1800"/>
              <a:t>primitive computational step</a:t>
            </a:r>
            <a:r>
              <a:rPr lang="ja-JP" altLang="en-US" sz="1800"/>
              <a:t>”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235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Which one is better?</a:t>
            </a:r>
          </a:p>
        </p:txBody>
      </p:sp>
      <p:pic>
        <p:nvPicPr>
          <p:cNvPr id="26626" name="Picture 2" descr="asmyp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376363"/>
            <a:ext cx="680085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7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Now?</a:t>
            </a:r>
          </a:p>
        </p:txBody>
      </p:sp>
      <p:pic>
        <p:nvPicPr>
          <p:cNvPr id="27650" name="Picture 2" descr="asmyp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417638"/>
            <a:ext cx="6942137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4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And now?</a:t>
            </a:r>
          </a:p>
        </p:txBody>
      </p:sp>
      <p:pic>
        <p:nvPicPr>
          <p:cNvPr id="28674" name="Picture 2" descr="asmyp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7638"/>
            <a:ext cx="6659563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1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actual run times</a:t>
            </a:r>
          </a:p>
        </p:txBody>
      </p:sp>
      <p:pic>
        <p:nvPicPr>
          <p:cNvPr id="29698" name="Picture 5" descr="asmyp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1754188"/>
            <a:ext cx="5646737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2268538"/>
            <a:ext cx="1414463" cy="369887"/>
            <a:chOff x="457200" y="2268691"/>
            <a:chExt cx="1413917" cy="3693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57200" y="2454149"/>
              <a:ext cx="975936" cy="9511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08" name="TextBox 7"/>
            <p:cNvSpPr txBox="1">
              <a:spLocks noChangeArrowheads="1"/>
            </p:cNvSpPr>
            <p:nvPr/>
          </p:nvSpPr>
          <p:spPr bwMode="auto">
            <a:xfrm>
              <a:off x="1493940" y="2268691"/>
              <a:ext cx="3771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</a:rPr>
                <a:t>n!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2735263"/>
            <a:ext cx="1758950" cy="369887"/>
            <a:chOff x="457630" y="2735914"/>
            <a:chExt cx="1758996" cy="3693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7630" y="2910277"/>
              <a:ext cx="976339" cy="11095"/>
            </a:xfrm>
            <a:prstGeom prst="line">
              <a:avLst/>
            </a:prstGeom>
            <a:ln w="571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06" name="TextBox 9"/>
            <p:cNvSpPr txBox="1">
              <a:spLocks noChangeArrowheads="1"/>
            </p:cNvSpPr>
            <p:nvPr/>
          </p:nvSpPr>
          <p:spPr bwMode="auto">
            <a:xfrm>
              <a:off x="1432863" y="2735914"/>
              <a:ext cx="783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</a:rPr>
                <a:t>100n</a:t>
              </a:r>
              <a:r>
                <a:rPr lang="en-US" sz="1800" baseline="30000">
                  <a:solidFill>
                    <a:srgbClr val="3366FF"/>
                  </a:solidFill>
                </a:rPr>
                <a:t>2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468313" y="3170238"/>
            <a:ext cx="1406525" cy="369887"/>
            <a:chOff x="468915" y="3170570"/>
            <a:chExt cx="1405998" cy="3693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68915" y="3376635"/>
              <a:ext cx="975946" cy="11095"/>
            </a:xfrm>
            <a:prstGeom prst="line">
              <a:avLst/>
            </a:prstGeom>
            <a:ln w="571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04" name="TextBox 11"/>
            <p:cNvSpPr txBox="1">
              <a:spLocks noChangeArrowheads="1"/>
            </p:cNvSpPr>
            <p:nvPr/>
          </p:nvSpPr>
          <p:spPr bwMode="auto">
            <a:xfrm>
              <a:off x="1476284" y="3170570"/>
              <a:ext cx="39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</a:rPr>
                <a:t>n</a:t>
              </a:r>
              <a:r>
                <a:rPr lang="en-US" sz="1800" baseline="30000">
                  <a:solidFill>
                    <a:srgbClr val="3366FF"/>
                  </a:solidFill>
                </a:rPr>
                <a:t>2</a:t>
              </a:r>
            </a:p>
          </p:txBody>
        </p:sp>
      </p:grpSp>
      <p:sp>
        <p:nvSpPr>
          <p:cNvPr id="14" name="Cloud Callout 13"/>
          <p:cNvSpPr/>
          <p:nvPr/>
        </p:nvSpPr>
        <p:spPr>
          <a:xfrm>
            <a:off x="3886200" y="2921000"/>
            <a:ext cx="4200525" cy="1562100"/>
          </a:xfrm>
          <a:prstGeom prst="cloudCallout">
            <a:avLst>
              <a:gd name="adj1" fmla="val -15628"/>
              <a:gd name="adj2" fmla="val 430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Asymptotic View</a:t>
            </a:r>
          </a:p>
        </p:txBody>
      </p:sp>
    </p:spTree>
    <p:extLst>
      <p:ext uri="{BB962C8B-B14F-4D97-AF65-F5344CB8AC3E}">
        <p14:creationId xmlns:p14="http://schemas.microsoft.com/office/powerpoint/2010/main" val="371901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Asymptotic Analysis</a:t>
            </a: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784350"/>
            <a:ext cx="81280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267075" y="5937250"/>
            <a:ext cx="240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(http://xkcd.com/399/)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2432050" y="5492750"/>
            <a:ext cx="45259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131501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1227</Words>
  <Application>Microsoft Macintosh PowerPoint</Application>
  <PresentationFormat>On-screen Show (4:3)</PresentationFormat>
  <Paragraphs>201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Asymptotic Runtime Analysis</vt:lpstr>
      <vt:lpstr>Definition of Efficiency</vt:lpstr>
      <vt:lpstr>Definition-II</vt:lpstr>
      <vt:lpstr>Definition-III</vt:lpstr>
      <vt:lpstr>Which one is better?</vt:lpstr>
      <vt:lpstr>Now?</vt:lpstr>
      <vt:lpstr>And now?</vt:lpstr>
      <vt:lpstr>The actual run times</vt:lpstr>
      <vt:lpstr>Asymptotic Analysis</vt:lpstr>
      <vt:lpstr>Asymptotic Notation</vt:lpstr>
      <vt:lpstr>g(n) is O(f(n))</vt:lpstr>
      <vt:lpstr>g(n) = pn2 + qn + r </vt:lpstr>
      <vt:lpstr>g(n) is Ω(f(n))</vt:lpstr>
      <vt:lpstr>g(n) = pn2 + qn + r </vt:lpstr>
      <vt:lpstr>g(n) is Θ(f(n))</vt:lpstr>
      <vt:lpstr>g(n) = pn2 + qn + r </vt:lpstr>
      <vt:lpstr>Properties of asymptotic  (applies to O, Ω, and Θ)</vt:lpstr>
      <vt:lpstr>Calculus for Asymptotic Analysis</vt:lpstr>
      <vt:lpstr>Calculus for Asymptotic Analysis</vt:lpstr>
      <vt:lpstr>Asymptotic Analysis for Algorithms</vt:lpstr>
      <vt:lpstr>Asymptotic Analysis for Problems</vt:lpstr>
      <vt:lpstr>Asymptotic Analysis for Problems</vt:lpstr>
      <vt:lpstr>Gale-Shapley Algorithm</vt:lpstr>
      <vt:lpstr>Implementation Steps</vt:lpstr>
      <vt:lpstr>Arrays and Linked Lists</vt:lpstr>
      <vt:lpstr>Today’s first goal</vt:lpstr>
      <vt:lpstr>Gale-Shapley Algorithm</vt:lpstr>
      <vt:lpstr>Puzzle</vt:lpstr>
      <vt:lpstr>Main Steps in Algorithm Design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2</cp:revision>
  <dcterms:created xsi:type="dcterms:W3CDTF">2018-05-31T18:14:46Z</dcterms:created>
  <dcterms:modified xsi:type="dcterms:W3CDTF">2018-05-31T18:16:44Z</dcterms:modified>
</cp:coreProperties>
</file>