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" d="100"/>
          <a:sy n="12" d="100"/>
        </p:scale>
        <p:origin x="-3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1A9D-F57C-4547-8FD3-A3844D0961BA}" type="datetimeFigureOut"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75AE-1E7F-524C-B908-B8C640DBA1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Shortest Path with Negative Edge Weights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Bellman-Ford</a:t>
            </a:r>
          </a:p>
        </p:txBody>
      </p:sp>
    </p:spTree>
    <p:extLst>
      <p:ext uri="{BB962C8B-B14F-4D97-AF65-F5344CB8AC3E}">
        <p14:creationId xmlns:p14="http://schemas.microsoft.com/office/powerpoint/2010/main" val="3327612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When to use Dynamic Programming</a:t>
            </a:r>
          </a:p>
        </p:txBody>
      </p:sp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009650" y="2670175"/>
            <a:ext cx="424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There are polynomially many sub-problems</a:t>
            </a: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009650" y="3852863"/>
            <a:ext cx="641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Optimal solution can be computed from solutions to sub-problems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09650" y="5037138"/>
            <a:ext cx="7162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There is an ordering among sub-problems that allows for iterative solution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111250"/>
            <a:ext cx="1520825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7023100" y="3429000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Calibri" charset="0"/>
              </a:rPr>
              <a:t>Richard Bellman</a:t>
            </a:r>
          </a:p>
        </p:txBody>
      </p:sp>
    </p:spTree>
    <p:extLst>
      <p:ext uri="{BB962C8B-B14F-4D97-AF65-F5344CB8AC3E}">
        <p14:creationId xmlns:p14="http://schemas.microsoft.com/office/powerpoint/2010/main" val="16021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Shortest Path Problem</a:t>
            </a:r>
          </a:p>
        </p:txBody>
      </p:sp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1292225" y="2171700"/>
            <a:ext cx="74014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Input: (Directed) Graph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G=(V,E)</a:t>
            </a:r>
            <a:r>
              <a:rPr lang="en-US" sz="1800">
                <a:latin typeface="Calibri" charset="0"/>
              </a:rPr>
              <a:t> and for every edge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has a cost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c</a:t>
            </a:r>
            <a:r>
              <a:rPr lang="en-US" sz="1800" baseline="-25000">
                <a:solidFill>
                  <a:srgbClr val="B100B1"/>
                </a:solidFill>
                <a:latin typeface="Calibri" charset="0"/>
              </a:rPr>
              <a:t>e</a:t>
            </a:r>
            <a:r>
              <a:rPr lang="en-US" sz="1800">
                <a:latin typeface="Calibri" charset="0"/>
              </a:rPr>
              <a:t> (can be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&lt;0</a:t>
            </a:r>
            <a:r>
              <a:rPr lang="en-US" sz="1800">
                <a:latin typeface="Calibri" charset="0"/>
              </a:rPr>
              <a:t>) </a:t>
            </a:r>
          </a:p>
          <a:p>
            <a:pPr eaLnBrk="1" hangingPunct="1"/>
            <a:r>
              <a:rPr lang="en-US" sz="1800">
                <a:latin typeface="Calibri" charset="0"/>
              </a:rPr>
              <a:t>and no negative cycles in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G</a:t>
            </a:r>
            <a:endParaRPr lang="en-US" sz="1800">
              <a:latin typeface="Calibri" charset="0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901031" y="2818031"/>
            <a:ext cx="67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100B1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in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V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292225" y="3364706"/>
            <a:ext cx="3830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Output: Shortest path from every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s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100B1"/>
                </a:solidFill>
                <a:latin typeface="Calibri" charset="0"/>
              </a:rPr>
              <a:t>t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960563" y="4200525"/>
            <a:ext cx="3357562" cy="2171700"/>
            <a:chOff x="1961187" y="4200859"/>
            <a:chExt cx="3357387" cy="2171476"/>
          </a:xfrm>
        </p:grpSpPr>
        <p:sp>
          <p:nvSpPr>
            <p:cNvPr id="6" name="Oval 5"/>
            <p:cNvSpPr/>
            <p:nvPr/>
          </p:nvSpPr>
          <p:spPr>
            <a:xfrm>
              <a:off x="2235810" y="4570709"/>
              <a:ext cx="119057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59716" y="4570709"/>
              <a:ext cx="120644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02678" y="4570709"/>
              <a:ext cx="119056" cy="1301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255004" y="5861213"/>
              <a:ext cx="119057" cy="1317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19987" y="5796132"/>
              <a:ext cx="119056" cy="131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6" idx="5"/>
              <a:endCxn id="7" idx="2"/>
            </p:cNvCxnSpPr>
            <p:nvPr/>
          </p:nvCxnSpPr>
          <p:spPr>
            <a:xfrm rot="5400000" flipH="1" flipV="1">
              <a:off x="2925544" y="4047650"/>
              <a:ext cx="46033" cy="1222311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6"/>
              <a:endCxn id="8" idx="2"/>
            </p:cNvCxnSpPr>
            <p:nvPr/>
          </p:nvCxnSpPr>
          <p:spPr>
            <a:xfrm>
              <a:off x="3680359" y="4635789"/>
              <a:ext cx="1322319" cy="158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9" idx="1"/>
            </p:cNvCxnSpPr>
            <p:nvPr/>
          </p:nvCxnSpPr>
          <p:spPr>
            <a:xfrm rot="16200000" flipH="1">
              <a:off x="3367669" y="4977051"/>
              <a:ext cx="1200026" cy="60956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0" idx="5"/>
            </p:cNvCxnSpPr>
            <p:nvPr/>
          </p:nvCxnSpPr>
          <p:spPr>
            <a:xfrm rot="10800000">
              <a:off x="3021582" y="5908833"/>
              <a:ext cx="1233423" cy="19048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1"/>
              <a:endCxn id="7" idx="3"/>
            </p:cNvCxnSpPr>
            <p:nvPr/>
          </p:nvCxnSpPr>
          <p:spPr>
            <a:xfrm rot="5400000" flipH="1" flipV="1">
              <a:off x="2690634" y="4928637"/>
              <a:ext cx="1133358" cy="639730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78" name="TextBox 20"/>
            <p:cNvSpPr txBox="1">
              <a:spLocks noChangeArrowheads="1"/>
            </p:cNvSpPr>
            <p:nvPr/>
          </p:nvSpPr>
          <p:spPr bwMode="auto">
            <a:xfrm>
              <a:off x="2786657" y="4200859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5379" name="TextBox 21"/>
            <p:cNvSpPr txBox="1">
              <a:spLocks noChangeArrowheads="1"/>
            </p:cNvSpPr>
            <p:nvPr/>
          </p:nvSpPr>
          <p:spPr bwMode="auto">
            <a:xfrm>
              <a:off x="4121825" y="4265992"/>
              <a:ext cx="301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</a:t>
              </a:r>
            </a:p>
          </p:txBody>
        </p:sp>
        <p:sp>
          <p:nvSpPr>
            <p:cNvPr id="15380" name="TextBox 22"/>
            <p:cNvSpPr txBox="1">
              <a:spLocks noChangeArrowheads="1"/>
            </p:cNvSpPr>
            <p:nvPr/>
          </p:nvSpPr>
          <p:spPr bwMode="auto">
            <a:xfrm>
              <a:off x="3987346" y="4993436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100</a:t>
              </a:r>
            </a:p>
          </p:txBody>
        </p:sp>
        <p:sp>
          <p:nvSpPr>
            <p:cNvPr id="15381" name="TextBox 23"/>
            <p:cNvSpPr txBox="1">
              <a:spLocks noChangeArrowheads="1"/>
            </p:cNvSpPr>
            <p:nvPr/>
          </p:nvSpPr>
          <p:spPr bwMode="auto">
            <a:xfrm>
              <a:off x="3300711" y="6003003"/>
              <a:ext cx="7233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-1000</a:t>
              </a:r>
            </a:p>
          </p:txBody>
        </p:sp>
        <p:sp>
          <p:nvSpPr>
            <p:cNvPr id="15382" name="TextBox 24"/>
            <p:cNvSpPr txBox="1">
              <a:spLocks noChangeArrowheads="1"/>
            </p:cNvSpPr>
            <p:nvPr/>
          </p:nvSpPr>
          <p:spPr bwMode="auto">
            <a:xfrm>
              <a:off x="2669663" y="4993436"/>
              <a:ext cx="535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B100B1"/>
                  </a:solidFill>
                  <a:latin typeface="Calibri" charset="0"/>
                </a:rPr>
                <a:t>899</a:t>
              </a:r>
            </a:p>
          </p:txBody>
        </p:sp>
        <p:sp>
          <p:nvSpPr>
            <p:cNvPr id="15383" name="TextBox 25"/>
            <p:cNvSpPr txBox="1">
              <a:spLocks noChangeArrowheads="1"/>
            </p:cNvSpPr>
            <p:nvPr/>
          </p:nvSpPr>
          <p:spPr bwMode="auto">
            <a:xfrm>
              <a:off x="1961187" y="4452246"/>
              <a:ext cx="2749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08000"/>
                  </a:solidFill>
                  <a:latin typeface="Calibri" charset="0"/>
                </a:rPr>
                <a:t>s</a:t>
              </a:r>
            </a:p>
          </p:txBody>
        </p:sp>
        <p:sp>
          <p:nvSpPr>
            <p:cNvPr id="15384" name="TextBox 26"/>
            <p:cNvSpPr txBox="1">
              <a:spLocks noChangeArrowheads="1"/>
            </p:cNvSpPr>
            <p:nvPr/>
          </p:nvSpPr>
          <p:spPr bwMode="auto">
            <a:xfrm>
              <a:off x="5056588" y="4419678"/>
              <a:ext cx="2619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Calibri" charset="0"/>
                </a:rPr>
                <a:t>t</a:t>
              </a:r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303213" y="4821238"/>
            <a:ext cx="1933575" cy="1060450"/>
          </a:xfrm>
          <a:prstGeom prst="wedgeRoundRectCallout">
            <a:avLst>
              <a:gd name="adj1" fmla="val 112313"/>
              <a:gd name="adj2" fmla="val 4508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Shortest path has cost negative infinity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5786438" y="4517838"/>
            <a:ext cx="2900362" cy="1897062"/>
          </a:xfrm>
          <a:prstGeom prst="cloudCallout">
            <a:avLst>
              <a:gd name="adj1" fmla="val -9982"/>
              <a:gd name="adj2" fmla="val 40182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Assume that </a:t>
            </a:r>
            <a:r>
              <a:rPr lang="en-US" dirty="0">
                <a:solidFill>
                  <a:srgbClr val="B100B1"/>
                </a:solidFill>
              </a:rPr>
              <a:t>G</a:t>
            </a:r>
            <a:r>
              <a:rPr lang="en-US" dirty="0"/>
              <a:t> has no negative 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5288" y="3904209"/>
            <a:ext cx="740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(Can also reverse the problem and find Shortest path from </a:t>
            </a:r>
            <a:r>
              <a:rPr lang="en-US">
                <a:solidFill>
                  <a:srgbClr val="B100B1"/>
                </a:solidFill>
                <a:latin typeface="Calibri" charset="0"/>
              </a:rPr>
              <a:t>s </a:t>
            </a:r>
            <a:r>
              <a:rPr lang="en-US"/>
              <a:t>to every node </a:t>
            </a:r>
            <a:r>
              <a:rPr lang="en-US">
                <a:solidFill>
                  <a:srgbClr val="B100B1"/>
                </a:solidFill>
                <a:latin typeface="Calibri" charset="0"/>
              </a:rPr>
              <a:t>t</a:t>
            </a:r>
            <a:r>
              <a:rPr lang="en-US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Bellman to the rescue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1273175"/>
            <a:ext cx="34448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41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Recurrence Relation</a:t>
            </a:r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889125" y="2116138"/>
            <a:ext cx="6062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OPT(i,u) </a:t>
            </a:r>
            <a:r>
              <a:rPr lang="en-US" sz="1800">
                <a:latin typeface="Calibri" charset="0"/>
              </a:rPr>
              <a:t>= cost of shortest path from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 at most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edges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03225" y="3798888"/>
            <a:ext cx="850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solidFill>
                  <a:srgbClr val="B200B2"/>
                </a:solidFill>
                <a:latin typeface="Calibri" charset="0"/>
              </a:rPr>
              <a:t>OPT(i,u)</a:t>
            </a:r>
            <a:r>
              <a:rPr lang="en-US" sz="2700">
                <a:latin typeface="Calibri" charset="0"/>
              </a:rPr>
              <a:t> = min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OPT(i-1,u)</a:t>
            </a:r>
            <a:r>
              <a:rPr lang="en-US" sz="2700">
                <a:latin typeface="Calibri" charset="0"/>
              </a:rPr>
              <a:t>, min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(u,w) in E</a:t>
            </a:r>
            <a:r>
              <a:rPr lang="en-US" sz="2700" baseline="-25000">
                <a:latin typeface="Calibri" charset="0"/>
              </a:rPr>
              <a:t> 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c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u,w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 + OPT(i-1, w)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}</a:t>
            </a:r>
            <a:r>
              <a:rPr lang="en-US" sz="2700">
                <a:latin typeface="Calibri" charset="0"/>
              </a:rPr>
              <a:t>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12863" y="5199063"/>
            <a:ext cx="2692400" cy="706437"/>
          </a:xfrm>
          <a:prstGeom prst="wedgeRoundRectCallout">
            <a:avLst>
              <a:gd name="adj1" fmla="val 21909"/>
              <a:gd name="adj2" fmla="val -1544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Path uses </a:t>
            </a:r>
            <a:r>
              <a:rPr lang="en-US" dirty="0">
                <a:solidFill>
                  <a:srgbClr val="B200B2"/>
                </a:solidFill>
              </a:rPr>
              <a:t>≤ i-1 </a:t>
            </a:r>
            <a:r>
              <a:rPr lang="en-US" dirty="0"/>
              <a:t>edges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362575" y="5330825"/>
            <a:ext cx="3324225" cy="781050"/>
          </a:xfrm>
          <a:prstGeom prst="wedgeRoundRectCallout">
            <a:avLst>
              <a:gd name="adj1" fmla="val -42384"/>
              <a:gd name="adj2" fmla="val -159722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Best path through all neighbors</a:t>
            </a:r>
          </a:p>
        </p:txBody>
      </p:sp>
    </p:spTree>
    <p:extLst>
      <p:ext uri="{BB962C8B-B14F-4D97-AF65-F5344CB8AC3E}">
        <p14:creationId xmlns:p14="http://schemas.microsoft.com/office/powerpoint/2010/main" val="286029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consequences</a:t>
            </a:r>
          </a:p>
        </p:txBody>
      </p:sp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889125" y="1417638"/>
            <a:ext cx="536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B200B2"/>
                </a:solidFill>
                <a:latin typeface="Calibri" charset="0"/>
              </a:rPr>
              <a:t>OPT(i,u) </a:t>
            </a:r>
            <a:r>
              <a:rPr lang="en-US" sz="1800">
                <a:latin typeface="Calibri" charset="0"/>
              </a:rPr>
              <a:t>= shortest path from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u</a:t>
            </a:r>
            <a:r>
              <a:rPr lang="en-US" sz="1800">
                <a:latin typeface="Calibri" charset="0"/>
              </a:rPr>
              <a:t> to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t</a:t>
            </a:r>
            <a:r>
              <a:rPr lang="en-US" sz="1800">
                <a:latin typeface="Calibri" charset="0"/>
              </a:rPr>
              <a:t> with at most </a:t>
            </a:r>
            <a:r>
              <a:rPr lang="en-US" sz="1800">
                <a:solidFill>
                  <a:srgbClr val="B200B2"/>
                </a:solidFill>
                <a:latin typeface="Calibri" charset="0"/>
              </a:rPr>
              <a:t>i</a:t>
            </a:r>
            <a:r>
              <a:rPr lang="en-US" sz="1800">
                <a:latin typeface="Calibri" charset="0"/>
              </a:rPr>
              <a:t> edges</a:t>
            </a: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365125" y="2062163"/>
            <a:ext cx="8507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700">
                <a:solidFill>
                  <a:srgbClr val="B200B2"/>
                </a:solidFill>
                <a:latin typeface="Calibri" charset="0"/>
              </a:rPr>
              <a:t>OPT(i,u)</a:t>
            </a:r>
            <a:r>
              <a:rPr lang="en-US" sz="2700">
                <a:latin typeface="Calibri" charset="0"/>
              </a:rPr>
              <a:t> = min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OPT(i-1,u)</a:t>
            </a:r>
            <a:r>
              <a:rPr lang="en-US" sz="2700">
                <a:latin typeface="Calibri" charset="0"/>
              </a:rPr>
              <a:t>, min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(u,w) in E</a:t>
            </a:r>
            <a:r>
              <a:rPr lang="en-US" sz="2700" baseline="-25000">
                <a:latin typeface="Calibri" charset="0"/>
              </a:rPr>
              <a:t> 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{</a:t>
            </a:r>
            <a:r>
              <a:rPr lang="en-US" sz="2700">
                <a:latin typeface="Calibri" charset="0"/>
              </a:rPr>
              <a:t> 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c</a:t>
            </a:r>
            <a:r>
              <a:rPr lang="en-US" sz="2700" baseline="-25000">
                <a:solidFill>
                  <a:srgbClr val="B200B2"/>
                </a:solidFill>
                <a:latin typeface="Calibri" charset="0"/>
              </a:rPr>
              <a:t>u,w</a:t>
            </a:r>
            <a:r>
              <a:rPr lang="en-US" sz="2700">
                <a:solidFill>
                  <a:srgbClr val="B200B2"/>
                </a:solidFill>
                <a:latin typeface="Calibri" charset="0"/>
              </a:rPr>
              <a:t> + OPT(i-1, w)</a:t>
            </a:r>
            <a:r>
              <a:rPr lang="en-US" sz="3000" b="1">
                <a:solidFill>
                  <a:srgbClr val="008000"/>
                </a:solidFill>
                <a:latin typeface="Calibri" charset="0"/>
              </a:rPr>
              <a:t>}</a:t>
            </a:r>
            <a:r>
              <a:rPr lang="en-US" sz="2700">
                <a:latin typeface="Calibri" charset="0"/>
              </a:rPr>
              <a:t> </a:t>
            </a:r>
            <a:r>
              <a:rPr lang="en-US" sz="4000">
                <a:solidFill>
                  <a:srgbClr val="0000FF"/>
                </a:solidFill>
                <a:latin typeface="Calibri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6313" y="3213100"/>
            <a:ext cx="4694237" cy="576263"/>
          </a:xfrm>
          <a:prstGeom prst="rect">
            <a:avLst/>
          </a:prstGeom>
          <a:solidFill>
            <a:schemeClr val="accent6">
              <a:lumMod val="75000"/>
              <a:alpha val="7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OPT(n-1,u) 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is shortest path cost between </a:t>
            </a: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u</a:t>
            </a:r>
            <a:r>
              <a: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1563688" y="4200525"/>
            <a:ext cx="6924675" cy="2117725"/>
          </a:xfrm>
          <a:prstGeom prst="cloudCallout">
            <a:avLst>
              <a:gd name="adj1" fmla="val -18012"/>
              <a:gd name="adj2" fmla="val 51218"/>
            </a:avLst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How to compute the shortest path between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 given all </a:t>
            </a:r>
            <a:r>
              <a:rPr lang="en-US" sz="2700">
                <a:solidFill>
                  <a:srgbClr val="B200B2"/>
                </a:solidFill>
                <a:latin typeface="Calibri" charset="0"/>
                <a:ea typeface="ＭＳ Ｐゴシック" charset="0"/>
                <a:cs typeface="ＭＳ Ｐゴシック" charset="0"/>
              </a:rPr>
              <a:t>OPT(i,u) </a:t>
            </a:r>
            <a:r>
              <a:rPr lang="en-US" sz="270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5738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506" name="Picture 2" descr="pillow_tal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28825"/>
            <a:ext cx="911225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50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309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Shortest Path with Negative Edge Weights</vt:lpstr>
      <vt:lpstr>When to use Dynamic Programming</vt:lpstr>
      <vt:lpstr>Shortest Path Problem</vt:lpstr>
      <vt:lpstr>Bellman to the rescue</vt:lpstr>
      <vt:lpstr>Recurrence Relation</vt:lpstr>
      <vt:lpstr>Some consequences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13</cp:revision>
  <dcterms:created xsi:type="dcterms:W3CDTF">2018-05-29T14:01:07Z</dcterms:created>
  <dcterms:modified xsi:type="dcterms:W3CDTF">2018-06-20T17:47:43Z</dcterms:modified>
</cp:coreProperties>
</file>