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tif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0" r:id="rId4"/>
    <p:sldId id="258" r:id="rId5"/>
    <p:sldId id="283" r:id="rId6"/>
    <p:sldId id="284" r:id="rId7"/>
    <p:sldId id="285" r:id="rId8"/>
    <p:sldId id="277" r:id="rId9"/>
    <p:sldId id="268" r:id="rId10"/>
    <p:sldId id="259" r:id="rId11"/>
    <p:sldId id="260" r:id="rId12"/>
    <p:sldId id="286" r:id="rId13"/>
    <p:sldId id="289" r:id="rId14"/>
    <p:sldId id="287" r:id="rId15"/>
    <p:sldId id="269" r:id="rId16"/>
    <p:sldId id="265" r:id="rId17"/>
    <p:sldId id="282" r:id="rId18"/>
    <p:sldId id="281" r:id="rId19"/>
    <p:sldId id="266" r:id="rId20"/>
    <p:sldId id="271" r:id="rId21"/>
    <p:sldId id="272" r:id="rId22"/>
    <p:sldId id="273" r:id="rId23"/>
    <p:sldId id="270" r:id="rId24"/>
    <p:sldId id="275" r:id="rId25"/>
    <p:sldId id="274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2BF59-59D0-394B-8401-15A534BA05C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37EA5-FD1A-2243-AEFC-04A1C415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F85DAF-6C39-B24A-A4B4-56F28DA84455}" type="slidenum">
              <a:rPr lang="en-US"/>
              <a:pPr/>
              <a:t>18</a:t>
            </a:fld>
            <a:endParaRPr lang="en-US"/>
          </a:p>
        </p:txBody>
      </p:sp>
      <p:sp>
        <p:nvSpPr>
          <p:cNvPr id="512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12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8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9ABD8-CC08-634C-8959-69E2F102606D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dc.gov/flu/avianflu/h7n9-images.htm" TargetMode="External"/><Relationship Id="rId3" Type="http://schemas.openxmlformats.org/officeDocument/2006/relationships/image" Target="../media/image8.t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omputer_virus" TargetMode="Externa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IP_address_spoofin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dible.com/pd/Nonfiction/Ghost-in-the-Wires-Audiobook/B005H3FYR4/ref=a_search_c4_1_1_srTtl?qid=1443589970&amp;sr=1-1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xkcd.com/327/" TargetMode="Externa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7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40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“In </a:t>
            </a:r>
            <a:r>
              <a:rPr lang="en-US" dirty="0" smtClean="0"/>
              <a:t>every sufficiently large C </a:t>
            </a:r>
            <a:r>
              <a:rPr lang="en-US" dirty="0" smtClean="0"/>
              <a:t>program”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char values[80];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values =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inputFromUser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latin typeface="Consolas"/>
              <a:cs typeface="Consolas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Intended functionality</a:t>
            </a:r>
          </a:p>
          <a:p>
            <a:pPr lvl="1"/>
            <a:r>
              <a:rPr lang="en-US" dirty="0" smtClean="0"/>
              <a:t>User can input any data in the array</a:t>
            </a:r>
          </a:p>
          <a:p>
            <a:r>
              <a:rPr lang="en-US" dirty="0" smtClean="0"/>
              <a:t>User can input data larger than 80 char’s</a:t>
            </a:r>
          </a:p>
          <a:p>
            <a:pPr lvl="1"/>
            <a:r>
              <a:rPr lang="en-US" dirty="0" smtClean="0"/>
              <a:t>Very bad!</a:t>
            </a:r>
          </a:p>
          <a:p>
            <a:r>
              <a:rPr lang="en-US" dirty="0" smtClean="0"/>
              <a:t>User can write anything in the memory after the end of the array</a:t>
            </a:r>
          </a:p>
          <a:p>
            <a:pPr lvl="1"/>
            <a:r>
              <a:rPr lang="en-US" dirty="0" smtClean="0"/>
              <a:t>Control statement that runs malicious 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87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31859C"/>
                </a:solidFill>
                <a:latin typeface="Consolas"/>
                <a:cs typeface="Consolas"/>
              </a:rPr>
              <a:t>…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31859C"/>
                </a:solidFill>
                <a:latin typeface="Consolas"/>
                <a:cs typeface="Consolas"/>
              </a:rPr>
              <a:t>memcpy</a:t>
            </a:r>
            <a:r>
              <a:rPr lang="en-US" dirty="0" smtClean="0">
                <a:solidFill>
                  <a:srgbClr val="31859C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31859C"/>
                </a:solidFill>
                <a:latin typeface="Consolas"/>
                <a:cs typeface="Consolas"/>
              </a:rPr>
              <a:t>bp</a:t>
            </a:r>
            <a:r>
              <a:rPr lang="en-US" dirty="0" smtClean="0">
                <a:solidFill>
                  <a:srgbClr val="31859C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31859C"/>
                </a:solidFill>
                <a:latin typeface="Consolas"/>
                <a:cs typeface="Consolas"/>
              </a:rPr>
              <a:t>pl</a:t>
            </a:r>
            <a:r>
              <a:rPr lang="en-US" dirty="0" smtClean="0">
                <a:solidFill>
                  <a:srgbClr val="31859C"/>
                </a:solidFill>
                <a:latin typeface="Consolas"/>
                <a:cs typeface="Consolas"/>
              </a:rPr>
              <a:t>, payload);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31859C"/>
                </a:solidFill>
                <a:latin typeface="Consolas"/>
                <a:cs typeface="Consolas"/>
              </a:rPr>
              <a:t>…</a:t>
            </a:r>
            <a:endParaRPr lang="en-US" dirty="0" smtClean="0">
              <a:solidFill>
                <a:srgbClr val="31859C"/>
              </a:solidFill>
              <a:latin typeface="Consolas"/>
              <a:cs typeface="Consolas"/>
            </a:endParaRPr>
          </a:p>
          <a:p>
            <a:r>
              <a:rPr lang="en-US" dirty="0" smtClean="0"/>
              <a:t>User supplies </a:t>
            </a:r>
            <a:r>
              <a:rPr lang="en-US" dirty="0" err="1" smtClean="0">
                <a:solidFill>
                  <a:srgbClr val="31859C"/>
                </a:solidFill>
              </a:rPr>
              <a:t>pl</a:t>
            </a:r>
            <a:r>
              <a:rPr lang="en-US" dirty="0" smtClean="0">
                <a:solidFill>
                  <a:srgbClr val="31859C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31859C"/>
                </a:solidFill>
              </a:rPr>
              <a:t>payload</a:t>
            </a:r>
          </a:p>
          <a:p>
            <a:pPr lvl="1"/>
            <a:r>
              <a:rPr lang="en-US" dirty="0" err="1" smtClean="0">
                <a:solidFill>
                  <a:srgbClr val="31859C"/>
                </a:solidFill>
              </a:rPr>
              <a:t>pl</a:t>
            </a:r>
            <a:r>
              <a:rPr lang="en-US" dirty="0" smtClean="0">
                <a:solidFill>
                  <a:srgbClr val="31859C"/>
                </a:solidFill>
              </a:rPr>
              <a:t> : </a:t>
            </a:r>
            <a:r>
              <a:rPr lang="en-US" dirty="0" smtClean="0">
                <a:solidFill>
                  <a:srgbClr val="000000"/>
                </a:solidFill>
              </a:rPr>
              <a:t>User supplied data</a:t>
            </a:r>
          </a:p>
          <a:p>
            <a:pPr lvl="1"/>
            <a:r>
              <a:rPr lang="en-US" dirty="0" smtClean="0">
                <a:solidFill>
                  <a:srgbClr val="31859C"/>
                </a:solidFill>
              </a:rPr>
              <a:t>payload: </a:t>
            </a:r>
            <a:r>
              <a:rPr lang="en-US" dirty="0" smtClean="0"/>
              <a:t>size of </a:t>
            </a:r>
            <a:r>
              <a:rPr lang="en-US" dirty="0" err="1" smtClean="0">
                <a:solidFill>
                  <a:srgbClr val="31859C"/>
                </a:solidFill>
              </a:rPr>
              <a:t>pl</a:t>
            </a:r>
            <a:endParaRPr lang="en-US" dirty="0" smtClean="0">
              <a:solidFill>
                <a:srgbClr val="31859C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Copy </a:t>
            </a:r>
            <a:r>
              <a:rPr lang="en-US" dirty="0" smtClean="0">
                <a:solidFill>
                  <a:srgbClr val="31859C"/>
                </a:solidFill>
              </a:rPr>
              <a:t>payload</a:t>
            </a:r>
            <a:r>
              <a:rPr lang="en-US" dirty="0" smtClean="0">
                <a:solidFill>
                  <a:srgbClr val="000000"/>
                </a:solidFill>
              </a:rPr>
              <a:t> bytes of data from </a:t>
            </a:r>
            <a:r>
              <a:rPr lang="en-US" dirty="0" err="1" smtClean="0">
                <a:solidFill>
                  <a:srgbClr val="31859C"/>
                </a:solidFill>
              </a:rPr>
              <a:t>pl</a:t>
            </a:r>
            <a:r>
              <a:rPr lang="en-US" dirty="0" smtClean="0">
                <a:solidFill>
                  <a:srgbClr val="31859C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to </a:t>
            </a:r>
            <a:r>
              <a:rPr lang="en-US" dirty="0" err="1" smtClean="0">
                <a:solidFill>
                  <a:srgbClr val="31859C"/>
                </a:solidFill>
              </a:rPr>
              <a:t>bp</a:t>
            </a:r>
            <a:endParaRPr lang="en-US" dirty="0" smtClean="0">
              <a:solidFill>
                <a:srgbClr val="31859C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Send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bp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back to the user</a:t>
            </a:r>
          </a:p>
          <a:p>
            <a:pPr lvl="1"/>
            <a:endParaRPr lang="en-US" dirty="0">
              <a:solidFill>
                <a:srgbClr val="3185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9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31859C"/>
                </a:solidFill>
                <a:latin typeface="Consolas"/>
                <a:cs typeface="Consolas"/>
              </a:rPr>
              <a:t>memcpy</a:t>
            </a:r>
            <a:r>
              <a:rPr lang="en-US" dirty="0" smtClean="0">
                <a:solidFill>
                  <a:srgbClr val="31859C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31859C"/>
                </a:solidFill>
                <a:latin typeface="Consolas"/>
                <a:cs typeface="Consolas"/>
              </a:rPr>
              <a:t>bp</a:t>
            </a:r>
            <a:r>
              <a:rPr lang="en-US" dirty="0" smtClean="0">
                <a:solidFill>
                  <a:srgbClr val="31859C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31859C"/>
                </a:solidFill>
                <a:latin typeface="Consolas"/>
                <a:cs typeface="Consolas"/>
              </a:rPr>
              <a:t>pl</a:t>
            </a:r>
            <a:r>
              <a:rPr lang="en-US" dirty="0" smtClean="0">
                <a:solidFill>
                  <a:srgbClr val="31859C"/>
                </a:solidFill>
                <a:latin typeface="Consolas"/>
                <a:cs typeface="Consolas"/>
              </a:rPr>
              <a:t>, payload);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User supplies</a:t>
            </a:r>
          </a:p>
          <a:p>
            <a:pPr lvl="1"/>
            <a:r>
              <a:rPr lang="en-US" dirty="0" err="1" smtClean="0">
                <a:solidFill>
                  <a:srgbClr val="31859C"/>
                </a:solidFill>
              </a:rPr>
              <a:t>pl</a:t>
            </a:r>
            <a:r>
              <a:rPr lang="en-US" dirty="0" smtClean="0">
                <a:solidFill>
                  <a:srgbClr val="31859C"/>
                </a:solidFill>
              </a:rPr>
              <a:t> = “information”;</a:t>
            </a:r>
          </a:p>
          <a:p>
            <a:pPr lvl="1"/>
            <a:r>
              <a:rPr lang="en-US" dirty="0" smtClean="0">
                <a:solidFill>
                  <a:srgbClr val="31859C"/>
                </a:solidFill>
              </a:rPr>
              <a:t>payload = 11;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User receives 11 bytes of data containing “information”</a:t>
            </a:r>
          </a:p>
          <a:p>
            <a:pPr lvl="1"/>
            <a:endParaRPr lang="en-US" dirty="0">
              <a:solidFill>
                <a:srgbClr val="3185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1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31859C"/>
                </a:solidFill>
                <a:latin typeface="Consolas"/>
                <a:cs typeface="Consolas"/>
              </a:rPr>
              <a:t>memcpy</a:t>
            </a:r>
            <a:r>
              <a:rPr lang="en-US" dirty="0" smtClean="0">
                <a:solidFill>
                  <a:srgbClr val="31859C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31859C"/>
                </a:solidFill>
                <a:latin typeface="Consolas"/>
                <a:cs typeface="Consolas"/>
              </a:rPr>
              <a:t>bp</a:t>
            </a:r>
            <a:r>
              <a:rPr lang="en-US" dirty="0" smtClean="0">
                <a:solidFill>
                  <a:srgbClr val="31859C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31859C"/>
                </a:solidFill>
                <a:latin typeface="Consolas"/>
                <a:cs typeface="Consolas"/>
              </a:rPr>
              <a:t>pl</a:t>
            </a:r>
            <a:r>
              <a:rPr lang="en-US" dirty="0" smtClean="0">
                <a:solidFill>
                  <a:srgbClr val="31859C"/>
                </a:solidFill>
                <a:latin typeface="Consolas"/>
                <a:cs typeface="Consolas"/>
              </a:rPr>
              <a:t>, payload);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User supplies</a:t>
            </a:r>
          </a:p>
          <a:p>
            <a:pPr lvl="1"/>
            <a:r>
              <a:rPr lang="en-US" dirty="0" err="1" smtClean="0">
                <a:solidFill>
                  <a:srgbClr val="31859C"/>
                </a:solidFill>
              </a:rPr>
              <a:t>pl</a:t>
            </a:r>
            <a:r>
              <a:rPr lang="en-US" dirty="0" smtClean="0">
                <a:solidFill>
                  <a:srgbClr val="31859C"/>
                </a:solidFill>
              </a:rPr>
              <a:t> = “”;</a:t>
            </a:r>
          </a:p>
          <a:p>
            <a:pPr lvl="1"/>
            <a:r>
              <a:rPr lang="en-US" dirty="0" smtClean="0">
                <a:solidFill>
                  <a:srgbClr val="31859C"/>
                </a:solidFill>
              </a:rPr>
              <a:t>payload = 2000;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User receives 2000 bytes of server data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Whatever happened to be sitting in </a:t>
            </a:r>
            <a:r>
              <a:rPr lang="en-US" dirty="0" err="1" smtClean="0">
                <a:solidFill>
                  <a:srgbClr val="31859C"/>
                </a:solidFill>
              </a:rPr>
              <a:t>bp</a:t>
            </a:r>
            <a:r>
              <a:rPr lang="en-US" dirty="0" smtClean="0">
                <a:solidFill>
                  <a:srgbClr val="31859C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when its memory was allocated</a:t>
            </a:r>
          </a:p>
          <a:p>
            <a:pPr lvl="1"/>
            <a:endParaRPr lang="en-US" dirty="0">
              <a:solidFill>
                <a:srgbClr val="3185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13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Heartbleed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31859C"/>
                </a:solidFill>
                <a:latin typeface="Consolas"/>
                <a:cs typeface="Consolas"/>
              </a:rPr>
              <a:t>memcpy</a:t>
            </a:r>
            <a:r>
              <a:rPr lang="en-US" dirty="0" smtClean="0">
                <a:solidFill>
                  <a:srgbClr val="31859C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31859C"/>
                </a:solidFill>
                <a:latin typeface="Consolas"/>
                <a:cs typeface="Consolas"/>
              </a:rPr>
              <a:t>bp</a:t>
            </a:r>
            <a:r>
              <a:rPr lang="en-US" dirty="0" smtClean="0">
                <a:solidFill>
                  <a:srgbClr val="31859C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31859C"/>
                </a:solidFill>
                <a:latin typeface="Consolas"/>
                <a:cs typeface="Consolas"/>
              </a:rPr>
              <a:t>pl</a:t>
            </a:r>
            <a:r>
              <a:rPr lang="en-US" dirty="0" smtClean="0">
                <a:solidFill>
                  <a:srgbClr val="31859C"/>
                </a:solidFill>
                <a:latin typeface="Consolas"/>
                <a:cs typeface="Consolas"/>
              </a:rPr>
              <a:t>, payload);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This line of code was found in </a:t>
            </a:r>
            <a:r>
              <a:rPr lang="en-US" dirty="0" err="1" smtClean="0">
                <a:solidFill>
                  <a:srgbClr val="000000"/>
                </a:solidFill>
              </a:rPr>
              <a:t>OpenSSL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Security protocol used extensively across the internet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This line was in a function called heartbeat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Heartbleed</a:t>
            </a:r>
            <a:r>
              <a:rPr lang="en-US" dirty="0" smtClean="0">
                <a:solidFill>
                  <a:srgbClr val="000000"/>
                </a:solidFill>
              </a:rPr>
              <a:t> bug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3185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1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8616"/>
          <a:stretch/>
        </p:blipFill>
        <p:spPr>
          <a:xfrm>
            <a:off x="1" y="0"/>
            <a:ext cx="4468578" cy="4893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1385"/>
          <a:stretch/>
        </p:blipFill>
        <p:spPr>
          <a:xfrm>
            <a:off x="4736384" y="2291188"/>
            <a:ext cx="4407616" cy="45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0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RSA</a:t>
            </a:r>
          </a:p>
          <a:p>
            <a:pPr lvl="1"/>
            <a:r>
              <a:rPr lang="en-US" dirty="0" smtClean="0"/>
              <a:t>Public key encryption</a:t>
            </a:r>
          </a:p>
          <a:p>
            <a:pPr lvl="1"/>
            <a:r>
              <a:rPr lang="en-US" dirty="0" smtClean="0"/>
              <a:t>Factoring is hard</a:t>
            </a:r>
          </a:p>
          <a:p>
            <a:pPr lvl="2"/>
            <a:r>
              <a:rPr lang="en-US" dirty="0" smtClean="0"/>
              <a:t>We hope</a:t>
            </a:r>
          </a:p>
          <a:p>
            <a:r>
              <a:rPr lang="en-US" dirty="0" smtClean="0"/>
              <a:t>SSH</a:t>
            </a:r>
          </a:p>
          <a:p>
            <a:pPr lvl="1"/>
            <a:r>
              <a:rPr lang="en-US" dirty="0" smtClean="0"/>
              <a:t>Setting up </a:t>
            </a:r>
            <a:r>
              <a:rPr lang="en-US" dirty="0" err="1" smtClean="0"/>
              <a:t>git</a:t>
            </a:r>
            <a:r>
              <a:rPr lang="en-US" dirty="0" smtClean="0"/>
              <a:t> without HTTPS</a:t>
            </a:r>
          </a:p>
          <a:p>
            <a:pPr lvl="1"/>
            <a:r>
              <a:rPr lang="en-US" dirty="0" smtClean="0"/>
              <a:t>Need to upload public key</a:t>
            </a:r>
          </a:p>
          <a:p>
            <a:pPr lvl="1"/>
            <a:r>
              <a:rPr lang="en-US" dirty="0" smtClean="0"/>
              <a:t>Used to connect to CSE servers</a:t>
            </a:r>
          </a:p>
          <a:p>
            <a:pPr lvl="1"/>
            <a:r>
              <a:rPr lang="en-US" dirty="0" smtClean="0"/>
              <a:t>Not built into Windows (</a:t>
            </a:r>
            <a:r>
              <a:rPr lang="en-US" dirty="0" err="1" smtClean="0"/>
              <a:t>PuTTY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068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3379"/>
          </a:xfrm>
        </p:spPr>
        <p:txBody>
          <a:bodyPr>
            <a:normAutofit/>
          </a:bodyPr>
          <a:lstStyle/>
          <a:p>
            <a:r>
              <a:rPr lang="en-US" dirty="0" smtClean="0"/>
              <a:t>One way function</a:t>
            </a:r>
          </a:p>
          <a:p>
            <a:r>
              <a:rPr lang="en-US" dirty="0" smtClean="0"/>
              <a:t>Easy to compute hash</a:t>
            </a:r>
          </a:p>
          <a:p>
            <a:r>
              <a:rPr lang="en-US" dirty="0" smtClean="0"/>
              <a:t>Computationally infeasible to inverse</a:t>
            </a:r>
          </a:p>
          <a:p>
            <a:r>
              <a:rPr lang="en-US" dirty="0" smtClean="0"/>
              <a:t>Small input space leads to lack of security</a:t>
            </a:r>
          </a:p>
          <a:p>
            <a:pPr lvl="1"/>
            <a:r>
              <a:rPr lang="en-US" dirty="0" smtClean="0"/>
              <a:t>Weak passwords</a:t>
            </a:r>
          </a:p>
          <a:p>
            <a:pPr lvl="1"/>
            <a:r>
              <a:rPr lang="en-US" dirty="0" smtClean="0"/>
              <a:t>Brute force search</a:t>
            </a:r>
          </a:p>
          <a:p>
            <a:pPr lvl="2"/>
            <a:r>
              <a:rPr lang="en-US" dirty="0" smtClean="0"/>
              <a:t>Dictionary attack</a:t>
            </a:r>
          </a:p>
          <a:p>
            <a:pPr lvl="2"/>
            <a:r>
              <a:rPr lang="en-US" dirty="0" smtClean="0"/>
              <a:t>Rainbow table</a:t>
            </a:r>
          </a:p>
          <a:p>
            <a:r>
              <a:rPr lang="en-US" dirty="0" smtClean="0"/>
              <a:t>Avalanche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26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0174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/>
              <a:t>Passwords and Hashing</a:t>
            </a:r>
            <a:endParaRPr 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5142779"/>
          </a:xfrm>
          <a:ln/>
        </p:spPr>
        <p:txBody>
          <a:bodyPr>
            <a:normAutofit/>
          </a:bodyPr>
          <a:lstStyle/>
          <a:p>
            <a:pPr marL="391686" indent="-293764">
              <a:buSzPct val="45000"/>
              <a:buFont typeface="Wingdings" charset="0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/>
              <a:t>SHA256 hash of my password</a:t>
            </a:r>
          </a:p>
          <a:p>
            <a:pPr marL="791694" lvl="1" indent="-293764">
              <a:buSzPct val="45000"/>
              <a:buFont typeface="Wingdings" charset="0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nl-NL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1906bc7c801f03c41551b06e2fd406e8f471787c51357e8731ec61dd599f04c8</a:t>
            </a:r>
          </a:p>
          <a:p>
            <a:pPr marL="391686" indent="-293764">
              <a:buSzPct val="45000"/>
              <a:buFont typeface="Wingdings" charset="0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/>
              <a:t>SHA256 hash of </a:t>
            </a:r>
            <a:r>
              <a:rPr lang="en-US" dirty="0" smtClean="0"/>
              <a:t>my password with 1 edit</a:t>
            </a:r>
            <a:endParaRPr lang="en-US" dirty="0"/>
          </a:p>
          <a:p>
            <a:pPr marL="791694" lvl="1" indent="-293764">
              <a:buSzPct val="45000"/>
              <a:buFont typeface="Wingdings" charset="0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de-DE" dirty="0" smtClean="0">
                <a:solidFill>
                  <a:srgbClr val="31859C"/>
                </a:solidFill>
                <a:latin typeface="Consolas"/>
                <a:cs typeface="Consolas"/>
              </a:rPr>
              <a:t>6410ef0d3a6d3324fcba02131e5742215c99301055398a75457a27ac89dffb5f</a:t>
            </a:r>
          </a:p>
          <a:p>
            <a:pPr marL="391686" indent="-293764">
              <a:buSzPct val="45000"/>
              <a:buFont typeface="Wingdings" charset="0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>
                <a:cs typeface="Consolas"/>
              </a:rPr>
              <a:t>Inputs must match exactly</a:t>
            </a:r>
            <a:endParaRPr lang="en-US" dirty="0">
              <a:cs typeface="Consolas"/>
            </a:endParaRPr>
          </a:p>
          <a:p>
            <a:pPr marL="391686" indent="-293764">
              <a:buSzPct val="45000"/>
              <a:buFont typeface="Wingdings" charset="0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907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6326"/>
          </a:xfrm>
        </p:spPr>
        <p:txBody>
          <a:bodyPr>
            <a:normAutofit/>
          </a:bodyPr>
          <a:lstStyle/>
          <a:p>
            <a:r>
              <a:rPr lang="en-US" dirty="0" smtClean="0"/>
              <a:t>Man-in-the-middle</a:t>
            </a:r>
          </a:p>
          <a:p>
            <a:pPr lvl="1"/>
            <a:r>
              <a:rPr lang="en-US" dirty="0" smtClean="0"/>
              <a:t>Where does security start?</a:t>
            </a:r>
          </a:p>
          <a:p>
            <a:pPr lvl="1"/>
            <a:r>
              <a:rPr lang="en-US" dirty="0" smtClean="0"/>
              <a:t>What if someone replaces your public key while you’re uploading</a:t>
            </a:r>
          </a:p>
          <a:p>
            <a:pPr lvl="1"/>
            <a:r>
              <a:rPr lang="en-US" dirty="0" smtClean="0"/>
              <a:t>Intercept all communication and replace with their own</a:t>
            </a:r>
          </a:p>
          <a:p>
            <a:r>
              <a:rPr lang="en-US" dirty="0" smtClean="0"/>
              <a:t>Replay attack</a:t>
            </a:r>
          </a:p>
          <a:p>
            <a:pPr lvl="1"/>
            <a:r>
              <a:rPr lang="en-US" dirty="0" smtClean="0"/>
              <a:t>Resend observed network traffic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069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that can be </a:t>
            </a:r>
            <a:r>
              <a:rPr lang="en-US" dirty="0" smtClean="0"/>
              <a:t>exploited by attackers</a:t>
            </a:r>
          </a:p>
          <a:p>
            <a:r>
              <a:rPr lang="en-US" dirty="0" smtClean="0"/>
              <a:t>Constantly exploited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7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Virus - Biology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a host to reproduce</a:t>
            </a:r>
          </a:p>
          <a:p>
            <a:r>
              <a:rPr lang="en-US" dirty="0" smtClean="0"/>
              <a:t>Contains DNA or RNA</a:t>
            </a:r>
          </a:p>
          <a:p>
            <a:r>
              <a:rPr lang="en-US" dirty="0" smtClean="0"/>
              <a:t>Protective coating of proteins</a:t>
            </a:r>
            <a:endParaRPr lang="en-US" dirty="0"/>
          </a:p>
        </p:txBody>
      </p:sp>
      <p:pic>
        <p:nvPicPr>
          <p:cNvPr id="4" name="Picture 3" descr="15671.tif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1" y="3542632"/>
            <a:ext cx="3061368" cy="306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0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Virus -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a host to reproduce</a:t>
            </a:r>
          </a:p>
          <a:p>
            <a:r>
              <a:rPr lang="en-US" dirty="0" smtClean="0"/>
              <a:t>Contains code (not genetic)</a:t>
            </a:r>
          </a:p>
          <a:p>
            <a:r>
              <a:rPr lang="en-US" dirty="0" smtClean="0"/>
              <a:t>Packaged as a program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422650"/>
            <a:ext cx="53340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07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Viruses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Once it finds a host</a:t>
            </a:r>
          </a:p>
          <a:p>
            <a:pPr lvl="1"/>
            <a:r>
              <a:rPr lang="en-US" dirty="0" smtClean="0"/>
              <a:t>Reproduce and spread</a:t>
            </a:r>
          </a:p>
          <a:p>
            <a:pPr lvl="1"/>
            <a:r>
              <a:rPr lang="en-US" dirty="0" smtClean="0"/>
              <a:t>Often has a mission</a:t>
            </a:r>
          </a:p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Senseless destruction?</a:t>
            </a:r>
          </a:p>
          <a:p>
            <a:pPr lvl="2"/>
            <a:r>
              <a:rPr lang="en-US" dirty="0"/>
              <a:t>A good virus does not kill it’s </a:t>
            </a:r>
            <a:r>
              <a:rPr lang="en-US" dirty="0" smtClean="0"/>
              <a:t>host</a:t>
            </a:r>
          </a:p>
          <a:p>
            <a:pPr lvl="1"/>
            <a:r>
              <a:rPr lang="en-US" dirty="0" smtClean="0"/>
              <a:t>Revenge?</a:t>
            </a:r>
          </a:p>
          <a:p>
            <a:pPr lvl="2"/>
            <a:r>
              <a:rPr lang="en-US" dirty="0" smtClean="0"/>
              <a:t>Sometimes</a:t>
            </a:r>
          </a:p>
          <a:p>
            <a:pPr lvl="1"/>
            <a:r>
              <a:rPr lang="en-US" dirty="0" smtClean="0"/>
              <a:t>Challenge?</a:t>
            </a:r>
          </a:p>
          <a:p>
            <a:pPr lvl="2"/>
            <a:r>
              <a:rPr lang="en-US" dirty="0" smtClean="0"/>
              <a:t>Seems legit</a:t>
            </a:r>
          </a:p>
          <a:p>
            <a:pPr lvl="1"/>
            <a:r>
              <a:rPr lang="en-US" dirty="0" smtClean="0"/>
              <a:t>Financial?</a:t>
            </a:r>
          </a:p>
          <a:p>
            <a:pPr lvl="2"/>
            <a:r>
              <a:rPr lang="en-US" dirty="0" err="1" smtClean="0"/>
              <a:t>BotNet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2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BotNet</a:t>
            </a:r>
            <a:r>
              <a:rPr lang="en-US" dirty="0" smtClean="0"/>
              <a:t>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/>
              <a:t>Legit company hires an ad agency</a:t>
            </a:r>
          </a:p>
          <a:p>
            <a:pPr lvl="1"/>
            <a:r>
              <a:rPr lang="en-US" dirty="0"/>
              <a:t>Pays per </a:t>
            </a:r>
            <a:r>
              <a:rPr lang="en-US" dirty="0" smtClean="0"/>
              <a:t>click</a:t>
            </a:r>
          </a:p>
          <a:p>
            <a:pPr lvl="1"/>
            <a:r>
              <a:rPr lang="en-US" dirty="0" smtClean="0"/>
              <a:t>Pays for traffic</a:t>
            </a:r>
            <a:endParaRPr lang="en-US" dirty="0"/>
          </a:p>
          <a:p>
            <a:r>
              <a:rPr lang="en-US" dirty="0"/>
              <a:t>Ad agency </a:t>
            </a:r>
            <a:r>
              <a:rPr lang="en-US" dirty="0" smtClean="0"/>
              <a:t>maliciously controls a </a:t>
            </a:r>
            <a:r>
              <a:rPr lang="en-US" dirty="0" err="1" smtClean="0"/>
              <a:t>BotNet</a:t>
            </a:r>
            <a:endParaRPr lang="en-US" dirty="0" smtClean="0"/>
          </a:p>
          <a:p>
            <a:r>
              <a:rPr lang="en-US" dirty="0" smtClean="0"/>
              <a:t>Puts </a:t>
            </a:r>
            <a:r>
              <a:rPr lang="en-US" dirty="0" err="1" smtClean="0"/>
              <a:t>BotNet</a:t>
            </a:r>
            <a:r>
              <a:rPr lang="en-US" dirty="0" smtClean="0"/>
              <a:t> to work spreading spam and clicking links</a:t>
            </a:r>
          </a:p>
          <a:p>
            <a:r>
              <a:rPr lang="en-US" dirty="0" smtClean="0"/>
              <a:t>Ad agency cashes big checks</a:t>
            </a:r>
          </a:p>
          <a:p>
            <a:r>
              <a:rPr lang="en-US" dirty="0" smtClean="0"/>
              <a:t>Motivation to keep hosts alive and healthy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8474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DoS</a:t>
            </a:r>
            <a:r>
              <a:rPr lang="en-US" dirty="0" smtClean="0"/>
              <a:t> – Denial of Service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Spam a site to shut it down</a:t>
            </a:r>
          </a:p>
          <a:p>
            <a:r>
              <a:rPr lang="en-US" dirty="0" smtClean="0"/>
              <a:t>Simplest version is easy to detect</a:t>
            </a:r>
          </a:p>
          <a:p>
            <a:pPr lvl="1"/>
            <a:r>
              <a:rPr lang="en-US" dirty="0" smtClean="0"/>
              <a:t>Many requests from a single IP</a:t>
            </a:r>
          </a:p>
          <a:p>
            <a:pPr lvl="1"/>
            <a:r>
              <a:rPr lang="en-US" dirty="0" smtClean="0"/>
              <a:t>Stop taking requests from that IP</a:t>
            </a:r>
          </a:p>
          <a:p>
            <a:r>
              <a:rPr lang="en-US" dirty="0" smtClean="0"/>
              <a:t>More dangerous with </a:t>
            </a:r>
            <a:r>
              <a:rPr lang="en-US" dirty="0" smtClean="0">
                <a:hlinkClick r:id="rId2"/>
              </a:rPr>
              <a:t>IP-Spoofing</a:t>
            </a:r>
            <a:endParaRPr lang="en-US" dirty="0" smtClean="0"/>
          </a:p>
          <a:p>
            <a:pPr lvl="1"/>
            <a:r>
              <a:rPr lang="en-US" dirty="0" smtClean="0"/>
              <a:t>Spoofing detection is possible</a:t>
            </a:r>
          </a:p>
          <a:p>
            <a:r>
              <a:rPr lang="en-US" dirty="0" smtClean="0"/>
              <a:t>With a </a:t>
            </a:r>
            <a:r>
              <a:rPr lang="en-US" dirty="0" err="1" smtClean="0"/>
              <a:t>BotNet</a:t>
            </a:r>
            <a:endParaRPr lang="en-US" dirty="0" smtClean="0"/>
          </a:p>
          <a:p>
            <a:pPr lvl="1"/>
            <a:r>
              <a:rPr lang="en-US" dirty="0" smtClean="0"/>
              <a:t>Distributed </a:t>
            </a:r>
            <a:r>
              <a:rPr lang="en-US" dirty="0" err="1" smtClean="0"/>
              <a:t>DoS</a:t>
            </a:r>
            <a:r>
              <a:rPr lang="en-US" dirty="0" smtClean="0"/>
              <a:t> (</a:t>
            </a:r>
            <a:r>
              <a:rPr lang="en-US" dirty="0" err="1" smtClean="0"/>
              <a:t>DDos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4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Social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vulnerable point in a well-designed security system?</a:t>
            </a:r>
          </a:p>
          <a:p>
            <a:pPr lvl="1"/>
            <a:r>
              <a:rPr lang="en-US" dirty="0" smtClean="0"/>
              <a:t>Humans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69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HTML/PHP code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4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smtClean="0"/>
              <a:t>Breaches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257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Sony PSN (2011)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~77 million </a:t>
            </a:r>
            <a:r>
              <a:rPr lang="en-US" dirty="0" smtClean="0"/>
              <a:t>users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Target (2013)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Reports of 40-110 million customers </a:t>
            </a:r>
            <a:r>
              <a:rPr lang="en-US" dirty="0" smtClean="0"/>
              <a:t>affected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JP Morgan Chase (2014)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~76 million </a:t>
            </a:r>
            <a:r>
              <a:rPr lang="en-US" dirty="0" smtClean="0"/>
              <a:t>users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Many others</a:t>
            </a:r>
            <a:endParaRPr lang="en-US" dirty="0" smtClean="0"/>
          </a:p>
        </p:txBody>
      </p:sp>
      <p:pic>
        <p:nvPicPr>
          <p:cNvPr id="4" name="Picture 3" descr="customer-info-hack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80" y="1541442"/>
            <a:ext cx="2350080" cy="1632171"/>
          </a:xfrm>
          <a:prstGeom prst="rect">
            <a:avLst/>
          </a:prstGeom>
        </p:spPr>
      </p:pic>
      <p:pic>
        <p:nvPicPr>
          <p:cNvPr id="5" name="Picture 4" descr="adobe-hack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65" y="4659229"/>
            <a:ext cx="2348295" cy="16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81579"/>
            <a:ext cx="8229600" cy="962526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Allow anyone to get information about any user by UID</a:t>
            </a: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578250"/>
            <a:ext cx="4114800" cy="82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6002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$query = “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SELECT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name,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email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953735"/>
                </a:solidFill>
                <a:latin typeface="Consolas"/>
                <a:cs typeface="Consolas"/>
              </a:rPr>
              <a:t>FROM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user </a:t>
            </a:r>
            <a:r>
              <a:rPr lang="en-US" sz="2400" dirty="0">
                <a:solidFill>
                  <a:srgbClr val="953735"/>
                </a:solidFill>
                <a:latin typeface="Consolas"/>
                <a:cs typeface="Consolas"/>
              </a:rPr>
              <a:t>WHERE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uid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=‘” + $_POST[“UID”] + “’”;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590089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$query = “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SELECT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name,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email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953735"/>
                </a:solidFill>
                <a:latin typeface="Consolas"/>
                <a:cs typeface="Consolas"/>
              </a:rPr>
              <a:t>FROM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user </a:t>
            </a:r>
            <a:r>
              <a:rPr lang="en-US" sz="2400" dirty="0">
                <a:solidFill>
                  <a:srgbClr val="953735"/>
                </a:solidFill>
                <a:latin typeface="Consolas"/>
                <a:cs typeface="Consolas"/>
              </a:rPr>
              <a:t>WHERE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uid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=‘295081754966’”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…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“Jesse Hartloff”, “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hartloff@buffalo.edu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”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441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2526"/>
            <a:ext cx="8229600" cy="314157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Attacker wants all emails to send spam</a:t>
            </a:r>
          </a:p>
          <a:p>
            <a:r>
              <a:rPr lang="en-US" sz="3000" dirty="0" smtClean="0"/>
              <a:t>Needs to know every UID</a:t>
            </a:r>
          </a:p>
          <a:p>
            <a:r>
              <a:rPr lang="en-US" sz="3000" dirty="0" smtClean="0"/>
              <a:t>Can brute force UID’s</a:t>
            </a:r>
          </a:p>
          <a:p>
            <a:pPr lvl="1"/>
            <a:r>
              <a:rPr lang="en-US" sz="3000" dirty="0" smtClean="0"/>
              <a:t>Easy to detect</a:t>
            </a:r>
          </a:p>
          <a:p>
            <a:pPr lvl="1"/>
            <a:r>
              <a:rPr lang="en-US" sz="3000" dirty="0" smtClean="0"/>
              <a:t>Stop taking requests from same IP</a:t>
            </a: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583447"/>
            <a:ext cx="4114800" cy="82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6002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$query = “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SELECT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name,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email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953735"/>
                </a:solidFill>
                <a:latin typeface="Consolas"/>
                <a:cs typeface="Consolas"/>
              </a:rPr>
              <a:t>FROM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user </a:t>
            </a:r>
            <a:r>
              <a:rPr lang="en-US" sz="2400" dirty="0">
                <a:solidFill>
                  <a:srgbClr val="953735"/>
                </a:solidFill>
                <a:latin typeface="Consolas"/>
                <a:cs typeface="Consolas"/>
              </a:rPr>
              <a:t>WHERE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uid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=‘” + $_POST[“UID”] + “’”;</a:t>
            </a:r>
          </a:p>
        </p:txBody>
      </p:sp>
    </p:spTree>
    <p:extLst>
      <p:ext uri="{BB962C8B-B14F-4D97-AF65-F5344CB8AC3E}">
        <p14:creationId xmlns:p14="http://schemas.microsoft.com/office/powerpoint/2010/main" val="62632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2316"/>
            <a:ext cx="8229600" cy="216568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000" dirty="0" smtClean="0"/>
              <a:t>“Uh oh”</a:t>
            </a:r>
          </a:p>
          <a:p>
            <a:pPr marL="0" indent="0" algn="ctr">
              <a:buNone/>
            </a:pPr>
            <a:endParaRPr lang="en-US" sz="3000" dirty="0"/>
          </a:p>
          <a:p>
            <a:r>
              <a:rPr lang="en-US" sz="3000" dirty="0" smtClean="0"/>
              <a:t>Returns every users’ name and email address</a:t>
            </a:r>
          </a:p>
          <a:p>
            <a:r>
              <a:rPr lang="en-US" sz="3000" dirty="0" smtClean="0"/>
              <a:t>Spammers rejoice!</a:t>
            </a: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$query = “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SELECT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name,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email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953735"/>
                </a:solidFill>
                <a:latin typeface="Consolas"/>
                <a:cs typeface="Consolas"/>
              </a:rPr>
              <a:t>FROM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user </a:t>
            </a:r>
            <a:r>
              <a:rPr lang="en-US" sz="2400" dirty="0">
                <a:solidFill>
                  <a:srgbClr val="953735"/>
                </a:solidFill>
                <a:latin typeface="Consolas"/>
                <a:cs typeface="Consolas"/>
              </a:rPr>
              <a:t>WHERE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uid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=‘” + $_POST[“UID”] + “’”;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564429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$query = “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SELECT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name,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email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953735"/>
                </a:solidFill>
                <a:latin typeface="Consolas"/>
                <a:cs typeface="Consolas"/>
              </a:rPr>
              <a:t>FROM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user </a:t>
            </a:r>
            <a:r>
              <a:rPr lang="en-US" sz="2400" dirty="0">
                <a:solidFill>
                  <a:srgbClr val="953735"/>
                </a:solidFill>
                <a:latin typeface="Consolas"/>
                <a:cs typeface="Consolas"/>
              </a:rPr>
              <a:t>WHERE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uid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=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‘’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OR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‘12’=‘12’”;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2662469"/>
            <a:ext cx="4178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5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40947"/>
            <a:ext cx="8229600" cy="1256632"/>
          </a:xfrm>
        </p:spPr>
        <p:txBody>
          <a:bodyPr>
            <a:normAutofit/>
          </a:bodyPr>
          <a:lstStyle/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$query = “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SELECT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name,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email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953735"/>
                </a:solidFill>
                <a:latin typeface="Consolas"/>
                <a:cs typeface="Consolas"/>
              </a:rPr>
              <a:t>FROM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user </a:t>
            </a:r>
            <a:r>
              <a:rPr lang="en-US" sz="2400" dirty="0">
                <a:solidFill>
                  <a:srgbClr val="953735"/>
                </a:solidFill>
                <a:latin typeface="Consolas"/>
                <a:cs typeface="Consolas"/>
              </a:rPr>
              <a:t>WHERE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uid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=‘” + $_POST[“UID”] + “’”;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40783"/>
            <a:ext cx="8229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$query = “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SELECT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name,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email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953735"/>
                </a:solidFill>
                <a:latin typeface="Consolas"/>
                <a:cs typeface="Consolas"/>
              </a:rPr>
              <a:t>FROM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user </a:t>
            </a:r>
            <a:r>
              <a:rPr lang="en-US" sz="2400" dirty="0">
                <a:solidFill>
                  <a:srgbClr val="953735"/>
                </a:solidFill>
                <a:latin typeface="Consolas"/>
                <a:cs typeface="Consolas"/>
              </a:rPr>
              <a:t>WHERE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uid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=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‘’; </a:t>
            </a:r>
            <a:r>
              <a:rPr lang="en-US" sz="2400" dirty="0" smtClean="0">
                <a:solidFill>
                  <a:srgbClr val="953735"/>
                </a:solidFill>
                <a:latin typeface="Consolas"/>
                <a:cs typeface="Consolas"/>
              </a:rPr>
              <a:t>DROP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953735"/>
                </a:solidFill>
                <a:latin typeface="Consolas"/>
                <a:cs typeface="Consolas"/>
              </a:rPr>
              <a:t>TABLE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users; </a:t>
            </a:r>
            <a:r>
              <a:rPr lang="en-US" sz="2400" dirty="0" smtClean="0">
                <a:solidFill>
                  <a:srgbClr val="953735"/>
                </a:solidFill>
                <a:latin typeface="Consolas"/>
                <a:cs typeface="Consolas"/>
              </a:rPr>
              <a:t>SELECT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* </a:t>
            </a:r>
            <a:r>
              <a:rPr lang="en-US" sz="2400" dirty="0" smtClean="0">
                <a:solidFill>
                  <a:srgbClr val="953735"/>
                </a:solidFill>
                <a:latin typeface="Consolas"/>
                <a:cs typeface="Consolas"/>
              </a:rPr>
              <a:t>FROM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passwords </a:t>
            </a:r>
            <a:r>
              <a:rPr lang="en-US" sz="2400" dirty="0" smtClean="0">
                <a:solidFill>
                  <a:srgbClr val="953735"/>
                </a:solidFill>
                <a:latin typeface="Consolas"/>
                <a:cs typeface="Consolas"/>
              </a:rPr>
              <a:t>WHERE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‘12’=‘12’”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962592"/>
            <a:ext cx="5994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3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- Prevention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011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Validate user inputs</a:t>
            </a:r>
          </a:p>
          <a:p>
            <a:r>
              <a:rPr lang="en-US" sz="4000" dirty="0" smtClean="0"/>
              <a:t>Use language functions to clean inputs</a:t>
            </a:r>
          </a:p>
          <a:p>
            <a:r>
              <a:rPr lang="en-US" sz="4000" dirty="0" smtClean="0"/>
              <a:t>Prevents most attacks</a:t>
            </a:r>
          </a:p>
          <a:p>
            <a:r>
              <a:rPr lang="en-US" sz="4000" dirty="0" smtClean="0"/>
              <a:t>Still one of the most common software attacks</a:t>
            </a:r>
          </a:p>
          <a:p>
            <a:pPr lvl="1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62764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879692"/>
            <a:ext cx="8458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1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855</Words>
  <Application>Microsoft Macintosh PowerPoint</Application>
  <PresentationFormat>On-screen Show (4:3)</PresentationFormat>
  <Paragraphs>164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Security</vt:lpstr>
      <vt:lpstr>Security Flaws</vt:lpstr>
      <vt:lpstr>Database Breaches</vt:lpstr>
      <vt:lpstr>SQL</vt:lpstr>
      <vt:lpstr>SQL Attack</vt:lpstr>
      <vt:lpstr>SQL Injection</vt:lpstr>
      <vt:lpstr>SQL Injection</vt:lpstr>
      <vt:lpstr>SQL Injection - Prevention </vt:lpstr>
      <vt:lpstr>SQL Injection</vt:lpstr>
      <vt:lpstr>Buffer Overflow</vt:lpstr>
      <vt:lpstr>More C Code</vt:lpstr>
      <vt:lpstr>More C Code</vt:lpstr>
      <vt:lpstr>More C Code</vt:lpstr>
      <vt:lpstr>Heartbleed</vt:lpstr>
      <vt:lpstr>PowerPoint Presentation</vt:lpstr>
      <vt:lpstr>Secure Communication</vt:lpstr>
      <vt:lpstr>Secure Hashing</vt:lpstr>
      <vt:lpstr>Passwords and Hashing</vt:lpstr>
      <vt:lpstr>Network Attacks</vt:lpstr>
      <vt:lpstr>Virus - Biology</vt:lpstr>
      <vt:lpstr>Virus - Computer</vt:lpstr>
      <vt:lpstr>Computer Viruses</vt:lpstr>
      <vt:lpstr>BotNet Scenario</vt:lpstr>
      <vt:lpstr>DoS – Denial of Service Attack</vt:lpstr>
      <vt:lpstr>Social Engineering</vt:lpstr>
      <vt:lpstr>Challenge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56</cp:revision>
  <dcterms:created xsi:type="dcterms:W3CDTF">2015-08-25T05:16:22Z</dcterms:created>
  <dcterms:modified xsi:type="dcterms:W3CDTF">2015-09-30T16:59:00Z</dcterms:modified>
</cp:coreProperties>
</file>