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3" r:id="rId9"/>
    <p:sldId id="263" r:id="rId10"/>
    <p:sldId id="264" r:id="rId11"/>
    <p:sldId id="265" r:id="rId12"/>
    <p:sldId id="266" r:id="rId13"/>
    <p:sldId id="267" r:id="rId14"/>
    <p:sldId id="268" r:id="rId15"/>
    <p:sldId id="270" r:id="rId16"/>
    <p:sldId id="271" r:id="rId17"/>
    <p:sldId id="272" r:id="rId1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4498431-FB7C-4F18-A0B9-A0ACBCE5EC7A}" type="datetimeFigureOut">
              <a:rPr lang="it-IT" smtClean="0"/>
              <a:pPr/>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422EF96-2F91-4522-8C72-B6D6F24EC7C7}"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98431-FB7C-4F18-A0B9-A0ACBCE5EC7A}" type="datetimeFigureOut">
              <a:rPr lang="it-IT" smtClean="0"/>
              <a:pPr/>
              <a:t>10/11/2015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2EF96-2F91-4522-8C72-B6D6F24EC7C7}"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b="1" dirty="0" smtClean="0"/>
              <a:t>IDS2: RASD </a:t>
            </a:r>
            <a:r>
              <a:rPr lang="it-IT" b="1" dirty="0" err="1" smtClean="0"/>
              <a:t>presentation</a:t>
            </a:r>
            <a:endParaRPr lang="it-IT" b="1" dirty="0"/>
          </a:p>
        </p:txBody>
      </p:sp>
      <p:sp>
        <p:nvSpPr>
          <p:cNvPr id="3" name="Sottotitolo 2"/>
          <p:cNvSpPr>
            <a:spLocks noGrp="1"/>
          </p:cNvSpPr>
          <p:nvPr>
            <p:ph type="subTitle" idx="1"/>
          </p:nvPr>
        </p:nvSpPr>
        <p:spPr/>
        <p:txBody>
          <a:bodyPr/>
          <a:lstStyle/>
          <a:p>
            <a:r>
              <a:rPr lang="it-IT" dirty="0" smtClean="0"/>
              <a:t>Alessandro Macchi</a:t>
            </a:r>
          </a:p>
          <a:p>
            <a:r>
              <a:rPr lang="it-IT" dirty="0" smtClean="0"/>
              <a:t>Caterina </a:t>
            </a:r>
            <a:r>
              <a:rPr lang="it-IT" dirty="0" err="1" smtClean="0"/>
              <a:t>Finetti</a:t>
            </a:r>
            <a:endParaRPr lang="it-IT" dirty="0" smtClean="0"/>
          </a:p>
          <a:p>
            <a:r>
              <a:rPr lang="it-IT" dirty="0" smtClean="0"/>
              <a:t>Simone </a:t>
            </a:r>
            <a:r>
              <a:rPr lang="it-IT" dirty="0" err="1" smtClean="0"/>
              <a:t>Manzoli</a:t>
            </a:r>
            <a:endParaRPr lang="it-IT" dirty="0"/>
          </a:p>
        </p:txBody>
      </p:sp>
      <p:pic>
        <p:nvPicPr>
          <p:cNvPr id="1026" name="Picture 2"/>
          <p:cNvPicPr>
            <a:picLocks noChangeAspect="1" noChangeArrowheads="1"/>
          </p:cNvPicPr>
          <p:nvPr/>
        </p:nvPicPr>
        <p:blipFill>
          <a:blip r:embed="rId2" cstate="print"/>
          <a:srcRect/>
          <a:stretch>
            <a:fillRect/>
          </a:stretch>
        </p:blipFill>
        <p:spPr bwMode="auto">
          <a:xfrm>
            <a:off x="3707904" y="692696"/>
            <a:ext cx="1743075" cy="17526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Standard </a:t>
            </a:r>
            <a:r>
              <a:rPr lang="it-IT" b="1" dirty="0" err="1" smtClean="0"/>
              <a:t>Call</a:t>
            </a:r>
            <a:r>
              <a:rPr lang="it-IT" b="1" dirty="0" smtClean="0"/>
              <a:t> – </a:t>
            </a:r>
            <a:r>
              <a:rPr lang="it-IT" b="1" dirty="0" err="1" smtClean="0"/>
              <a:t>Use</a:t>
            </a:r>
            <a:r>
              <a:rPr lang="it-IT" b="1" dirty="0" smtClean="0"/>
              <a:t> Case </a:t>
            </a:r>
            <a:r>
              <a:rPr lang="it-IT" b="1" dirty="0" err="1" smtClean="0"/>
              <a:t>Diagram</a:t>
            </a:r>
            <a:endParaRPr lang="it-IT" b="1" dirty="0"/>
          </a:p>
        </p:txBody>
      </p:sp>
      <p:pic>
        <p:nvPicPr>
          <p:cNvPr id="3" name="Immagine 2" descr="DiagrammadeiCasidUso1.png"/>
          <p:cNvPicPr>
            <a:picLocks noChangeAspect="1"/>
          </p:cNvPicPr>
          <p:nvPr/>
        </p:nvPicPr>
        <p:blipFill>
          <a:blip r:embed="rId2" cstate="print"/>
          <a:stretch>
            <a:fillRect/>
          </a:stretch>
        </p:blipFill>
        <p:spPr>
          <a:xfrm>
            <a:off x="63946" y="1568921"/>
            <a:ext cx="8972550" cy="4524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Standard </a:t>
            </a:r>
            <a:r>
              <a:rPr lang="it-IT" b="1" dirty="0" err="1" smtClean="0"/>
              <a:t>Call</a:t>
            </a:r>
            <a:r>
              <a:rPr lang="it-IT" b="1" dirty="0" smtClean="0"/>
              <a:t> - UML</a:t>
            </a:r>
            <a:endParaRPr lang="it-IT" b="1" dirty="0"/>
          </a:p>
        </p:txBody>
      </p:sp>
      <p:pic>
        <p:nvPicPr>
          <p:cNvPr id="22530" name="Picture 2"/>
          <p:cNvPicPr>
            <a:picLocks noChangeAspect="1" noChangeArrowheads="1"/>
          </p:cNvPicPr>
          <p:nvPr/>
        </p:nvPicPr>
        <p:blipFill>
          <a:blip r:embed="rId2" cstate="print"/>
          <a:srcRect/>
          <a:stretch>
            <a:fillRect/>
          </a:stretch>
        </p:blipFill>
        <p:spPr bwMode="auto">
          <a:xfrm>
            <a:off x="49143" y="1900301"/>
            <a:ext cx="9059361" cy="33288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Standard </a:t>
            </a:r>
            <a:r>
              <a:rPr lang="it-IT" b="1" dirty="0" err="1" smtClean="0"/>
              <a:t>Call</a:t>
            </a:r>
            <a:r>
              <a:rPr lang="it-IT" b="1" dirty="0" smtClean="0"/>
              <a:t> – </a:t>
            </a:r>
            <a:r>
              <a:rPr lang="it-IT" b="1" dirty="0" err="1" smtClean="0"/>
              <a:t>Sequence</a:t>
            </a:r>
            <a:r>
              <a:rPr lang="it-IT" b="1" dirty="0" smtClean="0"/>
              <a:t> </a:t>
            </a:r>
            <a:r>
              <a:rPr lang="it-IT" b="1" dirty="0" err="1" smtClean="0"/>
              <a:t>Diagram</a:t>
            </a:r>
            <a:endParaRPr lang="it-IT" b="1" dirty="0"/>
          </a:p>
        </p:txBody>
      </p:sp>
      <p:pic>
        <p:nvPicPr>
          <p:cNvPr id="23554" name="Picture 2"/>
          <p:cNvPicPr>
            <a:picLocks noChangeAspect="1" noChangeArrowheads="1"/>
          </p:cNvPicPr>
          <p:nvPr/>
        </p:nvPicPr>
        <p:blipFill>
          <a:blip r:embed="rId2" cstate="print"/>
          <a:srcRect/>
          <a:stretch>
            <a:fillRect/>
          </a:stretch>
        </p:blipFill>
        <p:spPr bwMode="auto">
          <a:xfrm>
            <a:off x="1475656" y="1412776"/>
            <a:ext cx="6299448" cy="50292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Shared</a:t>
            </a:r>
            <a:r>
              <a:rPr lang="it-IT" b="1" dirty="0" smtClean="0"/>
              <a:t> </a:t>
            </a:r>
            <a:r>
              <a:rPr lang="it-IT" b="1" dirty="0" err="1" smtClean="0"/>
              <a:t>Call</a:t>
            </a:r>
            <a:r>
              <a:rPr lang="it-IT" b="1" dirty="0" smtClean="0"/>
              <a:t> - </a:t>
            </a:r>
            <a:r>
              <a:rPr lang="it-IT" b="1" dirty="0" err="1" smtClean="0"/>
              <a:t>Use</a:t>
            </a:r>
            <a:r>
              <a:rPr lang="it-IT" b="1" dirty="0" smtClean="0"/>
              <a:t> Case</a:t>
            </a:r>
            <a:endParaRPr lang="it-IT" b="1" dirty="0"/>
          </a:p>
        </p:txBody>
      </p:sp>
      <p:graphicFrame>
        <p:nvGraphicFramePr>
          <p:cNvPr id="6" name="Tabella 5"/>
          <p:cNvGraphicFramePr>
            <a:graphicFrameLocks noGrp="1"/>
          </p:cNvGraphicFramePr>
          <p:nvPr/>
        </p:nvGraphicFramePr>
        <p:xfrm>
          <a:off x="395536" y="1340768"/>
          <a:ext cx="8352928" cy="5202734"/>
        </p:xfrm>
        <a:graphic>
          <a:graphicData uri="http://schemas.openxmlformats.org/drawingml/2006/table">
            <a:tbl>
              <a:tblPr/>
              <a:tblGrid>
                <a:gridCol w="1701523"/>
                <a:gridCol w="6651405"/>
              </a:tblGrid>
              <a:tr h="338474">
                <a:tc>
                  <a:txBody>
                    <a:bodyPr/>
                    <a:lstStyle/>
                    <a:p>
                      <a:pPr>
                        <a:spcAft>
                          <a:spcPts val="0"/>
                        </a:spcAft>
                      </a:pPr>
                      <a:r>
                        <a:rPr lang="it-IT" sz="1800" b="1" kern="150" dirty="0" err="1">
                          <a:latin typeface="+mj-lt"/>
                          <a:ea typeface="Droid Sans Fallback"/>
                          <a:cs typeface="FreeSans"/>
                        </a:rPr>
                        <a:t>Name</a:t>
                      </a:r>
                      <a:endParaRPr lang="it-IT" sz="1800" b="1" kern="150" dirty="0">
                        <a:latin typeface="+mj-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kern="1200" baseline="0" dirty="0" err="1" smtClean="0">
                          <a:solidFill>
                            <a:schemeClr val="tx1"/>
                          </a:solidFill>
                          <a:latin typeface="+mn-lt"/>
                          <a:ea typeface="+mn-ea"/>
                          <a:cs typeface="+mn-cs"/>
                        </a:rPr>
                        <a:t>Shared</a:t>
                      </a:r>
                      <a:r>
                        <a:rPr lang="it-IT" sz="1100" kern="1200" baseline="0" dirty="0" smtClean="0">
                          <a:solidFill>
                            <a:schemeClr val="tx1"/>
                          </a:solidFill>
                          <a:latin typeface="+mn-lt"/>
                          <a:ea typeface="+mn-ea"/>
                          <a:cs typeface="+mn-cs"/>
                        </a:rPr>
                        <a:t> taxi </a:t>
                      </a:r>
                      <a:r>
                        <a:rPr lang="it-IT" sz="1100" kern="1200" baseline="0" dirty="0" err="1" smtClean="0">
                          <a:solidFill>
                            <a:schemeClr val="tx1"/>
                          </a:solidFill>
                          <a:latin typeface="+mn-lt"/>
                          <a:ea typeface="+mn-ea"/>
                          <a:cs typeface="+mn-cs"/>
                        </a:rPr>
                        <a:t>request</a:t>
                      </a:r>
                      <a:endParaRPr lang="it-IT" sz="1100" kern="150" dirty="0">
                        <a:latin typeface="+mn-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474">
                <a:tc>
                  <a:txBody>
                    <a:bodyPr/>
                    <a:lstStyle/>
                    <a:p>
                      <a:pPr>
                        <a:spcAft>
                          <a:spcPts val="0"/>
                        </a:spcAft>
                      </a:pPr>
                      <a:r>
                        <a:rPr lang="it-IT" sz="1800" b="1" kern="150">
                          <a:latin typeface="+mj-lt"/>
                          <a:ea typeface="Droid Sans Fallback"/>
                          <a:cs typeface="FreeSans"/>
                        </a:rPr>
                        <a:t>Actors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100" kern="1200" baseline="0" dirty="0" smtClean="0">
                          <a:solidFill>
                            <a:schemeClr val="tx1"/>
                          </a:solidFill>
                          <a:latin typeface="+mn-lt"/>
                          <a:ea typeface="+mn-ea"/>
                          <a:cs typeface="+mn-cs"/>
                        </a:rPr>
                        <a:t>Taxi Driver, user1, user2, </a:t>
                      </a:r>
                      <a:r>
                        <a:rPr lang="it-IT" sz="1100" kern="1200" baseline="0" dirty="0" err="1" smtClean="0">
                          <a:solidFill>
                            <a:schemeClr val="tx1"/>
                          </a:solidFill>
                          <a:latin typeface="+mn-lt"/>
                          <a:ea typeface="+mn-ea"/>
                          <a:cs typeface="+mn-cs"/>
                        </a:rPr>
                        <a:t>user</a:t>
                      </a:r>
                      <a:r>
                        <a:rPr lang="it-IT" sz="1100" kern="1200" baseline="0" dirty="0" smtClean="0">
                          <a:solidFill>
                            <a:schemeClr val="tx1"/>
                          </a:solidFill>
                          <a:latin typeface="+mn-lt"/>
                          <a:ea typeface="+mn-ea"/>
                          <a:cs typeface="+mn-cs"/>
                        </a:rPr>
                        <a:t> 3, </a:t>
                      </a:r>
                      <a:r>
                        <a:rPr lang="it-IT" sz="1100" kern="1200" baseline="0" dirty="0" err="1" smtClean="0">
                          <a:solidFill>
                            <a:schemeClr val="tx1"/>
                          </a:solidFill>
                          <a:latin typeface="+mn-lt"/>
                          <a:ea typeface="+mn-ea"/>
                          <a:cs typeface="+mn-cs"/>
                        </a:rPr>
                        <a:t>taximeter</a:t>
                      </a:r>
                      <a:endParaRPr lang="it-IT" sz="1100" kern="150" dirty="0">
                        <a:latin typeface="+mn-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245">
                <a:tc>
                  <a:txBody>
                    <a:bodyPr/>
                    <a:lstStyle/>
                    <a:p>
                      <a:pPr>
                        <a:spcAft>
                          <a:spcPts val="0"/>
                        </a:spcAft>
                      </a:pPr>
                      <a:r>
                        <a:rPr lang="it-IT" sz="1800" b="1" kern="150">
                          <a:latin typeface="+mj-lt"/>
                          <a:ea typeface="Droid Sans Fallback"/>
                          <a:cs typeface="FreeSans"/>
                        </a:rPr>
                        <a:t>Entry conditions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100" kern="1200" baseline="0" dirty="0" smtClean="0">
                          <a:solidFill>
                            <a:schemeClr val="tx1"/>
                          </a:solidFill>
                          <a:latin typeface="+mn-lt"/>
                          <a:ea typeface="+mn-ea"/>
                          <a:cs typeface="+mn-cs"/>
                        </a:rPr>
                        <a:t>User1, user 2 and user 3 have requests a taxi in the same zone, have the sharing option active and must to go in the </a:t>
                      </a:r>
                      <a:r>
                        <a:rPr lang="it-IT" sz="1100" kern="1200" baseline="0" dirty="0" err="1" smtClean="0">
                          <a:solidFill>
                            <a:schemeClr val="tx1"/>
                          </a:solidFill>
                          <a:latin typeface="+mn-lt"/>
                          <a:ea typeface="+mn-ea"/>
                          <a:cs typeface="+mn-cs"/>
                        </a:rPr>
                        <a:t>same</a:t>
                      </a:r>
                      <a:r>
                        <a:rPr lang="it-IT" sz="1100" kern="1200" baseline="0" dirty="0" smtClean="0">
                          <a:solidFill>
                            <a:schemeClr val="tx1"/>
                          </a:solidFill>
                          <a:latin typeface="+mn-lt"/>
                          <a:ea typeface="+mn-ea"/>
                          <a:cs typeface="+mn-cs"/>
                        </a:rPr>
                        <a:t> direction</a:t>
                      </a:r>
                      <a:endParaRPr lang="it-IT" sz="1100" kern="150" dirty="0">
                        <a:latin typeface="+mn-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9608">
                <a:tc>
                  <a:txBody>
                    <a:bodyPr/>
                    <a:lstStyle/>
                    <a:p>
                      <a:pPr>
                        <a:spcAft>
                          <a:spcPts val="0"/>
                        </a:spcAft>
                      </a:pPr>
                      <a:r>
                        <a:rPr lang="it-IT" sz="1800" b="1" kern="150">
                          <a:latin typeface="+mj-lt"/>
                          <a:ea typeface="Droid Sans Fallback"/>
                          <a:cs typeface="FreeSans"/>
                        </a:rPr>
                        <a:t>Flow of events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buFont typeface="Arial" pitchFamily="34" charset="0"/>
                        <a:buChar char="•"/>
                      </a:pPr>
                      <a:r>
                        <a:rPr lang="en-US" sz="1100" kern="1200" baseline="0" dirty="0" smtClean="0">
                          <a:solidFill>
                            <a:schemeClr val="tx1"/>
                          </a:solidFill>
                          <a:latin typeface="+mn-lt"/>
                          <a:ea typeface="+mn-ea"/>
                          <a:cs typeface="+mn-cs"/>
                        </a:rPr>
                        <a:t>The system sends a request with the users' basic information to the first available taxi driver in the zone</a:t>
                      </a:r>
                    </a:p>
                    <a:p>
                      <a:pPr>
                        <a:buFont typeface="Arial" pitchFamily="34" charset="0"/>
                        <a:buChar char="•"/>
                      </a:pPr>
                      <a:r>
                        <a:rPr lang="en-US" sz="1100" kern="1200" baseline="0" dirty="0" smtClean="0">
                          <a:solidFill>
                            <a:schemeClr val="tx1"/>
                          </a:solidFill>
                          <a:latin typeface="+mn-lt"/>
                          <a:ea typeface="+mn-ea"/>
                          <a:cs typeface="+mn-cs"/>
                        </a:rPr>
                        <a:t>The taxi driver accepts the request</a:t>
                      </a:r>
                    </a:p>
                    <a:p>
                      <a:pPr>
                        <a:buFont typeface="Arial" pitchFamily="34" charset="0"/>
                        <a:buChar char="•"/>
                      </a:pPr>
                      <a:r>
                        <a:rPr lang="en-US" sz="1100" kern="1200" baseline="0" dirty="0" smtClean="0">
                          <a:solidFill>
                            <a:schemeClr val="tx1"/>
                          </a:solidFill>
                          <a:latin typeface="+mn-lt"/>
                          <a:ea typeface="+mn-ea"/>
                          <a:cs typeface="+mn-cs"/>
                        </a:rPr>
                        <a:t>The system sends to the users the expected waiting time and the code of the incoming taxi, and places the taxi driver </a:t>
                      </a:r>
                      <a:r>
                        <a:rPr lang="it-IT" sz="1100" kern="1200" baseline="0" dirty="0" smtClean="0">
                          <a:solidFill>
                            <a:schemeClr val="tx1"/>
                          </a:solidFill>
                          <a:latin typeface="+mn-lt"/>
                          <a:ea typeface="+mn-ea"/>
                          <a:cs typeface="+mn-cs"/>
                        </a:rPr>
                        <a:t>in "</a:t>
                      </a:r>
                      <a:r>
                        <a:rPr lang="it-IT" sz="1100" kern="1200" baseline="0" dirty="0" err="1" smtClean="0">
                          <a:solidFill>
                            <a:schemeClr val="tx1"/>
                          </a:solidFill>
                          <a:latin typeface="+mn-lt"/>
                          <a:ea typeface="+mn-ea"/>
                          <a:cs typeface="+mn-cs"/>
                        </a:rPr>
                        <a:t>waiting</a:t>
                      </a:r>
                      <a:r>
                        <a:rPr lang="it-IT" sz="1100" kern="1200" baseline="0" dirty="0" smtClean="0">
                          <a:solidFill>
                            <a:schemeClr val="tx1"/>
                          </a:solidFill>
                          <a:latin typeface="+mn-lt"/>
                          <a:ea typeface="+mn-ea"/>
                          <a:cs typeface="+mn-cs"/>
                        </a:rPr>
                        <a:t>" state</a:t>
                      </a:r>
                    </a:p>
                    <a:p>
                      <a:pPr>
                        <a:buFont typeface="Arial" pitchFamily="34" charset="0"/>
                        <a:buChar char="•"/>
                      </a:pPr>
                      <a:r>
                        <a:rPr lang="en-US" sz="1100" kern="1200" baseline="0" dirty="0" smtClean="0">
                          <a:solidFill>
                            <a:schemeClr val="tx1"/>
                          </a:solidFill>
                          <a:latin typeface="+mn-lt"/>
                          <a:ea typeface="+mn-ea"/>
                          <a:cs typeface="+mn-cs"/>
                        </a:rPr>
                        <a:t>The users confirm the request within 1 minute</a:t>
                      </a:r>
                    </a:p>
                    <a:p>
                      <a:pPr>
                        <a:buFont typeface="Arial" pitchFamily="34" charset="0"/>
                        <a:buChar char="•"/>
                      </a:pPr>
                      <a:r>
                        <a:rPr lang="en-US" sz="1100" kern="1200" baseline="0" dirty="0" smtClean="0">
                          <a:solidFill>
                            <a:schemeClr val="tx1"/>
                          </a:solidFill>
                          <a:latin typeface="+mn-lt"/>
                          <a:ea typeface="+mn-ea"/>
                          <a:cs typeface="+mn-cs"/>
                        </a:rPr>
                        <a:t>The system removes the taxi driver from the queue and </a:t>
                      </a:r>
                      <a:r>
                        <a:rPr lang="it-IT" sz="1100" kern="1200" baseline="0" dirty="0" err="1" smtClean="0">
                          <a:solidFill>
                            <a:schemeClr val="tx1"/>
                          </a:solidFill>
                          <a:latin typeface="+mn-lt"/>
                          <a:ea typeface="+mn-ea"/>
                          <a:cs typeface="+mn-cs"/>
                        </a:rPr>
                        <a:t>gives</a:t>
                      </a:r>
                      <a:r>
                        <a:rPr lang="it-IT" sz="1100" kern="1200" baseline="0" dirty="0" smtClean="0">
                          <a:solidFill>
                            <a:schemeClr val="tx1"/>
                          </a:solidFill>
                          <a:latin typeface="+mn-lt"/>
                          <a:ea typeface="+mn-ea"/>
                          <a:cs typeface="+mn-cs"/>
                        </a:rPr>
                        <a:t> </a:t>
                      </a:r>
                      <a:r>
                        <a:rPr lang="it-IT" sz="1100" kern="1200" baseline="0" dirty="0" err="1" smtClean="0">
                          <a:solidFill>
                            <a:schemeClr val="tx1"/>
                          </a:solidFill>
                          <a:latin typeface="+mn-lt"/>
                          <a:ea typeface="+mn-ea"/>
                          <a:cs typeface="+mn-cs"/>
                        </a:rPr>
                        <a:t>him</a:t>
                      </a:r>
                      <a:r>
                        <a:rPr lang="it-IT" sz="1100" kern="1200" baseline="0" dirty="0" smtClean="0">
                          <a:solidFill>
                            <a:schemeClr val="tx1"/>
                          </a:solidFill>
                          <a:latin typeface="+mn-lt"/>
                          <a:ea typeface="+mn-ea"/>
                          <a:cs typeface="+mn-cs"/>
                        </a:rPr>
                        <a:t>/</a:t>
                      </a:r>
                      <a:r>
                        <a:rPr lang="it-IT" sz="1100" kern="1200" baseline="0" dirty="0" err="1" smtClean="0">
                          <a:solidFill>
                            <a:schemeClr val="tx1"/>
                          </a:solidFill>
                          <a:latin typeface="+mn-lt"/>
                          <a:ea typeface="+mn-ea"/>
                          <a:cs typeface="+mn-cs"/>
                        </a:rPr>
                        <a:t>her</a:t>
                      </a:r>
                      <a:r>
                        <a:rPr lang="it-IT" sz="1100" kern="1200" baseline="0" dirty="0" smtClean="0">
                          <a:solidFill>
                            <a:schemeClr val="tx1"/>
                          </a:solidFill>
                          <a:latin typeface="+mn-lt"/>
                          <a:ea typeface="+mn-ea"/>
                          <a:cs typeface="+mn-cs"/>
                        </a:rPr>
                        <a:t> the </a:t>
                      </a:r>
                      <a:r>
                        <a:rPr lang="it-IT" sz="1100" kern="1200" baseline="0" dirty="0" err="1" smtClean="0">
                          <a:solidFill>
                            <a:schemeClr val="tx1"/>
                          </a:solidFill>
                          <a:latin typeface="+mn-lt"/>
                          <a:ea typeface="+mn-ea"/>
                          <a:cs typeface="+mn-cs"/>
                        </a:rPr>
                        <a:t>confirmation</a:t>
                      </a:r>
                      <a:endParaRPr lang="it-IT" sz="1100" kern="1200" baseline="0" dirty="0" smtClean="0">
                        <a:solidFill>
                          <a:schemeClr val="tx1"/>
                        </a:solidFill>
                        <a:latin typeface="+mn-lt"/>
                        <a:ea typeface="+mn-ea"/>
                        <a:cs typeface="+mn-cs"/>
                      </a:endParaRPr>
                    </a:p>
                    <a:p>
                      <a:pPr>
                        <a:buFont typeface="Arial" pitchFamily="34" charset="0"/>
                        <a:buChar char="•"/>
                      </a:pPr>
                      <a:r>
                        <a:rPr lang="en-US" sz="1100" kern="1200" baseline="0" dirty="0" smtClean="0">
                          <a:solidFill>
                            <a:schemeClr val="tx1"/>
                          </a:solidFill>
                          <a:latin typeface="+mn-lt"/>
                          <a:ea typeface="+mn-ea"/>
                          <a:cs typeface="+mn-cs"/>
                        </a:rPr>
                        <a:t>The taxi driver goes to the pick up the users and bring the user 1 to his/her destination</a:t>
                      </a:r>
                    </a:p>
                    <a:p>
                      <a:pPr>
                        <a:buFont typeface="Arial" pitchFamily="34" charset="0"/>
                        <a:buChar char="•"/>
                      </a:pPr>
                      <a:r>
                        <a:rPr lang="en-US" sz="1100" kern="1200" baseline="0" dirty="0" smtClean="0">
                          <a:solidFill>
                            <a:schemeClr val="tx1"/>
                          </a:solidFill>
                          <a:latin typeface="+mn-lt"/>
                          <a:ea typeface="+mn-ea"/>
                          <a:cs typeface="+mn-cs"/>
                        </a:rPr>
                        <a:t>The taxi driver sends to the system the signal that taxi is arrived at the first destination</a:t>
                      </a:r>
                    </a:p>
                    <a:p>
                      <a:pPr>
                        <a:buFont typeface="Arial" pitchFamily="34" charset="0"/>
                        <a:buChar char="•"/>
                      </a:pPr>
                      <a:r>
                        <a:rPr lang="en-US" sz="1100" kern="1200" baseline="0" dirty="0" smtClean="0">
                          <a:solidFill>
                            <a:schemeClr val="tx1"/>
                          </a:solidFill>
                          <a:latin typeface="+mn-lt"/>
                          <a:ea typeface="+mn-ea"/>
                          <a:cs typeface="+mn-cs"/>
                        </a:rPr>
                        <a:t>The system reads the fee from the taximeter and divides it by the number of users in the taxi and saves the </a:t>
                      </a:r>
                      <a:r>
                        <a:rPr lang="en-US" sz="1100" kern="1200" baseline="0" dirty="0" err="1" smtClean="0">
                          <a:solidFill>
                            <a:schemeClr val="tx1"/>
                          </a:solidFill>
                          <a:latin typeface="+mn-lt"/>
                          <a:ea typeface="+mn-ea"/>
                          <a:cs typeface="+mn-cs"/>
                        </a:rPr>
                        <a:t>payed</a:t>
                      </a:r>
                      <a:r>
                        <a:rPr lang="en-US" sz="1100" kern="1200" baseline="0" dirty="0" smtClean="0">
                          <a:solidFill>
                            <a:schemeClr val="tx1"/>
                          </a:solidFill>
                          <a:latin typeface="+mn-lt"/>
                          <a:ea typeface="+mn-ea"/>
                          <a:cs typeface="+mn-cs"/>
                        </a:rPr>
                        <a:t> </a:t>
                      </a:r>
                      <a:r>
                        <a:rPr lang="it-IT" sz="1100" kern="1200" baseline="0" dirty="0" err="1" smtClean="0">
                          <a:solidFill>
                            <a:schemeClr val="tx1"/>
                          </a:solidFill>
                          <a:latin typeface="+mn-lt"/>
                          <a:ea typeface="+mn-ea"/>
                          <a:cs typeface="+mn-cs"/>
                        </a:rPr>
                        <a:t>ammount</a:t>
                      </a:r>
                      <a:endParaRPr lang="it-IT" sz="1100" kern="1200" baseline="0" dirty="0" smtClean="0">
                        <a:solidFill>
                          <a:schemeClr val="tx1"/>
                        </a:solidFill>
                        <a:latin typeface="+mn-lt"/>
                        <a:ea typeface="+mn-ea"/>
                        <a:cs typeface="+mn-cs"/>
                      </a:endParaRPr>
                    </a:p>
                    <a:p>
                      <a:pPr>
                        <a:buFont typeface="Arial" pitchFamily="34" charset="0"/>
                        <a:buChar char="•"/>
                      </a:pPr>
                      <a:r>
                        <a:rPr lang="en-US" sz="1100" kern="1200" baseline="0" dirty="0" smtClean="0">
                          <a:solidFill>
                            <a:schemeClr val="tx1"/>
                          </a:solidFill>
                          <a:latin typeface="+mn-lt"/>
                          <a:ea typeface="+mn-ea"/>
                          <a:cs typeface="+mn-cs"/>
                        </a:rPr>
                        <a:t>The taxi arrives at the next destinations and the taxi driver sends to the system the signals that taxi is arrived</a:t>
                      </a:r>
                    </a:p>
                    <a:p>
                      <a:pPr>
                        <a:buFont typeface="Arial" pitchFamily="34" charset="0"/>
                        <a:buChar char="•"/>
                      </a:pPr>
                      <a:r>
                        <a:rPr lang="en-US" sz="1100" kern="1200" baseline="0" dirty="0" smtClean="0">
                          <a:solidFill>
                            <a:schemeClr val="tx1"/>
                          </a:solidFill>
                          <a:latin typeface="+mn-lt"/>
                          <a:ea typeface="+mn-ea"/>
                          <a:cs typeface="+mn-cs"/>
                        </a:rPr>
                        <a:t>The system reads the fee from the taximeter, subtracts the already </a:t>
                      </a:r>
                      <a:r>
                        <a:rPr lang="en-US" sz="1100" kern="1200" baseline="0" dirty="0" err="1" smtClean="0">
                          <a:solidFill>
                            <a:schemeClr val="tx1"/>
                          </a:solidFill>
                          <a:latin typeface="+mn-lt"/>
                          <a:ea typeface="+mn-ea"/>
                          <a:cs typeface="+mn-cs"/>
                        </a:rPr>
                        <a:t>payed</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ammount</a:t>
                      </a:r>
                      <a:r>
                        <a:rPr lang="en-US" sz="1100" kern="1200" baseline="0" dirty="0" smtClean="0">
                          <a:solidFill>
                            <a:schemeClr val="tx1"/>
                          </a:solidFill>
                          <a:latin typeface="+mn-lt"/>
                          <a:ea typeface="+mn-ea"/>
                          <a:cs typeface="+mn-cs"/>
                        </a:rPr>
                        <a:t> and divides the result by the number of users in the taxi</a:t>
                      </a:r>
                    </a:p>
                    <a:p>
                      <a:pPr>
                        <a:buFont typeface="Arial" pitchFamily="34" charset="0"/>
                        <a:buChar char="•"/>
                      </a:pPr>
                      <a:r>
                        <a:rPr lang="en-US" sz="1100" kern="1200" baseline="0" dirty="0" smtClean="0">
                          <a:solidFill>
                            <a:schemeClr val="tx1"/>
                          </a:solidFill>
                          <a:latin typeface="+mn-lt"/>
                          <a:ea typeface="+mn-ea"/>
                          <a:cs typeface="+mn-cs"/>
                        </a:rPr>
                        <a:t>The taxi driver informs the system about his/her </a:t>
                      </a:r>
                      <a:r>
                        <a:rPr lang="it-IT" sz="1100" kern="1200" baseline="0" dirty="0" err="1" smtClean="0">
                          <a:solidFill>
                            <a:schemeClr val="tx1"/>
                          </a:solidFill>
                          <a:latin typeface="+mn-lt"/>
                          <a:ea typeface="+mn-ea"/>
                          <a:cs typeface="+mn-cs"/>
                        </a:rPr>
                        <a:t>availability</a:t>
                      </a:r>
                      <a:r>
                        <a:rPr lang="it-IT" sz="1100" kern="1200" baseline="0" dirty="0" smtClean="0">
                          <a:solidFill>
                            <a:schemeClr val="tx1"/>
                          </a:solidFill>
                          <a:latin typeface="+mn-lt"/>
                          <a:ea typeface="+mn-ea"/>
                          <a:cs typeface="+mn-cs"/>
                        </a:rPr>
                        <a:t>.</a:t>
                      </a:r>
                      <a:endParaRPr lang="it-IT" sz="1100" kern="150" dirty="0">
                        <a:latin typeface="+mn-lt"/>
                        <a:ea typeface="OpenSymbol"/>
                        <a:cs typeface="OpenSymbol"/>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631">
                <a:tc>
                  <a:txBody>
                    <a:bodyPr/>
                    <a:lstStyle/>
                    <a:p>
                      <a:pPr>
                        <a:spcAft>
                          <a:spcPts val="0"/>
                        </a:spcAft>
                      </a:pPr>
                      <a:r>
                        <a:rPr lang="it-IT" sz="1800" b="1" kern="150">
                          <a:latin typeface="+mj-lt"/>
                          <a:ea typeface="Droid Sans Fallback"/>
                          <a:cs typeface="FreeSans"/>
                        </a:rPr>
                        <a:t>Exit conditions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Aft>
                          <a:spcPts val="0"/>
                        </a:spcAft>
                        <a:buFont typeface="Arial"/>
                        <a:buChar char="•"/>
                      </a:pPr>
                      <a:r>
                        <a:rPr lang="en-US" sz="1100" kern="150">
                          <a:latin typeface="+mn-lt"/>
                          <a:ea typeface="OpenSymbol"/>
                          <a:cs typeface="OpenSymbol"/>
                        </a:rPr>
                        <a:t>The System put the taxi driver in the last position of his/her actual zone's queue  </a:t>
                      </a:r>
                      <a:endParaRPr lang="it-IT" sz="1100" kern="150">
                        <a:latin typeface="+mn-lt"/>
                        <a:ea typeface="OpenSymbol"/>
                        <a:cs typeface="OpenSymbol"/>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0749">
                <a:tc>
                  <a:txBody>
                    <a:bodyPr/>
                    <a:lstStyle/>
                    <a:p>
                      <a:pPr>
                        <a:spcAft>
                          <a:spcPts val="0"/>
                        </a:spcAft>
                      </a:pPr>
                      <a:r>
                        <a:rPr lang="it-IT" sz="1800" b="1" kern="150" dirty="0" err="1">
                          <a:latin typeface="+mj-lt"/>
                          <a:ea typeface="Droid Sans Fallback"/>
                          <a:cs typeface="FreeSans"/>
                        </a:rPr>
                        <a:t>Exceptions</a:t>
                      </a:r>
                      <a:endParaRPr lang="it-IT" sz="1800" b="1" kern="150" dirty="0">
                        <a:latin typeface="+mj-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Aft>
                          <a:spcPts val="0"/>
                        </a:spcAft>
                        <a:buFont typeface="Arial"/>
                        <a:buChar char="•"/>
                      </a:pPr>
                      <a:r>
                        <a:rPr lang="en-US" sz="1100" kern="150" dirty="0">
                          <a:latin typeface="+mn-lt"/>
                          <a:ea typeface="OpenSymbol"/>
                          <a:cs typeface="OpenSymbol"/>
                        </a:rPr>
                        <a:t>The taxi driver doesn't accept the call. In this case the system forwards the request to the second in the queue and move the first taxi in the last position in the queue</a:t>
                      </a:r>
                      <a:r>
                        <a:rPr lang="en-US" sz="1100" kern="150" dirty="0" smtClean="0">
                          <a:latin typeface="+mn-lt"/>
                          <a:ea typeface="OpenSymbol"/>
                          <a:cs typeface="OpenSymbol"/>
                        </a:rPr>
                        <a:t>.</a:t>
                      </a:r>
                    </a:p>
                    <a:p>
                      <a:pPr marL="342900" lvl="0" indent="-342900">
                        <a:spcAft>
                          <a:spcPts val="0"/>
                        </a:spcAft>
                        <a:buFont typeface="Arial"/>
                        <a:buChar char="•"/>
                      </a:pPr>
                      <a:r>
                        <a:rPr lang="en-US" sz="1100" kern="150" dirty="0" smtClean="0">
                          <a:latin typeface="+mn-lt"/>
                          <a:ea typeface="OpenSymbol"/>
                          <a:cs typeface="OpenSymbol"/>
                        </a:rPr>
                        <a:t>One or more of the users but not all does not confirm his request after receiving notification of the expected arrival time. In this case the system notifies the taxi driver that that user refused the call</a:t>
                      </a:r>
                    </a:p>
                    <a:p>
                      <a:pPr marL="342900" lvl="0" indent="-342900">
                        <a:spcAft>
                          <a:spcPts val="0"/>
                        </a:spcAft>
                        <a:buFont typeface="Arial"/>
                        <a:buChar char="•"/>
                      </a:pPr>
                      <a:r>
                        <a:rPr lang="en-US" sz="1100" kern="150" dirty="0" smtClean="0">
                          <a:latin typeface="+mn-lt"/>
                          <a:ea typeface="OpenSymbol"/>
                          <a:cs typeface="OpenSymbol"/>
                        </a:rPr>
                        <a:t>All the users does not confirm the request after receiving notification of the expected arrival time. In this case the system put the taxi driver in “available” state. </a:t>
                      </a:r>
                    </a:p>
                    <a:p>
                      <a:pPr marL="342900" lvl="0" indent="-342900">
                        <a:spcAft>
                          <a:spcPts val="0"/>
                        </a:spcAft>
                        <a:buFont typeface="Arial"/>
                        <a:buChar char="•"/>
                      </a:pPr>
                      <a:r>
                        <a:rPr lang="en-US" sz="1100" kern="150" dirty="0" smtClean="0">
                          <a:latin typeface="+mn-lt"/>
                          <a:ea typeface="OpenSymbol"/>
                          <a:cs typeface="OpenSymbol"/>
                        </a:rPr>
                        <a:t>One or more users </a:t>
                      </a:r>
                      <a:r>
                        <a:rPr lang="en-US" sz="1100" kern="150" dirty="0" err="1" smtClean="0">
                          <a:latin typeface="+mn-lt"/>
                          <a:ea typeface="OpenSymbol"/>
                          <a:cs typeface="OpenSymbol"/>
                        </a:rPr>
                        <a:t>ar</a:t>
                      </a:r>
                      <a:r>
                        <a:rPr lang="en-US" sz="1100" kern="150" dirty="0" smtClean="0">
                          <a:latin typeface="+mn-lt"/>
                          <a:ea typeface="OpenSymbol"/>
                          <a:cs typeface="OpenSymbol"/>
                        </a:rPr>
                        <a:t> not at the pick up place when the taxi arrives. See the dedicated use case.</a:t>
                      </a:r>
                      <a:endParaRPr lang="it-IT" sz="1100" kern="150" dirty="0">
                        <a:latin typeface="+mn-lt"/>
                        <a:ea typeface="OpenSymbol"/>
                        <a:cs typeface="OpenSymbol"/>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Shared</a:t>
            </a:r>
            <a:r>
              <a:rPr lang="it-IT" b="1" dirty="0" smtClean="0"/>
              <a:t> </a:t>
            </a:r>
            <a:r>
              <a:rPr lang="it-IT" b="1" dirty="0" err="1" smtClean="0"/>
              <a:t>Call</a:t>
            </a:r>
            <a:r>
              <a:rPr lang="it-IT" b="1" dirty="0" smtClean="0"/>
              <a:t> – </a:t>
            </a:r>
            <a:r>
              <a:rPr lang="it-IT" b="1" dirty="0" err="1" smtClean="0"/>
              <a:t>Use</a:t>
            </a:r>
            <a:r>
              <a:rPr lang="it-IT" b="1" dirty="0" smtClean="0"/>
              <a:t> Case </a:t>
            </a:r>
            <a:r>
              <a:rPr lang="it-IT" b="1" dirty="0" err="1" smtClean="0"/>
              <a:t>Diagram</a:t>
            </a:r>
            <a:endParaRPr lang="it-IT" b="1" dirty="0"/>
          </a:p>
        </p:txBody>
      </p:sp>
      <p:pic>
        <p:nvPicPr>
          <p:cNvPr id="6" name="Immagine 5" descr="DiagrammadeiCasidUso4.png"/>
          <p:cNvPicPr>
            <a:picLocks noChangeAspect="1"/>
          </p:cNvPicPr>
          <p:nvPr/>
        </p:nvPicPr>
        <p:blipFill>
          <a:blip r:embed="rId2" cstate="print"/>
          <a:stretch>
            <a:fillRect/>
          </a:stretch>
        </p:blipFill>
        <p:spPr>
          <a:xfrm>
            <a:off x="1181050" y="883493"/>
            <a:ext cx="6991350" cy="5857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smtClean="0"/>
              <a:t>Shared</a:t>
            </a:r>
            <a:r>
              <a:rPr lang="it-IT" b="1" dirty="0" smtClean="0"/>
              <a:t> </a:t>
            </a:r>
            <a:r>
              <a:rPr lang="it-IT" b="1" dirty="0" err="1" smtClean="0"/>
              <a:t>Call</a:t>
            </a:r>
            <a:r>
              <a:rPr lang="it-IT" b="1" dirty="0" smtClean="0"/>
              <a:t> – </a:t>
            </a:r>
            <a:r>
              <a:rPr lang="it-IT" b="1" dirty="0" err="1" smtClean="0"/>
              <a:t>Sequence</a:t>
            </a:r>
            <a:r>
              <a:rPr lang="it-IT" b="1" dirty="0" smtClean="0"/>
              <a:t> </a:t>
            </a:r>
            <a:r>
              <a:rPr lang="it-IT" b="1" dirty="0" err="1" smtClean="0"/>
              <a:t>Diagram</a:t>
            </a:r>
            <a:r>
              <a:rPr lang="it-IT" b="1" dirty="0" smtClean="0"/>
              <a:t> p.1</a:t>
            </a:r>
            <a:endParaRPr lang="it-IT" b="1" dirty="0"/>
          </a:p>
        </p:txBody>
      </p:sp>
      <p:pic>
        <p:nvPicPr>
          <p:cNvPr id="2050" name="Picture 2"/>
          <p:cNvPicPr>
            <a:picLocks noChangeAspect="1" noChangeArrowheads="1"/>
          </p:cNvPicPr>
          <p:nvPr/>
        </p:nvPicPr>
        <p:blipFill>
          <a:blip r:embed="rId2" cstate="print"/>
          <a:srcRect/>
          <a:stretch>
            <a:fillRect/>
          </a:stretch>
        </p:blipFill>
        <p:spPr bwMode="auto">
          <a:xfrm>
            <a:off x="971600" y="1412776"/>
            <a:ext cx="7153275" cy="4552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err="1" smtClean="0"/>
              <a:t>Shared</a:t>
            </a:r>
            <a:r>
              <a:rPr lang="it-IT" b="1" dirty="0" smtClean="0"/>
              <a:t> </a:t>
            </a:r>
            <a:r>
              <a:rPr lang="it-IT" b="1" dirty="0" err="1" smtClean="0"/>
              <a:t>Call</a:t>
            </a:r>
            <a:r>
              <a:rPr lang="it-IT" b="1" dirty="0" smtClean="0"/>
              <a:t> – </a:t>
            </a:r>
            <a:r>
              <a:rPr lang="it-IT" b="1" dirty="0" err="1" smtClean="0"/>
              <a:t>Sequence</a:t>
            </a:r>
            <a:r>
              <a:rPr lang="it-IT" b="1" dirty="0" smtClean="0"/>
              <a:t> </a:t>
            </a:r>
            <a:r>
              <a:rPr lang="it-IT" b="1" dirty="0" err="1" smtClean="0"/>
              <a:t>Diagram</a:t>
            </a:r>
            <a:r>
              <a:rPr lang="it-IT" b="1" dirty="0" smtClean="0"/>
              <a:t> p.2</a:t>
            </a:r>
            <a:endParaRPr lang="it-IT" b="1" dirty="0"/>
          </a:p>
        </p:txBody>
      </p:sp>
      <p:pic>
        <p:nvPicPr>
          <p:cNvPr id="2050" name="Picture 2"/>
          <p:cNvPicPr>
            <a:picLocks noChangeAspect="1" noChangeArrowheads="1"/>
          </p:cNvPicPr>
          <p:nvPr/>
        </p:nvPicPr>
        <p:blipFill>
          <a:blip r:embed="rId2" cstate="print"/>
          <a:srcRect/>
          <a:stretch>
            <a:fillRect/>
          </a:stretch>
        </p:blipFill>
        <p:spPr bwMode="auto">
          <a:xfrm>
            <a:off x="971600" y="1412776"/>
            <a:ext cx="7153275" cy="45529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501534" y="2043596"/>
            <a:ext cx="6200775" cy="39719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b="1" dirty="0" err="1" smtClean="0"/>
              <a:t>Other</a:t>
            </a:r>
            <a:r>
              <a:rPr lang="it-IT" b="1" dirty="0" smtClean="0"/>
              <a:t> </a:t>
            </a:r>
            <a:r>
              <a:rPr lang="it-IT" b="1" dirty="0" err="1" smtClean="0"/>
              <a:t>arguments</a:t>
            </a:r>
            <a:endParaRPr lang="it-IT" b="1" dirty="0"/>
          </a:p>
        </p:txBody>
      </p:sp>
      <p:sp>
        <p:nvSpPr>
          <p:cNvPr id="4" name="Segnaposto contenuto 3"/>
          <p:cNvSpPr>
            <a:spLocks noGrp="1"/>
          </p:cNvSpPr>
          <p:nvPr>
            <p:ph idx="1"/>
          </p:nvPr>
        </p:nvSpPr>
        <p:spPr/>
        <p:txBody>
          <a:bodyPr/>
          <a:lstStyle/>
          <a:p>
            <a:r>
              <a:rPr lang="it-IT" sz="4400" dirty="0" err="1" smtClean="0"/>
              <a:t>Delayed</a:t>
            </a:r>
            <a:r>
              <a:rPr lang="it-IT" sz="4400" dirty="0" smtClean="0"/>
              <a:t> </a:t>
            </a:r>
            <a:r>
              <a:rPr lang="it-IT" sz="4400" dirty="0" err="1" smtClean="0"/>
              <a:t>call</a:t>
            </a:r>
            <a:endParaRPr lang="it-IT" sz="4400" dirty="0" smtClean="0"/>
          </a:p>
          <a:p>
            <a:r>
              <a:rPr lang="it-IT" sz="4400" dirty="0" smtClean="0"/>
              <a:t>Management </a:t>
            </a:r>
            <a:r>
              <a:rPr lang="it-IT" sz="4400" dirty="0" err="1" smtClean="0"/>
              <a:t>exception</a:t>
            </a:r>
            <a:endParaRPr lang="it-IT" sz="4400" dirty="0" smtClean="0"/>
          </a:p>
          <a:p>
            <a:r>
              <a:rPr lang="it-IT" sz="4400" dirty="0" err="1" smtClean="0"/>
              <a:t>Alloy</a:t>
            </a:r>
            <a:r>
              <a:rPr lang="it-IT" sz="4400" dirty="0" smtClean="0"/>
              <a:t> in </a:t>
            </a:r>
            <a:r>
              <a:rPr lang="it-IT" sz="4400" dirty="0" err="1" smtClean="0"/>
              <a:t>all</a:t>
            </a:r>
            <a:r>
              <a:rPr lang="it-IT" sz="4400" dirty="0" smtClean="0"/>
              <a:t> </a:t>
            </a:r>
            <a:r>
              <a:rPr lang="it-IT" sz="4400" dirty="0" err="1" smtClean="0"/>
              <a:t>cases</a:t>
            </a:r>
            <a:endParaRPr lang="it-IT" sz="4400" dirty="0" smtClean="0"/>
          </a:p>
          <a:p>
            <a:r>
              <a:rPr lang="it-IT" sz="4400" dirty="0" smtClean="0"/>
              <a:t>Test</a:t>
            </a:r>
          </a:p>
          <a:p>
            <a:r>
              <a:rPr lang="it-IT" sz="4400" dirty="0" smtClean="0"/>
              <a:t>The </a:t>
            </a:r>
            <a:r>
              <a:rPr lang="it-IT" sz="4400" dirty="0" err="1" smtClean="0"/>
              <a:t>tools</a:t>
            </a:r>
            <a:endParaRPr lang="it-IT" sz="4400" dirty="0" smtClean="0"/>
          </a:p>
          <a:p>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Glossary</a:t>
            </a:r>
            <a:endParaRPr lang="it-IT" dirty="0"/>
          </a:p>
        </p:txBody>
      </p:sp>
      <p:sp>
        <p:nvSpPr>
          <p:cNvPr id="3" name="Segnaposto contenuto 2"/>
          <p:cNvSpPr>
            <a:spLocks noGrp="1"/>
          </p:cNvSpPr>
          <p:nvPr>
            <p:ph sz="half" idx="1"/>
          </p:nvPr>
        </p:nvSpPr>
        <p:spPr/>
        <p:txBody>
          <a:bodyPr>
            <a:normAutofit fontScale="70000" lnSpcReduction="20000"/>
          </a:bodyPr>
          <a:lstStyle/>
          <a:p>
            <a:r>
              <a:rPr lang="en-US" sz="3600" b="1" dirty="0"/>
              <a:t>User: </a:t>
            </a:r>
            <a:r>
              <a:rPr lang="en-US" sz="2200" dirty="0"/>
              <a:t>is a person who is registered in the database of the application. He </a:t>
            </a:r>
            <a:r>
              <a:rPr lang="en-US" sz="2200" dirty="0" smtClean="0"/>
              <a:t>has </a:t>
            </a:r>
            <a:r>
              <a:rPr lang="en-US" sz="2200" dirty="0" err="1" smtClean="0"/>
              <a:t>acces</a:t>
            </a:r>
            <a:r>
              <a:rPr lang="en-US" sz="2200" dirty="0" smtClean="0"/>
              <a:t> </a:t>
            </a:r>
            <a:r>
              <a:rPr lang="en-US" sz="2200" dirty="0"/>
              <a:t>to all the functions of the program that involves the requiring of a taxi</a:t>
            </a:r>
            <a:r>
              <a:rPr lang="en-US" sz="2200" dirty="0" smtClean="0"/>
              <a:t>, shared </a:t>
            </a:r>
            <a:r>
              <a:rPr lang="en-US" sz="2200" dirty="0"/>
              <a:t>or not. He also has the possibility to save a list of preferred </a:t>
            </a:r>
            <a:r>
              <a:rPr lang="en-US" sz="2200" dirty="0" smtClean="0"/>
              <a:t>locations, that </a:t>
            </a:r>
            <a:r>
              <a:rPr lang="en-US" sz="2200" dirty="0"/>
              <a:t>he can automatically choose when the System require from him an </a:t>
            </a:r>
            <a:r>
              <a:rPr lang="en-US" sz="2200" dirty="0" err="1" smtClean="0"/>
              <a:t>adressas</a:t>
            </a:r>
            <a:r>
              <a:rPr lang="en-US" sz="2200" dirty="0" smtClean="0"/>
              <a:t> </a:t>
            </a:r>
            <a:r>
              <a:rPr lang="en-US" sz="2200" dirty="0"/>
              <a:t>starting position or destination.</a:t>
            </a:r>
          </a:p>
          <a:p>
            <a:r>
              <a:rPr lang="en-US" sz="3600" b="1" dirty="0"/>
              <a:t>Guest: </a:t>
            </a:r>
            <a:r>
              <a:rPr lang="en-US" sz="2200" dirty="0"/>
              <a:t>is a person who is using the application but is not registered in </a:t>
            </a:r>
            <a:r>
              <a:rPr lang="en-US" sz="2200" dirty="0" smtClean="0"/>
              <a:t>the database</a:t>
            </a:r>
            <a:r>
              <a:rPr lang="en-US" sz="2200" dirty="0"/>
              <a:t>. He has </a:t>
            </a:r>
            <a:r>
              <a:rPr lang="en-US" sz="2200" dirty="0" err="1"/>
              <a:t>acces</a:t>
            </a:r>
            <a:r>
              <a:rPr lang="en-US" sz="2200" dirty="0"/>
              <a:t> only to the registration functions.</a:t>
            </a:r>
          </a:p>
          <a:p>
            <a:r>
              <a:rPr lang="en-US" sz="3600" b="1" dirty="0"/>
              <a:t>User Information: </a:t>
            </a:r>
            <a:r>
              <a:rPr lang="en-US" sz="2200" dirty="0"/>
              <a:t>all the information that concern a user; most of </a:t>
            </a:r>
            <a:r>
              <a:rPr lang="en-US" sz="2200" dirty="0" smtClean="0"/>
              <a:t>them have </a:t>
            </a:r>
            <a:r>
              <a:rPr lang="en-US" sz="2200" dirty="0"/>
              <a:t>to be inserted during the registration (Name, Surname, tel. Number, </a:t>
            </a:r>
            <a:r>
              <a:rPr lang="en-US" sz="2200" dirty="0" smtClean="0"/>
              <a:t>email, password</a:t>
            </a:r>
            <a:r>
              <a:rPr lang="en-US" sz="2200" dirty="0"/>
              <a:t>), some of them can be inserted at any time after </a:t>
            </a:r>
            <a:r>
              <a:rPr lang="en-US" sz="2200" dirty="0" smtClean="0"/>
              <a:t>the registration </a:t>
            </a:r>
            <a:r>
              <a:rPr lang="en-US" sz="2200" dirty="0"/>
              <a:t>(such as the personals locations) and others are assigned by </a:t>
            </a:r>
            <a:r>
              <a:rPr lang="en-US" sz="2200" dirty="0" smtClean="0"/>
              <a:t>the system </a:t>
            </a:r>
            <a:r>
              <a:rPr lang="en-US" sz="2200" dirty="0"/>
              <a:t>(for example the number of blank-calls).</a:t>
            </a:r>
            <a:endParaRPr lang="it-IT" sz="2200" dirty="0"/>
          </a:p>
        </p:txBody>
      </p:sp>
      <p:sp>
        <p:nvSpPr>
          <p:cNvPr id="4" name="Segnaposto contenuto 3"/>
          <p:cNvSpPr>
            <a:spLocks noGrp="1"/>
          </p:cNvSpPr>
          <p:nvPr>
            <p:ph sz="half" idx="2"/>
          </p:nvPr>
        </p:nvSpPr>
        <p:spPr/>
        <p:txBody>
          <a:bodyPr>
            <a:normAutofit fontScale="70000" lnSpcReduction="20000"/>
          </a:bodyPr>
          <a:lstStyle/>
          <a:p>
            <a:pPr algn="ctr">
              <a:buNone/>
            </a:pPr>
            <a:r>
              <a:rPr lang="it-IT" sz="3200" b="1" dirty="0" err="1"/>
              <a:t>Basic</a:t>
            </a:r>
            <a:r>
              <a:rPr lang="it-IT" sz="3200" b="1" dirty="0"/>
              <a:t> </a:t>
            </a:r>
            <a:r>
              <a:rPr lang="it-IT" sz="3200" b="1" dirty="0" err="1"/>
              <a:t>User</a:t>
            </a:r>
            <a:r>
              <a:rPr lang="it-IT" sz="3200" b="1" dirty="0"/>
              <a:t> </a:t>
            </a:r>
            <a:r>
              <a:rPr lang="it-IT" sz="3200" b="1" dirty="0" smtClean="0"/>
              <a:t>Information</a:t>
            </a:r>
          </a:p>
          <a:p>
            <a:pPr algn="ctr">
              <a:buNone/>
            </a:pPr>
            <a:endParaRPr lang="it-IT" sz="3200" b="1" dirty="0"/>
          </a:p>
          <a:p>
            <a:r>
              <a:rPr lang="en-US" sz="3200" b="1" dirty="0"/>
              <a:t>Blank Call: </a:t>
            </a:r>
            <a:r>
              <a:rPr lang="en-US" sz="2100" dirty="0"/>
              <a:t>we define Blank-call a call for a taxi where the client is not at </a:t>
            </a:r>
            <a:r>
              <a:rPr lang="en-US" sz="2100" dirty="0" smtClean="0"/>
              <a:t>the starting </a:t>
            </a:r>
            <a:r>
              <a:rPr lang="en-US" sz="2100" dirty="0"/>
              <a:t>location when the taxi arrives with a maximum late of 10 minutes, </a:t>
            </a:r>
            <a:r>
              <a:rPr lang="en-US" sz="2100" dirty="0" smtClean="0"/>
              <a:t>or a </a:t>
            </a:r>
            <a:r>
              <a:rPr lang="en-US" sz="2100" dirty="0"/>
              <a:t>call that the user cancel before 10 minutes.</a:t>
            </a:r>
          </a:p>
          <a:p>
            <a:r>
              <a:rPr lang="en-US" b="1" dirty="0"/>
              <a:t>Missed Call: </a:t>
            </a:r>
            <a:r>
              <a:rPr lang="en-US" sz="2100" dirty="0"/>
              <a:t>we define Missed-call a call for a taxi where the client is </a:t>
            </a:r>
            <a:r>
              <a:rPr lang="en-US" sz="2100" dirty="0" smtClean="0"/>
              <a:t>not at </a:t>
            </a:r>
            <a:r>
              <a:rPr lang="en-US" sz="2100" dirty="0"/>
              <a:t>the starting location when the taxi arrives (10+1) or more minutes late.</a:t>
            </a:r>
          </a:p>
          <a:p>
            <a:r>
              <a:rPr lang="en-US" b="1" dirty="0"/>
              <a:t>Partner: </a:t>
            </a:r>
            <a:r>
              <a:rPr lang="en-US" sz="2100" dirty="0"/>
              <a:t>someone who share a run with a user</a:t>
            </a:r>
          </a:p>
          <a:p>
            <a:r>
              <a:rPr lang="en-US" b="1" dirty="0"/>
              <a:t>Pick-up place</a:t>
            </a:r>
            <a:r>
              <a:rPr lang="en-US" dirty="0"/>
              <a:t>: </a:t>
            </a:r>
            <a:r>
              <a:rPr lang="en-US" sz="2100" dirty="0"/>
              <a:t>the </a:t>
            </a:r>
            <a:r>
              <a:rPr lang="en-US" sz="2100" dirty="0" err="1"/>
              <a:t>Adress</a:t>
            </a:r>
            <a:r>
              <a:rPr lang="en-US" sz="2100" dirty="0"/>
              <a:t> where a user asks a taxi to come</a:t>
            </a:r>
          </a:p>
          <a:p>
            <a:r>
              <a:rPr lang="en-US" b="1" dirty="0"/>
              <a:t>Taxi Driver: </a:t>
            </a:r>
            <a:r>
              <a:rPr lang="en-US" sz="2100" dirty="0"/>
              <a:t>a registered one</a:t>
            </a:r>
            <a:endParaRPr lang="it-IT"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Goals</a:t>
            </a:r>
            <a:endParaRPr lang="it-IT" dirty="0"/>
          </a:p>
        </p:txBody>
      </p:sp>
      <p:sp>
        <p:nvSpPr>
          <p:cNvPr id="3" name="Segnaposto contenuto 2"/>
          <p:cNvSpPr>
            <a:spLocks noGrp="1"/>
          </p:cNvSpPr>
          <p:nvPr>
            <p:ph idx="1"/>
          </p:nvPr>
        </p:nvSpPr>
        <p:spPr/>
        <p:txBody>
          <a:bodyPr>
            <a:normAutofit fontScale="62500" lnSpcReduction="20000"/>
          </a:bodyPr>
          <a:lstStyle/>
          <a:p>
            <a:pPr algn="ctr">
              <a:buNone/>
            </a:pPr>
            <a:r>
              <a:rPr lang="en-US" b="1" dirty="0"/>
              <a:t>A user should be able to:</a:t>
            </a:r>
          </a:p>
          <a:p>
            <a:r>
              <a:rPr lang="en-US" sz="2600" dirty="0" smtClean="0"/>
              <a:t>sign </a:t>
            </a:r>
            <a:r>
              <a:rPr lang="en-US" sz="2600" dirty="0"/>
              <a:t>up to the system (starting as a guest)</a:t>
            </a:r>
          </a:p>
          <a:p>
            <a:r>
              <a:rPr lang="en-US" sz="2600" dirty="0" smtClean="0"/>
              <a:t>log </a:t>
            </a:r>
            <a:r>
              <a:rPr lang="en-US" sz="2600" dirty="0"/>
              <a:t>in to the system</a:t>
            </a:r>
          </a:p>
          <a:p>
            <a:r>
              <a:rPr lang="en-US" sz="2600" dirty="0" smtClean="0"/>
              <a:t>call </a:t>
            </a:r>
            <a:r>
              <a:rPr lang="en-US" sz="2600" dirty="0"/>
              <a:t>for a taxi that should pick him up ASAP</a:t>
            </a:r>
          </a:p>
          <a:p>
            <a:r>
              <a:rPr lang="en-US" sz="2600" dirty="0" smtClean="0"/>
              <a:t>be </a:t>
            </a:r>
            <a:r>
              <a:rPr lang="en-US" sz="2600" dirty="0"/>
              <a:t>informed by the system when a taxi driver accepts his call and of </a:t>
            </a:r>
            <a:r>
              <a:rPr lang="en-US" sz="2600" dirty="0" smtClean="0"/>
              <a:t>the </a:t>
            </a:r>
            <a:r>
              <a:rPr lang="it-IT" sz="2600" dirty="0" err="1" smtClean="0"/>
              <a:t>estimated</a:t>
            </a:r>
            <a:r>
              <a:rPr lang="it-IT" sz="2600" dirty="0" smtClean="0"/>
              <a:t> </a:t>
            </a:r>
            <a:r>
              <a:rPr lang="it-IT" sz="2600" dirty="0" err="1"/>
              <a:t>waiting</a:t>
            </a:r>
            <a:r>
              <a:rPr lang="it-IT" sz="2600" dirty="0"/>
              <a:t> </a:t>
            </a:r>
            <a:r>
              <a:rPr lang="it-IT" sz="2600" dirty="0" err="1" smtClean="0"/>
              <a:t>time</a:t>
            </a:r>
            <a:endParaRPr lang="it-IT" sz="2600" dirty="0"/>
          </a:p>
          <a:p>
            <a:r>
              <a:rPr lang="en-US" sz="2600" dirty="0" smtClean="0"/>
              <a:t>make </a:t>
            </a:r>
            <a:r>
              <a:rPr lang="en-US" sz="2600" dirty="0"/>
              <a:t>a reservation for a taxi on specified date and time</a:t>
            </a:r>
          </a:p>
          <a:p>
            <a:r>
              <a:rPr lang="en-US" sz="2600" dirty="0" smtClean="0"/>
              <a:t>give </a:t>
            </a:r>
            <a:r>
              <a:rPr lang="en-US" sz="2600" dirty="0"/>
              <a:t>his </a:t>
            </a:r>
            <a:r>
              <a:rPr lang="en-US" sz="2600" dirty="0" smtClean="0"/>
              <a:t>availability </a:t>
            </a:r>
            <a:r>
              <a:rPr lang="en-US" sz="2600" dirty="0"/>
              <a:t>for sharing a run</a:t>
            </a:r>
          </a:p>
          <a:p>
            <a:r>
              <a:rPr lang="en-US" sz="2600" dirty="0" smtClean="0"/>
              <a:t>add</a:t>
            </a:r>
            <a:r>
              <a:rPr lang="en-US" sz="2600" dirty="0"/>
              <a:t>, modify or delete a personal </a:t>
            </a:r>
            <a:r>
              <a:rPr lang="en-US" sz="2600" dirty="0" smtClean="0"/>
              <a:t>location</a:t>
            </a:r>
          </a:p>
          <a:p>
            <a:endParaRPr lang="en-US" dirty="0"/>
          </a:p>
          <a:p>
            <a:pPr algn="ctr">
              <a:buNone/>
            </a:pPr>
            <a:r>
              <a:rPr lang="en-US" b="1" dirty="0"/>
              <a:t>A taxi driver should be able to:</a:t>
            </a:r>
          </a:p>
          <a:p>
            <a:r>
              <a:rPr lang="en-US" sz="2500" dirty="0" smtClean="0"/>
              <a:t>accept </a:t>
            </a:r>
            <a:r>
              <a:rPr lang="en-US" sz="2500" dirty="0"/>
              <a:t>or decline a call</a:t>
            </a:r>
          </a:p>
          <a:p>
            <a:r>
              <a:rPr lang="en-US" sz="2500" dirty="0" smtClean="0"/>
              <a:t>visualize </a:t>
            </a:r>
            <a:r>
              <a:rPr lang="en-US" sz="2500" dirty="0"/>
              <a:t>the basic information about the user who is making a call</a:t>
            </a:r>
          </a:p>
          <a:p>
            <a:r>
              <a:rPr lang="en-US" sz="2500" dirty="0" smtClean="0"/>
              <a:t>visualize </a:t>
            </a:r>
            <a:r>
              <a:rPr lang="en-US" sz="2500" dirty="0"/>
              <a:t>the price for a </a:t>
            </a:r>
            <a:r>
              <a:rPr lang="en-US" sz="2500" dirty="0" smtClean="0"/>
              <a:t>run</a:t>
            </a:r>
          </a:p>
          <a:p>
            <a:endParaRPr lang="en-US" dirty="0"/>
          </a:p>
          <a:p>
            <a:pPr algn="ctr">
              <a:buNone/>
            </a:pPr>
            <a:r>
              <a:rPr lang="en-US" b="1" dirty="0"/>
              <a:t>The system should provide a fair management of the calls and </a:t>
            </a:r>
            <a:r>
              <a:rPr lang="en-US" b="1" dirty="0" smtClean="0"/>
              <a:t>efficient and essential communication between drivers and users.</a:t>
            </a: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79512" y="620688"/>
            <a:ext cx="4608512" cy="639762"/>
          </a:xfrm>
        </p:spPr>
        <p:txBody>
          <a:bodyPr>
            <a:noAutofit/>
          </a:bodyPr>
          <a:lstStyle/>
          <a:p>
            <a:pPr algn="ctr"/>
            <a:r>
              <a:rPr lang="it-IT" sz="3600" dirty="0" smtClean="0"/>
              <a:t>Domain </a:t>
            </a:r>
            <a:r>
              <a:rPr lang="it-IT" sz="3600" dirty="0" err="1" smtClean="0"/>
              <a:t>proprierties</a:t>
            </a:r>
            <a:endParaRPr lang="it-IT" sz="3600" dirty="0"/>
          </a:p>
        </p:txBody>
      </p:sp>
      <p:sp>
        <p:nvSpPr>
          <p:cNvPr id="4" name="Segnaposto contenuto 3"/>
          <p:cNvSpPr>
            <a:spLocks noGrp="1"/>
          </p:cNvSpPr>
          <p:nvPr>
            <p:ph sz="half" idx="2"/>
          </p:nvPr>
        </p:nvSpPr>
        <p:spPr>
          <a:xfrm>
            <a:off x="457200" y="1484784"/>
            <a:ext cx="4040188" cy="4641379"/>
          </a:xfrm>
        </p:spPr>
        <p:txBody>
          <a:bodyPr/>
          <a:lstStyle/>
          <a:p>
            <a:pPr marL="0">
              <a:buNone/>
            </a:pPr>
            <a:r>
              <a:rPr lang="en-US" dirty="0" smtClean="0"/>
              <a:t>• A taxi can always reach a pick-up place and the users can only choose d</a:t>
            </a:r>
            <a:r>
              <a:rPr lang="it-IT" dirty="0" err="1" smtClean="0"/>
              <a:t>estinations</a:t>
            </a:r>
            <a:r>
              <a:rPr lang="it-IT" dirty="0" smtClean="0"/>
              <a:t> </a:t>
            </a:r>
            <a:r>
              <a:rPr lang="it-IT" dirty="0" err="1" smtClean="0"/>
              <a:t>reachable</a:t>
            </a:r>
            <a:endParaRPr lang="it-IT" dirty="0" smtClean="0"/>
          </a:p>
          <a:p>
            <a:pPr marL="0">
              <a:buNone/>
            </a:pPr>
            <a:r>
              <a:rPr lang="en-US" dirty="0" smtClean="0"/>
              <a:t>• A zone can't remain without at least one available taxi</a:t>
            </a:r>
          </a:p>
          <a:p>
            <a:pPr marL="0">
              <a:buNone/>
            </a:pPr>
            <a:r>
              <a:rPr lang="en-US" dirty="0" smtClean="0"/>
              <a:t>• A taxi driver that accepts a call will take it</a:t>
            </a:r>
          </a:p>
          <a:p>
            <a:pPr marL="0">
              <a:buNone/>
            </a:pPr>
            <a:r>
              <a:rPr lang="en-US" dirty="0" smtClean="0"/>
              <a:t>• </a:t>
            </a:r>
            <a:r>
              <a:rPr lang="en-US" dirty="0" err="1" smtClean="0"/>
              <a:t>Gps</a:t>
            </a:r>
            <a:r>
              <a:rPr lang="en-US" dirty="0" smtClean="0"/>
              <a:t> information and maps are always updated</a:t>
            </a:r>
            <a:endParaRPr lang="it-IT" dirty="0"/>
          </a:p>
        </p:txBody>
      </p:sp>
      <p:sp>
        <p:nvSpPr>
          <p:cNvPr id="5" name="Segnaposto testo 4"/>
          <p:cNvSpPr>
            <a:spLocks noGrp="1"/>
          </p:cNvSpPr>
          <p:nvPr>
            <p:ph type="body" sz="quarter" idx="3"/>
          </p:nvPr>
        </p:nvSpPr>
        <p:spPr>
          <a:xfrm>
            <a:off x="4645025" y="620688"/>
            <a:ext cx="4041775" cy="639762"/>
          </a:xfrm>
        </p:spPr>
        <p:txBody>
          <a:bodyPr>
            <a:noAutofit/>
          </a:bodyPr>
          <a:lstStyle/>
          <a:p>
            <a:pPr algn="ctr"/>
            <a:r>
              <a:rPr lang="it-IT" sz="3600" dirty="0" err="1" smtClean="0"/>
              <a:t>Assumptions</a:t>
            </a:r>
            <a:endParaRPr lang="it-IT" sz="3600" dirty="0"/>
          </a:p>
        </p:txBody>
      </p:sp>
      <p:sp>
        <p:nvSpPr>
          <p:cNvPr id="6" name="Segnaposto contenuto 5"/>
          <p:cNvSpPr>
            <a:spLocks noGrp="1"/>
          </p:cNvSpPr>
          <p:nvPr>
            <p:ph sz="quarter" idx="4"/>
          </p:nvPr>
        </p:nvSpPr>
        <p:spPr>
          <a:xfrm>
            <a:off x="4645025" y="1484784"/>
            <a:ext cx="4041775" cy="4641379"/>
          </a:xfrm>
        </p:spPr>
        <p:txBody>
          <a:bodyPr>
            <a:normAutofit/>
          </a:bodyPr>
          <a:lstStyle/>
          <a:p>
            <a:pPr>
              <a:buNone/>
            </a:pPr>
            <a:r>
              <a:rPr lang="en-US" dirty="0" smtClean="0"/>
              <a:t>• Two or more users can share a taxi only if their pick up place are in the </a:t>
            </a:r>
            <a:r>
              <a:rPr lang="it-IT" dirty="0" err="1" smtClean="0"/>
              <a:t>same</a:t>
            </a:r>
            <a:r>
              <a:rPr lang="it-IT" dirty="0" smtClean="0"/>
              <a:t> zone.</a:t>
            </a:r>
          </a:p>
          <a:p>
            <a:pPr>
              <a:buNone/>
            </a:pPr>
            <a:r>
              <a:rPr lang="en-US" dirty="0" smtClean="0"/>
              <a:t>• The taxi drivers have a device on-board to communicate with the system, that shows them the incoming calls and permits them to accept </a:t>
            </a:r>
            <a:r>
              <a:rPr lang="it-IT" dirty="0" smtClean="0"/>
              <a:t>or </a:t>
            </a:r>
            <a:r>
              <a:rPr lang="it-IT" dirty="0" err="1" smtClean="0"/>
              <a:t>refuse</a:t>
            </a:r>
            <a:r>
              <a:rPr lang="it-IT" dirty="0" smtClean="0"/>
              <a:t>.</a:t>
            </a:r>
          </a:p>
          <a:p>
            <a:pPr>
              <a:buNone/>
            </a:pPr>
            <a:r>
              <a:rPr lang="en-US" dirty="0" smtClean="0"/>
              <a:t>• Every taxi has a </a:t>
            </a:r>
            <a:r>
              <a:rPr lang="en-US" dirty="0" err="1" smtClean="0"/>
              <a:t>gps</a:t>
            </a:r>
            <a:r>
              <a:rPr lang="en-US" dirty="0" smtClean="0"/>
              <a:t>-signal that can always give their position to the </a:t>
            </a:r>
            <a:r>
              <a:rPr lang="it-IT" dirty="0" smtClean="0"/>
              <a:t>system</a:t>
            </a:r>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sz="half" idx="1"/>
          </p:nvPr>
        </p:nvSpPr>
        <p:spPr>
          <a:xfrm>
            <a:off x="457200" y="692696"/>
            <a:ext cx="4038600" cy="5433467"/>
          </a:xfrm>
        </p:spPr>
        <p:txBody>
          <a:bodyPr>
            <a:normAutofit fontScale="47500" lnSpcReduction="20000"/>
          </a:bodyPr>
          <a:lstStyle/>
          <a:p>
            <a:pPr algn="ctr">
              <a:buNone/>
            </a:pPr>
            <a:r>
              <a:rPr lang="it-IT" sz="8000" b="1" dirty="0" err="1" smtClean="0"/>
              <a:t>Requirements</a:t>
            </a:r>
            <a:endParaRPr lang="en-US" sz="8000" b="1" dirty="0" smtClean="0"/>
          </a:p>
          <a:p>
            <a:endParaRPr lang="en-US" b="1" dirty="0" smtClean="0"/>
          </a:p>
          <a:p>
            <a:r>
              <a:rPr lang="en-US" sz="3800" b="1" dirty="0" smtClean="0"/>
              <a:t>Registration of a person to the system</a:t>
            </a:r>
          </a:p>
          <a:p>
            <a:pPr lvl="1"/>
            <a:r>
              <a:rPr lang="en-US" dirty="0" smtClean="0"/>
              <a:t>the system has to provide a sign up functionality</a:t>
            </a:r>
          </a:p>
          <a:p>
            <a:r>
              <a:rPr lang="it-IT" sz="3800" b="1" dirty="0" err="1" smtClean="0"/>
              <a:t>Modification</a:t>
            </a:r>
            <a:r>
              <a:rPr lang="it-IT" sz="3800" b="1" dirty="0" smtClean="0"/>
              <a:t> </a:t>
            </a:r>
            <a:r>
              <a:rPr lang="it-IT" sz="3800" b="1" dirty="0" err="1" smtClean="0"/>
              <a:t>of</a:t>
            </a:r>
            <a:r>
              <a:rPr lang="it-IT" sz="3800" b="1" dirty="0" smtClean="0"/>
              <a:t> personal information</a:t>
            </a:r>
          </a:p>
          <a:p>
            <a:pPr lvl="1"/>
            <a:r>
              <a:rPr lang="en-US" dirty="0" smtClean="0"/>
              <a:t>the system has to provide a function that allows a user to modify his personal information, except for the number of calls and blank calls</a:t>
            </a:r>
          </a:p>
          <a:p>
            <a:r>
              <a:rPr lang="it-IT" sz="3800" b="1" dirty="0" err="1" smtClean="0"/>
              <a:t>Call</a:t>
            </a:r>
            <a:r>
              <a:rPr lang="it-IT" sz="3800" b="1" dirty="0" smtClean="0"/>
              <a:t> </a:t>
            </a:r>
            <a:r>
              <a:rPr lang="it-IT" sz="3800" b="1" dirty="0" err="1" smtClean="0"/>
              <a:t>for</a:t>
            </a:r>
            <a:r>
              <a:rPr lang="it-IT" sz="3800" b="1" dirty="0" smtClean="0"/>
              <a:t> a taxi</a:t>
            </a:r>
          </a:p>
          <a:p>
            <a:pPr lvl="1"/>
            <a:r>
              <a:rPr lang="en-US" dirty="0" smtClean="0"/>
              <a:t>the system has to provide a function to call for a taxi</a:t>
            </a:r>
          </a:p>
          <a:p>
            <a:pPr lvl="1"/>
            <a:r>
              <a:rPr lang="en-US" dirty="0" smtClean="0"/>
              <a:t>the user should be able to visualize the estimated arrival time and confirm or not his call</a:t>
            </a:r>
          </a:p>
          <a:p>
            <a:pPr lvl="1"/>
            <a:r>
              <a:rPr lang="en-US" dirty="0" smtClean="0"/>
              <a:t>the system has to manage the number of calls and blank calls of </a:t>
            </a:r>
            <a:r>
              <a:rPr lang="it-IT" dirty="0" err="1" smtClean="0"/>
              <a:t>every</a:t>
            </a:r>
            <a:r>
              <a:rPr lang="it-IT" dirty="0" smtClean="0"/>
              <a:t> </a:t>
            </a:r>
            <a:r>
              <a:rPr lang="it-IT" dirty="0" err="1" smtClean="0"/>
              <a:t>user</a:t>
            </a:r>
            <a:endParaRPr lang="it-IT" dirty="0" smtClean="0"/>
          </a:p>
          <a:p>
            <a:r>
              <a:rPr lang="en-US" sz="3800" b="1" dirty="0" smtClean="0"/>
              <a:t>Make a reservation for a taxi to a specified date and time</a:t>
            </a:r>
          </a:p>
          <a:p>
            <a:pPr lvl="1"/>
            <a:r>
              <a:rPr lang="en-US" dirty="0" smtClean="0"/>
              <a:t>the system has to provide a function to allow a user to call for a taxi in a specified date and time</a:t>
            </a:r>
          </a:p>
          <a:p>
            <a:pPr lvl="1"/>
            <a:r>
              <a:rPr lang="en-US" dirty="0" smtClean="0"/>
              <a:t>the system has to call for the taxi 10 minutes before the specified </a:t>
            </a:r>
            <a:r>
              <a:rPr lang="it-IT" dirty="0" err="1" smtClean="0"/>
              <a:t>time</a:t>
            </a:r>
            <a:endParaRPr lang="it-IT" dirty="0" smtClean="0"/>
          </a:p>
          <a:p>
            <a:r>
              <a:rPr lang="en-US" sz="3800" b="1" dirty="0" smtClean="0"/>
              <a:t>Give is </a:t>
            </a:r>
            <a:r>
              <a:rPr lang="en-US" sz="3800" b="1" dirty="0" smtClean="0"/>
              <a:t>availability </a:t>
            </a:r>
            <a:r>
              <a:rPr lang="en-US" sz="3800" b="1" dirty="0" smtClean="0"/>
              <a:t>for sharing a run</a:t>
            </a:r>
          </a:p>
          <a:p>
            <a:pPr lvl="1"/>
            <a:r>
              <a:rPr lang="en-US" dirty="0" smtClean="0"/>
              <a:t>the system has to provide a function to allow a user to declare his availability for a taxi sharing</a:t>
            </a:r>
          </a:p>
          <a:p>
            <a:pPr lvl="1"/>
            <a:r>
              <a:rPr lang="en-US" dirty="0" smtClean="0"/>
              <a:t>the system has to search for other users in the same zone that want to share a ride, and automatically inform the interested users and the taxi driver; then, if they accepts, has to calculate the cost of the ride.</a:t>
            </a:r>
          </a:p>
          <a:p>
            <a:endParaRPr lang="it-IT" dirty="0" smtClean="0"/>
          </a:p>
          <a:p>
            <a:endParaRPr lang="it-IT" dirty="0" smtClean="0"/>
          </a:p>
        </p:txBody>
      </p:sp>
      <p:sp>
        <p:nvSpPr>
          <p:cNvPr id="9" name="Segnaposto contenuto 8"/>
          <p:cNvSpPr>
            <a:spLocks noGrp="1"/>
          </p:cNvSpPr>
          <p:nvPr>
            <p:ph sz="half" idx="2"/>
          </p:nvPr>
        </p:nvSpPr>
        <p:spPr>
          <a:xfrm>
            <a:off x="4648200" y="692696"/>
            <a:ext cx="4038600" cy="5433467"/>
          </a:xfrm>
        </p:spPr>
        <p:txBody>
          <a:bodyPr>
            <a:normAutofit fontScale="47500" lnSpcReduction="20000"/>
          </a:bodyPr>
          <a:lstStyle/>
          <a:p>
            <a:r>
              <a:rPr lang="it-IT" sz="3800" b="1" dirty="0" smtClean="0"/>
              <a:t>Create, </a:t>
            </a:r>
            <a:r>
              <a:rPr lang="it-IT" sz="3800" b="1" dirty="0" err="1" smtClean="0"/>
              <a:t>modify</a:t>
            </a:r>
            <a:r>
              <a:rPr lang="it-IT" sz="3800" b="1" dirty="0" smtClean="0"/>
              <a:t> </a:t>
            </a:r>
            <a:r>
              <a:rPr lang="it-IT" sz="3800" b="1" dirty="0" err="1" smtClean="0"/>
              <a:t>delete</a:t>
            </a:r>
            <a:r>
              <a:rPr lang="it-IT" sz="3800" b="1" dirty="0" smtClean="0"/>
              <a:t> personal location</a:t>
            </a:r>
          </a:p>
          <a:p>
            <a:pPr lvl="1"/>
            <a:r>
              <a:rPr lang="en-US" dirty="0" smtClean="0"/>
              <a:t>the system must provide a function to allow a user to create a new </a:t>
            </a:r>
            <a:r>
              <a:rPr lang="it-IT" dirty="0" smtClean="0"/>
              <a:t>personal location</a:t>
            </a:r>
          </a:p>
          <a:p>
            <a:pPr lvl="1"/>
            <a:r>
              <a:rPr lang="en-US" dirty="0" smtClean="0"/>
              <a:t>the system has to provide a function to allow a user to modify a </a:t>
            </a:r>
            <a:r>
              <a:rPr lang="it-IT" dirty="0" smtClean="0"/>
              <a:t>personal location</a:t>
            </a:r>
          </a:p>
          <a:p>
            <a:pPr lvl="1"/>
            <a:r>
              <a:rPr lang="en-US" dirty="0" smtClean="0"/>
              <a:t>the system has to provide a function to allow a user to delete a </a:t>
            </a:r>
            <a:r>
              <a:rPr lang="it-IT" dirty="0" smtClean="0"/>
              <a:t>personal location.</a:t>
            </a:r>
            <a:endParaRPr lang="it-IT" b="1" dirty="0" smtClean="0"/>
          </a:p>
          <a:p>
            <a:r>
              <a:rPr lang="it-IT" sz="3800" b="1" dirty="0" err="1" smtClean="0"/>
              <a:t>Visualization</a:t>
            </a:r>
            <a:r>
              <a:rPr lang="it-IT" sz="3800" b="1" dirty="0" smtClean="0"/>
              <a:t> </a:t>
            </a:r>
            <a:r>
              <a:rPr lang="it-IT" sz="3800" b="1" dirty="0" err="1" smtClean="0"/>
              <a:t>of</a:t>
            </a:r>
            <a:r>
              <a:rPr lang="it-IT" sz="3800" b="1" dirty="0" smtClean="0"/>
              <a:t> ride information</a:t>
            </a:r>
          </a:p>
          <a:p>
            <a:pPr lvl="1"/>
            <a:r>
              <a:rPr lang="en-US" dirty="0" smtClean="0"/>
              <a:t>the system has to provide a function that allows a user to visualize the information about his actual ride (basically the cost calculated by </a:t>
            </a:r>
            <a:r>
              <a:rPr lang="it-IT" dirty="0" smtClean="0"/>
              <a:t>the </a:t>
            </a:r>
            <a:r>
              <a:rPr lang="it-IT" dirty="0" err="1" smtClean="0"/>
              <a:t>taximeter</a:t>
            </a:r>
            <a:r>
              <a:rPr lang="it-IT" dirty="0" smtClean="0"/>
              <a:t>)</a:t>
            </a:r>
          </a:p>
          <a:p>
            <a:r>
              <a:rPr lang="en-US" sz="3800" b="1" dirty="0" smtClean="0"/>
              <a:t>Accept or decline a call</a:t>
            </a:r>
          </a:p>
          <a:p>
            <a:pPr lvl="1"/>
            <a:r>
              <a:rPr lang="en-US" dirty="0" smtClean="0"/>
              <a:t>The system has to forward the calls to the first taxi of the queue</a:t>
            </a:r>
          </a:p>
          <a:p>
            <a:pPr lvl="1"/>
            <a:r>
              <a:rPr lang="en-US" dirty="0" smtClean="0"/>
              <a:t>The system has to provide a function to allow a taxi driver to accept or decline a call when he receives it</a:t>
            </a:r>
          </a:p>
          <a:p>
            <a:pPr lvl="1"/>
            <a:r>
              <a:rPr lang="en-US" dirty="0" smtClean="0"/>
              <a:t>If a call is d declined it at the end of the queue and send the call to the new first in </a:t>
            </a:r>
            <a:r>
              <a:rPr lang="it-IT" dirty="0" smtClean="0"/>
              <a:t>the </a:t>
            </a:r>
            <a:r>
              <a:rPr lang="it-IT" dirty="0" err="1" smtClean="0"/>
              <a:t>queue</a:t>
            </a:r>
            <a:endParaRPr lang="it-IT" dirty="0" smtClean="0"/>
          </a:p>
          <a:p>
            <a:r>
              <a:rPr lang="en-US" sz="3800" b="1" dirty="0" smtClean="0"/>
              <a:t>Visualize the basic information about a user who is making a call</a:t>
            </a:r>
          </a:p>
          <a:p>
            <a:pPr lvl="1"/>
            <a:r>
              <a:rPr lang="en-US" dirty="0" smtClean="0"/>
              <a:t>the system has to provide a function to allow a taxi driver to visualize the basic information of a user that is making a call</a:t>
            </a:r>
          </a:p>
          <a:p>
            <a:r>
              <a:rPr lang="it-IT" sz="3800" b="1" dirty="0" err="1" smtClean="0"/>
              <a:t>Signal</a:t>
            </a:r>
            <a:r>
              <a:rPr lang="it-IT" sz="3800" b="1" dirty="0" smtClean="0"/>
              <a:t> a </a:t>
            </a:r>
            <a:r>
              <a:rPr lang="it-IT" sz="3800" b="1" dirty="0" err="1" smtClean="0"/>
              <a:t>blank</a:t>
            </a:r>
            <a:r>
              <a:rPr lang="it-IT" sz="3800" b="1" dirty="0" smtClean="0"/>
              <a:t> </a:t>
            </a:r>
            <a:r>
              <a:rPr lang="it-IT" sz="3800" b="1" dirty="0" err="1" smtClean="0"/>
              <a:t>call</a:t>
            </a:r>
            <a:endParaRPr lang="it-IT" sz="3800" b="1" dirty="0" smtClean="0"/>
          </a:p>
          <a:p>
            <a:pPr lvl="1"/>
            <a:r>
              <a:rPr lang="en-US" dirty="0" smtClean="0"/>
              <a:t>the system has to provide a function to allow a taxi driver to signal a </a:t>
            </a:r>
            <a:r>
              <a:rPr lang="it-IT" dirty="0" err="1" smtClean="0"/>
              <a:t>blank</a:t>
            </a:r>
            <a:r>
              <a:rPr lang="it-IT" dirty="0" smtClean="0"/>
              <a:t> </a:t>
            </a:r>
            <a:r>
              <a:rPr lang="it-IT" dirty="0" err="1" smtClean="0"/>
              <a:t>call</a:t>
            </a:r>
            <a:endParaRPr lang="it-IT" dirty="0" smtClean="0"/>
          </a:p>
          <a:p>
            <a:pPr lvl="1"/>
            <a:r>
              <a:rPr lang="en-US" dirty="0" smtClean="0"/>
              <a:t>the system has to put the taxi back in </a:t>
            </a:r>
            <a:r>
              <a:rPr lang="en-US" dirty="0" err="1" smtClean="0"/>
              <a:t>te</a:t>
            </a:r>
            <a:r>
              <a:rPr lang="en-US" dirty="0" smtClean="0"/>
              <a:t> queue and update the </a:t>
            </a:r>
            <a:r>
              <a:rPr lang="en-US" dirty="0" err="1" smtClean="0"/>
              <a:t>blank_call</a:t>
            </a:r>
            <a:r>
              <a:rPr lang="en-US" dirty="0" smtClean="0"/>
              <a:t> attribute of the user declined, the system has to move the taxi driver that</a:t>
            </a:r>
            <a:endParaRPr lang="it-IT" dirty="0" smtClean="0"/>
          </a:p>
          <a:p>
            <a:pPr>
              <a:buNone/>
            </a:pP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Functional</a:t>
            </a:r>
            <a:r>
              <a:rPr lang="it-IT" b="1" dirty="0" smtClean="0"/>
              <a:t> </a:t>
            </a:r>
            <a:r>
              <a:rPr lang="it-IT" b="1" dirty="0" err="1" smtClean="0"/>
              <a:t>requirements</a:t>
            </a:r>
            <a:endParaRPr lang="it-IT" dirty="0"/>
          </a:p>
        </p:txBody>
      </p:sp>
      <p:sp>
        <p:nvSpPr>
          <p:cNvPr id="3" name="Segnaposto contenuto 2"/>
          <p:cNvSpPr>
            <a:spLocks noGrp="1"/>
          </p:cNvSpPr>
          <p:nvPr>
            <p:ph sz="half" idx="1"/>
          </p:nvPr>
        </p:nvSpPr>
        <p:spPr/>
        <p:txBody>
          <a:bodyPr>
            <a:normAutofit fontScale="77500" lnSpcReduction="20000"/>
          </a:bodyPr>
          <a:lstStyle/>
          <a:p>
            <a:r>
              <a:rPr lang="it-IT" sz="4100" b="1" dirty="0" err="1" smtClean="0"/>
              <a:t>Guest</a:t>
            </a:r>
            <a:r>
              <a:rPr lang="it-IT" sz="4100" b="1" dirty="0" smtClean="0"/>
              <a:t> can</a:t>
            </a:r>
          </a:p>
          <a:p>
            <a:pPr lvl="1"/>
            <a:r>
              <a:rPr lang="it-IT" dirty="0" err="1" smtClean="0"/>
              <a:t>sign</a:t>
            </a:r>
            <a:r>
              <a:rPr lang="it-IT" dirty="0" smtClean="0"/>
              <a:t> up</a:t>
            </a:r>
          </a:p>
          <a:p>
            <a:endParaRPr lang="it-IT" dirty="0" smtClean="0"/>
          </a:p>
          <a:p>
            <a:pPr>
              <a:buNone/>
            </a:pPr>
            <a:endParaRPr lang="it-IT" dirty="0" smtClean="0"/>
          </a:p>
          <a:p>
            <a:r>
              <a:rPr lang="it-IT" sz="4100" b="1" dirty="0" smtClean="0"/>
              <a:t>Taxi driver can</a:t>
            </a:r>
          </a:p>
          <a:p>
            <a:pPr lvl="1"/>
            <a:r>
              <a:rPr lang="en-US" dirty="0" smtClean="0"/>
              <a:t>receive notifications for the calls</a:t>
            </a:r>
          </a:p>
          <a:p>
            <a:pPr lvl="1"/>
            <a:r>
              <a:rPr lang="en-US" dirty="0" smtClean="0"/>
              <a:t>visualize the basic information of a user that is making a call</a:t>
            </a:r>
          </a:p>
          <a:p>
            <a:pPr lvl="1"/>
            <a:r>
              <a:rPr lang="it-IT" dirty="0" err="1" smtClean="0"/>
              <a:t>accept</a:t>
            </a:r>
            <a:r>
              <a:rPr lang="it-IT" dirty="0" smtClean="0"/>
              <a:t> a </a:t>
            </a:r>
            <a:r>
              <a:rPr lang="it-IT" dirty="0" err="1" smtClean="0"/>
              <a:t>call</a:t>
            </a:r>
            <a:endParaRPr lang="it-IT" dirty="0" smtClean="0"/>
          </a:p>
          <a:p>
            <a:pPr lvl="1"/>
            <a:r>
              <a:rPr lang="it-IT" dirty="0" err="1" smtClean="0"/>
              <a:t>decline</a:t>
            </a:r>
            <a:r>
              <a:rPr lang="it-IT" dirty="0" smtClean="0"/>
              <a:t> a </a:t>
            </a:r>
            <a:r>
              <a:rPr lang="it-IT" dirty="0" err="1" smtClean="0"/>
              <a:t>call</a:t>
            </a:r>
            <a:endParaRPr lang="it-IT" dirty="0" smtClean="0"/>
          </a:p>
          <a:p>
            <a:pPr lvl="1"/>
            <a:r>
              <a:rPr lang="it-IT" dirty="0" err="1" smtClean="0"/>
              <a:t>signal</a:t>
            </a:r>
            <a:r>
              <a:rPr lang="it-IT" dirty="0" smtClean="0"/>
              <a:t> a </a:t>
            </a:r>
            <a:r>
              <a:rPr lang="it-IT" dirty="0" err="1" smtClean="0"/>
              <a:t>blank</a:t>
            </a:r>
            <a:r>
              <a:rPr lang="it-IT" dirty="0" smtClean="0"/>
              <a:t> </a:t>
            </a:r>
            <a:r>
              <a:rPr lang="it-IT" dirty="0" err="1" smtClean="0"/>
              <a:t>call</a:t>
            </a:r>
            <a:endParaRPr lang="it-IT" dirty="0"/>
          </a:p>
        </p:txBody>
      </p:sp>
      <p:sp>
        <p:nvSpPr>
          <p:cNvPr id="4" name="Segnaposto contenuto 3"/>
          <p:cNvSpPr>
            <a:spLocks noGrp="1"/>
          </p:cNvSpPr>
          <p:nvPr>
            <p:ph sz="half" idx="2"/>
          </p:nvPr>
        </p:nvSpPr>
        <p:spPr/>
        <p:txBody>
          <a:bodyPr>
            <a:normAutofit fontScale="77500" lnSpcReduction="20000"/>
          </a:bodyPr>
          <a:lstStyle/>
          <a:p>
            <a:r>
              <a:rPr lang="it-IT" sz="4100" b="1" dirty="0" err="1" smtClean="0"/>
              <a:t>User</a:t>
            </a:r>
            <a:r>
              <a:rPr lang="it-IT" sz="4100" b="1" dirty="0" smtClean="0"/>
              <a:t> can</a:t>
            </a:r>
          </a:p>
          <a:p>
            <a:pPr lvl="1"/>
            <a:r>
              <a:rPr lang="it-IT" dirty="0" smtClean="0"/>
              <a:t>log in</a:t>
            </a:r>
          </a:p>
          <a:p>
            <a:pPr lvl="1"/>
            <a:r>
              <a:rPr lang="it-IT" dirty="0" smtClean="0"/>
              <a:t>log out</a:t>
            </a:r>
          </a:p>
          <a:p>
            <a:pPr lvl="1"/>
            <a:r>
              <a:rPr lang="en-US" dirty="0" smtClean="0"/>
              <a:t>modify his personal information except for the number of calls and </a:t>
            </a:r>
            <a:r>
              <a:rPr lang="it-IT" dirty="0" err="1" smtClean="0"/>
              <a:t>blank</a:t>
            </a:r>
            <a:r>
              <a:rPr lang="it-IT" dirty="0" smtClean="0"/>
              <a:t> </a:t>
            </a:r>
            <a:r>
              <a:rPr lang="it-IT" dirty="0" err="1" smtClean="0"/>
              <a:t>calls</a:t>
            </a:r>
            <a:endParaRPr lang="it-IT" dirty="0" smtClean="0"/>
          </a:p>
          <a:p>
            <a:pPr lvl="1"/>
            <a:r>
              <a:rPr lang="en-US" dirty="0" smtClean="0"/>
              <a:t>create a new personal location</a:t>
            </a:r>
          </a:p>
          <a:p>
            <a:pPr lvl="1"/>
            <a:r>
              <a:rPr lang="en-US" dirty="0" smtClean="0"/>
              <a:t>modify an existing personal location</a:t>
            </a:r>
          </a:p>
          <a:p>
            <a:pPr lvl="1"/>
            <a:r>
              <a:rPr lang="en-US" dirty="0" smtClean="0"/>
              <a:t>delete an existing personal location</a:t>
            </a:r>
          </a:p>
          <a:p>
            <a:pPr lvl="1"/>
            <a:r>
              <a:rPr lang="en-US" dirty="0" smtClean="0"/>
              <a:t>do an immediate call for a taxi (shared or not)</a:t>
            </a:r>
          </a:p>
          <a:p>
            <a:pPr lvl="1"/>
            <a:r>
              <a:rPr lang="en-US" dirty="0" smtClean="0"/>
              <a:t>do a delayed call for a taxi</a:t>
            </a:r>
          </a:p>
          <a:p>
            <a:pPr lvl="1"/>
            <a:r>
              <a:rPr lang="it-IT" dirty="0" err="1" smtClean="0"/>
              <a:t>visualize</a:t>
            </a:r>
            <a:r>
              <a:rPr lang="it-IT" dirty="0" smtClean="0"/>
              <a:t> the ride information</a:t>
            </a:r>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DiagrammadeiCasidUsoLogin.png"/>
          <p:cNvPicPr>
            <a:picLocks noChangeAspect="1"/>
          </p:cNvPicPr>
          <p:nvPr/>
        </p:nvPicPr>
        <p:blipFill>
          <a:blip r:embed="rId2" cstate="print"/>
          <a:stretch>
            <a:fillRect/>
          </a:stretch>
        </p:blipFill>
        <p:spPr>
          <a:xfrm>
            <a:off x="1331640" y="1340768"/>
            <a:ext cx="8470682" cy="4850013"/>
          </a:xfrm>
          <a:prstGeom prst="rect">
            <a:avLst/>
          </a:prstGeom>
        </p:spPr>
      </p:pic>
      <p:sp>
        <p:nvSpPr>
          <p:cNvPr id="9" name="Titolo 8"/>
          <p:cNvSpPr>
            <a:spLocks noGrp="1"/>
          </p:cNvSpPr>
          <p:nvPr>
            <p:ph type="title"/>
          </p:nvPr>
        </p:nvSpPr>
        <p:spPr/>
        <p:txBody>
          <a:bodyPr/>
          <a:lstStyle/>
          <a:p>
            <a:r>
              <a:rPr lang="it-IT" b="1" dirty="0" smtClean="0"/>
              <a:t>Login</a:t>
            </a:r>
            <a:endParaRPr lang="it-IT" b="1" dirty="0"/>
          </a:p>
        </p:txBody>
      </p:sp>
      <p:pic>
        <p:nvPicPr>
          <p:cNvPr id="8" name="Segnaposto contenuto 7" descr="Login.jpg"/>
          <p:cNvPicPr>
            <a:picLocks noGrp="1" noChangeAspect="1"/>
          </p:cNvPicPr>
          <p:nvPr>
            <p:ph idx="4294967295"/>
          </p:nvPr>
        </p:nvPicPr>
        <p:blipFill>
          <a:blip r:embed="rId3" cstate="print"/>
          <a:stretch>
            <a:fillRect/>
          </a:stretch>
        </p:blipFill>
        <p:spPr>
          <a:xfrm>
            <a:off x="323528" y="2060848"/>
            <a:ext cx="1809750" cy="27622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Class</a:t>
            </a:r>
            <a:r>
              <a:rPr lang="it-IT" dirty="0" smtClean="0"/>
              <a:t> </a:t>
            </a:r>
            <a:r>
              <a:rPr lang="it-IT" dirty="0" err="1" smtClean="0"/>
              <a:t>Diagram</a:t>
            </a:r>
            <a:endParaRPr lang="it-IT" dirty="0"/>
          </a:p>
        </p:txBody>
      </p:sp>
      <p:pic>
        <p:nvPicPr>
          <p:cNvPr id="4098" name="Picture 2"/>
          <p:cNvPicPr>
            <a:picLocks noChangeAspect="1" noChangeArrowheads="1"/>
          </p:cNvPicPr>
          <p:nvPr/>
        </p:nvPicPr>
        <p:blipFill>
          <a:blip r:embed="rId2" cstate="print"/>
          <a:srcRect/>
          <a:stretch>
            <a:fillRect/>
          </a:stretch>
        </p:blipFill>
        <p:spPr bwMode="auto">
          <a:xfrm>
            <a:off x="2051720" y="1196752"/>
            <a:ext cx="5040560" cy="553193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Standard </a:t>
            </a:r>
            <a:r>
              <a:rPr lang="it-IT" b="1" dirty="0" err="1" smtClean="0"/>
              <a:t>Call</a:t>
            </a:r>
            <a:r>
              <a:rPr lang="it-IT" b="1" dirty="0" smtClean="0"/>
              <a:t> - </a:t>
            </a:r>
            <a:r>
              <a:rPr lang="it-IT" b="1" dirty="0" err="1" smtClean="0"/>
              <a:t>Use</a:t>
            </a:r>
            <a:r>
              <a:rPr lang="it-IT" b="1" dirty="0" smtClean="0"/>
              <a:t> Case</a:t>
            </a:r>
            <a:endParaRPr lang="it-IT" b="1" dirty="0"/>
          </a:p>
        </p:txBody>
      </p:sp>
      <p:graphicFrame>
        <p:nvGraphicFramePr>
          <p:cNvPr id="6" name="Tabella 5"/>
          <p:cNvGraphicFramePr>
            <a:graphicFrameLocks noGrp="1"/>
          </p:cNvGraphicFramePr>
          <p:nvPr/>
        </p:nvGraphicFramePr>
        <p:xfrm>
          <a:off x="395536" y="1484784"/>
          <a:ext cx="8352928" cy="5011331"/>
        </p:xfrm>
        <a:graphic>
          <a:graphicData uri="http://schemas.openxmlformats.org/drawingml/2006/table">
            <a:tbl>
              <a:tblPr/>
              <a:tblGrid>
                <a:gridCol w="1701523"/>
                <a:gridCol w="6651405"/>
              </a:tblGrid>
              <a:tr h="235787">
                <a:tc>
                  <a:txBody>
                    <a:bodyPr/>
                    <a:lstStyle/>
                    <a:p>
                      <a:pPr>
                        <a:spcAft>
                          <a:spcPts val="0"/>
                        </a:spcAft>
                      </a:pPr>
                      <a:r>
                        <a:rPr lang="it-IT" sz="1800" b="1" kern="150" dirty="0" err="1">
                          <a:latin typeface="+mj-lt"/>
                          <a:ea typeface="Droid Sans Fallback"/>
                          <a:cs typeface="FreeSans"/>
                        </a:rPr>
                        <a:t>Name</a:t>
                      </a:r>
                      <a:endParaRPr lang="it-IT" sz="1800" b="1" kern="150" dirty="0">
                        <a:latin typeface="+mj-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kern="150">
                          <a:latin typeface="+mn-lt"/>
                          <a:ea typeface="Droid Sans Fallback"/>
                          <a:cs typeface="FreeSans"/>
                        </a:rPr>
                        <a:t>Taxi request</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787">
                <a:tc>
                  <a:txBody>
                    <a:bodyPr/>
                    <a:lstStyle/>
                    <a:p>
                      <a:pPr>
                        <a:spcAft>
                          <a:spcPts val="0"/>
                        </a:spcAft>
                      </a:pPr>
                      <a:r>
                        <a:rPr lang="it-IT" sz="1800" b="1" kern="150">
                          <a:latin typeface="+mj-lt"/>
                          <a:ea typeface="Droid Sans Fallback"/>
                          <a:cs typeface="FreeSans"/>
                        </a:rPr>
                        <a:t>Actors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kern="150">
                          <a:latin typeface="+mn-lt"/>
                          <a:ea typeface="Droid Sans Fallback"/>
                          <a:cs typeface="FreeSans"/>
                        </a:rPr>
                        <a:t>User, Taxi Driver</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820">
                <a:tc>
                  <a:txBody>
                    <a:bodyPr/>
                    <a:lstStyle/>
                    <a:p>
                      <a:pPr>
                        <a:spcAft>
                          <a:spcPts val="0"/>
                        </a:spcAft>
                      </a:pPr>
                      <a:r>
                        <a:rPr lang="it-IT" sz="1800" b="1" kern="150">
                          <a:latin typeface="+mj-lt"/>
                          <a:ea typeface="Droid Sans Fallback"/>
                          <a:cs typeface="FreeSans"/>
                        </a:rPr>
                        <a:t>Entry conditions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kern="150">
                          <a:latin typeface="+mn-lt"/>
                          <a:ea typeface="Droid Sans Fallback"/>
                          <a:cs typeface="FreeSans"/>
                        </a:rPr>
                        <a:t>User have to be logged in and must be in the reservation page</a:t>
                      </a:r>
                      <a:endParaRPr lang="it-IT" sz="1400" kern="150">
                        <a:latin typeface="+mn-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0819">
                <a:tc>
                  <a:txBody>
                    <a:bodyPr/>
                    <a:lstStyle/>
                    <a:p>
                      <a:pPr>
                        <a:spcAft>
                          <a:spcPts val="0"/>
                        </a:spcAft>
                      </a:pPr>
                      <a:r>
                        <a:rPr lang="it-IT" sz="1800" b="1" kern="150">
                          <a:latin typeface="+mj-lt"/>
                          <a:ea typeface="Droid Sans Fallback"/>
                          <a:cs typeface="FreeSans"/>
                        </a:rPr>
                        <a:t>Flow of events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Aft>
                          <a:spcPts val="0"/>
                        </a:spcAft>
                        <a:buFont typeface="Arial"/>
                        <a:buChar char="•"/>
                      </a:pPr>
                      <a:r>
                        <a:rPr lang="en-US" sz="1400" kern="150">
                          <a:latin typeface="+mn-lt"/>
                          <a:ea typeface="OpenSymbol"/>
                          <a:cs typeface="OpenSymbol"/>
                        </a:rPr>
                        <a:t>The user request a taxi in his actual position</a:t>
                      </a:r>
                      <a:endParaRPr lang="it-IT" sz="1400" kern="150">
                        <a:latin typeface="+mn-lt"/>
                        <a:ea typeface="OpenSymbol"/>
                        <a:cs typeface="OpenSymbol"/>
                      </a:endParaRPr>
                    </a:p>
                    <a:p>
                      <a:pPr marL="342900" lvl="0" indent="-342900">
                        <a:spcAft>
                          <a:spcPts val="0"/>
                        </a:spcAft>
                        <a:buFont typeface="Arial"/>
                        <a:buChar char="•"/>
                      </a:pPr>
                      <a:r>
                        <a:rPr lang="en-US" sz="1400" kern="150">
                          <a:latin typeface="+mn-lt"/>
                          <a:ea typeface="OpenSymbol"/>
                          <a:cs typeface="OpenSymbol"/>
                        </a:rPr>
                        <a:t>The system send the request and the user's basic information to the first available taxi driver in the zone</a:t>
                      </a:r>
                      <a:endParaRPr lang="it-IT" sz="1400" kern="150">
                        <a:latin typeface="+mn-lt"/>
                        <a:ea typeface="OpenSymbol"/>
                        <a:cs typeface="OpenSymbol"/>
                      </a:endParaRPr>
                    </a:p>
                    <a:p>
                      <a:pPr marL="342900" lvl="0" indent="-342900">
                        <a:spcAft>
                          <a:spcPts val="0"/>
                        </a:spcAft>
                        <a:buFont typeface="Arial"/>
                        <a:buChar char="•"/>
                      </a:pPr>
                      <a:r>
                        <a:rPr lang="en-US" sz="1400" kern="150">
                          <a:latin typeface="+mn-lt"/>
                          <a:ea typeface="OpenSymbol"/>
                          <a:cs typeface="OpenSymbol"/>
                        </a:rPr>
                        <a:t>The taxi driver accepts the request.</a:t>
                      </a:r>
                      <a:endParaRPr lang="it-IT" sz="1400" kern="150">
                        <a:latin typeface="+mn-lt"/>
                        <a:ea typeface="OpenSymbol"/>
                        <a:cs typeface="OpenSymbol"/>
                      </a:endParaRPr>
                    </a:p>
                    <a:p>
                      <a:pPr marL="342900" lvl="0" indent="-342900">
                        <a:spcAft>
                          <a:spcPts val="0"/>
                        </a:spcAft>
                        <a:buFont typeface="Arial"/>
                        <a:buChar char="•"/>
                      </a:pPr>
                      <a:r>
                        <a:rPr lang="en-US" sz="1400" kern="150">
                          <a:latin typeface="+mn-lt"/>
                          <a:ea typeface="OpenSymbol"/>
                          <a:cs typeface="OpenSymbol"/>
                        </a:rPr>
                        <a:t>The system send to the user the expected waiting time and the code of the incoming taxi, and place the taxi driver in “waiting” state</a:t>
                      </a:r>
                      <a:endParaRPr lang="it-IT" sz="1400" kern="150">
                        <a:latin typeface="+mn-lt"/>
                        <a:ea typeface="OpenSymbol"/>
                        <a:cs typeface="OpenSymbol"/>
                      </a:endParaRPr>
                    </a:p>
                    <a:p>
                      <a:pPr marL="342900" lvl="0" indent="-342900">
                        <a:spcAft>
                          <a:spcPts val="0"/>
                        </a:spcAft>
                        <a:buFont typeface="Arial"/>
                        <a:buChar char="•"/>
                      </a:pPr>
                      <a:r>
                        <a:rPr lang="en-US" sz="1400" kern="150">
                          <a:latin typeface="+mn-lt"/>
                          <a:ea typeface="OpenSymbol"/>
                          <a:cs typeface="OpenSymbol"/>
                        </a:rPr>
                        <a:t>the user confirms the request within 1 minute</a:t>
                      </a:r>
                      <a:endParaRPr lang="it-IT" sz="1400" kern="150">
                        <a:latin typeface="+mn-lt"/>
                        <a:ea typeface="OpenSymbol"/>
                        <a:cs typeface="OpenSymbol"/>
                      </a:endParaRPr>
                    </a:p>
                    <a:p>
                      <a:pPr marL="342900" lvl="0" indent="-342900">
                        <a:spcAft>
                          <a:spcPts val="0"/>
                        </a:spcAft>
                        <a:buFont typeface="Arial"/>
                        <a:buChar char="•"/>
                      </a:pPr>
                      <a:r>
                        <a:rPr lang="en-US" sz="1400" kern="150">
                          <a:latin typeface="+mn-lt"/>
                          <a:ea typeface="OpenSymbol"/>
                          <a:cs typeface="OpenSymbol"/>
                        </a:rPr>
                        <a:t> the system  removes  the taxi driver form the queue and give to him/her confirmation</a:t>
                      </a:r>
                      <a:endParaRPr lang="it-IT" sz="1400" kern="150">
                        <a:latin typeface="+mn-lt"/>
                        <a:ea typeface="OpenSymbol"/>
                        <a:cs typeface="OpenSymbol"/>
                      </a:endParaRPr>
                    </a:p>
                    <a:p>
                      <a:pPr marL="342900" lvl="0" indent="-342900">
                        <a:spcAft>
                          <a:spcPts val="0"/>
                        </a:spcAft>
                        <a:buFont typeface="Arial"/>
                        <a:buChar char="•"/>
                      </a:pPr>
                      <a:r>
                        <a:rPr lang="en-US" sz="1400" kern="150">
                          <a:latin typeface="+mn-lt"/>
                          <a:ea typeface="OpenSymbol"/>
                          <a:cs typeface="OpenSymbol"/>
                        </a:rPr>
                        <a:t>The taxi driver goes to pick up the user and brings him/her to the destination.</a:t>
                      </a:r>
                      <a:endParaRPr lang="it-IT" sz="1400" kern="150">
                        <a:latin typeface="+mn-lt"/>
                        <a:ea typeface="OpenSymbol"/>
                        <a:cs typeface="OpenSymbol"/>
                      </a:endParaRPr>
                    </a:p>
                    <a:p>
                      <a:pPr marL="342900" lvl="0" indent="-342900">
                        <a:spcAft>
                          <a:spcPts val="0"/>
                        </a:spcAft>
                        <a:buFont typeface="Arial"/>
                        <a:buChar char="•"/>
                      </a:pPr>
                      <a:r>
                        <a:rPr lang="en-US" sz="1400" kern="150">
                          <a:latin typeface="+mn-lt"/>
                          <a:ea typeface="OpenSymbol"/>
                          <a:cs typeface="OpenSymbol"/>
                        </a:rPr>
                        <a:t>The taxi driver informs the system about his/her availability.</a:t>
                      </a:r>
                      <a:endParaRPr lang="it-IT" sz="1400" kern="150">
                        <a:latin typeface="+mn-lt"/>
                        <a:ea typeface="OpenSymbol"/>
                        <a:cs typeface="OpenSymbol"/>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552">
                <a:tc>
                  <a:txBody>
                    <a:bodyPr/>
                    <a:lstStyle/>
                    <a:p>
                      <a:pPr>
                        <a:spcAft>
                          <a:spcPts val="0"/>
                        </a:spcAft>
                      </a:pPr>
                      <a:r>
                        <a:rPr lang="it-IT" sz="1800" b="1" kern="150">
                          <a:latin typeface="+mj-lt"/>
                          <a:ea typeface="Droid Sans Fallback"/>
                          <a:cs typeface="FreeSans"/>
                        </a:rPr>
                        <a:t>Exit conditions</a:t>
                      </a: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Aft>
                          <a:spcPts val="0"/>
                        </a:spcAft>
                        <a:buFont typeface="Arial"/>
                        <a:buChar char="•"/>
                      </a:pPr>
                      <a:r>
                        <a:rPr lang="en-US" sz="1400" kern="150">
                          <a:latin typeface="+mn-lt"/>
                          <a:ea typeface="OpenSymbol"/>
                          <a:cs typeface="OpenSymbol"/>
                        </a:rPr>
                        <a:t>The System put the taxi driver in the last position of his/her actual zone's queue  </a:t>
                      </a:r>
                      <a:endParaRPr lang="it-IT" sz="1400" kern="150">
                        <a:latin typeface="+mn-lt"/>
                        <a:ea typeface="OpenSymbol"/>
                        <a:cs typeface="OpenSymbol"/>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4772">
                <a:tc>
                  <a:txBody>
                    <a:bodyPr/>
                    <a:lstStyle/>
                    <a:p>
                      <a:pPr>
                        <a:spcAft>
                          <a:spcPts val="0"/>
                        </a:spcAft>
                      </a:pPr>
                      <a:r>
                        <a:rPr lang="it-IT" sz="1800" b="1" kern="150" dirty="0" err="1">
                          <a:latin typeface="+mj-lt"/>
                          <a:ea typeface="Droid Sans Fallback"/>
                          <a:cs typeface="FreeSans"/>
                        </a:rPr>
                        <a:t>Exceptions</a:t>
                      </a:r>
                      <a:endParaRPr lang="it-IT" sz="1800" b="1" kern="150" dirty="0">
                        <a:latin typeface="+mj-lt"/>
                        <a:ea typeface="Droid Sans Fallback"/>
                        <a:cs typeface="FreeSans"/>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spcAft>
                          <a:spcPts val="0"/>
                        </a:spcAft>
                        <a:buFont typeface="Arial"/>
                        <a:buChar char="•"/>
                      </a:pPr>
                      <a:r>
                        <a:rPr lang="en-US" sz="1400" kern="150" dirty="0">
                          <a:latin typeface="+mn-lt"/>
                          <a:ea typeface="OpenSymbol"/>
                          <a:cs typeface="OpenSymbol"/>
                        </a:rPr>
                        <a:t>The taxi driver doesn't accept the call. In this case the system forwards the request to the second in the queue and move the first taxi in the last position in the queue.</a:t>
                      </a:r>
                      <a:endParaRPr lang="it-IT" sz="1400" kern="150" dirty="0">
                        <a:latin typeface="+mn-lt"/>
                        <a:ea typeface="OpenSymbol"/>
                        <a:cs typeface="OpenSymbol"/>
                      </a:endParaRPr>
                    </a:p>
                    <a:p>
                      <a:pPr marL="342900" lvl="0" indent="-342900">
                        <a:spcAft>
                          <a:spcPts val="0"/>
                        </a:spcAft>
                        <a:buFont typeface="Arial"/>
                        <a:buChar char="•"/>
                      </a:pPr>
                      <a:r>
                        <a:rPr lang="en-US" sz="1400" kern="150" dirty="0">
                          <a:latin typeface="+mn-lt"/>
                          <a:ea typeface="OpenSymbol"/>
                          <a:cs typeface="OpenSymbol"/>
                        </a:rPr>
                        <a:t>The user does not confirm his request after receiving notification of the expected arrival time. In this case the system put the taxi driver in “available” state.  </a:t>
                      </a:r>
                      <a:endParaRPr lang="it-IT" sz="1400" kern="150" dirty="0">
                        <a:latin typeface="+mn-lt"/>
                        <a:ea typeface="OpenSymbol"/>
                        <a:cs typeface="OpenSymbol"/>
                      </a:endParaRPr>
                    </a:p>
                    <a:p>
                      <a:pPr marL="342900" lvl="0" indent="-342900">
                        <a:spcAft>
                          <a:spcPts val="0"/>
                        </a:spcAft>
                        <a:buFont typeface="Arial"/>
                        <a:buChar char="•"/>
                      </a:pPr>
                      <a:r>
                        <a:rPr lang="en-US" sz="1400" kern="150" dirty="0">
                          <a:latin typeface="+mn-lt"/>
                          <a:ea typeface="OpenSymbol"/>
                          <a:cs typeface="OpenSymbol"/>
                        </a:rPr>
                        <a:t>The user is not in the pick up place when the taxi arrives. See the dedicated use case.</a:t>
                      </a:r>
                      <a:endParaRPr lang="it-IT" sz="1400" kern="150" dirty="0">
                        <a:latin typeface="+mn-lt"/>
                        <a:ea typeface="OpenSymbol"/>
                        <a:cs typeface="OpenSymbol"/>
                      </a:endParaRPr>
                    </a:p>
                  </a:txBody>
                  <a:tcPr marL="27432" marR="27432" marT="27432" marB="274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1760</Words>
  <Application>Microsoft Office PowerPoint</Application>
  <PresentationFormat>Presentazione su schermo (4:3)</PresentationFormat>
  <Paragraphs>154</Paragraphs>
  <Slides>17</Slides>
  <Notes>0</Notes>
  <HiddenSlides>0</HiddenSlides>
  <MMClips>0</MMClip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Tema di Office</vt:lpstr>
      <vt:lpstr>IDS2: RASD presentation</vt:lpstr>
      <vt:lpstr>Glossary</vt:lpstr>
      <vt:lpstr>Goals</vt:lpstr>
      <vt:lpstr>Diapositiva 4</vt:lpstr>
      <vt:lpstr>Diapositiva 5</vt:lpstr>
      <vt:lpstr>Functional requirements</vt:lpstr>
      <vt:lpstr>Login</vt:lpstr>
      <vt:lpstr>Class Diagram</vt:lpstr>
      <vt:lpstr>Standard Call - Use Case</vt:lpstr>
      <vt:lpstr>Standard Call – Use Case Diagram</vt:lpstr>
      <vt:lpstr>Standard Call - UML</vt:lpstr>
      <vt:lpstr>Standard Call – Sequence Diagram</vt:lpstr>
      <vt:lpstr>Shared Call - Use Case</vt:lpstr>
      <vt:lpstr>Shared Call – Use Case Diagram</vt:lpstr>
      <vt:lpstr>Shared Call – Sequence Diagram p.1</vt:lpstr>
      <vt:lpstr>Shared Call – Sequence Diagram p.2</vt:lpstr>
      <vt:lpstr>Other arguments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Simone</dc:creator>
  <cp:lastModifiedBy>Simone</cp:lastModifiedBy>
  <cp:revision>33</cp:revision>
  <dcterms:created xsi:type="dcterms:W3CDTF">2015-11-10T14:06:13Z</dcterms:created>
  <dcterms:modified xsi:type="dcterms:W3CDTF">2015-11-10T21:59:29Z</dcterms:modified>
</cp:coreProperties>
</file>