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5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1115"/>
    <a:srgbClr val="51B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9788" autoAdjust="0"/>
  </p:normalViewPr>
  <p:slideViewPr>
    <p:cSldViewPr snapToGrid="0">
      <p:cViewPr>
        <p:scale>
          <a:sx n="100" d="100"/>
          <a:sy n="100" d="100"/>
        </p:scale>
        <p:origin x="112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76B9-57F0-4663-8A6A-DE31316B5E11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F2E4-DEB1-45D4-8B19-12733F7B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3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ok jadi materi pertama kita berjudul introduction to data science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40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Yang pertama, </a:t>
            </a:r>
            <a:r>
              <a:rPr lang="en-ID" dirty="0" err="1"/>
              <a:t>keahlian</a:t>
            </a:r>
            <a:r>
              <a:rPr lang="en-ID" dirty="0"/>
              <a:t> domain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business </a:t>
            </a:r>
            <a:r>
              <a:rPr lang="en-ID" dirty="0" err="1"/>
              <a:t>tertentu</a:t>
            </a:r>
            <a:r>
              <a:rPr lang="en-ID" dirty="0"/>
              <a:t>.  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dan </a:t>
            </a:r>
            <a:r>
              <a:rPr lang="en-ID" dirty="0" err="1"/>
              <a:t>kebutuhan</a:t>
            </a:r>
            <a:r>
              <a:rPr lang="en-ID" dirty="0"/>
              <a:t> data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57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bayangkan</a:t>
            </a:r>
            <a:r>
              <a:rPr lang="en-ID" dirty="0"/>
              <a:t> </a:t>
            </a:r>
            <a:r>
              <a:rPr lang="en-ID" dirty="0" err="1"/>
              <a:t>andaikan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bank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macet</a:t>
            </a:r>
            <a:r>
              <a:rPr lang="en-ID" dirty="0"/>
              <a:t> di bank </a:t>
            </a:r>
            <a:r>
              <a:rPr lang="en-ID" dirty="0" err="1"/>
              <a:t>tersebut</a:t>
            </a:r>
            <a:r>
              <a:rPr lang="en-ID" dirty="0"/>
              <a:t>,</a:t>
            </a:r>
          </a:p>
          <a:p>
            <a:r>
              <a:rPr lang="en-ID" dirty="0" err="1"/>
              <a:t>namun</a:t>
            </a:r>
            <a:r>
              <a:rPr lang="en-ID" dirty="0"/>
              <a:t> orang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domain industry </a:t>
            </a:r>
            <a:r>
              <a:rPr lang="en-ID" dirty="0" err="1"/>
              <a:t>perbankan</a:t>
            </a:r>
            <a:r>
              <a:rPr lang="en-ID" dirty="0"/>
              <a:t>,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proses </a:t>
            </a:r>
            <a:r>
              <a:rPr lang="en-ID" dirty="0" err="1"/>
              <a:t>peminjaman</a:t>
            </a:r>
            <a:r>
              <a:rPr lang="en-ID" dirty="0"/>
              <a:t> di bank </a:t>
            </a:r>
            <a:r>
              <a:rPr lang="en-ID" dirty="0" err="1"/>
              <a:t>terjadi</a:t>
            </a:r>
            <a:r>
              <a:rPr lang="en-ID" dirty="0"/>
              <a:t>, </a:t>
            </a:r>
            <a:r>
              <a:rPr lang="en-ID" dirty="0" err="1"/>
              <a:t>dia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/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,</a:t>
            </a:r>
          </a:p>
          <a:p>
            <a:r>
              <a:rPr lang="en-ID" dirty="0" err="1"/>
              <a:t>Dia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tau </a:t>
            </a:r>
            <a:r>
              <a:rPr lang="en-ID" dirty="0" err="1"/>
              <a:t>gimana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</a:t>
            </a:r>
            <a:r>
              <a:rPr lang="en-ID" dirty="0" err="1"/>
              <a:t>ajuan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</a:t>
            </a:r>
          </a:p>
          <a:p>
            <a:r>
              <a:rPr lang="en-ID" dirty="0" err="1"/>
              <a:t>tentu</a:t>
            </a:r>
            <a:r>
              <a:rPr lang="en-ID" dirty="0"/>
              <a:t> orang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? </a:t>
            </a:r>
            <a:r>
              <a:rPr lang="en-ID" dirty="0" err="1"/>
              <a:t>Itulah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domain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dalam</a:t>
            </a:r>
            <a:endParaRPr lang="en-ID" dirty="0"/>
          </a:p>
          <a:p>
            <a:r>
              <a:rPr lang="en-ID" dirty="0"/>
              <a:t>data science.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18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yang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kalah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di dunia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digital </a:t>
            </a:r>
            <a:r>
              <a:rPr lang="en-ID" dirty="0" err="1"/>
              <a:t>didalam</a:t>
            </a:r>
            <a:r>
              <a:rPr lang="en-ID" dirty="0"/>
              <a:t>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81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ilmu</a:t>
            </a:r>
            <a:r>
              <a:rPr lang="en-ID" dirty="0"/>
              <a:t> computer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pengumpulan</a:t>
            </a:r>
            <a:r>
              <a:rPr lang="en-ID" dirty="0"/>
              <a:t> data, </a:t>
            </a:r>
            <a:r>
              <a:rPr lang="en-ID" dirty="0" err="1"/>
              <a:t>penyimpanan</a:t>
            </a:r>
            <a:r>
              <a:rPr lang="en-ID" dirty="0"/>
              <a:t> data, </a:t>
            </a:r>
            <a:r>
              <a:rPr lang="en-ID" dirty="0" err="1"/>
              <a:t>pengelolaan</a:t>
            </a:r>
            <a:r>
              <a:rPr lang="en-ID" dirty="0"/>
              <a:t> data, </a:t>
            </a:r>
            <a:r>
              <a:rPr lang="en-ID" dirty="0" err="1"/>
              <a:t>pengolahan</a:t>
            </a:r>
            <a:r>
              <a:rPr lang="en-ID" dirty="0"/>
              <a:t> data, </a:t>
            </a:r>
          </a:p>
          <a:p>
            <a:r>
              <a:rPr lang="en-ID" dirty="0" err="1"/>
              <a:t>analisa</a:t>
            </a:r>
            <a:r>
              <a:rPr lang="en-ID" dirty="0"/>
              <a:t> data, </a:t>
            </a:r>
            <a:r>
              <a:rPr lang="en-ID" dirty="0" err="1"/>
              <a:t>visualisasi</a:t>
            </a:r>
            <a:r>
              <a:rPr lang="en-ID" dirty="0"/>
              <a:t> data,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model machine learning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evaluasinya</a:t>
            </a:r>
            <a:r>
              <a:rPr lang="en-ID" dirty="0"/>
              <a:t>,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55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bermunculan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dan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Tableau, Power BI, Dan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menguasai</a:t>
            </a:r>
            <a:endParaRPr lang="en-ID" dirty="0"/>
          </a:p>
          <a:p>
            <a:r>
              <a:rPr lang="en-ID" dirty="0" err="1"/>
              <a:t>Ilmu</a:t>
            </a:r>
            <a:r>
              <a:rPr lang="en-ID" dirty="0"/>
              <a:t> computer dan </a:t>
            </a:r>
            <a:r>
              <a:rPr lang="en-ID" dirty="0" err="1"/>
              <a:t>keterampilan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kegiatan2 yang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sebutkan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54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computer dan </a:t>
            </a:r>
            <a:r>
              <a:rPr lang="en-ID" dirty="0" err="1"/>
              <a:t>keterampilan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dan </a:t>
            </a:r>
            <a:r>
              <a:rPr lang="en-ID" dirty="0" err="1"/>
              <a:t>dibutuhkan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</a:p>
          <a:p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 dan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627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kemudian</a:t>
            </a:r>
            <a:r>
              <a:rPr lang="en-ID" dirty="0"/>
              <a:t> yang </a:t>
            </a:r>
            <a:r>
              <a:rPr lang="en-ID" dirty="0" err="1"/>
              <a:t>ketiga</a:t>
            </a:r>
            <a:r>
              <a:rPr lang="en-ID" dirty="0"/>
              <a:t>,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dan </a:t>
            </a:r>
            <a:r>
              <a:rPr lang="en-ID" dirty="0" err="1"/>
              <a:t>statistik</a:t>
            </a:r>
            <a:r>
              <a:rPr lang="en-ID" dirty="0"/>
              <a:t> juga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data, </a:t>
            </a:r>
          </a:p>
          <a:p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, juga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mengevaluasi</a:t>
            </a:r>
            <a:r>
              <a:rPr lang="en-ID" dirty="0"/>
              <a:t> model machine learning,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kegunaannya</a:t>
            </a:r>
            <a:r>
              <a:rPr lang="en-ID" dirty="0"/>
              <a:t>. Dan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tau,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didunia</a:t>
            </a:r>
            <a:endParaRPr lang="en-ID" dirty="0"/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dan </a:t>
            </a:r>
            <a:r>
              <a:rPr lang="en-ID" dirty="0" err="1"/>
              <a:t>hitung-hitungan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82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kedepannya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3 skill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project Data Science.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194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Data Science </a:t>
            </a:r>
            <a:r>
              <a:rPr lang="en-ID" dirty="0" err="1"/>
              <a:t>dari</a:t>
            </a:r>
            <a:r>
              <a:rPr lang="en-ID" dirty="0"/>
              <a:t> Wikipedia.</a:t>
            </a:r>
          </a:p>
          <a:p>
            <a:endParaRPr lang="en-ID" dirty="0"/>
          </a:p>
          <a:p>
            <a:r>
              <a:rPr lang="en-ID" dirty="0"/>
              <a:t>yang </a:t>
            </a:r>
            <a:r>
              <a:rPr lang="en-ID" dirty="0" err="1"/>
              <a:t>pertama</a:t>
            </a:r>
            <a:r>
              <a:rPr lang="en-ID" dirty="0"/>
              <a:t>, 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, proses, </a:t>
            </a:r>
            <a:r>
              <a:rPr lang="en-ID" dirty="0" err="1"/>
              <a:t>algoritma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wawasan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data, </a:t>
            </a:r>
            <a:r>
              <a:rPr lang="en-ID" dirty="0" err="1"/>
              <a:t>baik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data yang </a:t>
            </a:r>
            <a:r>
              <a:rPr lang="en-ID" dirty="0" err="1"/>
              <a:t>terstruktur</a:t>
            </a:r>
            <a:r>
              <a:rPr lang="en-ID" dirty="0"/>
              <a:t> dan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yang </a:t>
            </a:r>
            <a:r>
              <a:rPr lang="en-ID" dirty="0" err="1"/>
              <a:t>kedua</a:t>
            </a:r>
            <a:r>
              <a:rPr lang="en-ID" dirty="0"/>
              <a:t>, 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menyatukan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, </a:t>
            </a:r>
            <a:r>
              <a:rPr lang="en-ID" dirty="0" err="1"/>
              <a:t>analisa</a:t>
            </a:r>
            <a:r>
              <a:rPr lang="en-ID" dirty="0"/>
              <a:t> data, </a:t>
            </a:r>
            <a:r>
              <a:rPr lang="en-ID" dirty="0" err="1"/>
              <a:t>pembelajaran</a:t>
            </a:r>
            <a:endParaRPr lang="en-ID" dirty="0"/>
          </a:p>
          <a:p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metode2 yang </a:t>
            </a:r>
            <a:r>
              <a:rPr lang="en-ID" dirty="0" err="1"/>
              <a:t>terkait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menganalisa</a:t>
            </a:r>
            <a:r>
              <a:rPr lang="en-ID" dirty="0"/>
              <a:t> </a:t>
            </a:r>
            <a:r>
              <a:rPr lang="en-ID" dirty="0" err="1"/>
              <a:t>fenomena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lalu</a:t>
            </a:r>
            <a:r>
              <a:rPr lang="en-ID" dirty="0"/>
              <a:t> yang </a:t>
            </a:r>
            <a:r>
              <a:rPr lang="en-ID" dirty="0" err="1"/>
              <a:t>ketiga</a:t>
            </a:r>
            <a:r>
              <a:rPr lang="en-ID" dirty="0"/>
              <a:t>, 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dari</a:t>
            </a:r>
            <a:endParaRPr lang="en-ID" dirty="0"/>
          </a:p>
          <a:p>
            <a:r>
              <a:rPr lang="en-ID" dirty="0" err="1"/>
              <a:t>kumpulan</a:t>
            </a:r>
            <a:r>
              <a:rPr lang="en-ID" dirty="0"/>
              <a:t> data,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Dimana </a:t>
            </a:r>
            <a:r>
              <a:rPr lang="en-ID" dirty="0" err="1"/>
              <a:t>intinya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ingatkan</a:t>
            </a:r>
            <a:r>
              <a:rPr lang="en-ID" dirty="0"/>
              <a:t>, Data Science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endParaRPr lang="en-ID" dirty="0"/>
          </a:p>
          <a:p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67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setelah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anda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sudah</a:t>
            </a:r>
            <a:r>
              <a:rPr lang="en-US" sz="1200" dirty="0">
                <a:solidFill>
                  <a:schemeClr val="dk1"/>
                </a:solidFill>
              </a:rPr>
              <a:t> tau </a:t>
            </a:r>
            <a:r>
              <a:rPr lang="en-US" sz="1200" dirty="0" err="1">
                <a:solidFill>
                  <a:schemeClr val="dk1"/>
                </a:solidFill>
              </a:rPr>
              <a:t>apa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itu</a:t>
            </a:r>
            <a:r>
              <a:rPr lang="en-US" sz="1200" dirty="0">
                <a:solidFill>
                  <a:schemeClr val="dk1"/>
                </a:solidFill>
              </a:rPr>
              <a:t> data science,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sekarang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saya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memberikan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beberapa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contoh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penggunaan</a:t>
            </a:r>
            <a:r>
              <a:rPr lang="en-US" sz="1200" dirty="0">
                <a:solidFill>
                  <a:schemeClr val="dk1"/>
                </a:solidFill>
              </a:rPr>
              <a:t> data science di </a:t>
            </a:r>
            <a:r>
              <a:rPr lang="en-US" sz="1200" dirty="0" err="1">
                <a:solidFill>
                  <a:schemeClr val="dk1"/>
                </a:solidFill>
              </a:rPr>
              <a:t>beberapa</a:t>
            </a:r>
            <a:r>
              <a:rPr lang="en-US" sz="1200" dirty="0">
                <a:solidFill>
                  <a:schemeClr val="dk1"/>
                </a:solidFill>
              </a:rPr>
              <a:t> domain,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yang </a:t>
            </a:r>
            <a:r>
              <a:rPr lang="en-US" sz="1200" dirty="0" err="1">
                <a:solidFill>
                  <a:schemeClr val="dk1"/>
                </a:solidFill>
              </a:rPr>
              <a:t>pertama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dibidang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perbankan</a:t>
            </a:r>
            <a:r>
              <a:rPr lang="en-US" sz="1200" dirty="0">
                <a:solidFill>
                  <a:schemeClr val="dk1"/>
                </a:solidFill>
              </a:rPr>
              <a:t>, data science </a:t>
            </a:r>
            <a:r>
              <a:rPr lang="en-US" sz="1200" dirty="0" err="1">
                <a:solidFill>
                  <a:schemeClr val="dk1"/>
                </a:solidFill>
              </a:rPr>
              <a:t>membantu</a:t>
            </a:r>
            <a:r>
              <a:rPr lang="en-US" sz="1200" dirty="0">
                <a:solidFill>
                  <a:schemeClr val="dk1"/>
                </a:solidFill>
              </a:rPr>
              <a:t> bank </a:t>
            </a:r>
            <a:r>
              <a:rPr lang="en-US" sz="1200" dirty="0" err="1">
                <a:solidFill>
                  <a:schemeClr val="dk1"/>
                </a:solidFill>
              </a:rPr>
              <a:t>dalam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berbagai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hal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seperti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mengurangi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terjadinya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kredit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macet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mengurangi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terjadinya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transaksi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penipuan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kartu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kredit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membuat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pemasaran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menjadi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lebih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efisien</a:t>
            </a:r>
            <a:r>
              <a:rPr lang="en-US" sz="1200" dirty="0">
                <a:solidFill>
                  <a:schemeClr val="dk1"/>
                </a:solidFill>
              </a:rPr>
              <a:t>, dan </a:t>
            </a:r>
            <a:r>
              <a:rPr lang="en-US" sz="1200" dirty="0" err="1">
                <a:solidFill>
                  <a:schemeClr val="dk1"/>
                </a:solidFill>
              </a:rPr>
              <a:t>masih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lagi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Lalu yang </a:t>
            </a:r>
            <a:r>
              <a:rPr lang="en-US" sz="1200" dirty="0" err="1">
                <a:solidFill>
                  <a:schemeClr val="dk1"/>
                </a:solidFill>
              </a:rPr>
              <a:t>kedua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dibidang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kesehatan</a:t>
            </a:r>
            <a:r>
              <a:rPr lang="en-US" sz="1200" dirty="0">
                <a:solidFill>
                  <a:schemeClr val="dk1"/>
                </a:solidFill>
              </a:rPr>
              <a:t>, data science juga </a:t>
            </a:r>
            <a:r>
              <a:rPr lang="en-US" sz="1200" dirty="0" err="1">
                <a:solidFill>
                  <a:schemeClr val="dk1"/>
                </a:solidFill>
              </a:rPr>
              <a:t>membantu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dalam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berbagai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hal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seperti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dalam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penemuan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obat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prediksi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penyakit</a:t>
            </a:r>
            <a:r>
              <a:rPr lang="en-US" sz="1200" dirty="0">
                <a:solidFill>
                  <a:schemeClr val="dk1"/>
                </a:solidFill>
              </a:rPr>
              <a:t>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menambah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keefektifan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metode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pengobatan</a:t>
            </a:r>
            <a:r>
              <a:rPr lang="en-US" sz="1200" dirty="0">
                <a:solidFill>
                  <a:schemeClr val="dk1"/>
                </a:solidFill>
              </a:rPr>
              <a:t>, dan </a:t>
            </a:r>
            <a:r>
              <a:rPr lang="en-US" sz="1200" dirty="0" err="1">
                <a:solidFill>
                  <a:schemeClr val="dk1"/>
                </a:solidFill>
              </a:rPr>
              <a:t>masih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lagi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tidak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dibidang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perbankan</a:t>
            </a:r>
            <a:r>
              <a:rPr lang="en-US" sz="1200" dirty="0">
                <a:solidFill>
                  <a:schemeClr val="dk1"/>
                </a:solidFill>
              </a:rPr>
              <a:t> dan </a:t>
            </a:r>
            <a:r>
              <a:rPr lang="en-US" sz="1200" dirty="0" err="1">
                <a:solidFill>
                  <a:schemeClr val="dk1"/>
                </a:solidFill>
              </a:rPr>
              <a:t>kesehatan</a:t>
            </a:r>
            <a:r>
              <a:rPr lang="en-US" sz="1200" dirty="0">
                <a:solidFill>
                  <a:schemeClr val="dk1"/>
                </a:solidFill>
              </a:rPr>
              <a:t>, data science juga </a:t>
            </a:r>
            <a:r>
              <a:rPr lang="en-US" sz="1200" dirty="0" err="1">
                <a:solidFill>
                  <a:schemeClr val="dk1"/>
                </a:solidFill>
              </a:rPr>
              <a:t>berperan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penting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diberbagai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bidang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lainnya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seperti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transportasi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manufaktur</a:t>
            </a:r>
            <a:r>
              <a:rPr lang="en-US" sz="1200" dirty="0">
                <a:solidFill>
                  <a:schemeClr val="dk1"/>
                </a:solidFill>
              </a:rPr>
              <a:t>, e-commerce, social media, dan </a:t>
            </a:r>
            <a:r>
              <a:rPr lang="en-US" sz="1200" dirty="0" err="1">
                <a:solidFill>
                  <a:schemeClr val="dk1"/>
                </a:solidFill>
              </a:rPr>
              <a:t>masih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banyak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lagi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kesimpulan</a:t>
            </a:r>
            <a:r>
              <a:rPr lang="en-US" sz="1200" dirty="0">
                <a:solidFill>
                  <a:schemeClr val="dk1"/>
                </a:solidFill>
              </a:rPr>
              <a:t> yang </a:t>
            </a:r>
            <a:r>
              <a:rPr lang="en-US" sz="1200" dirty="0" err="1">
                <a:solidFill>
                  <a:schemeClr val="dk1"/>
                </a:solidFill>
              </a:rPr>
              <a:t>dapat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diambil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adalah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bahwa</a:t>
            </a:r>
            <a:r>
              <a:rPr lang="en-US" sz="1200" dirty="0">
                <a:solidFill>
                  <a:schemeClr val="dk1"/>
                </a:solidFill>
              </a:rPr>
              <a:t> Data Science </a:t>
            </a:r>
            <a:r>
              <a:rPr lang="en-US" sz="1200" dirty="0" err="1">
                <a:solidFill>
                  <a:schemeClr val="dk1"/>
                </a:solidFill>
              </a:rPr>
              <a:t>berperan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penting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hampir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disegala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bidang</a:t>
            </a:r>
            <a:r>
              <a:rPr lang="en-US" sz="1200" dirty="0">
                <a:solidFill>
                  <a:schemeClr val="dk1"/>
                </a:solidFill>
              </a:rPr>
              <a:t>. Dan </a:t>
            </a:r>
            <a:r>
              <a:rPr lang="en-US" sz="1200" dirty="0" err="1">
                <a:solidFill>
                  <a:schemeClr val="dk1"/>
                </a:solidFill>
              </a:rPr>
              <a:t>hal</a:t>
            </a:r>
            <a:r>
              <a:rPr lang="en-US" sz="1200" dirty="0">
                <a:solidFill>
                  <a:schemeClr val="dk1"/>
                </a:solidFill>
              </a:rPr>
              <a:t> yang </a:t>
            </a:r>
            <a:r>
              <a:rPr lang="en-US" sz="1200" dirty="0" err="1">
                <a:solidFill>
                  <a:schemeClr val="dk1"/>
                </a:solidFill>
              </a:rPr>
              <a:t>perlu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diingat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oleh </a:t>
            </a:r>
            <a:r>
              <a:rPr lang="en-US" sz="1200" dirty="0" err="1">
                <a:solidFill>
                  <a:schemeClr val="dk1"/>
                </a:solidFill>
              </a:rPr>
              <a:t>seorang</a:t>
            </a:r>
            <a:r>
              <a:rPr lang="en-US" sz="1200" dirty="0">
                <a:solidFill>
                  <a:schemeClr val="dk1"/>
                </a:solidFill>
              </a:rPr>
              <a:t> data scientist </a:t>
            </a:r>
            <a:r>
              <a:rPr lang="en-US" sz="1200" dirty="0" err="1">
                <a:solidFill>
                  <a:schemeClr val="dk1"/>
                </a:solidFill>
              </a:rPr>
              <a:t>adalah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seorang</a:t>
            </a:r>
            <a:r>
              <a:rPr lang="en-US" sz="1200" dirty="0">
                <a:solidFill>
                  <a:schemeClr val="dk1"/>
                </a:solidFill>
              </a:rPr>
              <a:t> data scientist </a:t>
            </a:r>
            <a:r>
              <a:rPr lang="en-US" sz="1200" dirty="0" err="1">
                <a:solidFill>
                  <a:schemeClr val="dk1"/>
                </a:solidFill>
              </a:rPr>
              <a:t>harus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memahami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permasalahan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apa</a:t>
            </a:r>
            <a:r>
              <a:rPr lang="en-US" sz="1200" dirty="0">
                <a:solidFill>
                  <a:schemeClr val="dk1"/>
                </a:solidFill>
              </a:rPr>
              <a:t> yang </a:t>
            </a:r>
            <a:r>
              <a:rPr lang="en-US" sz="1200" dirty="0" err="1">
                <a:solidFill>
                  <a:schemeClr val="dk1"/>
                </a:solidFill>
              </a:rPr>
              <a:t>ingin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diatasi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dibidang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dimana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bekerja</a:t>
            </a:r>
            <a:r>
              <a:rPr lang="en-US" sz="1200" dirty="0">
                <a:solidFill>
                  <a:schemeClr val="dk1"/>
                </a:solidFill>
              </a:rPr>
              <a:t>, dan </a:t>
            </a:r>
            <a:r>
              <a:rPr lang="en-US" sz="1200" dirty="0" err="1">
                <a:solidFill>
                  <a:schemeClr val="dk1"/>
                </a:solidFill>
              </a:rPr>
              <a:t>bagaimana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</a:rPr>
              <a:t>cara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mengatasinya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menggunakan</a:t>
            </a:r>
            <a:r>
              <a:rPr lang="en-US" sz="1200" dirty="0">
                <a:solidFill>
                  <a:schemeClr val="dk1"/>
                </a:solidFill>
              </a:rPr>
              <a:t> data.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63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pada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Definisi,Tujuan</a:t>
            </a:r>
            <a:r>
              <a:rPr lang="en-US" dirty="0"/>
              <a:t>,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Science di </a:t>
            </a:r>
            <a:r>
              <a:rPr lang="en-US" dirty="0" err="1"/>
              <a:t>kehidupan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science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Bagaimana</a:t>
            </a:r>
            <a:r>
              <a:rPr lang="en-US" dirty="0"/>
              <a:t> Methodology </a:t>
            </a:r>
            <a:r>
              <a:rPr lang="en-US" dirty="0" err="1"/>
              <a:t>atau</a:t>
            </a:r>
            <a:r>
              <a:rPr lang="en-US" dirty="0"/>
              <a:t> Alur </a:t>
            </a:r>
            <a:r>
              <a:rPr lang="en-US" dirty="0" err="1"/>
              <a:t>Kerja</a:t>
            </a:r>
            <a:r>
              <a:rPr lang="en-US" dirty="0"/>
              <a:t> Project Data Science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Role-Role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data science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79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dan </a:t>
            </a:r>
            <a:r>
              <a:rPr lang="en-ID" dirty="0" err="1"/>
              <a:t>hasil</a:t>
            </a:r>
            <a:r>
              <a:rPr lang="en-ID" dirty="0"/>
              <a:t> research </a:t>
            </a:r>
            <a:r>
              <a:rPr lang="en-ID" dirty="0" err="1"/>
              <a:t>saya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bahwa</a:t>
            </a:r>
            <a:endParaRPr lang="en-ID" dirty="0"/>
          </a:p>
          <a:p>
            <a:r>
              <a:rPr lang="en-ID" dirty="0"/>
              <a:t>Data Science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/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yang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keahlian</a:t>
            </a:r>
            <a:r>
              <a:rPr lang="en-ID" dirty="0"/>
              <a:t> domain,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</a:p>
          <a:p>
            <a:r>
              <a:rPr lang="en-ID" dirty="0"/>
              <a:t>dan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dan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/</a:t>
            </a:r>
            <a:r>
              <a:rPr lang="en-ID" dirty="0" err="1"/>
              <a:t>pengertian</a:t>
            </a:r>
            <a:r>
              <a:rPr lang="en-ID" dirty="0"/>
              <a:t>  yang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data, </a:t>
            </a:r>
          </a:p>
          <a:p>
            <a:r>
              <a:rPr lang="en-ID" dirty="0"/>
              <a:t>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Data Science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simpulkan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perlahan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87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/>
              <a:t>yang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Namanya, inti </a:t>
            </a:r>
            <a:r>
              <a:rPr lang="en-ID" dirty="0" err="1"/>
              <a:t>dari</a:t>
            </a:r>
            <a:r>
              <a:rPr lang="en-ID" dirty="0"/>
              <a:t> Data Science </a:t>
            </a:r>
            <a:r>
              <a:rPr lang="en-ID" dirty="0" err="1"/>
              <a:t>adalah</a:t>
            </a:r>
            <a:r>
              <a:rPr lang="en-ID" dirty="0"/>
              <a:t> Data,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Science.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73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sejak adanya internet, semua hal menjadi serba digital. Dimana mengakibatkan semakin banyaknya data yang tersimpan dan tersedia.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r>
              <a:rPr lang="en-ID" dirty="0"/>
              <a:t>   - email yang </a:t>
            </a:r>
            <a:r>
              <a:rPr lang="en-ID" dirty="0" err="1"/>
              <a:t>dikirim</a:t>
            </a:r>
            <a:r>
              <a:rPr lang="en-ID" dirty="0"/>
              <a:t>, </a:t>
            </a:r>
          </a:p>
          <a:p>
            <a:r>
              <a:rPr lang="en-ID" dirty="0"/>
              <a:t>   - video yang </a:t>
            </a:r>
            <a:r>
              <a:rPr lang="en-ID" dirty="0" err="1"/>
              <a:t>diupload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youtube</a:t>
            </a:r>
            <a:endParaRPr lang="en-ID" dirty="0"/>
          </a:p>
          <a:p>
            <a:r>
              <a:rPr lang="en-ID" dirty="0"/>
              <a:t>   - </a:t>
            </a:r>
            <a:r>
              <a:rPr lang="en-ID" dirty="0" err="1"/>
              <a:t>foto</a:t>
            </a:r>
            <a:r>
              <a:rPr lang="en-ID" dirty="0"/>
              <a:t> yang </a:t>
            </a:r>
            <a:r>
              <a:rPr lang="en-ID" dirty="0" err="1"/>
              <a:t>diupload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instagram</a:t>
            </a:r>
            <a:endParaRPr lang="en-ID" dirty="0"/>
          </a:p>
          <a:p>
            <a:r>
              <a:rPr lang="en-ID" dirty="0"/>
              <a:t>   - tweets di twitter, </a:t>
            </a:r>
          </a:p>
          <a:p>
            <a:r>
              <a:rPr lang="en-ID" dirty="0"/>
              <a:t>   - data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diberbagai</a:t>
            </a:r>
            <a:r>
              <a:rPr lang="en-ID" dirty="0"/>
              <a:t> e-commerce dan marketplace</a:t>
            </a:r>
          </a:p>
          <a:p>
            <a:r>
              <a:rPr lang="en-ID" dirty="0"/>
              <a:t>   - browsing history</a:t>
            </a:r>
          </a:p>
          <a:p>
            <a:r>
              <a:rPr lang="en-ID" dirty="0"/>
              <a:t>   -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	</a:t>
            </a:r>
            <a:r>
              <a:rPr lang="en-ID" dirty="0" err="1"/>
              <a:t>merupakan</a:t>
            </a:r>
            <a:r>
              <a:rPr lang="en-ID" dirty="0"/>
              <a:t> data yang </a:t>
            </a:r>
            <a:r>
              <a:rPr lang="en-ID" dirty="0" err="1"/>
              <a:t>terus-menerus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.</a:t>
            </a:r>
          </a:p>
          <a:p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Perusahaan-</a:t>
            </a:r>
            <a:r>
              <a:rPr lang="en-ID" dirty="0" err="1"/>
              <a:t>perusahaan</a:t>
            </a:r>
            <a:r>
              <a:rPr lang="en-ID" dirty="0"/>
              <a:t> juga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software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data2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disimpan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secara</a:t>
            </a:r>
            <a:r>
              <a:rPr lang="en-ID" dirty="0"/>
              <a:t> digital.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84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2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Selain</a:t>
            </a:r>
            <a:r>
              <a:rPr lang="en-ID" dirty="0"/>
              <a:t> data yang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juga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, dan juga </a:t>
            </a:r>
            <a:r>
              <a:rPr lang="en-ID" dirty="0" err="1"/>
              <a:t>mengungkapkan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.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kenapa</a:t>
            </a:r>
            <a:r>
              <a:rPr lang="en-ID" dirty="0"/>
              <a:t> Data Science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nah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ingat</a:t>
            </a:r>
            <a:r>
              <a:rPr lang="en-ID" dirty="0"/>
              <a:t> juga,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dan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objektif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subjektif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09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sekarang saya akan menjelaskan 3 skill utama yang diperlukan dalam Data Science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0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06-92ED-475F-B9A2-0BF23C8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D81D-D66C-43C9-87F6-19550764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71DC-F7C9-4D4E-9D81-39DAF23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4F7-707F-4C5B-9031-91F5DF0B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2878-92C2-4AC1-9EF3-058BCA6F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4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63-D981-4E1A-96BE-50D71EC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9755-F399-4AE3-9787-E1DB690C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8ACB-F67C-48FA-8CE2-785353F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917-5163-48CA-9B60-F6AADB92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DD2B-D845-4682-953E-BBD6F2A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8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330C-851D-432B-805E-EF08131C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AAAB-077B-4E6E-904F-0C682F5B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D048-8242-47E6-9FEF-2D12EAD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9C6E-00CA-4AA5-BC15-4A69DD8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DB9B-5234-4D90-8D3D-B31F1A6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5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47A1-10B9-48A5-A99B-8CF99A4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B37D-4C2B-46C3-AC12-8398AE10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C6D4-A025-42DB-9AF7-04944A2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3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58A-F5F6-4C98-AC77-1CA61F6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A7C9-D1ED-428B-8522-70B2A07A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1A1E-7FC8-435E-9624-81BE382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E95-B390-4632-919C-E3F8108F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8845-526A-4189-966C-FF83CA3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6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943-9BB0-4300-8431-D1E6FDE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B61-7B8B-474A-81FD-DA059B6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140A-67D7-4D2F-A735-9E48293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7CD6-0877-4985-8BAC-CCF382EC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E8F9-36E7-442D-80E2-B96D11D4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8609-BC9E-4799-B1FD-6D2D78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753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459-497D-4464-ADF2-2F41C18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8558-E80A-4746-962B-7AE38A0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A653-435C-4F32-9200-3BCD2D8B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A5BE-9196-46E4-822A-8D50F2E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0DE-96A3-4E51-BA6C-30045768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C859-CC47-47CF-A277-09D6B9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784-F110-4A99-B5D5-7A24E31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269B-44BC-42EA-B2D6-051BA61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4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3E1-2C8B-4D27-BE96-54C5AD2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4FF5-2B4B-4372-B70A-DC2ED0CA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4D35-5B57-4D3A-9285-EEFA4DA9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571F-BDD9-4567-8403-3790D47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4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54D8-4B80-4058-B0F2-28A9D2C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AD2AC-277C-4DD3-8A8D-EAB6E3C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E2C7-592E-486A-AB55-C2F159E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2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D89-A4C6-478C-8FCD-AC9DA4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658D-B06D-4EF7-9D3D-E67E7B1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F4BA-4C8A-4F5D-A34A-C5E88B3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5DF0-BDD4-4E1A-A50B-BCA24AB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4AA9-E68E-45FC-A39F-6FCD894B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C73E-18F3-42CF-8F80-1611278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1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B90-A025-4DF8-BFD4-809449B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1299-381F-4CA3-A16D-0F10D947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7A6D-32B2-4759-B96A-6B40FCD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C627-0512-45F1-B173-871D813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E1F-747F-4719-BF90-B8245AB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C415-3CFD-47FE-A30F-F09FA78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6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F0B1-0336-44B4-998C-9B2345BF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E83E-3045-4EBC-8791-B2365AA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6B3B-8C6E-4721-8631-A959FF804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DFC6-14FB-4DDE-894E-4EDA3693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755B-6121-45FF-AAD8-7A8BB36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0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759296-3F12-4F98-9C5C-A814E7DFE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0D373-85CF-4525-9628-E4B7901A8963}"/>
              </a:ext>
            </a:extLst>
          </p:cNvPr>
          <p:cNvSpPr txBox="1"/>
          <p:nvPr/>
        </p:nvSpPr>
        <p:spPr>
          <a:xfrm>
            <a:off x="344555" y="3495260"/>
            <a:ext cx="7467109" cy="1380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Session 1:</a:t>
            </a:r>
          </a:p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Introduction to Data Science</a:t>
            </a:r>
            <a:endParaRPr lang="en-ID" sz="4900" kern="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03F51-3FCD-4B15-A62B-B9E21363535E}"/>
              </a:ext>
            </a:extLst>
          </p:cNvPr>
          <p:cNvSpPr txBox="1"/>
          <p:nvPr/>
        </p:nvSpPr>
        <p:spPr>
          <a:xfrm>
            <a:off x="344555" y="4640436"/>
            <a:ext cx="701025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600" kern="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Definition, Purpose, and Applications</a:t>
            </a:r>
            <a:endParaRPr lang="en-ID" sz="2600" kern="0" dirty="0">
              <a:solidFill>
                <a:srgbClr val="FFFFF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7D7CE-6234-4FDD-8C2D-15C711CB17A9}"/>
              </a:ext>
            </a:extLst>
          </p:cNvPr>
          <p:cNvSpPr txBox="1"/>
          <p:nvPr/>
        </p:nvSpPr>
        <p:spPr>
          <a:xfrm>
            <a:off x="344555" y="2840529"/>
            <a:ext cx="1875706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0B3C5-55A7-4C2D-91AF-7FE367C33C9C}"/>
              </a:ext>
            </a:extLst>
          </p:cNvPr>
          <p:cNvSpPr txBox="1"/>
          <p:nvPr/>
        </p:nvSpPr>
        <p:spPr>
          <a:xfrm>
            <a:off x="344555" y="265249"/>
            <a:ext cx="132414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MODUL 01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7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451529" y="5759948"/>
            <a:ext cx="7286225" cy="639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3 Main Skills in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266DB-B781-4E28-8E81-4E50CAD32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1" t="-42" r="4792" b="389"/>
          <a:stretch/>
        </p:blipFill>
        <p:spPr>
          <a:xfrm>
            <a:off x="3661005" y="596695"/>
            <a:ext cx="4867275" cy="4886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327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8279382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1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st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(Domains/Business Knowledge)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21D6-B636-42ED-BDFF-42576040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2133600"/>
            <a:ext cx="11068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8279382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1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st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(Domains/Business Knowledge)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2A374-D9BD-423C-A795-6968ED28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80" y="1908933"/>
            <a:ext cx="6929438" cy="47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8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51742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2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nd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(Computer Science/IT)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5A3BC-A823-4BA8-ADA3-648A77018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3" y="1967156"/>
            <a:ext cx="10945512" cy="45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51742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2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nd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(Computer Science/IT)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3F337-DC0B-4247-9B98-AF1B0852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49" y="1838324"/>
            <a:ext cx="5219700" cy="48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51742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2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nd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(Computer Science/IT)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E71DA-2260-418D-801C-294DBA7D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07" y="1971674"/>
            <a:ext cx="8093183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3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51742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2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nd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(Computer Science/IT)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03923-A956-4DC2-A763-18CE0404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2112404"/>
            <a:ext cx="6867526" cy="43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063904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3</a:t>
            </a:r>
            <a:r>
              <a:rPr lang="en-US" sz="4000" b="0" i="0" baseline="30000" dirty="0">
                <a:solidFill>
                  <a:srgbClr val="2E2E2E"/>
                </a:solidFill>
                <a:effectLst/>
                <a:latin typeface="NexusSans"/>
              </a:rPr>
              <a:t>rd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 Skill (Math and Statistics)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A1BB3-4BE5-4819-B559-88CE30B97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1" y="2290762"/>
            <a:ext cx="7419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9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451529" y="5759948"/>
            <a:ext cx="7286225" cy="639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3 Main Skills in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266DB-B781-4E28-8E81-4E50CAD32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1" t="-42" r="4792" b="389"/>
          <a:stretch/>
        </p:blipFill>
        <p:spPr>
          <a:xfrm>
            <a:off x="3661005" y="596695"/>
            <a:ext cx="4867275" cy="4886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14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7B2811-3A6A-470D-A0E8-D96CBBB2B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5E402-9051-49E2-9038-835CD9DAA839}"/>
              </a:ext>
            </a:extLst>
          </p:cNvPr>
          <p:cNvSpPr txBox="1"/>
          <p:nvPr/>
        </p:nvSpPr>
        <p:spPr>
          <a:xfrm>
            <a:off x="343764" y="488065"/>
            <a:ext cx="5179175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Data Science Definition </a:t>
            </a:r>
          </a:p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from Wikipedia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BDBD-A21A-4955-8E90-528E3260332F}"/>
              </a:ext>
            </a:extLst>
          </p:cNvPr>
          <p:cNvSpPr txBox="1"/>
          <p:nvPr/>
        </p:nvSpPr>
        <p:spPr>
          <a:xfrm>
            <a:off x="438729" y="2221824"/>
            <a:ext cx="10381671" cy="214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an inter-disciplinary field that uses scientific methods, processes, algorithms and systems to extract knowledge and insights from many structural and unstructured data.</a:t>
            </a:r>
          </a:p>
          <a:p>
            <a:pPr>
              <a:lnSpc>
                <a:spcPts val="2000"/>
              </a:lnSpc>
            </a:pP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a "concept to unify statistics, data analysis, machine learning and their related methods" in order to "understand and analyze actual phenomena" with data.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2000" spc="20" dirty="0">
              <a:solidFill>
                <a:srgbClr val="FFFFF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</a:t>
            </a: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an interdisciplinary field focused on extracting knowledge from data sets, which are typically large (big data).</a:t>
            </a:r>
          </a:p>
        </p:txBody>
      </p:sp>
    </p:spTree>
    <p:extLst>
      <p:ext uri="{BB962C8B-B14F-4D97-AF65-F5344CB8AC3E}">
        <p14:creationId xmlns:p14="http://schemas.microsoft.com/office/powerpoint/2010/main" val="40843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9D5AE-F5A4-4EC6-9FD7-56E31E9F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89B86-43DF-4507-A1D9-6FD48BD65611}"/>
              </a:ext>
            </a:extLst>
          </p:cNvPr>
          <p:cNvSpPr txBox="1"/>
          <p:nvPr/>
        </p:nvSpPr>
        <p:spPr>
          <a:xfrm>
            <a:off x="343764" y="488065"/>
            <a:ext cx="1741502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02AE9-9CE4-4F59-84FF-5B93A294F0EC}"/>
              </a:ext>
            </a:extLst>
          </p:cNvPr>
          <p:cNvSpPr txBox="1"/>
          <p:nvPr/>
        </p:nvSpPr>
        <p:spPr>
          <a:xfrm>
            <a:off x="400630" y="2526624"/>
            <a:ext cx="752417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Definition, Purpose, and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Roles</a:t>
            </a:r>
          </a:p>
          <a:p>
            <a:pPr>
              <a:lnSpc>
                <a:spcPct val="150000"/>
              </a:lnSpc>
            </a:pPr>
            <a:endParaRPr lang="en-US" sz="2000" spc="20" dirty="0">
              <a:solidFill>
                <a:srgbClr val="FFFFF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9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74EE0-E19E-4C07-9D1D-3E5AB6413238}"/>
              </a:ext>
            </a:extLst>
          </p:cNvPr>
          <p:cNvSpPr txBox="1"/>
          <p:nvPr/>
        </p:nvSpPr>
        <p:spPr>
          <a:xfrm>
            <a:off x="343764" y="488065"/>
            <a:ext cx="5561972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Data Science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7BE24-04DC-4330-9DD5-B8D41175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16" y="1941725"/>
            <a:ext cx="9362839" cy="47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776491" y="2692195"/>
            <a:ext cx="6636305" cy="73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5400" spc="1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What is Data Science?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3B3D8-4A13-4641-AC27-B436A0A71314}"/>
              </a:ext>
            </a:extLst>
          </p:cNvPr>
          <p:cNvSpPr txBox="1"/>
          <p:nvPr/>
        </p:nvSpPr>
        <p:spPr>
          <a:xfrm>
            <a:off x="1588859" y="3429000"/>
            <a:ext cx="901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10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And, why it is important skill nowadays?</a:t>
            </a:r>
          </a:p>
        </p:txBody>
      </p:sp>
    </p:spTree>
    <p:extLst>
      <p:ext uri="{BB962C8B-B14F-4D97-AF65-F5344CB8AC3E}">
        <p14:creationId xmlns:p14="http://schemas.microsoft.com/office/powerpoint/2010/main" val="3503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2862194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EA6FD-4DD9-4B8E-90C3-61329C29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58" y="1802242"/>
            <a:ext cx="5366542" cy="49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2862194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FFFD0-8CF2-48E6-A18F-D58CD9C5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14" y="2028824"/>
            <a:ext cx="986259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323428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The Rise of 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F9CAA-FF18-4A56-A1FC-1205C1D1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4" y="2861211"/>
            <a:ext cx="11410950" cy="20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323428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The Rise of Internet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531A1-FC2B-4832-B37B-D84FDCA33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05" r="58" b="23365"/>
          <a:stretch/>
        </p:blipFill>
        <p:spPr>
          <a:xfrm>
            <a:off x="3438218" y="1772264"/>
            <a:ext cx="4557139" cy="4597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6E9C7-1D09-44DF-9AF3-E38E1DCB1411}"/>
              </a:ext>
            </a:extLst>
          </p:cNvPr>
          <p:cNvSpPr txBox="1"/>
          <p:nvPr/>
        </p:nvSpPr>
        <p:spPr>
          <a:xfrm>
            <a:off x="2881313" y="6429301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ircular Std Bold" panose="020B0804020101010102"/>
              </a:rPr>
              <a:t>Source : https://www.domo.com/learn/data-never-sleeps-7</a:t>
            </a:r>
            <a:endParaRPr lang="en-ID" dirty="0">
              <a:latin typeface="Circular Std Bold" panose="020B0804020101010102"/>
            </a:endParaRPr>
          </a:p>
        </p:txBody>
      </p:sp>
    </p:spTree>
    <p:extLst>
      <p:ext uri="{BB962C8B-B14F-4D97-AF65-F5344CB8AC3E}">
        <p14:creationId xmlns:p14="http://schemas.microsoft.com/office/powerpoint/2010/main" val="330417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5212774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The Vast </a:t>
            </a:r>
            <a:r>
              <a:rPr lang="en-US" sz="4000" dirty="0">
                <a:solidFill>
                  <a:srgbClr val="2E2E2E"/>
                </a:solidFill>
                <a:latin typeface="NexusSans"/>
              </a:rPr>
              <a:t>I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ncreases </a:t>
            </a:r>
          </a:p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in Computational </a:t>
            </a:r>
            <a:r>
              <a:rPr lang="en-US" sz="4000" dirty="0">
                <a:solidFill>
                  <a:srgbClr val="2E2E2E"/>
                </a:solidFill>
                <a:latin typeface="NexusSans"/>
              </a:rPr>
              <a:t>P</a:t>
            </a: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ower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1E30F-971C-4031-9919-C023432B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6" y="2121826"/>
            <a:ext cx="10861647" cy="37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655633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Data Science Purpose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0561A-C40A-4ACA-A428-087181D0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6" y="1906062"/>
            <a:ext cx="6048375" cy="4146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7B968-E5EC-4826-93C3-A5092DA8D739}"/>
              </a:ext>
            </a:extLst>
          </p:cNvPr>
          <p:cNvSpPr txBox="1"/>
          <p:nvPr/>
        </p:nvSpPr>
        <p:spPr>
          <a:xfrm>
            <a:off x="7435188" y="3009774"/>
            <a:ext cx="3916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400" spc="1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More Objective</a:t>
            </a:r>
          </a:p>
          <a:p>
            <a:pPr>
              <a:lnSpc>
                <a:spcPts val="4800"/>
              </a:lnSpc>
            </a:pPr>
            <a:endParaRPr lang="en-US" sz="4400" spc="1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pPr>
              <a:lnSpc>
                <a:spcPts val="4800"/>
              </a:lnSpc>
            </a:pPr>
            <a:r>
              <a:rPr lang="en-US" sz="4400" spc="1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Less Subjective</a:t>
            </a:r>
          </a:p>
        </p:txBody>
      </p:sp>
    </p:spTree>
    <p:extLst>
      <p:ext uri="{BB962C8B-B14F-4D97-AF65-F5344CB8AC3E}">
        <p14:creationId xmlns:p14="http://schemas.microsoft.com/office/powerpoint/2010/main" val="47357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1335</Words>
  <Application>Microsoft Office PowerPoint</Application>
  <PresentationFormat>Widescreen</PresentationFormat>
  <Paragraphs>142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Circular Std Bold</vt:lpstr>
      <vt:lpstr>Circular Std Book</vt:lpstr>
      <vt:lpstr>NexusSans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Purwadhika Campus</dc:creator>
  <cp:lastModifiedBy>Baron</cp:lastModifiedBy>
  <cp:revision>108</cp:revision>
  <dcterms:created xsi:type="dcterms:W3CDTF">2021-02-05T17:25:18Z</dcterms:created>
  <dcterms:modified xsi:type="dcterms:W3CDTF">2021-04-01T06:42:26Z</dcterms:modified>
</cp:coreProperties>
</file>