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63" r:id="rId4"/>
    <p:sldId id="264" r:id="rId5"/>
    <p:sldId id="265" r:id="rId6"/>
    <p:sldId id="266" r:id="rId7"/>
    <p:sldId id="267" r:id="rId8"/>
    <p:sldId id="268" r:id="rId9"/>
    <p:sldId id="269" r:id="rId10"/>
    <p:sldId id="270" r:id="rId11"/>
    <p:sldId id="271" r:id="rId12"/>
    <p:sldId id="272" r:id="rId13"/>
    <p:sldId id="273"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D1115"/>
    <a:srgbClr val="51BB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79788" autoAdjust="0"/>
  </p:normalViewPr>
  <p:slideViewPr>
    <p:cSldViewPr snapToGrid="0">
      <p:cViewPr varScale="1">
        <p:scale>
          <a:sx n="87" d="100"/>
          <a:sy n="87" d="100"/>
        </p:scale>
        <p:origin x="16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A76B9-57F0-4663-8A6A-DE31316B5E11}" type="datetimeFigureOut">
              <a:rPr lang="en-ID" smtClean="0"/>
              <a:t>06/04/2021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5F2E4-DEB1-45D4-8B19-12733F7BDC3B}" type="slidenum">
              <a:rPr lang="en-ID" smtClean="0"/>
              <a:t>‹#›</a:t>
            </a:fld>
            <a:endParaRPr lang="en-ID"/>
          </a:p>
        </p:txBody>
      </p:sp>
    </p:spTree>
    <p:extLst>
      <p:ext uri="{BB962C8B-B14F-4D97-AF65-F5344CB8AC3E}">
        <p14:creationId xmlns:p14="http://schemas.microsoft.com/office/powerpoint/2010/main" val="248032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t>Melanjuti</a:t>
            </a:r>
            <a:r>
              <a:rPr lang="en-US" dirty="0"/>
              <a:t> </a:t>
            </a:r>
            <a:r>
              <a:rPr lang="en-US" dirty="0" err="1"/>
              <a:t>sesi</a:t>
            </a:r>
            <a:r>
              <a:rPr lang="en-US" dirty="0"/>
              <a:t> </a:t>
            </a:r>
            <a:r>
              <a:rPr lang="en-US" dirty="0" err="1"/>
              <a:t>materi</a:t>
            </a:r>
            <a:r>
              <a:rPr lang="en-US" dirty="0"/>
              <a:t> Introduction to Data Science, </a:t>
            </a:r>
            <a:r>
              <a:rPr lang="en-US" dirty="0" err="1"/>
              <a:t>sekarang</a:t>
            </a:r>
            <a:r>
              <a:rPr lang="en-US" dirty="0"/>
              <a:t> </a:t>
            </a:r>
            <a:r>
              <a:rPr lang="en-US" dirty="0" err="1"/>
              <a:t>kita</a:t>
            </a:r>
            <a:r>
              <a:rPr lang="en-US" dirty="0"/>
              <a:t> </a:t>
            </a:r>
            <a:r>
              <a:rPr lang="en-US" dirty="0" err="1"/>
              <a:t>akan</a:t>
            </a:r>
            <a:r>
              <a:rPr lang="en-US" dirty="0"/>
              <a:t> </a:t>
            </a:r>
            <a:r>
              <a:rPr lang="en-US" dirty="0" err="1"/>
              <a:t>membahas</a:t>
            </a:r>
            <a:r>
              <a:rPr lang="en-ID" dirty="0"/>
              <a:t> </a:t>
            </a:r>
            <a:r>
              <a:rPr lang="en-ID" dirty="0" err="1"/>
              <a:t>Berbagai</a:t>
            </a:r>
            <a:r>
              <a:rPr lang="en-ID" dirty="0"/>
              <a:t> Role/</a:t>
            </a:r>
            <a:r>
              <a:rPr lang="en-ID" dirty="0" err="1"/>
              <a:t>peran</a:t>
            </a:r>
            <a:r>
              <a:rPr lang="en-ID" dirty="0"/>
              <a:t> yang </a:t>
            </a:r>
            <a:r>
              <a:rPr lang="en-ID" dirty="0" err="1"/>
              <a:t>ada</a:t>
            </a:r>
            <a:r>
              <a:rPr lang="en-ID" dirty="0"/>
              <a:t> pada </a:t>
            </a:r>
            <a:r>
              <a:rPr lang="en-ID" dirty="0" err="1"/>
              <a:t>Industri</a:t>
            </a:r>
            <a:r>
              <a:rPr lang="en-ID" dirty="0"/>
              <a:t> Data Science</a:t>
            </a:r>
          </a:p>
          <a:p>
            <a:endParaRPr lang="en-ID" dirty="0"/>
          </a:p>
        </p:txBody>
      </p:sp>
      <p:sp>
        <p:nvSpPr>
          <p:cNvPr id="4" name="Slide Number Placeholder 3"/>
          <p:cNvSpPr>
            <a:spLocks noGrp="1"/>
          </p:cNvSpPr>
          <p:nvPr>
            <p:ph type="sldNum" sz="quarter" idx="5"/>
          </p:nvPr>
        </p:nvSpPr>
        <p:spPr/>
        <p:txBody>
          <a:bodyPr/>
          <a:lstStyle/>
          <a:p>
            <a:fld id="{3DF5F2E4-DEB1-45D4-8B19-12733F7BDC3B}" type="slidenum">
              <a:rPr lang="en-ID" smtClean="0"/>
              <a:t>1</a:t>
            </a:fld>
            <a:endParaRPr lang="en-ID"/>
          </a:p>
        </p:txBody>
      </p:sp>
    </p:spTree>
    <p:extLst>
      <p:ext uri="{BB962C8B-B14F-4D97-AF65-F5344CB8AC3E}">
        <p14:creationId xmlns:p14="http://schemas.microsoft.com/office/powerpoint/2010/main" val="158640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a:spcBef>
                <a:spcPts val="0"/>
              </a:spcBef>
              <a:spcAft>
                <a:spcPts val="0"/>
              </a:spcAft>
              <a:buNone/>
            </a:pPr>
            <a:r>
              <a:rPr lang="en-US" dirty="0"/>
              <a:t>Jadi inti </a:t>
            </a:r>
            <a:r>
              <a:rPr lang="en-US" dirty="0" err="1"/>
              <a:t>pekerjaan</a:t>
            </a:r>
            <a:r>
              <a:rPr lang="en-US" dirty="0"/>
              <a:t> </a:t>
            </a:r>
            <a:r>
              <a:rPr lang="en-US" dirty="0" err="1"/>
              <a:t>dari</a:t>
            </a:r>
            <a:r>
              <a:rPr lang="en-US" dirty="0"/>
              <a:t> </a:t>
            </a:r>
            <a:r>
              <a:rPr lang="en-US" dirty="0" err="1"/>
              <a:t>seorang</a:t>
            </a:r>
            <a:r>
              <a:rPr lang="en-US" dirty="0"/>
              <a:t> Domain Expert </a:t>
            </a:r>
            <a:r>
              <a:rPr lang="en-US" dirty="0" err="1"/>
              <a:t>adalah</a:t>
            </a:r>
            <a:r>
              <a:rPr lang="en-US" dirty="0"/>
              <a:t> domain expert </a:t>
            </a:r>
            <a:r>
              <a:rPr lang="en-US" dirty="0" err="1"/>
              <a:t>membantu</a:t>
            </a:r>
            <a:r>
              <a:rPr lang="en-US" dirty="0"/>
              <a:t> </a:t>
            </a:r>
            <a:r>
              <a:rPr lang="en-US" dirty="0" err="1"/>
              <a:t>mengarahkan</a:t>
            </a:r>
            <a:r>
              <a:rPr lang="en-US" dirty="0"/>
              <a:t> team Data Science di </a:t>
            </a:r>
            <a:r>
              <a:rPr lang="en-US" dirty="0" err="1"/>
              <a:t>perusahaannya</a:t>
            </a:r>
            <a:r>
              <a:rPr lang="en-US" dirty="0"/>
              <a:t>, </a:t>
            </a:r>
            <a:r>
              <a:rPr lang="en-US" dirty="0" err="1"/>
              <a:t>dalam</a:t>
            </a:r>
            <a:r>
              <a:rPr lang="en-US" dirty="0"/>
              <a:t> </a:t>
            </a:r>
            <a:r>
              <a:rPr lang="en-US" dirty="0" err="1"/>
              <a:t>memahami</a:t>
            </a:r>
            <a:r>
              <a:rPr lang="en-US" dirty="0"/>
              <a:t> dan </a:t>
            </a:r>
            <a:r>
              <a:rPr lang="en-US" dirty="0" err="1"/>
              <a:t>menyelesaikan</a:t>
            </a:r>
            <a:r>
              <a:rPr lang="en-US" dirty="0"/>
              <a:t> </a:t>
            </a:r>
            <a:r>
              <a:rPr lang="en-US" dirty="0" err="1"/>
              <a:t>permasalahan</a:t>
            </a:r>
            <a:r>
              <a:rPr lang="en-US" dirty="0"/>
              <a:t> yang </a:t>
            </a:r>
            <a:r>
              <a:rPr lang="en-US" dirty="0" err="1"/>
              <a:t>ada</a:t>
            </a:r>
            <a:r>
              <a:rPr lang="en-US" dirty="0"/>
              <a:t> pada </a:t>
            </a:r>
            <a:r>
              <a:rPr lang="en-US" dirty="0" err="1"/>
              <a:t>perusahaan</a:t>
            </a:r>
            <a:r>
              <a:rPr lang="en-US" dirty="0"/>
              <a:t> </a:t>
            </a:r>
            <a:r>
              <a:rPr lang="en-US" dirty="0" err="1"/>
              <a:t>tersebut</a:t>
            </a:r>
            <a:r>
              <a:rPr lang="en-US" dirty="0"/>
              <a:t>.</a:t>
            </a:r>
          </a:p>
        </p:txBody>
      </p:sp>
      <p:sp>
        <p:nvSpPr>
          <p:cNvPr id="4" name="Slide Number Placeholder 3"/>
          <p:cNvSpPr>
            <a:spLocks noGrp="1"/>
          </p:cNvSpPr>
          <p:nvPr>
            <p:ph type="sldNum" sz="quarter" idx="5"/>
          </p:nvPr>
        </p:nvSpPr>
        <p:spPr/>
        <p:txBody>
          <a:bodyPr/>
          <a:lstStyle/>
          <a:p>
            <a:fld id="{3DF5F2E4-DEB1-45D4-8B19-12733F7BDC3B}" type="slidenum">
              <a:rPr lang="en-ID" smtClean="0"/>
              <a:t>10</a:t>
            </a:fld>
            <a:endParaRPr lang="en-ID"/>
          </a:p>
        </p:txBody>
      </p:sp>
    </p:spTree>
    <p:extLst>
      <p:ext uri="{BB962C8B-B14F-4D97-AF65-F5344CB8AC3E}">
        <p14:creationId xmlns:p14="http://schemas.microsoft.com/office/powerpoint/2010/main" val="1023811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a:spcBef>
                <a:spcPts val="0"/>
              </a:spcBef>
              <a:spcAft>
                <a:spcPts val="0"/>
              </a:spcAft>
              <a:buNone/>
            </a:pPr>
            <a:r>
              <a:rPr lang="en-US" dirty="0"/>
              <a:t>Ada juga </a:t>
            </a:r>
            <a:r>
              <a:rPr lang="en-US" dirty="0" err="1"/>
              <a:t>beberapa</a:t>
            </a:r>
            <a:r>
              <a:rPr lang="en-US" dirty="0"/>
              <a:t> role lain pada </a:t>
            </a:r>
            <a:r>
              <a:rPr lang="en-US" dirty="0" err="1"/>
              <a:t>Industri</a:t>
            </a:r>
            <a:r>
              <a:rPr lang="en-US" dirty="0"/>
              <a:t> Data Science yang </a:t>
            </a:r>
            <a:r>
              <a:rPr lang="en-US" dirty="0" err="1"/>
              <a:t>tapi</a:t>
            </a:r>
            <a:r>
              <a:rPr lang="en-US" dirty="0"/>
              <a:t> </a:t>
            </a:r>
            <a:r>
              <a:rPr lang="en-US" dirty="0" err="1"/>
              <a:t>tidak</a:t>
            </a:r>
            <a:r>
              <a:rPr lang="en-US" dirty="0"/>
              <a:t> </a:t>
            </a:r>
            <a:r>
              <a:rPr lang="en-US" dirty="0" err="1"/>
              <a:t>kita</a:t>
            </a:r>
            <a:r>
              <a:rPr lang="en-US" dirty="0"/>
              <a:t> </a:t>
            </a:r>
            <a:r>
              <a:rPr lang="en-US" dirty="0" err="1"/>
              <a:t>bahas</a:t>
            </a:r>
            <a:r>
              <a:rPr lang="en-US" dirty="0"/>
              <a:t> </a:t>
            </a:r>
            <a:r>
              <a:rPr lang="en-US" dirty="0" err="1"/>
              <a:t>untuk</a:t>
            </a:r>
            <a:r>
              <a:rPr lang="en-US" dirty="0"/>
              <a:t> kali </a:t>
            </a:r>
            <a:r>
              <a:rPr lang="en-US" dirty="0" err="1"/>
              <a:t>ini</a:t>
            </a:r>
            <a:r>
              <a:rPr lang="en-US" dirty="0"/>
              <a:t>, </a:t>
            </a:r>
            <a:r>
              <a:rPr lang="en-US" dirty="0" err="1"/>
              <a:t>Seperti</a:t>
            </a:r>
            <a:r>
              <a:rPr lang="en-US" dirty="0"/>
              <a:t> Database Administrator, Data Architect, Statistician, Machine Learning Engineer, Developer, dan </a:t>
            </a:r>
            <a:r>
              <a:rPr lang="en-US" dirty="0" err="1"/>
              <a:t>masih</a:t>
            </a:r>
            <a:r>
              <a:rPr lang="en-US" dirty="0"/>
              <a:t> </a:t>
            </a:r>
            <a:r>
              <a:rPr lang="en-US" dirty="0" err="1"/>
              <a:t>banyak</a:t>
            </a:r>
            <a:r>
              <a:rPr lang="en-US" dirty="0"/>
              <a:t> </a:t>
            </a:r>
            <a:r>
              <a:rPr lang="en-US" dirty="0" err="1"/>
              <a:t>lagi</a:t>
            </a:r>
            <a:r>
              <a:rPr lang="en-US" dirty="0"/>
              <a:t>.</a:t>
            </a:r>
          </a:p>
          <a:p>
            <a:endParaRPr lang="en-ID" dirty="0"/>
          </a:p>
        </p:txBody>
      </p:sp>
      <p:sp>
        <p:nvSpPr>
          <p:cNvPr id="4" name="Slide Number Placeholder 3"/>
          <p:cNvSpPr>
            <a:spLocks noGrp="1"/>
          </p:cNvSpPr>
          <p:nvPr>
            <p:ph type="sldNum" sz="quarter" idx="5"/>
          </p:nvPr>
        </p:nvSpPr>
        <p:spPr/>
        <p:txBody>
          <a:bodyPr/>
          <a:lstStyle/>
          <a:p>
            <a:fld id="{3DF5F2E4-DEB1-45D4-8B19-12733F7BDC3B}" type="slidenum">
              <a:rPr lang="en-ID" smtClean="0"/>
              <a:t>11</a:t>
            </a:fld>
            <a:endParaRPr lang="en-ID"/>
          </a:p>
        </p:txBody>
      </p:sp>
    </p:spTree>
    <p:extLst>
      <p:ext uri="{BB962C8B-B14F-4D97-AF65-F5344CB8AC3E}">
        <p14:creationId xmlns:p14="http://schemas.microsoft.com/office/powerpoint/2010/main" val="1417551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a:spcBef>
                <a:spcPts val="0"/>
              </a:spcBef>
              <a:spcAft>
                <a:spcPts val="0"/>
              </a:spcAft>
              <a:buNone/>
            </a:pPr>
            <a:r>
              <a:rPr lang="en-US" dirty="0"/>
              <a:t>Jadi </a:t>
            </a:r>
            <a:r>
              <a:rPr lang="en-US" dirty="0" err="1"/>
              <a:t>kesimpulan</a:t>
            </a:r>
            <a:r>
              <a:rPr lang="en-US" dirty="0"/>
              <a:t> yang </a:t>
            </a:r>
            <a:r>
              <a:rPr lang="en-US" dirty="0" err="1"/>
              <a:t>dapat</a:t>
            </a:r>
            <a:r>
              <a:rPr lang="en-US" dirty="0"/>
              <a:t> </a:t>
            </a:r>
            <a:r>
              <a:rPr lang="en-US" dirty="0" err="1"/>
              <a:t>diambil</a:t>
            </a:r>
            <a:r>
              <a:rPr lang="en-US" dirty="0"/>
              <a:t> </a:t>
            </a:r>
            <a:r>
              <a:rPr lang="en-US" dirty="0" err="1"/>
              <a:t>dari</a:t>
            </a:r>
            <a:r>
              <a:rPr lang="en-US" dirty="0"/>
              <a:t> </a:t>
            </a:r>
            <a:r>
              <a:rPr lang="en-US" dirty="0" err="1"/>
              <a:t>pembahasan</a:t>
            </a:r>
            <a:r>
              <a:rPr lang="en-US" dirty="0"/>
              <a:t> </a:t>
            </a:r>
            <a:r>
              <a:rPr lang="en-US" dirty="0" err="1"/>
              <a:t>kita</a:t>
            </a:r>
            <a:r>
              <a:rPr lang="en-US" dirty="0"/>
              <a:t> kali </a:t>
            </a:r>
            <a:r>
              <a:rPr lang="en-US" dirty="0" err="1"/>
              <a:t>ini</a:t>
            </a:r>
            <a:r>
              <a:rPr lang="en-US" dirty="0"/>
              <a:t> </a:t>
            </a:r>
            <a:r>
              <a:rPr lang="en-US" dirty="0" err="1"/>
              <a:t>adalah</a:t>
            </a:r>
            <a:r>
              <a:rPr lang="en-US" dirty="0"/>
              <a:t>, di industry Data Science </a:t>
            </a:r>
            <a:r>
              <a:rPr lang="en-US" dirty="0" err="1"/>
              <a:t>ada</a:t>
            </a:r>
            <a:r>
              <a:rPr lang="en-US" dirty="0"/>
              <a:t> </a:t>
            </a:r>
            <a:r>
              <a:rPr lang="en-US" dirty="0" err="1"/>
              <a:t>banyak</a:t>
            </a:r>
            <a:r>
              <a:rPr lang="en-US" dirty="0"/>
              <a:t> role yang </a:t>
            </a:r>
            <a:r>
              <a:rPr lang="en-US" dirty="0" err="1"/>
              <a:t>berbeda</a:t>
            </a:r>
            <a:r>
              <a:rPr lang="en-US" dirty="0"/>
              <a:t>, </a:t>
            </a:r>
            <a:r>
              <a:rPr lang="en-US" dirty="0" err="1"/>
              <a:t>dimana</a:t>
            </a:r>
            <a:r>
              <a:rPr lang="en-US" dirty="0"/>
              <a:t>  </a:t>
            </a:r>
            <a:r>
              <a:rPr lang="en-US" dirty="0" err="1"/>
              <a:t>setiap</a:t>
            </a:r>
            <a:r>
              <a:rPr lang="en-US" dirty="0"/>
              <a:t> role </a:t>
            </a:r>
            <a:r>
              <a:rPr lang="en-US" dirty="0" err="1"/>
              <a:t>memiliki</a:t>
            </a:r>
            <a:r>
              <a:rPr lang="en-US" dirty="0"/>
              <a:t> </a:t>
            </a:r>
            <a:r>
              <a:rPr lang="en-US" dirty="0" err="1"/>
              <a:t>peran</a:t>
            </a:r>
            <a:r>
              <a:rPr lang="en-US" dirty="0"/>
              <a:t> masing2 </a:t>
            </a:r>
            <a:r>
              <a:rPr lang="en-US" dirty="0" err="1"/>
              <a:t>dalam</a:t>
            </a:r>
            <a:r>
              <a:rPr lang="en-US" dirty="0"/>
              <a:t> </a:t>
            </a:r>
            <a:r>
              <a:rPr lang="en-US" dirty="0" err="1"/>
              <a:t>mendukung</a:t>
            </a:r>
            <a:r>
              <a:rPr lang="en-US" dirty="0"/>
              <a:t> </a:t>
            </a:r>
            <a:r>
              <a:rPr lang="en-US" dirty="0" err="1"/>
              <a:t>kegiatan</a:t>
            </a:r>
            <a:r>
              <a:rPr lang="en-US" dirty="0"/>
              <a:t> </a:t>
            </a:r>
            <a:r>
              <a:rPr lang="en-US" dirty="0" err="1"/>
              <a:t>pekerjaan</a:t>
            </a:r>
            <a:r>
              <a:rPr lang="en-US" dirty="0"/>
              <a:t> Data Science. </a:t>
            </a:r>
          </a:p>
          <a:p>
            <a:pPr marL="0" lvl="0" indent="0" rtl="0">
              <a:spcBef>
                <a:spcPts val="0"/>
              </a:spcBef>
              <a:spcAft>
                <a:spcPts val="0"/>
              </a:spcAft>
              <a:buNone/>
            </a:pPr>
            <a:r>
              <a:rPr lang="en-US" dirty="0"/>
              <a:t>Lalu </a:t>
            </a:r>
            <a:r>
              <a:rPr lang="en-US" dirty="0" err="1"/>
              <a:t>setiap</a:t>
            </a:r>
            <a:r>
              <a:rPr lang="en-US" dirty="0"/>
              <a:t> role </a:t>
            </a:r>
            <a:r>
              <a:rPr lang="en-US" dirty="0" err="1"/>
              <a:t>tersebut</a:t>
            </a:r>
            <a:r>
              <a:rPr lang="en-US" dirty="0"/>
              <a:t> </a:t>
            </a:r>
            <a:r>
              <a:rPr lang="en-US" dirty="0" err="1"/>
              <a:t>sebenarnya</a:t>
            </a:r>
            <a:r>
              <a:rPr lang="en-US" dirty="0"/>
              <a:t> </a:t>
            </a:r>
            <a:r>
              <a:rPr lang="en-US" dirty="0" err="1"/>
              <a:t>tidak</a:t>
            </a:r>
            <a:r>
              <a:rPr lang="en-US" dirty="0"/>
              <a:t> </a:t>
            </a:r>
            <a:r>
              <a:rPr lang="en-US" dirty="0" err="1"/>
              <a:t>selalu</a:t>
            </a:r>
            <a:r>
              <a:rPr lang="en-US" dirty="0"/>
              <a:t> </a:t>
            </a:r>
            <a:r>
              <a:rPr lang="en-US" dirty="0" err="1"/>
              <a:t>memiliki</a:t>
            </a:r>
            <a:r>
              <a:rPr lang="en-US" dirty="0"/>
              <a:t> </a:t>
            </a:r>
            <a:r>
              <a:rPr lang="en-US" dirty="0" err="1"/>
              <a:t>kegiatan</a:t>
            </a:r>
            <a:r>
              <a:rPr lang="en-US" dirty="0"/>
              <a:t> </a:t>
            </a:r>
            <a:r>
              <a:rPr lang="en-US" dirty="0" err="1"/>
              <a:t>pekerjaan</a:t>
            </a:r>
            <a:r>
              <a:rPr lang="en-US" dirty="0"/>
              <a:t> yang </a:t>
            </a:r>
            <a:r>
              <a:rPr lang="en-US" dirty="0" err="1"/>
              <a:t>sama</a:t>
            </a:r>
            <a:r>
              <a:rPr lang="en-US" dirty="0"/>
              <a:t> pada </a:t>
            </a:r>
            <a:r>
              <a:rPr lang="en-US" dirty="0" err="1"/>
              <a:t>setiap</a:t>
            </a:r>
            <a:r>
              <a:rPr lang="en-US" dirty="0"/>
              <a:t> </a:t>
            </a:r>
            <a:r>
              <a:rPr lang="en-US" dirty="0" err="1"/>
              <a:t>perusahaan</a:t>
            </a:r>
            <a:r>
              <a:rPr lang="en-US" dirty="0"/>
              <a:t>, </a:t>
            </a:r>
            <a:r>
              <a:rPr lang="en-US" dirty="0" err="1"/>
              <a:t>melainkan</a:t>
            </a:r>
            <a:r>
              <a:rPr lang="en-US" dirty="0"/>
              <a:t> </a:t>
            </a:r>
            <a:r>
              <a:rPr lang="en-US" dirty="0" err="1"/>
              <a:t>biasanya</a:t>
            </a:r>
            <a:r>
              <a:rPr lang="en-US" dirty="0"/>
              <a:t> </a:t>
            </a:r>
            <a:r>
              <a:rPr lang="en-US" dirty="0" err="1"/>
              <a:t>kegiatan</a:t>
            </a:r>
            <a:r>
              <a:rPr lang="en-US" dirty="0"/>
              <a:t> </a:t>
            </a:r>
            <a:r>
              <a:rPr lang="en-US" dirty="0" err="1"/>
              <a:t>pekerjaannya</a:t>
            </a:r>
            <a:r>
              <a:rPr lang="en-US" dirty="0"/>
              <a:t> </a:t>
            </a:r>
            <a:r>
              <a:rPr lang="en-US" dirty="0" err="1"/>
              <a:t>menyesuaikan</a:t>
            </a:r>
            <a:r>
              <a:rPr lang="en-US" dirty="0"/>
              <a:t> </a:t>
            </a:r>
            <a:r>
              <a:rPr lang="en-US" dirty="0" err="1"/>
              <a:t>dengan</a:t>
            </a:r>
            <a:r>
              <a:rPr lang="en-US" dirty="0"/>
              <a:t> </a:t>
            </a:r>
            <a:r>
              <a:rPr lang="en-US" dirty="0" err="1"/>
              <a:t>kebutuhan</a:t>
            </a:r>
            <a:r>
              <a:rPr lang="en-US" dirty="0"/>
              <a:t> </a:t>
            </a:r>
            <a:r>
              <a:rPr lang="en-US" dirty="0" err="1"/>
              <a:t>dari</a:t>
            </a:r>
            <a:r>
              <a:rPr lang="en-US" dirty="0"/>
              <a:t> </a:t>
            </a:r>
            <a:r>
              <a:rPr lang="en-US" dirty="0" err="1"/>
              <a:t>perusahaan</a:t>
            </a:r>
            <a:r>
              <a:rPr lang="en-US" dirty="0"/>
              <a:t> </a:t>
            </a:r>
            <a:r>
              <a:rPr lang="en-US" dirty="0" err="1"/>
              <a:t>dimana</a:t>
            </a:r>
            <a:r>
              <a:rPr lang="en-US" dirty="0"/>
              <a:t> </a:t>
            </a:r>
            <a:r>
              <a:rPr lang="en-US" dirty="0" err="1"/>
              <a:t>dia</a:t>
            </a:r>
            <a:r>
              <a:rPr lang="en-US" dirty="0"/>
              <a:t> </a:t>
            </a:r>
            <a:r>
              <a:rPr lang="en-US" dirty="0" err="1"/>
              <a:t>bekerja</a:t>
            </a:r>
            <a:r>
              <a:rPr lang="en-US" dirty="0"/>
              <a:t>.</a:t>
            </a:r>
          </a:p>
          <a:p>
            <a:endParaRPr lang="en-ID" dirty="0"/>
          </a:p>
        </p:txBody>
      </p:sp>
      <p:sp>
        <p:nvSpPr>
          <p:cNvPr id="4" name="Slide Number Placeholder 3"/>
          <p:cNvSpPr>
            <a:spLocks noGrp="1"/>
          </p:cNvSpPr>
          <p:nvPr>
            <p:ph type="sldNum" sz="quarter" idx="5"/>
          </p:nvPr>
        </p:nvSpPr>
        <p:spPr/>
        <p:txBody>
          <a:bodyPr/>
          <a:lstStyle/>
          <a:p>
            <a:fld id="{3DF5F2E4-DEB1-45D4-8B19-12733F7BDC3B}" type="slidenum">
              <a:rPr lang="en-ID" smtClean="0"/>
              <a:t>12</a:t>
            </a:fld>
            <a:endParaRPr lang="en-ID"/>
          </a:p>
        </p:txBody>
      </p:sp>
    </p:spTree>
    <p:extLst>
      <p:ext uri="{BB962C8B-B14F-4D97-AF65-F5344CB8AC3E}">
        <p14:creationId xmlns:p14="http://schemas.microsoft.com/office/powerpoint/2010/main" val="3613088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a:spcBef>
                <a:spcPts val="0"/>
              </a:spcBef>
              <a:spcAft>
                <a:spcPts val="0"/>
              </a:spcAft>
              <a:buNone/>
            </a:pPr>
            <a:r>
              <a:rPr lang="en-US" dirty="0" err="1"/>
              <a:t>Sebagai</a:t>
            </a:r>
            <a:r>
              <a:rPr lang="en-US" dirty="0"/>
              <a:t> </a:t>
            </a:r>
            <a:r>
              <a:rPr lang="en-US" dirty="0" err="1"/>
              <a:t>contoh</a:t>
            </a:r>
            <a:r>
              <a:rPr lang="en-US" dirty="0"/>
              <a:t>, Data Scientist pada </a:t>
            </a:r>
            <a:r>
              <a:rPr lang="en-US" dirty="0" err="1"/>
              <a:t>perusahaan</a:t>
            </a:r>
            <a:r>
              <a:rPr lang="en-US" dirty="0"/>
              <a:t> A </a:t>
            </a:r>
            <a:r>
              <a:rPr lang="en-US" dirty="0" err="1"/>
              <a:t>belum</a:t>
            </a:r>
            <a:r>
              <a:rPr lang="en-US" dirty="0"/>
              <a:t> </a:t>
            </a:r>
            <a:r>
              <a:rPr lang="en-US" dirty="0" err="1"/>
              <a:t>tentu</a:t>
            </a:r>
            <a:r>
              <a:rPr lang="en-US" dirty="0"/>
              <a:t> </a:t>
            </a:r>
            <a:r>
              <a:rPr lang="en-US" dirty="0" err="1"/>
              <a:t>memiliki</a:t>
            </a:r>
            <a:r>
              <a:rPr lang="en-US" dirty="0"/>
              <a:t> </a:t>
            </a:r>
            <a:r>
              <a:rPr lang="en-US" dirty="0" err="1"/>
              <a:t>jumlah</a:t>
            </a:r>
            <a:r>
              <a:rPr lang="en-US" dirty="0"/>
              <a:t> dan </a:t>
            </a:r>
            <a:r>
              <a:rPr lang="en-US" dirty="0" err="1"/>
              <a:t>jenis</a:t>
            </a:r>
            <a:r>
              <a:rPr lang="en-US" dirty="0"/>
              <a:t> </a:t>
            </a:r>
            <a:r>
              <a:rPr lang="en-US" dirty="0" err="1"/>
              <a:t>kegiatan</a:t>
            </a:r>
            <a:r>
              <a:rPr lang="en-US" dirty="0"/>
              <a:t> </a:t>
            </a:r>
            <a:r>
              <a:rPr lang="en-US" dirty="0" err="1"/>
              <a:t>pekerjaan</a:t>
            </a:r>
            <a:r>
              <a:rPr lang="en-US" dirty="0"/>
              <a:t> yang </a:t>
            </a:r>
            <a:r>
              <a:rPr lang="en-US" dirty="0" err="1"/>
              <a:t>sama</a:t>
            </a:r>
            <a:r>
              <a:rPr lang="en-US" dirty="0"/>
              <a:t> </a:t>
            </a:r>
            <a:r>
              <a:rPr lang="en-US" dirty="0" err="1"/>
              <a:t>dengan</a:t>
            </a:r>
            <a:r>
              <a:rPr lang="en-US" dirty="0"/>
              <a:t> Data Scientist pada </a:t>
            </a:r>
            <a:r>
              <a:rPr lang="en-US" dirty="0" err="1"/>
              <a:t>perusahaan</a:t>
            </a:r>
            <a:r>
              <a:rPr lang="en-US" dirty="0"/>
              <a:t> B, </a:t>
            </a:r>
            <a:r>
              <a:rPr lang="en-US" dirty="0" err="1"/>
              <a:t>dimana</a:t>
            </a:r>
            <a:r>
              <a:rPr lang="en-US" dirty="0"/>
              <a:t> </a:t>
            </a:r>
            <a:r>
              <a:rPr lang="en-US" dirty="0" err="1"/>
              <a:t>bisa</a:t>
            </a:r>
            <a:r>
              <a:rPr lang="en-US" dirty="0"/>
              <a:t> </a:t>
            </a:r>
            <a:r>
              <a:rPr lang="en-US" dirty="0" err="1"/>
              <a:t>lebih</a:t>
            </a:r>
            <a:r>
              <a:rPr lang="en-US" dirty="0"/>
              <a:t> </a:t>
            </a:r>
            <a:r>
              <a:rPr lang="en-US" dirty="0" err="1"/>
              <a:t>banyak</a:t>
            </a:r>
            <a:r>
              <a:rPr lang="en-US" dirty="0"/>
              <a:t> </a:t>
            </a:r>
            <a:r>
              <a:rPr lang="en-US" dirty="0" err="1"/>
              <a:t>atau</a:t>
            </a:r>
            <a:r>
              <a:rPr lang="en-US" dirty="0"/>
              <a:t> </a:t>
            </a:r>
            <a:r>
              <a:rPr lang="en-US" dirty="0" err="1"/>
              <a:t>lebih</a:t>
            </a:r>
            <a:r>
              <a:rPr lang="en-US" dirty="0"/>
              <a:t> </a:t>
            </a:r>
            <a:r>
              <a:rPr lang="en-US" dirty="0" err="1"/>
              <a:t>sedikit</a:t>
            </a:r>
            <a:r>
              <a:rPr lang="en-US" dirty="0"/>
              <a:t>, juga </a:t>
            </a:r>
            <a:r>
              <a:rPr lang="en-US" dirty="0" err="1"/>
              <a:t>bisa</a:t>
            </a:r>
            <a:r>
              <a:rPr lang="en-US" dirty="0"/>
              <a:t> </a:t>
            </a:r>
            <a:r>
              <a:rPr lang="en-US" dirty="0" err="1"/>
              <a:t>berbeda</a:t>
            </a:r>
            <a:r>
              <a:rPr lang="en-US" dirty="0"/>
              <a:t> </a:t>
            </a:r>
            <a:r>
              <a:rPr lang="en-US" dirty="0" err="1"/>
              <a:t>kegiatan</a:t>
            </a:r>
            <a:r>
              <a:rPr lang="en-US" dirty="0"/>
              <a:t> </a:t>
            </a:r>
            <a:r>
              <a:rPr lang="en-US" dirty="0" err="1"/>
              <a:t>pekerjaannya</a:t>
            </a:r>
            <a:r>
              <a:rPr lang="en-US" dirty="0"/>
              <a:t> </a:t>
            </a:r>
            <a:r>
              <a:rPr lang="en-US" dirty="0" err="1"/>
              <a:t>tergantung</a:t>
            </a:r>
            <a:r>
              <a:rPr lang="en-US" dirty="0"/>
              <a:t> </a:t>
            </a:r>
            <a:r>
              <a:rPr lang="en-US" dirty="0" err="1"/>
              <a:t>dengan</a:t>
            </a:r>
            <a:r>
              <a:rPr lang="en-US" dirty="0"/>
              <a:t> </a:t>
            </a:r>
            <a:r>
              <a:rPr lang="en-US" dirty="0" err="1"/>
              <a:t>kebutuhan</a:t>
            </a:r>
            <a:r>
              <a:rPr lang="en-US" dirty="0"/>
              <a:t> </a:t>
            </a:r>
            <a:r>
              <a:rPr lang="en-US" dirty="0" err="1"/>
              <a:t>perusahaan</a:t>
            </a:r>
            <a:r>
              <a:rPr lang="en-US" dirty="0"/>
              <a:t> </a:t>
            </a:r>
            <a:r>
              <a:rPr lang="en-US" dirty="0" err="1"/>
              <a:t>dimana</a:t>
            </a:r>
            <a:r>
              <a:rPr lang="en-US" dirty="0"/>
              <a:t> Data Scientist </a:t>
            </a:r>
            <a:r>
              <a:rPr lang="en-US" dirty="0" err="1"/>
              <a:t>tersebut</a:t>
            </a:r>
            <a:r>
              <a:rPr lang="en-US" dirty="0"/>
              <a:t> </a:t>
            </a:r>
            <a:r>
              <a:rPr lang="en-US" dirty="0" err="1"/>
              <a:t>bekerja</a:t>
            </a:r>
            <a:r>
              <a:rPr lang="en-US" dirty="0"/>
              <a:t>.</a:t>
            </a:r>
          </a:p>
          <a:p>
            <a:endParaRPr lang="en-ID" dirty="0"/>
          </a:p>
        </p:txBody>
      </p:sp>
      <p:sp>
        <p:nvSpPr>
          <p:cNvPr id="4" name="Slide Number Placeholder 3"/>
          <p:cNvSpPr>
            <a:spLocks noGrp="1"/>
          </p:cNvSpPr>
          <p:nvPr>
            <p:ph type="sldNum" sz="quarter" idx="5"/>
          </p:nvPr>
        </p:nvSpPr>
        <p:spPr/>
        <p:txBody>
          <a:bodyPr/>
          <a:lstStyle/>
          <a:p>
            <a:fld id="{3DF5F2E4-DEB1-45D4-8B19-12733F7BDC3B}" type="slidenum">
              <a:rPr lang="en-ID" smtClean="0"/>
              <a:t>13</a:t>
            </a:fld>
            <a:endParaRPr lang="en-ID"/>
          </a:p>
        </p:txBody>
      </p:sp>
    </p:spTree>
    <p:extLst>
      <p:ext uri="{BB962C8B-B14F-4D97-AF65-F5344CB8AC3E}">
        <p14:creationId xmlns:p14="http://schemas.microsoft.com/office/powerpoint/2010/main" val="3318590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a:spcBef>
                <a:spcPts val="0"/>
              </a:spcBef>
              <a:spcAft>
                <a:spcPts val="0"/>
              </a:spcAft>
              <a:buNone/>
            </a:pPr>
            <a:r>
              <a:rPr lang="en-US" dirty="0" err="1"/>
              <a:t>Kemudian</a:t>
            </a:r>
            <a:r>
              <a:rPr lang="en-US" dirty="0"/>
              <a:t> inti yang </a:t>
            </a:r>
            <a:r>
              <a:rPr lang="en-US" dirty="0" err="1"/>
              <a:t>perlu</a:t>
            </a:r>
            <a:r>
              <a:rPr lang="en-US" dirty="0"/>
              <a:t> </a:t>
            </a:r>
            <a:r>
              <a:rPr lang="en-US" dirty="0" err="1"/>
              <a:t>diingat</a:t>
            </a:r>
            <a:r>
              <a:rPr lang="en-US" dirty="0"/>
              <a:t> juga </a:t>
            </a:r>
            <a:r>
              <a:rPr lang="en-US" dirty="0" err="1"/>
              <a:t>adalah</a:t>
            </a:r>
            <a:r>
              <a:rPr lang="en-US" dirty="0"/>
              <a:t>, </a:t>
            </a:r>
            <a:r>
              <a:rPr lang="en-US" dirty="0" err="1"/>
              <a:t>kuasailah</a:t>
            </a:r>
            <a:r>
              <a:rPr lang="en-US" dirty="0"/>
              <a:t> </a:t>
            </a:r>
            <a:r>
              <a:rPr lang="en-US" dirty="0" err="1"/>
              <a:t>ilmu</a:t>
            </a:r>
            <a:r>
              <a:rPr lang="en-US" dirty="0"/>
              <a:t> yang penting2 </a:t>
            </a:r>
            <a:r>
              <a:rPr lang="en-US" dirty="0" err="1"/>
              <a:t>saja</a:t>
            </a:r>
            <a:r>
              <a:rPr lang="en-US" dirty="0"/>
              <a:t> </a:t>
            </a:r>
            <a:r>
              <a:rPr lang="en-US" dirty="0" err="1"/>
              <a:t>dulu</a:t>
            </a:r>
            <a:r>
              <a:rPr lang="en-US" dirty="0"/>
              <a:t>, </a:t>
            </a:r>
            <a:r>
              <a:rPr lang="en-US" dirty="0" err="1"/>
              <a:t>dimana</a:t>
            </a:r>
            <a:r>
              <a:rPr lang="en-US" dirty="0"/>
              <a:t> </a:t>
            </a:r>
            <a:r>
              <a:rPr lang="en-US" dirty="0" err="1"/>
              <a:t>ilmu</a:t>
            </a:r>
            <a:r>
              <a:rPr lang="en-US" dirty="0"/>
              <a:t> yang </a:t>
            </a:r>
            <a:r>
              <a:rPr lang="en-US" dirty="0" err="1"/>
              <a:t>diajarkan</a:t>
            </a:r>
            <a:r>
              <a:rPr lang="en-US" dirty="0"/>
              <a:t> di </a:t>
            </a:r>
            <a:r>
              <a:rPr lang="en-US" dirty="0" err="1"/>
              <a:t>Purwadhika</a:t>
            </a:r>
            <a:r>
              <a:rPr lang="en-US" dirty="0"/>
              <a:t> </a:t>
            </a:r>
            <a:r>
              <a:rPr lang="en-US" dirty="0" err="1"/>
              <a:t>sudah</a:t>
            </a:r>
            <a:r>
              <a:rPr lang="en-US" dirty="0"/>
              <a:t> </a:t>
            </a:r>
            <a:r>
              <a:rPr lang="en-US" dirty="0" err="1"/>
              <a:t>sangat</a:t>
            </a:r>
            <a:r>
              <a:rPr lang="en-US" dirty="0"/>
              <a:t> </a:t>
            </a:r>
            <a:r>
              <a:rPr lang="en-US" dirty="0" err="1"/>
              <a:t>cukup</a:t>
            </a:r>
            <a:r>
              <a:rPr lang="en-US" dirty="0"/>
              <a:t> </a:t>
            </a:r>
            <a:r>
              <a:rPr lang="en-US" dirty="0" err="1"/>
              <a:t>untuk</a:t>
            </a:r>
            <a:r>
              <a:rPr lang="en-US" dirty="0"/>
              <a:t> </a:t>
            </a:r>
            <a:r>
              <a:rPr lang="en-US" dirty="0" err="1"/>
              <a:t>membantu</a:t>
            </a:r>
            <a:r>
              <a:rPr lang="en-US" dirty="0"/>
              <a:t> </a:t>
            </a:r>
            <a:r>
              <a:rPr lang="en-US" dirty="0" err="1"/>
              <a:t>anda</a:t>
            </a:r>
            <a:r>
              <a:rPr lang="en-US" dirty="0"/>
              <a:t> </a:t>
            </a:r>
            <a:r>
              <a:rPr lang="en-US" dirty="0" err="1"/>
              <a:t>memulai</a:t>
            </a:r>
            <a:r>
              <a:rPr lang="en-US" dirty="0"/>
              <a:t> </a:t>
            </a:r>
            <a:r>
              <a:rPr lang="en-US" dirty="0" err="1"/>
              <a:t>karir</a:t>
            </a:r>
            <a:r>
              <a:rPr lang="en-US" dirty="0"/>
              <a:t> </a:t>
            </a:r>
            <a:r>
              <a:rPr lang="en-US" dirty="0" err="1"/>
              <a:t>sebagai</a:t>
            </a:r>
            <a:r>
              <a:rPr lang="en-US" dirty="0"/>
              <a:t> Data Scientist. </a:t>
            </a:r>
          </a:p>
          <a:p>
            <a:pPr marL="0" lvl="0" indent="0" rtl="0">
              <a:spcBef>
                <a:spcPts val="0"/>
              </a:spcBef>
              <a:spcAft>
                <a:spcPts val="0"/>
              </a:spcAft>
              <a:buNone/>
            </a:pPr>
            <a:r>
              <a:rPr lang="en-US" dirty="0"/>
              <a:t>Dan </a:t>
            </a:r>
            <a:r>
              <a:rPr lang="en-US" dirty="0" err="1"/>
              <a:t>Kalimat</a:t>
            </a:r>
            <a:r>
              <a:rPr lang="en-US" dirty="0"/>
              <a:t> Simple </a:t>
            </a:r>
            <a:r>
              <a:rPr lang="en-US" dirty="0" err="1"/>
              <a:t>terakhir</a:t>
            </a:r>
            <a:r>
              <a:rPr lang="en-US" dirty="0"/>
              <a:t> </a:t>
            </a:r>
            <a:r>
              <a:rPr lang="en-US" dirty="0" err="1"/>
              <a:t>untuk</a:t>
            </a:r>
            <a:r>
              <a:rPr lang="en-US" dirty="0"/>
              <a:t> </a:t>
            </a:r>
            <a:r>
              <a:rPr lang="en-US" dirty="0" err="1"/>
              <a:t>menjelaskan</a:t>
            </a:r>
            <a:r>
              <a:rPr lang="en-US" dirty="0"/>
              <a:t> </a:t>
            </a:r>
            <a:r>
              <a:rPr lang="en-US" dirty="0" err="1"/>
              <a:t>ini</a:t>
            </a:r>
            <a:r>
              <a:rPr lang="en-US" dirty="0"/>
              <a:t> </a:t>
            </a:r>
            <a:r>
              <a:rPr lang="en-US" dirty="0" err="1"/>
              <a:t>adalah</a:t>
            </a:r>
            <a:r>
              <a:rPr lang="en-US" dirty="0"/>
              <a:t> Keep it lean, and Grow as you go.</a:t>
            </a:r>
          </a:p>
          <a:p>
            <a:endParaRPr lang="en-ID" dirty="0"/>
          </a:p>
        </p:txBody>
      </p:sp>
      <p:sp>
        <p:nvSpPr>
          <p:cNvPr id="4" name="Slide Number Placeholder 3"/>
          <p:cNvSpPr>
            <a:spLocks noGrp="1"/>
          </p:cNvSpPr>
          <p:nvPr>
            <p:ph type="sldNum" sz="quarter" idx="5"/>
          </p:nvPr>
        </p:nvSpPr>
        <p:spPr/>
        <p:txBody>
          <a:bodyPr/>
          <a:lstStyle/>
          <a:p>
            <a:fld id="{3DF5F2E4-DEB1-45D4-8B19-12733F7BDC3B}" type="slidenum">
              <a:rPr lang="en-ID" smtClean="0"/>
              <a:t>14</a:t>
            </a:fld>
            <a:endParaRPr lang="en-ID"/>
          </a:p>
        </p:txBody>
      </p:sp>
    </p:spTree>
    <p:extLst>
      <p:ext uri="{BB962C8B-B14F-4D97-AF65-F5344CB8AC3E}">
        <p14:creationId xmlns:p14="http://schemas.microsoft.com/office/powerpoint/2010/main" val="1715679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t>
            </a:r>
            <a:r>
              <a:rPr lang="en-US" dirty="0" err="1"/>
              <a:t>jadi</a:t>
            </a:r>
            <a:r>
              <a:rPr lang="en-US" dirty="0"/>
              <a:t> </a:t>
            </a:r>
            <a:r>
              <a:rPr lang="en-US" dirty="0" err="1"/>
              <a:t>kita</a:t>
            </a:r>
            <a:r>
              <a:rPr lang="en-US" dirty="0"/>
              <a:t> </a:t>
            </a:r>
            <a:r>
              <a:rPr lang="en-US" dirty="0" err="1"/>
              <a:t>akan</a:t>
            </a:r>
            <a:r>
              <a:rPr lang="en-US" dirty="0"/>
              <a:t> </a:t>
            </a:r>
            <a:r>
              <a:rPr lang="en-US" dirty="0" err="1"/>
              <a:t>melihat</a:t>
            </a:r>
            <a:r>
              <a:rPr lang="en-US" dirty="0"/>
              <a:t> </a:t>
            </a:r>
            <a:r>
              <a:rPr lang="en-US" dirty="0" err="1"/>
              <a:t>beberapa</a:t>
            </a:r>
            <a:r>
              <a:rPr lang="en-US" dirty="0"/>
              <a:t> role </a:t>
            </a:r>
            <a:r>
              <a:rPr lang="en-US" dirty="0" err="1"/>
              <a:t>penting</a:t>
            </a:r>
            <a:r>
              <a:rPr lang="en-US" dirty="0"/>
              <a:t> yang </a:t>
            </a:r>
            <a:r>
              <a:rPr lang="en-US" dirty="0" err="1"/>
              <a:t>ada</a:t>
            </a:r>
            <a:r>
              <a:rPr lang="en-US" dirty="0"/>
              <a:t> pada industry Data Science. Dimana yang </a:t>
            </a:r>
            <a:r>
              <a:rPr lang="en-US" dirty="0" err="1"/>
              <a:t>kita</a:t>
            </a:r>
            <a:r>
              <a:rPr lang="en-US" dirty="0"/>
              <a:t> </a:t>
            </a:r>
            <a:r>
              <a:rPr lang="en-US" dirty="0" err="1"/>
              <a:t>akan</a:t>
            </a:r>
            <a:r>
              <a:rPr lang="en-US" dirty="0"/>
              <a:t> </a:t>
            </a:r>
            <a:r>
              <a:rPr lang="en-US" dirty="0" err="1"/>
              <a:t>lihat</a:t>
            </a:r>
            <a:r>
              <a:rPr lang="en-US" dirty="0"/>
              <a:t> </a:t>
            </a:r>
            <a:r>
              <a:rPr lang="en-US" dirty="0" err="1"/>
              <a:t>adalah</a:t>
            </a:r>
            <a:r>
              <a:rPr lang="en-US" dirty="0"/>
              <a:t> kegiatan2 yang </a:t>
            </a:r>
            <a:r>
              <a:rPr lang="en-US" dirty="0" err="1"/>
              <a:t>biasa</a:t>
            </a:r>
            <a:r>
              <a:rPr lang="en-US" dirty="0"/>
              <a:t> </a:t>
            </a:r>
            <a:r>
              <a:rPr lang="en-US" dirty="0" err="1"/>
              <a:t>dilakukan</a:t>
            </a:r>
            <a:r>
              <a:rPr lang="en-US" dirty="0"/>
              <a:t>, alat2 yang </a:t>
            </a:r>
            <a:r>
              <a:rPr lang="en-US" dirty="0" err="1"/>
              <a:t>biasa</a:t>
            </a:r>
            <a:r>
              <a:rPr lang="en-US" dirty="0"/>
              <a:t> </a:t>
            </a:r>
            <a:r>
              <a:rPr lang="en-US" dirty="0" err="1"/>
              <a:t>digunakan</a:t>
            </a:r>
            <a:r>
              <a:rPr lang="en-US" dirty="0"/>
              <a:t>, dan keterampilan2 yang </a:t>
            </a:r>
            <a:r>
              <a:rPr lang="en-US" dirty="0" err="1"/>
              <a:t>dimiliki</a:t>
            </a:r>
            <a:endParaRPr lang="en-US" dirty="0"/>
          </a:p>
          <a:p>
            <a:r>
              <a:rPr lang="en-US" dirty="0"/>
              <a:t> dan </a:t>
            </a:r>
            <a:r>
              <a:rPr lang="en-US" dirty="0" err="1"/>
              <a:t>dibutuhkan</a:t>
            </a:r>
            <a:r>
              <a:rPr lang="en-US" dirty="0"/>
              <a:t> </a:t>
            </a:r>
            <a:r>
              <a:rPr lang="en-US" dirty="0" err="1"/>
              <a:t>dari</a:t>
            </a:r>
            <a:r>
              <a:rPr lang="en-US" dirty="0"/>
              <a:t> </a:t>
            </a:r>
            <a:r>
              <a:rPr lang="en-US" dirty="0" err="1"/>
              <a:t>setiap</a:t>
            </a:r>
            <a:r>
              <a:rPr lang="en-US" dirty="0"/>
              <a:t> role.</a:t>
            </a:r>
            <a:endParaRPr lang="en-ID" dirty="0"/>
          </a:p>
          <a:p>
            <a:endParaRPr lang="en-ID" dirty="0"/>
          </a:p>
          <a:p>
            <a:endParaRPr lang="en-ID" dirty="0"/>
          </a:p>
        </p:txBody>
      </p:sp>
      <p:sp>
        <p:nvSpPr>
          <p:cNvPr id="4" name="Slide Number Placeholder 3"/>
          <p:cNvSpPr>
            <a:spLocks noGrp="1"/>
          </p:cNvSpPr>
          <p:nvPr>
            <p:ph type="sldNum" sz="quarter" idx="5"/>
          </p:nvPr>
        </p:nvSpPr>
        <p:spPr/>
        <p:txBody>
          <a:bodyPr/>
          <a:lstStyle/>
          <a:p>
            <a:fld id="{3DF5F2E4-DEB1-45D4-8B19-12733F7BDC3B}" type="slidenum">
              <a:rPr lang="en-ID" smtClean="0"/>
              <a:t>2</a:t>
            </a:fld>
            <a:endParaRPr lang="en-ID"/>
          </a:p>
        </p:txBody>
      </p:sp>
    </p:spTree>
    <p:extLst>
      <p:ext uri="{BB962C8B-B14F-4D97-AF65-F5344CB8AC3E}">
        <p14:creationId xmlns:p14="http://schemas.microsoft.com/office/powerpoint/2010/main" val="3854878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a:spcBef>
                <a:spcPts val="0"/>
              </a:spcBef>
              <a:spcAft>
                <a:spcPts val="0"/>
              </a:spcAft>
              <a:buNone/>
            </a:pPr>
            <a:r>
              <a:rPr lang="en-US" dirty="0"/>
              <a:t>Yang </a:t>
            </a:r>
            <a:r>
              <a:rPr lang="en-US" dirty="0" err="1"/>
              <a:t>pertama</a:t>
            </a:r>
            <a:r>
              <a:rPr lang="en-US" dirty="0"/>
              <a:t>, role yang paling general dan paling </a:t>
            </a:r>
            <a:r>
              <a:rPr lang="en-US" dirty="0" err="1"/>
              <a:t>sering</a:t>
            </a:r>
            <a:r>
              <a:rPr lang="en-US" dirty="0"/>
              <a:t> </a:t>
            </a:r>
            <a:r>
              <a:rPr lang="en-US" dirty="0" err="1"/>
              <a:t>didengar</a:t>
            </a:r>
            <a:r>
              <a:rPr lang="en-US" dirty="0"/>
              <a:t> pada </a:t>
            </a:r>
            <a:r>
              <a:rPr lang="en-US" dirty="0" err="1"/>
              <a:t>Industri</a:t>
            </a:r>
            <a:r>
              <a:rPr lang="en-US" dirty="0"/>
              <a:t> Data Science </a:t>
            </a:r>
            <a:r>
              <a:rPr lang="en-US" dirty="0" err="1"/>
              <a:t>adalah</a:t>
            </a:r>
            <a:r>
              <a:rPr lang="en-US" dirty="0"/>
              <a:t> Data Scientist.</a:t>
            </a:r>
          </a:p>
          <a:p>
            <a:pPr marL="0" lvl="0" indent="0" rtl="0">
              <a:spcBef>
                <a:spcPts val="0"/>
              </a:spcBef>
              <a:spcAft>
                <a:spcPts val="0"/>
              </a:spcAft>
              <a:buNone/>
            </a:pPr>
            <a:endParaRPr lang="en-US" dirty="0"/>
          </a:p>
          <a:p>
            <a:pPr marL="0" lvl="0" indent="0" rtl="0">
              <a:spcBef>
                <a:spcPts val="0"/>
              </a:spcBef>
              <a:spcAft>
                <a:spcPts val="0"/>
              </a:spcAft>
              <a:buNone/>
            </a:pPr>
            <a:r>
              <a:rPr lang="en-US" dirty="0"/>
              <a:t>Kegiatan2 yang </a:t>
            </a:r>
            <a:r>
              <a:rPr lang="en-US" dirty="0" err="1"/>
              <a:t>biasa</a:t>
            </a:r>
            <a:r>
              <a:rPr lang="en-US" dirty="0"/>
              <a:t> </a:t>
            </a:r>
            <a:r>
              <a:rPr lang="en-US" dirty="0" err="1"/>
              <a:t>dilakukan</a:t>
            </a:r>
            <a:r>
              <a:rPr lang="en-US" dirty="0"/>
              <a:t> oleh </a:t>
            </a:r>
            <a:r>
              <a:rPr lang="en-US" dirty="0" err="1"/>
              <a:t>seorang</a:t>
            </a:r>
            <a:r>
              <a:rPr lang="en-US" dirty="0"/>
              <a:t> Data Scientist </a:t>
            </a:r>
            <a:r>
              <a:rPr lang="en-US" dirty="0" err="1"/>
              <a:t>meliputi</a:t>
            </a:r>
            <a:r>
              <a:rPr lang="en-US" dirty="0"/>
              <a:t> </a:t>
            </a:r>
            <a:r>
              <a:rPr lang="en-US" dirty="0" err="1"/>
              <a:t>Membersihkan</a:t>
            </a:r>
            <a:r>
              <a:rPr lang="en-US" dirty="0"/>
              <a:t> dan </a:t>
            </a:r>
            <a:r>
              <a:rPr lang="en-US" dirty="0" err="1"/>
              <a:t>menyiapkan</a:t>
            </a:r>
            <a:r>
              <a:rPr lang="en-US" dirty="0"/>
              <a:t> Data, </a:t>
            </a:r>
            <a:r>
              <a:rPr lang="en-US" dirty="0" err="1"/>
              <a:t>mengevaluasi</a:t>
            </a:r>
            <a:r>
              <a:rPr lang="en-US" dirty="0"/>
              <a:t> model statistic, dan </a:t>
            </a:r>
            <a:r>
              <a:rPr lang="en-US" dirty="0" err="1"/>
              <a:t>membuat</a:t>
            </a:r>
            <a:r>
              <a:rPr lang="en-US" dirty="0"/>
              <a:t> model Machine Learning.</a:t>
            </a:r>
          </a:p>
          <a:p>
            <a:pPr marL="0" lvl="0" indent="0" rtl="0">
              <a:spcBef>
                <a:spcPts val="0"/>
              </a:spcBef>
              <a:spcAft>
                <a:spcPts val="0"/>
              </a:spcAft>
              <a:buNone/>
            </a:pPr>
            <a:endParaRPr lang="en-US" dirty="0"/>
          </a:p>
          <a:p>
            <a:pPr marL="0" lvl="0" indent="0" rtl="0">
              <a:spcBef>
                <a:spcPts val="0"/>
              </a:spcBef>
              <a:spcAft>
                <a:spcPts val="0"/>
              </a:spcAft>
              <a:buNone/>
            </a:pPr>
            <a:r>
              <a:rPr lang="en-US" dirty="0"/>
              <a:t>Lalu Alat2 dan Bahasa </a:t>
            </a:r>
            <a:r>
              <a:rPr lang="en-US" dirty="0" err="1"/>
              <a:t>pemrograman</a:t>
            </a:r>
            <a:r>
              <a:rPr lang="en-US" dirty="0"/>
              <a:t> yang </a:t>
            </a:r>
            <a:r>
              <a:rPr lang="en-US" dirty="0" err="1"/>
              <a:t>biasa</a:t>
            </a:r>
            <a:r>
              <a:rPr lang="en-US" dirty="0"/>
              <a:t> </a:t>
            </a:r>
            <a:r>
              <a:rPr lang="en-US" dirty="0" err="1"/>
              <a:t>digunakan</a:t>
            </a:r>
            <a:r>
              <a:rPr lang="en-US" dirty="0"/>
              <a:t> oleh </a:t>
            </a:r>
            <a:r>
              <a:rPr lang="en-US" dirty="0" err="1"/>
              <a:t>seorang</a:t>
            </a:r>
            <a:r>
              <a:rPr lang="en-US" dirty="0"/>
              <a:t> Data Scientist </a:t>
            </a:r>
            <a:r>
              <a:rPr lang="en-US" dirty="0" err="1"/>
              <a:t>adalah</a:t>
            </a:r>
            <a:r>
              <a:rPr lang="en-US" dirty="0"/>
              <a:t> R, Python, </a:t>
            </a:r>
            <a:r>
              <a:rPr lang="en-US" dirty="0" err="1"/>
              <a:t>Matlab</a:t>
            </a:r>
            <a:r>
              <a:rPr lang="en-US" dirty="0"/>
              <a:t>, </a:t>
            </a:r>
            <a:r>
              <a:rPr lang="en-US" dirty="0" err="1"/>
              <a:t>Stata,SQL</a:t>
            </a:r>
            <a:r>
              <a:rPr lang="en-US" dirty="0"/>
              <a:t>, dan Spark.</a:t>
            </a:r>
          </a:p>
          <a:p>
            <a:pPr marL="0" lvl="0" indent="0" rtl="0">
              <a:spcBef>
                <a:spcPts val="0"/>
              </a:spcBef>
              <a:spcAft>
                <a:spcPts val="0"/>
              </a:spcAft>
              <a:buNone/>
            </a:pPr>
            <a:endParaRPr lang="en-US" dirty="0"/>
          </a:p>
          <a:p>
            <a:pPr marL="0" lvl="0" indent="0" rtl="0">
              <a:spcBef>
                <a:spcPts val="0"/>
              </a:spcBef>
              <a:spcAft>
                <a:spcPts val="0"/>
              </a:spcAft>
              <a:buNone/>
            </a:pPr>
            <a:r>
              <a:rPr lang="en-US" dirty="0" err="1"/>
              <a:t>Kemudian</a:t>
            </a:r>
            <a:r>
              <a:rPr lang="en-US" dirty="0"/>
              <a:t>  </a:t>
            </a:r>
            <a:r>
              <a:rPr lang="en-US" dirty="0" err="1"/>
              <a:t>Keterampilan</a:t>
            </a:r>
            <a:r>
              <a:rPr lang="en-US" dirty="0"/>
              <a:t> dan </a:t>
            </a:r>
            <a:r>
              <a:rPr lang="en-US" dirty="0" err="1"/>
              <a:t>kemampuan</a:t>
            </a:r>
            <a:r>
              <a:rPr lang="en-US" dirty="0"/>
              <a:t> yang </a:t>
            </a:r>
            <a:r>
              <a:rPr lang="en-US" dirty="0" err="1"/>
              <a:t>biasanya</a:t>
            </a:r>
            <a:r>
              <a:rPr lang="en-US" dirty="0"/>
              <a:t> </a:t>
            </a:r>
            <a:r>
              <a:rPr lang="en-US" dirty="0" err="1"/>
              <a:t>harus</a:t>
            </a:r>
            <a:r>
              <a:rPr lang="en-US" dirty="0"/>
              <a:t> </a:t>
            </a:r>
            <a:r>
              <a:rPr lang="en-US" dirty="0" err="1"/>
              <a:t>dimiliki</a:t>
            </a:r>
            <a:r>
              <a:rPr lang="en-US" dirty="0"/>
              <a:t> oleh </a:t>
            </a:r>
            <a:r>
              <a:rPr lang="en-US" dirty="0" err="1"/>
              <a:t>seorang</a:t>
            </a:r>
            <a:r>
              <a:rPr lang="en-US" dirty="0"/>
              <a:t> Data Scientist </a:t>
            </a:r>
            <a:r>
              <a:rPr lang="en-US" dirty="0" err="1"/>
              <a:t>adalah</a:t>
            </a:r>
            <a:r>
              <a:rPr lang="en-US" dirty="0"/>
              <a:t> </a:t>
            </a:r>
            <a:r>
              <a:rPr lang="en-US" dirty="0" err="1"/>
              <a:t>Pengetahuan</a:t>
            </a:r>
            <a:r>
              <a:rPr lang="en-US" dirty="0"/>
              <a:t> Domain / </a:t>
            </a:r>
            <a:r>
              <a:rPr lang="en-US" dirty="0" err="1"/>
              <a:t>Pemahaman</a:t>
            </a:r>
            <a:r>
              <a:rPr lang="en-US" dirty="0"/>
              <a:t> </a:t>
            </a:r>
            <a:r>
              <a:rPr lang="en-US" dirty="0" err="1"/>
              <a:t>Bisnis</a:t>
            </a:r>
            <a:r>
              <a:rPr lang="en-US" dirty="0"/>
              <a:t>, </a:t>
            </a:r>
            <a:r>
              <a:rPr lang="en-US" dirty="0" err="1"/>
              <a:t>Teori</a:t>
            </a:r>
            <a:r>
              <a:rPr lang="en-US" dirty="0"/>
              <a:t> dan </a:t>
            </a:r>
            <a:r>
              <a:rPr lang="en-US" dirty="0" err="1"/>
              <a:t>metodologi</a:t>
            </a:r>
            <a:r>
              <a:rPr lang="en-US" dirty="0"/>
              <a:t> statistic,</a:t>
            </a:r>
          </a:p>
          <a:p>
            <a:pPr marL="0" lvl="0" indent="0" rtl="0">
              <a:spcBef>
                <a:spcPts val="0"/>
              </a:spcBef>
              <a:spcAft>
                <a:spcPts val="0"/>
              </a:spcAft>
              <a:buNone/>
            </a:pPr>
            <a:r>
              <a:rPr lang="en-US" dirty="0" err="1"/>
              <a:t>Sistem</a:t>
            </a:r>
            <a:r>
              <a:rPr lang="en-US" dirty="0"/>
              <a:t> database, dan </a:t>
            </a:r>
            <a:r>
              <a:rPr lang="en-US" dirty="0" err="1"/>
              <a:t>Keterampilan</a:t>
            </a:r>
            <a:r>
              <a:rPr lang="en-US" dirty="0"/>
              <a:t> </a:t>
            </a:r>
            <a:r>
              <a:rPr lang="en-US" dirty="0" err="1"/>
              <a:t>pemrograman</a:t>
            </a:r>
            <a:r>
              <a:rPr lang="en-US" dirty="0"/>
              <a:t>.</a:t>
            </a:r>
          </a:p>
          <a:p>
            <a:endParaRPr lang="en-ID" dirty="0"/>
          </a:p>
        </p:txBody>
      </p:sp>
      <p:sp>
        <p:nvSpPr>
          <p:cNvPr id="4" name="Slide Number Placeholder 3"/>
          <p:cNvSpPr>
            <a:spLocks noGrp="1"/>
          </p:cNvSpPr>
          <p:nvPr>
            <p:ph type="sldNum" sz="quarter" idx="5"/>
          </p:nvPr>
        </p:nvSpPr>
        <p:spPr/>
        <p:txBody>
          <a:bodyPr/>
          <a:lstStyle/>
          <a:p>
            <a:fld id="{3DF5F2E4-DEB1-45D4-8B19-12733F7BDC3B}" type="slidenum">
              <a:rPr lang="en-ID" smtClean="0"/>
              <a:t>3</a:t>
            </a:fld>
            <a:endParaRPr lang="en-ID"/>
          </a:p>
        </p:txBody>
      </p:sp>
    </p:spTree>
    <p:extLst>
      <p:ext uri="{BB962C8B-B14F-4D97-AF65-F5344CB8AC3E}">
        <p14:creationId xmlns:p14="http://schemas.microsoft.com/office/powerpoint/2010/main" val="2286735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a:spcBef>
                <a:spcPts val="0"/>
              </a:spcBef>
              <a:spcAft>
                <a:spcPts val="0"/>
              </a:spcAft>
              <a:buNone/>
            </a:pPr>
            <a:r>
              <a:rPr lang="en-US" dirty="0"/>
              <a:t>Jadi inti </a:t>
            </a:r>
            <a:r>
              <a:rPr lang="en-US" dirty="0" err="1"/>
              <a:t>pekerjaan</a:t>
            </a:r>
            <a:r>
              <a:rPr lang="en-US" dirty="0"/>
              <a:t> </a:t>
            </a:r>
            <a:r>
              <a:rPr lang="en-US" dirty="0" err="1"/>
              <a:t>dari</a:t>
            </a:r>
            <a:r>
              <a:rPr lang="en-US" dirty="0"/>
              <a:t> </a:t>
            </a:r>
            <a:r>
              <a:rPr lang="en-US" dirty="0" err="1"/>
              <a:t>seorang</a:t>
            </a:r>
            <a:r>
              <a:rPr lang="en-US" dirty="0"/>
              <a:t> Data Scientist </a:t>
            </a:r>
            <a:r>
              <a:rPr lang="en-US" dirty="0" err="1"/>
              <a:t>adalah</a:t>
            </a:r>
            <a:r>
              <a:rPr lang="en-US" dirty="0"/>
              <a:t> Data Scientist </a:t>
            </a:r>
            <a:r>
              <a:rPr lang="en-US" dirty="0" err="1"/>
              <a:t>membantu</a:t>
            </a:r>
            <a:r>
              <a:rPr lang="en-US" dirty="0"/>
              <a:t> </a:t>
            </a:r>
            <a:r>
              <a:rPr lang="en-US" dirty="0" err="1"/>
              <a:t>memberikan</a:t>
            </a:r>
            <a:r>
              <a:rPr lang="en-US" dirty="0"/>
              <a:t> </a:t>
            </a:r>
            <a:r>
              <a:rPr lang="en-US" dirty="0" err="1"/>
              <a:t>informasi</a:t>
            </a:r>
            <a:r>
              <a:rPr lang="en-US" dirty="0"/>
              <a:t> dan </a:t>
            </a:r>
            <a:r>
              <a:rPr lang="en-US" dirty="0" err="1"/>
              <a:t>membuat</a:t>
            </a:r>
            <a:r>
              <a:rPr lang="en-US" dirty="0"/>
              <a:t> model machine learning yang </a:t>
            </a:r>
            <a:r>
              <a:rPr lang="en-US" dirty="0" err="1"/>
              <a:t>akan</a:t>
            </a:r>
            <a:r>
              <a:rPr lang="en-US" dirty="0"/>
              <a:t> </a:t>
            </a:r>
            <a:r>
              <a:rPr lang="en-US" dirty="0" err="1"/>
              <a:t>membantu</a:t>
            </a:r>
            <a:r>
              <a:rPr lang="en-US" dirty="0"/>
              <a:t> </a:t>
            </a:r>
            <a:r>
              <a:rPr lang="en-US" dirty="0" err="1"/>
              <a:t>perusahaan</a:t>
            </a:r>
            <a:r>
              <a:rPr lang="en-US" dirty="0"/>
              <a:t> </a:t>
            </a:r>
            <a:r>
              <a:rPr lang="en-US" dirty="0" err="1"/>
              <a:t>dimana</a:t>
            </a:r>
            <a:r>
              <a:rPr lang="en-US" dirty="0"/>
              <a:t> </a:t>
            </a:r>
            <a:r>
              <a:rPr lang="en-US" dirty="0" err="1"/>
              <a:t>dia</a:t>
            </a:r>
            <a:r>
              <a:rPr lang="en-US" dirty="0"/>
              <a:t> </a:t>
            </a:r>
            <a:r>
              <a:rPr lang="en-US" dirty="0" err="1"/>
              <a:t>bekerja</a:t>
            </a:r>
            <a:r>
              <a:rPr lang="en-US" dirty="0"/>
              <a:t>, </a:t>
            </a:r>
            <a:r>
              <a:rPr lang="en-US" dirty="0" err="1"/>
              <a:t>untuk</a:t>
            </a:r>
            <a:r>
              <a:rPr lang="en-US" dirty="0"/>
              <a:t> </a:t>
            </a:r>
            <a:r>
              <a:rPr lang="en-US" dirty="0" err="1"/>
              <a:t>dapat</a:t>
            </a:r>
            <a:r>
              <a:rPr lang="en-US" dirty="0"/>
              <a:t> </a:t>
            </a:r>
            <a:r>
              <a:rPr lang="en-US" dirty="0" err="1"/>
              <a:t>mengambil</a:t>
            </a:r>
            <a:r>
              <a:rPr lang="en-US" dirty="0"/>
              <a:t> </a:t>
            </a:r>
            <a:r>
              <a:rPr lang="en-US" dirty="0" err="1"/>
              <a:t>keputusan</a:t>
            </a:r>
            <a:r>
              <a:rPr lang="en-US" dirty="0"/>
              <a:t> dan </a:t>
            </a:r>
            <a:r>
              <a:rPr lang="en-US" dirty="0" err="1"/>
              <a:t>melakukan</a:t>
            </a:r>
            <a:r>
              <a:rPr lang="en-US" dirty="0"/>
              <a:t> Tindakan yang </a:t>
            </a:r>
            <a:r>
              <a:rPr lang="en-US" dirty="0" err="1"/>
              <a:t>tepat</a:t>
            </a:r>
            <a:r>
              <a:rPr lang="en-US" dirty="0"/>
              <a:t> </a:t>
            </a:r>
            <a:r>
              <a:rPr lang="en-US" dirty="0" err="1"/>
              <a:t>berdasarkan</a:t>
            </a:r>
            <a:r>
              <a:rPr lang="en-US" dirty="0"/>
              <a:t> data yang </a:t>
            </a:r>
            <a:r>
              <a:rPr lang="en-US" dirty="0" err="1"/>
              <a:t>dimiliki</a:t>
            </a:r>
            <a:r>
              <a:rPr lang="en-US" dirty="0"/>
              <a:t>. Dimana </a:t>
            </a:r>
            <a:r>
              <a:rPr lang="en-US" dirty="0" err="1"/>
              <a:t>keputusan</a:t>
            </a:r>
            <a:r>
              <a:rPr lang="en-US" dirty="0"/>
              <a:t> yang </a:t>
            </a:r>
            <a:r>
              <a:rPr lang="en-US" dirty="0" err="1"/>
              <a:t>diambil</a:t>
            </a:r>
            <a:r>
              <a:rPr lang="en-US" dirty="0"/>
              <a:t> </a:t>
            </a:r>
            <a:r>
              <a:rPr lang="en-US" dirty="0" err="1"/>
              <a:t>menjadi</a:t>
            </a:r>
            <a:r>
              <a:rPr lang="en-US" dirty="0"/>
              <a:t> </a:t>
            </a:r>
            <a:r>
              <a:rPr lang="en-US" dirty="0" err="1"/>
              <a:t>bukan</a:t>
            </a:r>
            <a:r>
              <a:rPr lang="en-US" dirty="0"/>
              <a:t> </a:t>
            </a:r>
            <a:r>
              <a:rPr lang="en-US" dirty="0" err="1"/>
              <a:t>berdasarkan</a:t>
            </a:r>
            <a:r>
              <a:rPr lang="en-US" dirty="0"/>
              <a:t> </a:t>
            </a:r>
            <a:r>
              <a:rPr lang="en-US" dirty="0" err="1"/>
              <a:t>asumsi</a:t>
            </a:r>
            <a:r>
              <a:rPr lang="en-US" dirty="0"/>
              <a:t> </a:t>
            </a:r>
            <a:r>
              <a:rPr lang="en-US" dirty="0" err="1"/>
              <a:t>saja</a:t>
            </a:r>
            <a:r>
              <a:rPr lang="en-US" dirty="0"/>
              <a:t> </a:t>
            </a:r>
            <a:r>
              <a:rPr lang="en-US" dirty="0" err="1"/>
              <a:t>melainkan</a:t>
            </a:r>
            <a:r>
              <a:rPr lang="en-US" dirty="0"/>
              <a:t> </a:t>
            </a:r>
            <a:r>
              <a:rPr lang="en-US" dirty="0" err="1"/>
              <a:t>berdasarkan</a:t>
            </a:r>
            <a:r>
              <a:rPr lang="en-US" dirty="0"/>
              <a:t> </a:t>
            </a:r>
            <a:r>
              <a:rPr lang="en-US" dirty="0" err="1"/>
              <a:t>fakta</a:t>
            </a:r>
            <a:r>
              <a:rPr lang="en-US" dirty="0"/>
              <a:t> </a:t>
            </a:r>
            <a:r>
              <a:rPr lang="en-US" dirty="0" err="1"/>
              <a:t>dari</a:t>
            </a:r>
            <a:r>
              <a:rPr lang="en-US" dirty="0"/>
              <a:t> data yang </a:t>
            </a:r>
            <a:r>
              <a:rPr lang="en-US" dirty="0" err="1"/>
              <a:t>ada</a:t>
            </a:r>
            <a:r>
              <a:rPr lang="en-US" dirty="0"/>
              <a:t>.</a:t>
            </a:r>
          </a:p>
          <a:p>
            <a:endParaRPr lang="en-ID" dirty="0"/>
          </a:p>
          <a:p>
            <a:endParaRPr lang="en-ID" dirty="0"/>
          </a:p>
        </p:txBody>
      </p:sp>
      <p:sp>
        <p:nvSpPr>
          <p:cNvPr id="4" name="Slide Number Placeholder 3"/>
          <p:cNvSpPr>
            <a:spLocks noGrp="1"/>
          </p:cNvSpPr>
          <p:nvPr>
            <p:ph type="sldNum" sz="quarter" idx="5"/>
          </p:nvPr>
        </p:nvSpPr>
        <p:spPr/>
        <p:txBody>
          <a:bodyPr/>
          <a:lstStyle/>
          <a:p>
            <a:fld id="{3DF5F2E4-DEB1-45D4-8B19-12733F7BDC3B}" type="slidenum">
              <a:rPr lang="en-ID" smtClean="0"/>
              <a:t>4</a:t>
            </a:fld>
            <a:endParaRPr lang="en-ID"/>
          </a:p>
        </p:txBody>
      </p:sp>
    </p:spTree>
    <p:extLst>
      <p:ext uri="{BB962C8B-B14F-4D97-AF65-F5344CB8AC3E}">
        <p14:creationId xmlns:p14="http://schemas.microsoft.com/office/powerpoint/2010/main" val="3027845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a:spcBef>
                <a:spcPts val="0"/>
              </a:spcBef>
              <a:spcAft>
                <a:spcPts val="0"/>
              </a:spcAft>
              <a:buNone/>
            </a:pPr>
            <a:r>
              <a:rPr lang="en-US" dirty="0"/>
              <a:t>Yang </a:t>
            </a:r>
            <a:r>
              <a:rPr lang="en-US" dirty="0" err="1"/>
              <a:t>kedua</a:t>
            </a:r>
            <a:r>
              <a:rPr lang="en-US" dirty="0"/>
              <a:t>, role yang </a:t>
            </a:r>
            <a:r>
              <a:rPr lang="en-US" dirty="0" err="1"/>
              <a:t>sering</a:t>
            </a:r>
            <a:r>
              <a:rPr lang="en-US" dirty="0"/>
              <a:t> juga </a:t>
            </a:r>
            <a:r>
              <a:rPr lang="en-US" dirty="0" err="1"/>
              <a:t>dimiliki</a:t>
            </a:r>
            <a:r>
              <a:rPr lang="en-US" dirty="0"/>
              <a:t> oleh </a:t>
            </a:r>
            <a:r>
              <a:rPr lang="en-US" dirty="0" err="1"/>
              <a:t>perusahaan</a:t>
            </a:r>
            <a:r>
              <a:rPr lang="en-US" dirty="0"/>
              <a:t> dan </a:t>
            </a:r>
            <a:r>
              <a:rPr lang="en-US" dirty="0" err="1"/>
              <a:t>sering</a:t>
            </a:r>
            <a:r>
              <a:rPr lang="en-US" dirty="0"/>
              <a:t> juga </a:t>
            </a:r>
            <a:r>
              <a:rPr lang="en-US" dirty="0" err="1"/>
              <a:t>didengar</a:t>
            </a:r>
            <a:r>
              <a:rPr lang="en-US" dirty="0"/>
              <a:t> </a:t>
            </a:r>
            <a:r>
              <a:rPr lang="en-US" dirty="0" err="1"/>
              <a:t>adalah</a:t>
            </a:r>
            <a:r>
              <a:rPr lang="en-US" dirty="0"/>
              <a:t> Data Engineer.</a:t>
            </a:r>
          </a:p>
          <a:p>
            <a:pPr marL="0" lvl="0" indent="0" rtl="0">
              <a:spcBef>
                <a:spcPts val="0"/>
              </a:spcBef>
              <a:spcAft>
                <a:spcPts val="0"/>
              </a:spcAft>
              <a:buNone/>
            </a:pPr>
            <a:endParaRPr lang="en-US" dirty="0"/>
          </a:p>
          <a:p>
            <a:pPr marL="0" lvl="0" indent="0" rtl="0">
              <a:spcBef>
                <a:spcPts val="0"/>
              </a:spcBef>
              <a:spcAft>
                <a:spcPts val="0"/>
              </a:spcAft>
              <a:buNone/>
            </a:pPr>
            <a:r>
              <a:rPr lang="en-US" dirty="0"/>
              <a:t>Kegiatan2 yang </a:t>
            </a:r>
            <a:r>
              <a:rPr lang="en-US" dirty="0" err="1"/>
              <a:t>biasa</a:t>
            </a:r>
            <a:r>
              <a:rPr lang="en-US" dirty="0"/>
              <a:t> </a:t>
            </a:r>
            <a:r>
              <a:rPr lang="en-US" dirty="0" err="1"/>
              <a:t>dilakukan</a:t>
            </a:r>
            <a:r>
              <a:rPr lang="en-US" dirty="0"/>
              <a:t> oleh </a:t>
            </a:r>
            <a:r>
              <a:rPr lang="en-US" dirty="0" err="1"/>
              <a:t>seorang</a:t>
            </a:r>
            <a:r>
              <a:rPr lang="en-US" dirty="0"/>
              <a:t> Data Engineer </a:t>
            </a:r>
            <a:r>
              <a:rPr lang="en-US" dirty="0" err="1"/>
              <a:t>adalah</a:t>
            </a:r>
            <a:r>
              <a:rPr lang="en-US" dirty="0"/>
              <a:t> </a:t>
            </a:r>
            <a:r>
              <a:rPr lang="en-US" dirty="0" err="1"/>
              <a:t>mengintegrasikan</a:t>
            </a:r>
            <a:r>
              <a:rPr lang="en-US" dirty="0"/>
              <a:t> Data, </a:t>
            </a:r>
            <a:r>
              <a:rPr lang="en-US" dirty="0" err="1"/>
              <a:t>Pengembangan</a:t>
            </a:r>
            <a:r>
              <a:rPr lang="en-US" dirty="0"/>
              <a:t> </a:t>
            </a:r>
            <a:r>
              <a:rPr lang="en-US" dirty="0" err="1"/>
              <a:t>Produk</a:t>
            </a:r>
            <a:r>
              <a:rPr lang="en-US" dirty="0"/>
              <a:t> </a:t>
            </a:r>
            <a:r>
              <a:rPr lang="en-US" dirty="0" err="1"/>
              <a:t>baik</a:t>
            </a:r>
            <a:r>
              <a:rPr lang="en-US" dirty="0"/>
              <a:t> </a:t>
            </a:r>
            <a:r>
              <a:rPr lang="en-US" dirty="0" err="1"/>
              <a:t>itu</a:t>
            </a:r>
            <a:r>
              <a:rPr lang="en-US" dirty="0"/>
              <a:t> Dashboard </a:t>
            </a:r>
            <a:r>
              <a:rPr lang="en-US" dirty="0" err="1"/>
              <a:t>atau</a:t>
            </a:r>
            <a:r>
              <a:rPr lang="en-US" dirty="0"/>
              <a:t> API, dan juga </a:t>
            </a:r>
            <a:r>
              <a:rPr lang="en-US" dirty="0" err="1"/>
              <a:t>memastikan</a:t>
            </a:r>
            <a:r>
              <a:rPr lang="en-US" dirty="0"/>
              <a:t> </a:t>
            </a:r>
            <a:r>
              <a:rPr lang="en-US" dirty="0" err="1"/>
              <a:t>Skalabilitas</a:t>
            </a:r>
            <a:r>
              <a:rPr lang="en-US" dirty="0"/>
              <a:t> dan </a:t>
            </a:r>
            <a:r>
              <a:rPr lang="en-US" dirty="0" err="1"/>
              <a:t>Otomasi</a:t>
            </a:r>
            <a:r>
              <a:rPr lang="en-US" dirty="0"/>
              <a:t> </a:t>
            </a:r>
            <a:r>
              <a:rPr lang="en-US" dirty="0" err="1"/>
              <a:t>dari</a:t>
            </a:r>
            <a:r>
              <a:rPr lang="en-US" dirty="0"/>
              <a:t> Data Warehouse dan Data Pipeline yang </a:t>
            </a:r>
            <a:r>
              <a:rPr lang="en-US" dirty="0" err="1"/>
              <a:t>dimiliki</a:t>
            </a:r>
            <a:r>
              <a:rPr lang="en-US" dirty="0"/>
              <a:t>.</a:t>
            </a:r>
          </a:p>
          <a:p>
            <a:pPr marL="0" lvl="0" indent="0" rtl="0">
              <a:spcBef>
                <a:spcPts val="0"/>
              </a:spcBef>
              <a:spcAft>
                <a:spcPts val="0"/>
              </a:spcAft>
              <a:buNone/>
            </a:pPr>
            <a:endParaRPr lang="en-US" dirty="0"/>
          </a:p>
          <a:p>
            <a:pPr marL="0" lvl="0" indent="0" rtl="0">
              <a:spcBef>
                <a:spcPts val="0"/>
              </a:spcBef>
              <a:spcAft>
                <a:spcPts val="0"/>
              </a:spcAft>
              <a:buNone/>
            </a:pPr>
            <a:r>
              <a:rPr lang="en-US" dirty="0"/>
              <a:t>Lalu Alat2 dan Bahasa </a:t>
            </a:r>
            <a:r>
              <a:rPr lang="en-US" dirty="0" err="1"/>
              <a:t>pemrograman</a:t>
            </a:r>
            <a:r>
              <a:rPr lang="en-US" dirty="0"/>
              <a:t> yang </a:t>
            </a:r>
            <a:r>
              <a:rPr lang="en-US" dirty="0" err="1"/>
              <a:t>biasa</a:t>
            </a:r>
            <a:r>
              <a:rPr lang="en-US" dirty="0"/>
              <a:t> </a:t>
            </a:r>
            <a:r>
              <a:rPr lang="en-US" dirty="0" err="1"/>
              <a:t>digunakan</a:t>
            </a:r>
            <a:r>
              <a:rPr lang="en-US" dirty="0"/>
              <a:t> oleh </a:t>
            </a:r>
            <a:r>
              <a:rPr lang="en-US" dirty="0" err="1"/>
              <a:t>seorang</a:t>
            </a:r>
            <a:r>
              <a:rPr lang="en-US" dirty="0"/>
              <a:t> Data Engineer </a:t>
            </a:r>
            <a:r>
              <a:rPr lang="en-US" dirty="0" err="1"/>
              <a:t>adalah</a:t>
            </a:r>
            <a:r>
              <a:rPr lang="en-US" dirty="0"/>
              <a:t> </a:t>
            </a:r>
            <a:r>
              <a:rPr lang="en-US" dirty="0" err="1"/>
              <a:t>Sistem</a:t>
            </a:r>
            <a:r>
              <a:rPr lang="en-US" dirty="0"/>
              <a:t> Database, </a:t>
            </a:r>
            <a:r>
              <a:rPr lang="en-US" dirty="0" err="1"/>
              <a:t>baik</a:t>
            </a:r>
            <a:r>
              <a:rPr lang="en-US" dirty="0"/>
              <a:t> SQL </a:t>
            </a:r>
            <a:r>
              <a:rPr lang="en-US" dirty="0" err="1"/>
              <a:t>maupun</a:t>
            </a:r>
            <a:r>
              <a:rPr lang="en-US" dirty="0"/>
              <a:t> NoSQL. Bahasa </a:t>
            </a:r>
            <a:r>
              <a:rPr lang="en-US" dirty="0" err="1"/>
              <a:t>Pemrograman</a:t>
            </a:r>
            <a:r>
              <a:rPr lang="en-US" dirty="0"/>
              <a:t> </a:t>
            </a:r>
            <a:r>
              <a:rPr lang="en-US" dirty="0" err="1"/>
              <a:t>seperti</a:t>
            </a:r>
            <a:r>
              <a:rPr lang="en-US" dirty="0"/>
              <a:t> Python, Java, Go, dan </a:t>
            </a:r>
            <a:r>
              <a:rPr lang="en-US" dirty="0" err="1"/>
              <a:t>Javascript</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t>Kemudian</a:t>
            </a:r>
            <a:r>
              <a:rPr lang="en-US" dirty="0"/>
              <a:t> Google Cloud Platform, dan Amazon Web Services </a:t>
            </a:r>
            <a:r>
              <a:rPr lang="en-US" dirty="0" err="1"/>
              <a:t>untuk</a:t>
            </a:r>
            <a:r>
              <a:rPr lang="en-US" dirty="0"/>
              <a:t> </a:t>
            </a:r>
            <a:r>
              <a:rPr lang="en-US" dirty="0" err="1"/>
              <a:t>kebutuhan</a:t>
            </a:r>
            <a:r>
              <a:rPr lang="en-US" dirty="0"/>
              <a:t> cloud computing.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t>Kemudian</a:t>
            </a:r>
            <a:r>
              <a:rPr lang="en-US" dirty="0"/>
              <a:t>  </a:t>
            </a:r>
            <a:r>
              <a:rPr lang="en-US" dirty="0" err="1"/>
              <a:t>Keterampilan</a:t>
            </a:r>
            <a:r>
              <a:rPr lang="en-US" dirty="0"/>
              <a:t> dan </a:t>
            </a:r>
            <a:r>
              <a:rPr lang="en-US" dirty="0" err="1"/>
              <a:t>kemampuan</a:t>
            </a:r>
            <a:r>
              <a:rPr lang="en-US" dirty="0"/>
              <a:t> yang </a:t>
            </a:r>
            <a:r>
              <a:rPr lang="en-US" dirty="0" err="1"/>
              <a:t>biasa</a:t>
            </a:r>
            <a:r>
              <a:rPr lang="en-US" dirty="0"/>
              <a:t> </a:t>
            </a:r>
            <a:r>
              <a:rPr lang="en-US" dirty="0" err="1"/>
              <a:t>harus</a:t>
            </a:r>
            <a:r>
              <a:rPr lang="en-US" dirty="0"/>
              <a:t> </a:t>
            </a:r>
            <a:r>
              <a:rPr lang="en-US" dirty="0" err="1"/>
              <a:t>dimiliki</a:t>
            </a:r>
            <a:r>
              <a:rPr lang="en-US" dirty="0"/>
              <a:t> oleh </a:t>
            </a:r>
            <a:r>
              <a:rPr lang="en-US" dirty="0" err="1"/>
              <a:t>seorang</a:t>
            </a:r>
            <a:r>
              <a:rPr lang="en-US" dirty="0"/>
              <a:t> Data Engineer </a:t>
            </a:r>
            <a:r>
              <a:rPr lang="en-US" dirty="0" err="1"/>
              <a:t>adalah</a:t>
            </a:r>
            <a:r>
              <a:rPr lang="en-US" dirty="0"/>
              <a:t> </a:t>
            </a:r>
            <a:r>
              <a:rPr lang="en-US" dirty="0" err="1"/>
              <a:t>keterampilan</a:t>
            </a:r>
            <a:r>
              <a:rPr lang="en-US" dirty="0"/>
              <a:t> </a:t>
            </a:r>
            <a:r>
              <a:rPr lang="en-US" dirty="0" err="1"/>
              <a:t>pemrograman</a:t>
            </a:r>
            <a:r>
              <a:rPr lang="en-US" dirty="0"/>
              <a:t>, </a:t>
            </a:r>
            <a:r>
              <a:rPr lang="en-US" dirty="0" err="1"/>
              <a:t>Menggunakan</a:t>
            </a:r>
            <a:r>
              <a:rPr lang="en-US" dirty="0"/>
              <a:t> </a:t>
            </a:r>
            <a:r>
              <a:rPr lang="en-US" dirty="0" err="1"/>
              <a:t>Sistem</a:t>
            </a:r>
            <a:r>
              <a:rPr lang="en-US" dirty="0"/>
              <a:t> database dan </a:t>
            </a:r>
            <a:r>
              <a:rPr lang="en-US" dirty="0" err="1"/>
              <a:t>melakukan</a:t>
            </a:r>
            <a:r>
              <a:rPr lang="en-US" dirty="0"/>
              <a:t> </a:t>
            </a:r>
            <a:r>
              <a:rPr lang="en-US" dirty="0" err="1"/>
              <a:t>pemodelan</a:t>
            </a:r>
            <a:r>
              <a:rPr lang="en-US" dirty="0"/>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t>Memahami</a:t>
            </a:r>
            <a:r>
              <a:rPr lang="en-US" dirty="0"/>
              <a:t> dan </a:t>
            </a:r>
            <a:r>
              <a:rPr lang="en-US" dirty="0" err="1"/>
              <a:t>dapat</a:t>
            </a:r>
            <a:r>
              <a:rPr lang="en-US" dirty="0"/>
              <a:t> </a:t>
            </a:r>
            <a:r>
              <a:rPr lang="en-US" dirty="0" err="1"/>
              <a:t>mengelola</a:t>
            </a:r>
            <a:r>
              <a:rPr lang="en-US" dirty="0"/>
              <a:t> </a:t>
            </a:r>
            <a:r>
              <a:rPr lang="nn-NO" dirty="0"/>
              <a:t>Infrastruktur IT dan lingkungan Cloud. Mengerti dan dapat melakukan distribusi sistem.</a:t>
            </a:r>
          </a:p>
          <a:p>
            <a:endParaRPr lang="en-ID" dirty="0"/>
          </a:p>
        </p:txBody>
      </p:sp>
      <p:sp>
        <p:nvSpPr>
          <p:cNvPr id="4" name="Slide Number Placeholder 3"/>
          <p:cNvSpPr>
            <a:spLocks noGrp="1"/>
          </p:cNvSpPr>
          <p:nvPr>
            <p:ph type="sldNum" sz="quarter" idx="5"/>
          </p:nvPr>
        </p:nvSpPr>
        <p:spPr/>
        <p:txBody>
          <a:bodyPr/>
          <a:lstStyle/>
          <a:p>
            <a:fld id="{3DF5F2E4-DEB1-45D4-8B19-12733F7BDC3B}" type="slidenum">
              <a:rPr lang="en-ID" smtClean="0"/>
              <a:t>5</a:t>
            </a:fld>
            <a:endParaRPr lang="en-ID"/>
          </a:p>
        </p:txBody>
      </p:sp>
    </p:spTree>
    <p:extLst>
      <p:ext uri="{BB962C8B-B14F-4D97-AF65-F5344CB8AC3E}">
        <p14:creationId xmlns:p14="http://schemas.microsoft.com/office/powerpoint/2010/main" val="4050266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nn-NO" dirty="0"/>
              <a:t>Jadi inti pekerjaan dari seorang Data Engineer adalah Data Engineer membantu Data Scientist dan Data Analyst untuk dapat mengakses data yang dibutuhkan secara mudah dan efisien. Kemudian juga memastikan tempat penyimpanan data dan alur pergerakan datanya aman dan stabil.</a:t>
            </a:r>
          </a:p>
        </p:txBody>
      </p:sp>
      <p:sp>
        <p:nvSpPr>
          <p:cNvPr id="4" name="Slide Number Placeholder 3"/>
          <p:cNvSpPr>
            <a:spLocks noGrp="1"/>
          </p:cNvSpPr>
          <p:nvPr>
            <p:ph type="sldNum" sz="quarter" idx="5"/>
          </p:nvPr>
        </p:nvSpPr>
        <p:spPr/>
        <p:txBody>
          <a:bodyPr/>
          <a:lstStyle/>
          <a:p>
            <a:fld id="{3DF5F2E4-DEB1-45D4-8B19-12733F7BDC3B}" type="slidenum">
              <a:rPr lang="en-ID" smtClean="0"/>
              <a:t>6</a:t>
            </a:fld>
            <a:endParaRPr lang="en-ID"/>
          </a:p>
        </p:txBody>
      </p:sp>
    </p:spTree>
    <p:extLst>
      <p:ext uri="{BB962C8B-B14F-4D97-AF65-F5344CB8AC3E}">
        <p14:creationId xmlns:p14="http://schemas.microsoft.com/office/powerpoint/2010/main" val="30227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a:spcBef>
                <a:spcPts val="0"/>
              </a:spcBef>
              <a:spcAft>
                <a:spcPts val="0"/>
              </a:spcAft>
              <a:buNone/>
            </a:pPr>
            <a:r>
              <a:rPr lang="en-US" dirty="0"/>
              <a:t>Yang </a:t>
            </a:r>
            <a:r>
              <a:rPr lang="en-US" dirty="0" err="1"/>
              <a:t>ketiga</a:t>
            </a:r>
            <a:r>
              <a:rPr lang="en-US" dirty="0"/>
              <a:t>, role yang </a:t>
            </a:r>
            <a:r>
              <a:rPr lang="en-US" dirty="0" err="1"/>
              <a:t>sering</a:t>
            </a:r>
            <a:r>
              <a:rPr lang="en-US" dirty="0"/>
              <a:t> juga </a:t>
            </a:r>
            <a:r>
              <a:rPr lang="en-US" dirty="0" err="1"/>
              <a:t>dimiliki</a:t>
            </a:r>
            <a:r>
              <a:rPr lang="en-US" dirty="0"/>
              <a:t> oleh </a:t>
            </a:r>
            <a:r>
              <a:rPr lang="en-US" dirty="0" err="1"/>
              <a:t>perusahaan</a:t>
            </a:r>
            <a:r>
              <a:rPr lang="en-US" dirty="0"/>
              <a:t> dan </a:t>
            </a:r>
            <a:r>
              <a:rPr lang="en-US" dirty="0" err="1"/>
              <a:t>sering</a:t>
            </a:r>
            <a:r>
              <a:rPr lang="en-US" dirty="0"/>
              <a:t> </a:t>
            </a:r>
            <a:r>
              <a:rPr lang="en-US" dirty="0" err="1"/>
              <a:t>didengar</a:t>
            </a:r>
            <a:r>
              <a:rPr lang="en-US" dirty="0"/>
              <a:t> juga </a:t>
            </a:r>
            <a:r>
              <a:rPr lang="en-US" dirty="0" err="1"/>
              <a:t>adalah</a:t>
            </a:r>
            <a:r>
              <a:rPr lang="en-US" dirty="0"/>
              <a:t> Business Analyst.</a:t>
            </a:r>
          </a:p>
          <a:p>
            <a:pPr marL="0" lvl="0" indent="0" rtl="0">
              <a:spcBef>
                <a:spcPts val="0"/>
              </a:spcBef>
              <a:spcAft>
                <a:spcPts val="0"/>
              </a:spcAft>
              <a:buNone/>
            </a:pPr>
            <a:endParaRPr lang="en-US" dirty="0"/>
          </a:p>
          <a:p>
            <a:pPr marL="0" lvl="0" indent="0" rtl="0">
              <a:spcBef>
                <a:spcPts val="0"/>
              </a:spcBef>
              <a:spcAft>
                <a:spcPts val="0"/>
              </a:spcAft>
              <a:buNone/>
            </a:pPr>
            <a:r>
              <a:rPr lang="en-US" dirty="0"/>
              <a:t>Kegiatan2 yang </a:t>
            </a:r>
            <a:r>
              <a:rPr lang="en-US" dirty="0" err="1"/>
              <a:t>biasa</a:t>
            </a:r>
            <a:r>
              <a:rPr lang="en-US" dirty="0"/>
              <a:t> </a:t>
            </a:r>
            <a:r>
              <a:rPr lang="en-US" dirty="0" err="1"/>
              <a:t>dilakukan</a:t>
            </a:r>
            <a:r>
              <a:rPr lang="en-US" dirty="0"/>
              <a:t> oleh </a:t>
            </a:r>
            <a:r>
              <a:rPr lang="en-US" dirty="0" err="1"/>
              <a:t>seorang</a:t>
            </a:r>
            <a:r>
              <a:rPr lang="en-US" dirty="0"/>
              <a:t> Business Analyst </a:t>
            </a:r>
            <a:r>
              <a:rPr lang="en-US" dirty="0" err="1"/>
              <a:t>adalah</a:t>
            </a:r>
            <a:r>
              <a:rPr lang="en-US" dirty="0"/>
              <a:t> </a:t>
            </a:r>
            <a:r>
              <a:rPr lang="en-US" dirty="0" err="1"/>
              <a:t>penyusunan</a:t>
            </a:r>
            <a:r>
              <a:rPr lang="en-US" dirty="0"/>
              <a:t> </a:t>
            </a:r>
            <a:r>
              <a:rPr lang="en-US" dirty="0" err="1"/>
              <a:t>masalah</a:t>
            </a:r>
            <a:r>
              <a:rPr lang="en-US" dirty="0"/>
              <a:t>, </a:t>
            </a:r>
            <a:r>
              <a:rPr lang="en-US" dirty="0" err="1"/>
              <a:t>melakukan</a:t>
            </a:r>
            <a:r>
              <a:rPr lang="en-US" dirty="0"/>
              <a:t> </a:t>
            </a:r>
            <a:r>
              <a:rPr lang="en-US" dirty="0" err="1"/>
              <a:t>Eksplorasi</a:t>
            </a:r>
            <a:r>
              <a:rPr lang="en-US" dirty="0"/>
              <a:t> Data, dan </a:t>
            </a:r>
            <a:r>
              <a:rPr lang="en-US" dirty="0" err="1"/>
              <a:t>mempresentasikan</a:t>
            </a:r>
            <a:r>
              <a:rPr lang="en-US" dirty="0"/>
              <a:t> </a:t>
            </a:r>
            <a:r>
              <a:rPr lang="en-US" dirty="0" err="1"/>
              <a:t>wawasan</a:t>
            </a:r>
            <a:r>
              <a:rPr lang="en-US" dirty="0"/>
              <a:t> yang </a:t>
            </a:r>
            <a:r>
              <a:rPr lang="en-US" dirty="0" err="1"/>
              <a:t>didapat</a:t>
            </a:r>
            <a:r>
              <a:rPr lang="en-US" dirty="0"/>
              <a:t> </a:t>
            </a:r>
            <a:r>
              <a:rPr lang="en-US" dirty="0" err="1"/>
              <a:t>dari</a:t>
            </a:r>
            <a:r>
              <a:rPr lang="en-US" dirty="0"/>
              <a:t> </a:t>
            </a:r>
            <a:r>
              <a:rPr lang="en-US" dirty="0" err="1"/>
              <a:t>analisa</a:t>
            </a:r>
            <a:r>
              <a:rPr lang="en-US" dirty="0"/>
              <a:t> data.</a:t>
            </a:r>
          </a:p>
          <a:p>
            <a:pPr marL="0" lvl="0" indent="0" rtl="0">
              <a:spcBef>
                <a:spcPts val="0"/>
              </a:spcBef>
              <a:spcAft>
                <a:spcPts val="0"/>
              </a:spcAft>
              <a:buNone/>
            </a:pPr>
            <a:endParaRPr lang="en-US" dirty="0"/>
          </a:p>
          <a:p>
            <a:pPr marL="0" lvl="0" indent="0" rtl="0">
              <a:spcBef>
                <a:spcPts val="0"/>
              </a:spcBef>
              <a:spcAft>
                <a:spcPts val="0"/>
              </a:spcAft>
              <a:buNone/>
            </a:pPr>
            <a:r>
              <a:rPr lang="en-US" dirty="0"/>
              <a:t>Lalu Alat2 yang </a:t>
            </a:r>
            <a:r>
              <a:rPr lang="en-US" dirty="0" err="1"/>
              <a:t>biasa</a:t>
            </a:r>
            <a:r>
              <a:rPr lang="en-US" dirty="0"/>
              <a:t> </a:t>
            </a:r>
            <a:r>
              <a:rPr lang="en-US" dirty="0" err="1"/>
              <a:t>digunakan</a:t>
            </a:r>
            <a:r>
              <a:rPr lang="en-US" dirty="0"/>
              <a:t> oleh </a:t>
            </a:r>
            <a:r>
              <a:rPr lang="en-US" dirty="0" err="1"/>
              <a:t>seorang</a:t>
            </a:r>
            <a:r>
              <a:rPr lang="en-US" dirty="0"/>
              <a:t> Business Analyst </a:t>
            </a:r>
            <a:r>
              <a:rPr lang="en-US" dirty="0" err="1"/>
              <a:t>adalah</a:t>
            </a:r>
            <a:r>
              <a:rPr lang="en-US" dirty="0"/>
              <a:t> Tableau, Power BI, QlikView, </a:t>
            </a:r>
            <a:r>
              <a:rPr lang="en-US" dirty="0" err="1"/>
              <a:t>OpenRefine</a:t>
            </a:r>
            <a:r>
              <a:rPr lang="en-US" dirty="0"/>
              <a:t>, </a:t>
            </a:r>
            <a:r>
              <a:rPr lang="en-US" dirty="0" err="1"/>
              <a:t>Powerpoint</a:t>
            </a:r>
            <a:r>
              <a:rPr lang="en-US" dirty="0"/>
              <a:t> dan Excel.</a:t>
            </a:r>
          </a:p>
          <a:p>
            <a:pPr marL="0" lvl="0" indent="0" rtl="0">
              <a:spcBef>
                <a:spcPts val="0"/>
              </a:spcBef>
              <a:spcAft>
                <a:spcPts val="0"/>
              </a:spcAft>
              <a:buNone/>
            </a:pPr>
            <a:endParaRPr lang="en-US" dirty="0"/>
          </a:p>
          <a:p>
            <a:pPr marL="0" lvl="0" indent="0" rtl="0">
              <a:spcBef>
                <a:spcPts val="0"/>
              </a:spcBef>
              <a:spcAft>
                <a:spcPts val="0"/>
              </a:spcAft>
              <a:buNone/>
            </a:pPr>
            <a:r>
              <a:rPr lang="en-US" dirty="0" err="1"/>
              <a:t>Kemudian</a:t>
            </a:r>
            <a:r>
              <a:rPr lang="en-US" dirty="0"/>
              <a:t>  </a:t>
            </a:r>
            <a:r>
              <a:rPr lang="en-US" dirty="0" err="1"/>
              <a:t>Keterampilan</a:t>
            </a:r>
            <a:r>
              <a:rPr lang="en-US" dirty="0"/>
              <a:t> dan </a:t>
            </a:r>
            <a:r>
              <a:rPr lang="en-US" dirty="0" err="1"/>
              <a:t>kemampuan</a:t>
            </a:r>
            <a:r>
              <a:rPr lang="en-US" dirty="0"/>
              <a:t> yang </a:t>
            </a:r>
            <a:r>
              <a:rPr lang="en-US" dirty="0" err="1"/>
              <a:t>biasa</a:t>
            </a:r>
            <a:r>
              <a:rPr lang="en-US" dirty="0"/>
              <a:t> </a:t>
            </a:r>
            <a:r>
              <a:rPr lang="en-US" dirty="0" err="1"/>
              <a:t>harus</a:t>
            </a:r>
            <a:r>
              <a:rPr lang="en-US" dirty="0"/>
              <a:t> </a:t>
            </a:r>
            <a:r>
              <a:rPr lang="en-US" dirty="0" err="1"/>
              <a:t>dimiliki</a:t>
            </a:r>
            <a:r>
              <a:rPr lang="en-US" dirty="0"/>
              <a:t> oleh </a:t>
            </a:r>
            <a:r>
              <a:rPr lang="en-US" dirty="0" err="1"/>
              <a:t>seorang</a:t>
            </a:r>
            <a:r>
              <a:rPr lang="en-US" dirty="0"/>
              <a:t> Business Analyst </a:t>
            </a:r>
            <a:r>
              <a:rPr lang="en-US" dirty="0" err="1"/>
              <a:t>adalah</a:t>
            </a:r>
            <a:r>
              <a:rPr lang="en-US" dirty="0"/>
              <a:t> </a:t>
            </a:r>
            <a:r>
              <a:rPr lang="en-US" dirty="0" err="1"/>
              <a:t>Memiliki</a:t>
            </a:r>
            <a:r>
              <a:rPr lang="en-US" dirty="0"/>
              <a:t> </a:t>
            </a:r>
            <a:r>
              <a:rPr lang="en-US" dirty="0" err="1"/>
              <a:t>Pengetahuan</a:t>
            </a:r>
            <a:r>
              <a:rPr lang="en-US" dirty="0"/>
              <a:t> </a:t>
            </a:r>
            <a:r>
              <a:rPr lang="en-US" dirty="0" err="1"/>
              <a:t>Bisnis</a:t>
            </a:r>
            <a:r>
              <a:rPr lang="en-US" dirty="0"/>
              <a:t> dan Domain yang </a:t>
            </a:r>
            <a:r>
              <a:rPr lang="en-US" dirty="0" err="1"/>
              <a:t>baik</a:t>
            </a:r>
            <a:r>
              <a:rPr lang="en-US" dirty="0"/>
              <a:t>, </a:t>
            </a:r>
            <a:r>
              <a:rPr lang="en-US" dirty="0" err="1"/>
              <a:t>Kemampuan</a:t>
            </a:r>
            <a:r>
              <a:rPr lang="en-US" dirty="0"/>
              <a:t> </a:t>
            </a:r>
            <a:r>
              <a:rPr lang="en-US" dirty="0" err="1"/>
              <a:t>komunikasi</a:t>
            </a:r>
            <a:r>
              <a:rPr lang="en-US" dirty="0"/>
              <a:t> dan </a:t>
            </a:r>
            <a:r>
              <a:rPr lang="en-US" dirty="0" err="1"/>
              <a:t>presentasi</a:t>
            </a:r>
            <a:r>
              <a:rPr lang="en-US" dirty="0"/>
              <a:t> yang </a:t>
            </a:r>
            <a:r>
              <a:rPr lang="en-US" dirty="0" err="1"/>
              <a:t>baik</a:t>
            </a:r>
            <a:r>
              <a:rPr lang="en-US" dirty="0"/>
              <a:t>,</a:t>
            </a:r>
          </a:p>
          <a:p>
            <a:pPr marL="0" lvl="0" indent="0" rtl="0">
              <a:spcBef>
                <a:spcPts val="0"/>
              </a:spcBef>
              <a:spcAft>
                <a:spcPts val="0"/>
              </a:spcAft>
              <a:buNone/>
            </a:pPr>
            <a:r>
              <a:rPr lang="en-US" dirty="0"/>
              <a:t>Dan </a:t>
            </a:r>
            <a:r>
              <a:rPr lang="en-US" dirty="0" err="1"/>
              <a:t>Kemampuan</a:t>
            </a:r>
            <a:r>
              <a:rPr lang="en-US" dirty="0"/>
              <a:t> </a:t>
            </a:r>
            <a:r>
              <a:rPr lang="en-US" dirty="0" err="1"/>
              <a:t>menggunakan</a:t>
            </a:r>
            <a:r>
              <a:rPr lang="en-US" dirty="0"/>
              <a:t> Bahasa Query Database.</a:t>
            </a:r>
          </a:p>
          <a:p>
            <a:endParaRPr lang="en-ID" dirty="0"/>
          </a:p>
        </p:txBody>
      </p:sp>
      <p:sp>
        <p:nvSpPr>
          <p:cNvPr id="4" name="Slide Number Placeholder 3"/>
          <p:cNvSpPr>
            <a:spLocks noGrp="1"/>
          </p:cNvSpPr>
          <p:nvPr>
            <p:ph type="sldNum" sz="quarter" idx="5"/>
          </p:nvPr>
        </p:nvSpPr>
        <p:spPr/>
        <p:txBody>
          <a:bodyPr/>
          <a:lstStyle/>
          <a:p>
            <a:fld id="{3DF5F2E4-DEB1-45D4-8B19-12733F7BDC3B}" type="slidenum">
              <a:rPr lang="en-ID" smtClean="0"/>
              <a:t>7</a:t>
            </a:fld>
            <a:endParaRPr lang="en-ID"/>
          </a:p>
        </p:txBody>
      </p:sp>
    </p:spTree>
    <p:extLst>
      <p:ext uri="{BB962C8B-B14F-4D97-AF65-F5344CB8AC3E}">
        <p14:creationId xmlns:p14="http://schemas.microsoft.com/office/powerpoint/2010/main" val="3545099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a:spcBef>
                <a:spcPts val="0"/>
              </a:spcBef>
              <a:spcAft>
                <a:spcPts val="0"/>
              </a:spcAft>
              <a:buNone/>
            </a:pPr>
            <a:r>
              <a:rPr lang="en-ID" dirty="0"/>
              <a:t>Jadi inti </a:t>
            </a:r>
            <a:r>
              <a:rPr lang="en-ID" dirty="0" err="1"/>
              <a:t>pekerjaan</a:t>
            </a:r>
            <a:r>
              <a:rPr lang="en-ID" dirty="0"/>
              <a:t> </a:t>
            </a:r>
            <a:r>
              <a:rPr lang="en-ID" dirty="0" err="1"/>
              <a:t>dari</a:t>
            </a:r>
            <a:r>
              <a:rPr lang="en-ID" dirty="0"/>
              <a:t> </a:t>
            </a:r>
            <a:r>
              <a:rPr lang="en-ID" dirty="0" err="1"/>
              <a:t>seorang</a:t>
            </a:r>
            <a:r>
              <a:rPr lang="en-ID" dirty="0"/>
              <a:t> Business Analyst </a:t>
            </a:r>
            <a:r>
              <a:rPr lang="en-ID" dirty="0" err="1"/>
              <a:t>adalah</a:t>
            </a:r>
            <a:r>
              <a:rPr lang="en-ID" dirty="0"/>
              <a:t> Business Analyst </a:t>
            </a:r>
            <a:r>
              <a:rPr lang="en-ID" dirty="0" err="1"/>
              <a:t>melakukan</a:t>
            </a:r>
            <a:r>
              <a:rPr lang="en-ID" dirty="0"/>
              <a:t> Analisa </a:t>
            </a:r>
            <a:r>
              <a:rPr lang="en-ID" dirty="0" err="1"/>
              <a:t>bisnis</a:t>
            </a:r>
            <a:r>
              <a:rPr lang="en-ID" dirty="0"/>
              <a:t>, Dimana Analisa </a:t>
            </a:r>
            <a:r>
              <a:rPr lang="en-ID" dirty="0" err="1"/>
              <a:t>bisnis</a:t>
            </a:r>
            <a:r>
              <a:rPr lang="en-ID" dirty="0"/>
              <a:t> yang </a:t>
            </a:r>
            <a:r>
              <a:rPr lang="en-ID" dirty="0" err="1"/>
              <a:t>dilakukan</a:t>
            </a:r>
            <a:r>
              <a:rPr lang="en-ID" dirty="0"/>
              <a:t> </a:t>
            </a:r>
            <a:r>
              <a:rPr lang="en-ID" dirty="0" err="1"/>
              <a:t>berperan</a:t>
            </a:r>
            <a:r>
              <a:rPr lang="en-ID" dirty="0"/>
              <a:t> </a:t>
            </a:r>
            <a:r>
              <a:rPr lang="en-ID" dirty="0" err="1"/>
              <a:t>besar</a:t>
            </a:r>
            <a:r>
              <a:rPr lang="en-ID" dirty="0"/>
              <a:t> </a:t>
            </a:r>
            <a:r>
              <a:rPr lang="en-ID" dirty="0" err="1"/>
              <a:t>dalam</a:t>
            </a:r>
            <a:r>
              <a:rPr lang="en-ID" dirty="0"/>
              <a:t> </a:t>
            </a:r>
            <a:r>
              <a:rPr lang="en-ID" dirty="0" err="1"/>
              <a:t>menggerakkan</a:t>
            </a:r>
            <a:r>
              <a:rPr lang="en-ID" dirty="0"/>
              <a:t> </a:t>
            </a:r>
            <a:r>
              <a:rPr lang="en-ID" dirty="0" err="1"/>
              <a:t>perusahaan</a:t>
            </a:r>
            <a:r>
              <a:rPr lang="en-ID" dirty="0"/>
              <a:t> </a:t>
            </a:r>
            <a:r>
              <a:rPr lang="en-ID" dirty="0" err="1"/>
              <a:t>untuk</a:t>
            </a:r>
            <a:r>
              <a:rPr lang="en-ID" dirty="0"/>
              <a:t> </a:t>
            </a:r>
            <a:r>
              <a:rPr lang="en-ID" dirty="0" err="1"/>
              <a:t>menjadi</a:t>
            </a:r>
            <a:r>
              <a:rPr lang="en-ID" dirty="0"/>
              <a:t> </a:t>
            </a:r>
            <a:r>
              <a:rPr lang="en-ID" dirty="0" err="1"/>
              <a:t>lebih</a:t>
            </a:r>
            <a:r>
              <a:rPr lang="en-ID" dirty="0"/>
              <a:t> </a:t>
            </a:r>
            <a:r>
              <a:rPr lang="en-ID" dirty="0" err="1"/>
              <a:t>efisien</a:t>
            </a:r>
            <a:r>
              <a:rPr lang="en-ID" dirty="0"/>
              <a:t>, </a:t>
            </a:r>
            <a:r>
              <a:rPr lang="en-ID" dirty="0" err="1"/>
              <a:t>produktif</a:t>
            </a:r>
            <a:r>
              <a:rPr lang="en-ID" dirty="0"/>
              <a:t>, dan </a:t>
            </a:r>
            <a:r>
              <a:rPr lang="en-ID" dirty="0" err="1"/>
              <a:t>meningkatkan</a:t>
            </a:r>
            <a:r>
              <a:rPr lang="en-ID" dirty="0"/>
              <a:t> profit. Business Analyst </a:t>
            </a:r>
            <a:r>
              <a:rPr lang="en-ID" dirty="0" err="1"/>
              <a:t>kemudian</a:t>
            </a:r>
            <a:r>
              <a:rPr lang="en-ID" dirty="0"/>
              <a:t> juga </a:t>
            </a:r>
            <a:r>
              <a:rPr lang="en-ID" dirty="0" err="1"/>
              <a:t>memvalidasi</a:t>
            </a:r>
            <a:r>
              <a:rPr lang="en-ID" dirty="0"/>
              <a:t> </a:t>
            </a:r>
            <a:r>
              <a:rPr lang="en-ID" dirty="0" err="1"/>
              <a:t>persyaratan</a:t>
            </a:r>
            <a:r>
              <a:rPr lang="en-ID" dirty="0"/>
              <a:t> </a:t>
            </a:r>
            <a:r>
              <a:rPr lang="en-ID" dirty="0" err="1"/>
              <a:t>untuk</a:t>
            </a:r>
            <a:r>
              <a:rPr lang="en-ID" dirty="0"/>
              <a:t> </a:t>
            </a:r>
            <a:r>
              <a:rPr lang="en-ID" dirty="0" err="1"/>
              <a:t>perubahan</a:t>
            </a:r>
            <a:r>
              <a:rPr lang="en-ID" dirty="0"/>
              <a:t> proses </a:t>
            </a:r>
            <a:r>
              <a:rPr lang="en-ID" dirty="0" err="1"/>
              <a:t>bisnis</a:t>
            </a:r>
            <a:r>
              <a:rPr lang="en-ID" dirty="0"/>
              <a:t>, </a:t>
            </a:r>
            <a:r>
              <a:rPr lang="en-ID" dirty="0" err="1"/>
              <a:t>atau</a:t>
            </a:r>
            <a:r>
              <a:rPr lang="en-ID" dirty="0"/>
              <a:t> </a:t>
            </a:r>
            <a:r>
              <a:rPr lang="en-ID" dirty="0" err="1"/>
              <a:t>kebijakan</a:t>
            </a:r>
            <a:r>
              <a:rPr lang="en-ID" dirty="0"/>
              <a:t> </a:t>
            </a:r>
            <a:r>
              <a:rPr lang="en-ID" dirty="0" err="1"/>
              <a:t>suatu</a:t>
            </a:r>
            <a:r>
              <a:rPr lang="en-ID" dirty="0"/>
              <a:t> </a:t>
            </a:r>
            <a:r>
              <a:rPr lang="en-ID" dirty="0" err="1"/>
              <a:t>perusahaan</a:t>
            </a:r>
            <a:r>
              <a:rPr lang="en-ID" dirty="0"/>
              <a:t> </a:t>
            </a:r>
            <a:r>
              <a:rPr lang="en-ID" dirty="0" err="1"/>
              <a:t>atau</a:t>
            </a:r>
            <a:r>
              <a:rPr lang="en-ID" dirty="0"/>
              <a:t> </a:t>
            </a:r>
            <a:r>
              <a:rPr lang="en-ID" dirty="0" err="1"/>
              <a:t>organisasi</a:t>
            </a:r>
            <a:r>
              <a:rPr lang="en-ID" dirty="0"/>
              <a:t> </a:t>
            </a:r>
            <a:r>
              <a:rPr lang="en-ID" dirty="0" err="1"/>
              <a:t>bila</a:t>
            </a:r>
            <a:r>
              <a:rPr lang="en-ID" dirty="0"/>
              <a:t> </a:t>
            </a:r>
            <a:r>
              <a:rPr lang="en-ID" dirty="0" err="1"/>
              <a:t>diperlukan</a:t>
            </a:r>
            <a:r>
              <a:rPr lang="en-ID" dirty="0"/>
              <a:t>.</a:t>
            </a:r>
          </a:p>
          <a:p>
            <a:endParaRPr lang="en-ID" dirty="0"/>
          </a:p>
        </p:txBody>
      </p:sp>
      <p:sp>
        <p:nvSpPr>
          <p:cNvPr id="4" name="Slide Number Placeholder 3"/>
          <p:cNvSpPr>
            <a:spLocks noGrp="1"/>
          </p:cNvSpPr>
          <p:nvPr>
            <p:ph type="sldNum" sz="quarter" idx="5"/>
          </p:nvPr>
        </p:nvSpPr>
        <p:spPr/>
        <p:txBody>
          <a:bodyPr/>
          <a:lstStyle/>
          <a:p>
            <a:fld id="{3DF5F2E4-DEB1-45D4-8B19-12733F7BDC3B}" type="slidenum">
              <a:rPr lang="en-ID" smtClean="0"/>
              <a:t>8</a:t>
            </a:fld>
            <a:endParaRPr lang="en-ID"/>
          </a:p>
        </p:txBody>
      </p:sp>
    </p:spTree>
    <p:extLst>
      <p:ext uri="{BB962C8B-B14F-4D97-AF65-F5344CB8AC3E}">
        <p14:creationId xmlns:p14="http://schemas.microsoft.com/office/powerpoint/2010/main" val="1202571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a:spcBef>
                <a:spcPts val="0"/>
              </a:spcBef>
              <a:spcAft>
                <a:spcPts val="0"/>
              </a:spcAft>
              <a:buNone/>
            </a:pPr>
            <a:r>
              <a:rPr lang="en-US" dirty="0"/>
              <a:t>Yang </a:t>
            </a:r>
            <a:r>
              <a:rPr lang="en-US" dirty="0" err="1"/>
              <a:t>keempat</a:t>
            </a:r>
            <a:r>
              <a:rPr lang="en-US" dirty="0"/>
              <a:t>, role yang </a:t>
            </a:r>
            <a:r>
              <a:rPr lang="en-US" dirty="0" err="1"/>
              <a:t>semestinya</a:t>
            </a:r>
            <a:r>
              <a:rPr lang="en-US" dirty="0"/>
              <a:t> </a:t>
            </a:r>
            <a:r>
              <a:rPr lang="en-US" dirty="0" err="1"/>
              <a:t>selalu</a:t>
            </a:r>
            <a:r>
              <a:rPr lang="en-US" dirty="0"/>
              <a:t> </a:t>
            </a:r>
            <a:r>
              <a:rPr lang="en-US" dirty="0" err="1"/>
              <a:t>dimiliki</a:t>
            </a:r>
            <a:r>
              <a:rPr lang="en-US" dirty="0"/>
              <a:t> oleh Perusahaan </a:t>
            </a:r>
            <a:r>
              <a:rPr lang="en-US" dirty="0" err="1"/>
              <a:t>adalah</a:t>
            </a:r>
            <a:r>
              <a:rPr lang="en-US" dirty="0"/>
              <a:t> Domain Expert.</a:t>
            </a:r>
          </a:p>
          <a:p>
            <a:pPr marL="0" lvl="0" indent="0" rtl="0">
              <a:spcBef>
                <a:spcPts val="0"/>
              </a:spcBef>
              <a:spcAft>
                <a:spcPts val="0"/>
              </a:spcAft>
              <a:buNone/>
            </a:pPr>
            <a:endParaRPr lang="en-US" dirty="0"/>
          </a:p>
          <a:p>
            <a:pPr marL="0" lvl="0" indent="0" rtl="0">
              <a:spcBef>
                <a:spcPts val="0"/>
              </a:spcBef>
              <a:spcAft>
                <a:spcPts val="0"/>
              </a:spcAft>
              <a:buNone/>
            </a:pPr>
            <a:r>
              <a:rPr lang="en-US" dirty="0"/>
              <a:t>Kegiatan2 yang </a:t>
            </a:r>
            <a:r>
              <a:rPr lang="en-US" dirty="0" err="1"/>
              <a:t>biasa</a:t>
            </a:r>
            <a:r>
              <a:rPr lang="en-US" dirty="0"/>
              <a:t> </a:t>
            </a:r>
            <a:r>
              <a:rPr lang="en-US" dirty="0" err="1"/>
              <a:t>dilakukan</a:t>
            </a:r>
            <a:r>
              <a:rPr lang="en-US" dirty="0"/>
              <a:t> oleh </a:t>
            </a:r>
            <a:r>
              <a:rPr lang="en-US" dirty="0" err="1"/>
              <a:t>seorang</a:t>
            </a:r>
            <a:r>
              <a:rPr lang="en-US" dirty="0"/>
              <a:t> Domain Expert </a:t>
            </a:r>
            <a:r>
              <a:rPr lang="en-US" dirty="0" err="1"/>
              <a:t>adalah</a:t>
            </a:r>
            <a:r>
              <a:rPr lang="en-US" dirty="0"/>
              <a:t> </a:t>
            </a:r>
            <a:r>
              <a:rPr lang="en-US" dirty="0" err="1"/>
              <a:t>penyusunan</a:t>
            </a:r>
            <a:r>
              <a:rPr lang="en-US" dirty="0"/>
              <a:t> </a:t>
            </a:r>
            <a:r>
              <a:rPr lang="en-US" dirty="0" err="1"/>
              <a:t>masalah</a:t>
            </a:r>
            <a:r>
              <a:rPr lang="en-US" dirty="0"/>
              <a:t>, dan </a:t>
            </a:r>
            <a:r>
              <a:rPr lang="fi-FI" dirty="0"/>
              <a:t>Memberikan Konsultasi untuk masalah dunia nyata yang ingin diselesaikan/dihadapi.</a:t>
            </a:r>
          </a:p>
          <a:p>
            <a:pPr marL="0" lvl="0" indent="0" rtl="0">
              <a:spcBef>
                <a:spcPts val="0"/>
              </a:spcBef>
              <a:spcAft>
                <a:spcPts val="0"/>
              </a:spcAft>
              <a:buNone/>
            </a:pPr>
            <a:endParaRPr lang="fi-FI" dirty="0"/>
          </a:p>
          <a:p>
            <a:pPr marL="0" lvl="0" indent="0" rtl="0">
              <a:spcBef>
                <a:spcPts val="0"/>
              </a:spcBef>
              <a:spcAft>
                <a:spcPts val="0"/>
              </a:spcAft>
              <a:buNone/>
            </a:pPr>
            <a:r>
              <a:rPr lang="en-US" dirty="0"/>
              <a:t>Alat2 yang </a:t>
            </a:r>
            <a:r>
              <a:rPr lang="en-US" dirty="0" err="1"/>
              <a:t>biasa</a:t>
            </a:r>
            <a:r>
              <a:rPr lang="en-US" dirty="0"/>
              <a:t> </a:t>
            </a:r>
            <a:r>
              <a:rPr lang="en-US" dirty="0" err="1"/>
              <a:t>digunakan</a:t>
            </a:r>
            <a:r>
              <a:rPr lang="en-US" dirty="0"/>
              <a:t> oleh </a:t>
            </a:r>
            <a:r>
              <a:rPr lang="en-US" dirty="0" err="1"/>
              <a:t>seorang</a:t>
            </a:r>
            <a:r>
              <a:rPr lang="en-US" dirty="0"/>
              <a:t> Domain Expert </a:t>
            </a:r>
            <a:r>
              <a:rPr lang="en-US" dirty="0" err="1"/>
              <a:t>itu</a:t>
            </a:r>
            <a:r>
              <a:rPr lang="en-US" dirty="0"/>
              <a:t> </a:t>
            </a:r>
            <a:r>
              <a:rPr lang="en-US" dirty="0" err="1"/>
              <a:t>tergantung</a:t>
            </a:r>
            <a:r>
              <a:rPr lang="en-US" dirty="0"/>
              <a:t> </a:t>
            </a:r>
            <a:r>
              <a:rPr lang="en-US" dirty="0" err="1"/>
              <a:t>dengan</a:t>
            </a:r>
            <a:r>
              <a:rPr lang="en-US" dirty="0"/>
              <a:t> </a:t>
            </a:r>
            <a:r>
              <a:rPr lang="en-US" dirty="0" err="1"/>
              <a:t>bidang</a:t>
            </a:r>
            <a:r>
              <a:rPr lang="en-US" dirty="0"/>
              <a:t> </a:t>
            </a:r>
            <a:r>
              <a:rPr lang="en-US" dirty="0" err="1"/>
              <a:t>perusahaannya</a:t>
            </a:r>
            <a:r>
              <a:rPr lang="en-US" dirty="0"/>
              <a:t>. </a:t>
            </a:r>
          </a:p>
          <a:p>
            <a:pPr marL="0" lvl="0" indent="0" rtl="0">
              <a:spcBef>
                <a:spcPts val="0"/>
              </a:spcBef>
              <a:spcAft>
                <a:spcPts val="0"/>
              </a:spcAft>
              <a:buNone/>
            </a:pPr>
            <a:endParaRPr lang="en-US" dirty="0"/>
          </a:p>
          <a:p>
            <a:pPr marL="0" lvl="0" indent="0" rtl="0">
              <a:spcBef>
                <a:spcPts val="0"/>
              </a:spcBef>
              <a:spcAft>
                <a:spcPts val="0"/>
              </a:spcAft>
              <a:buNone/>
            </a:pPr>
            <a:r>
              <a:rPr lang="en-US" dirty="0" err="1"/>
              <a:t>Kemudian</a:t>
            </a:r>
            <a:r>
              <a:rPr lang="en-US" dirty="0"/>
              <a:t>  </a:t>
            </a:r>
            <a:r>
              <a:rPr lang="en-US" dirty="0" err="1"/>
              <a:t>Keterampilan</a:t>
            </a:r>
            <a:r>
              <a:rPr lang="en-US" dirty="0"/>
              <a:t> dan </a:t>
            </a:r>
            <a:r>
              <a:rPr lang="en-US" dirty="0" err="1"/>
              <a:t>kemampuan</a:t>
            </a:r>
            <a:r>
              <a:rPr lang="en-US" dirty="0"/>
              <a:t> yang </a:t>
            </a:r>
            <a:r>
              <a:rPr lang="en-US" dirty="0" err="1"/>
              <a:t>biasa</a:t>
            </a:r>
            <a:r>
              <a:rPr lang="en-US" dirty="0"/>
              <a:t> </a:t>
            </a:r>
            <a:r>
              <a:rPr lang="en-US" dirty="0" err="1"/>
              <a:t>harus</a:t>
            </a:r>
            <a:r>
              <a:rPr lang="en-US" dirty="0"/>
              <a:t> </a:t>
            </a:r>
            <a:r>
              <a:rPr lang="en-US" dirty="0" err="1"/>
              <a:t>dimiliki</a:t>
            </a:r>
            <a:r>
              <a:rPr lang="en-US" dirty="0"/>
              <a:t> oleh </a:t>
            </a:r>
            <a:r>
              <a:rPr lang="en-US" dirty="0" err="1"/>
              <a:t>seorang</a:t>
            </a:r>
            <a:r>
              <a:rPr lang="en-US" dirty="0"/>
              <a:t> Domain Expert </a:t>
            </a:r>
            <a:r>
              <a:rPr lang="en-US" dirty="0" err="1"/>
              <a:t>adalah</a:t>
            </a:r>
            <a:r>
              <a:rPr lang="en-US" dirty="0"/>
              <a:t> </a:t>
            </a:r>
            <a:r>
              <a:rPr lang="en-US" dirty="0" err="1"/>
              <a:t>Memiliki</a:t>
            </a:r>
            <a:r>
              <a:rPr lang="en-US" dirty="0"/>
              <a:t> </a:t>
            </a:r>
            <a:r>
              <a:rPr lang="en-US" dirty="0" err="1"/>
              <a:t>Pengetahuan</a:t>
            </a:r>
            <a:r>
              <a:rPr lang="en-US" dirty="0"/>
              <a:t> </a:t>
            </a:r>
            <a:r>
              <a:rPr lang="en-US" dirty="0" err="1"/>
              <a:t>Bisnis</a:t>
            </a:r>
            <a:r>
              <a:rPr lang="en-US" dirty="0"/>
              <a:t> dan Domain yang </a:t>
            </a:r>
            <a:r>
              <a:rPr lang="en-US" dirty="0" err="1"/>
              <a:t>baik</a:t>
            </a:r>
            <a:r>
              <a:rPr lang="en-US" dirty="0"/>
              <a:t>, dan juga </a:t>
            </a:r>
            <a:r>
              <a:rPr lang="en-US" dirty="0" err="1"/>
              <a:t>Kemampuan</a:t>
            </a:r>
            <a:r>
              <a:rPr lang="en-US" dirty="0"/>
              <a:t> </a:t>
            </a:r>
            <a:r>
              <a:rPr lang="en-US" dirty="0" err="1"/>
              <a:t>komunikasi</a:t>
            </a:r>
            <a:r>
              <a:rPr lang="en-US" dirty="0"/>
              <a:t> yang </a:t>
            </a:r>
            <a:r>
              <a:rPr lang="en-US" dirty="0" err="1"/>
              <a:t>baik</a:t>
            </a:r>
            <a:r>
              <a:rPr lang="en-US" dirty="0"/>
              <a:t>.</a:t>
            </a:r>
          </a:p>
          <a:p>
            <a:endParaRPr lang="en-ID" dirty="0"/>
          </a:p>
        </p:txBody>
      </p:sp>
      <p:sp>
        <p:nvSpPr>
          <p:cNvPr id="4" name="Slide Number Placeholder 3"/>
          <p:cNvSpPr>
            <a:spLocks noGrp="1"/>
          </p:cNvSpPr>
          <p:nvPr>
            <p:ph type="sldNum" sz="quarter" idx="5"/>
          </p:nvPr>
        </p:nvSpPr>
        <p:spPr/>
        <p:txBody>
          <a:bodyPr/>
          <a:lstStyle/>
          <a:p>
            <a:fld id="{3DF5F2E4-DEB1-45D4-8B19-12733F7BDC3B}" type="slidenum">
              <a:rPr lang="en-ID" smtClean="0"/>
              <a:t>9</a:t>
            </a:fld>
            <a:endParaRPr lang="en-ID"/>
          </a:p>
        </p:txBody>
      </p:sp>
    </p:spTree>
    <p:extLst>
      <p:ext uri="{BB962C8B-B14F-4D97-AF65-F5344CB8AC3E}">
        <p14:creationId xmlns:p14="http://schemas.microsoft.com/office/powerpoint/2010/main" val="4008186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79906-92ED-475F-B9A2-0BF23C81CD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B5C9D81D-D66C-43C9-87F6-19550764A1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5A5C71DC-F7C9-4D4E-9D81-39DAF236442F}"/>
              </a:ext>
            </a:extLst>
          </p:cNvPr>
          <p:cNvSpPr>
            <a:spLocks noGrp="1"/>
          </p:cNvSpPr>
          <p:nvPr>
            <p:ph type="dt" sz="half" idx="10"/>
          </p:nvPr>
        </p:nvSpPr>
        <p:spPr/>
        <p:txBody>
          <a:bodyPr/>
          <a:lstStyle/>
          <a:p>
            <a:fld id="{C956EFC6-AEE7-4003-A61B-50DE10A7C470}" type="datetimeFigureOut">
              <a:rPr lang="en-ID" smtClean="0"/>
              <a:t>06/04/2021</a:t>
            </a:fld>
            <a:endParaRPr lang="en-ID"/>
          </a:p>
        </p:txBody>
      </p:sp>
      <p:sp>
        <p:nvSpPr>
          <p:cNvPr id="5" name="Footer Placeholder 4">
            <a:extLst>
              <a:ext uri="{FF2B5EF4-FFF2-40B4-BE49-F238E27FC236}">
                <a16:creationId xmlns:a16="http://schemas.microsoft.com/office/drawing/2014/main" id="{5EDD64F7-707F-4C5B-9031-91F5DF0B3C4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6642878-92C2-4AC1-9EF3-058BCA6F998B}"/>
              </a:ext>
            </a:extLst>
          </p:cNvPr>
          <p:cNvSpPr>
            <a:spLocks noGrp="1"/>
          </p:cNvSpPr>
          <p:nvPr>
            <p:ph type="sldNum" sz="quarter" idx="12"/>
          </p:nvPr>
        </p:nvSpPr>
        <p:spPr/>
        <p:txBody>
          <a:bodyPr/>
          <a:lstStyle/>
          <a:p>
            <a:fld id="{9C43D488-DB70-4F50-9A21-C0926D310CE7}" type="slidenum">
              <a:rPr lang="en-ID" smtClean="0"/>
              <a:t>‹#›</a:t>
            </a:fld>
            <a:endParaRPr lang="en-ID"/>
          </a:p>
        </p:txBody>
      </p:sp>
    </p:spTree>
    <p:extLst>
      <p:ext uri="{BB962C8B-B14F-4D97-AF65-F5344CB8AC3E}">
        <p14:creationId xmlns:p14="http://schemas.microsoft.com/office/powerpoint/2010/main" val="209747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9E263-D981-4E1A-96BE-50D71EC1BB88}"/>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82C9755-F399-4AE3-9787-E1DB690C20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3278ACB-F67C-48FA-8CE2-785353FEA879}"/>
              </a:ext>
            </a:extLst>
          </p:cNvPr>
          <p:cNvSpPr>
            <a:spLocks noGrp="1"/>
          </p:cNvSpPr>
          <p:nvPr>
            <p:ph type="dt" sz="half" idx="10"/>
          </p:nvPr>
        </p:nvSpPr>
        <p:spPr/>
        <p:txBody>
          <a:bodyPr/>
          <a:lstStyle/>
          <a:p>
            <a:fld id="{C956EFC6-AEE7-4003-A61B-50DE10A7C470}" type="datetimeFigureOut">
              <a:rPr lang="en-ID" smtClean="0"/>
              <a:t>06/04/2021</a:t>
            </a:fld>
            <a:endParaRPr lang="en-ID"/>
          </a:p>
        </p:txBody>
      </p:sp>
      <p:sp>
        <p:nvSpPr>
          <p:cNvPr id="5" name="Footer Placeholder 4">
            <a:extLst>
              <a:ext uri="{FF2B5EF4-FFF2-40B4-BE49-F238E27FC236}">
                <a16:creationId xmlns:a16="http://schemas.microsoft.com/office/drawing/2014/main" id="{F0D01917-5163-48CA-9B60-F6AADB925EA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D9ADD2B-D845-4682-953E-BBD6F2A64092}"/>
              </a:ext>
            </a:extLst>
          </p:cNvPr>
          <p:cNvSpPr>
            <a:spLocks noGrp="1"/>
          </p:cNvSpPr>
          <p:nvPr>
            <p:ph type="sldNum" sz="quarter" idx="12"/>
          </p:nvPr>
        </p:nvSpPr>
        <p:spPr/>
        <p:txBody>
          <a:bodyPr/>
          <a:lstStyle/>
          <a:p>
            <a:fld id="{9C43D488-DB70-4F50-9A21-C0926D310CE7}" type="slidenum">
              <a:rPr lang="en-ID" smtClean="0"/>
              <a:t>‹#›</a:t>
            </a:fld>
            <a:endParaRPr lang="en-ID"/>
          </a:p>
        </p:txBody>
      </p:sp>
    </p:spTree>
    <p:extLst>
      <p:ext uri="{BB962C8B-B14F-4D97-AF65-F5344CB8AC3E}">
        <p14:creationId xmlns:p14="http://schemas.microsoft.com/office/powerpoint/2010/main" val="427389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37330C-851D-432B-805E-EF08131C43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AF0AAAB-077B-4E6E-904F-0C682F5BBD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AB3D048-8242-47E6-9FEF-2D12EADE7F6B}"/>
              </a:ext>
            </a:extLst>
          </p:cNvPr>
          <p:cNvSpPr>
            <a:spLocks noGrp="1"/>
          </p:cNvSpPr>
          <p:nvPr>
            <p:ph type="dt" sz="half" idx="10"/>
          </p:nvPr>
        </p:nvSpPr>
        <p:spPr/>
        <p:txBody>
          <a:bodyPr/>
          <a:lstStyle/>
          <a:p>
            <a:fld id="{C956EFC6-AEE7-4003-A61B-50DE10A7C470}" type="datetimeFigureOut">
              <a:rPr lang="en-ID" smtClean="0"/>
              <a:t>06/04/2021</a:t>
            </a:fld>
            <a:endParaRPr lang="en-ID"/>
          </a:p>
        </p:txBody>
      </p:sp>
      <p:sp>
        <p:nvSpPr>
          <p:cNvPr id="5" name="Footer Placeholder 4">
            <a:extLst>
              <a:ext uri="{FF2B5EF4-FFF2-40B4-BE49-F238E27FC236}">
                <a16:creationId xmlns:a16="http://schemas.microsoft.com/office/drawing/2014/main" id="{81E79C6E-00CA-4AA5-BC15-4A69DD8B402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B3EDB9B-5234-4D90-8D3D-B31F1A63A9E6}"/>
              </a:ext>
            </a:extLst>
          </p:cNvPr>
          <p:cNvSpPr>
            <a:spLocks noGrp="1"/>
          </p:cNvSpPr>
          <p:nvPr>
            <p:ph type="sldNum" sz="quarter" idx="12"/>
          </p:nvPr>
        </p:nvSpPr>
        <p:spPr/>
        <p:txBody>
          <a:bodyPr/>
          <a:lstStyle/>
          <a:p>
            <a:fld id="{9C43D488-DB70-4F50-9A21-C0926D310CE7}" type="slidenum">
              <a:rPr lang="en-ID" smtClean="0"/>
              <a:t>‹#›</a:t>
            </a:fld>
            <a:endParaRPr lang="en-ID"/>
          </a:p>
        </p:txBody>
      </p:sp>
    </p:spTree>
    <p:extLst>
      <p:ext uri="{BB962C8B-B14F-4D97-AF65-F5344CB8AC3E}">
        <p14:creationId xmlns:p14="http://schemas.microsoft.com/office/powerpoint/2010/main" val="1169581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E207-F899-41C9-BBB2-73D8BE73CA3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BF2D32B-E800-4164-AAE3-41C6323018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DB447A1-10B9-48A5-A99B-8CF99A4A7F6D}"/>
              </a:ext>
            </a:extLst>
          </p:cNvPr>
          <p:cNvSpPr>
            <a:spLocks noGrp="1"/>
          </p:cNvSpPr>
          <p:nvPr>
            <p:ph type="dt" sz="half" idx="10"/>
          </p:nvPr>
        </p:nvSpPr>
        <p:spPr/>
        <p:txBody>
          <a:bodyPr/>
          <a:lstStyle/>
          <a:p>
            <a:fld id="{C956EFC6-AEE7-4003-A61B-50DE10A7C470}" type="datetimeFigureOut">
              <a:rPr lang="en-ID" smtClean="0"/>
              <a:t>06/04/2021</a:t>
            </a:fld>
            <a:endParaRPr lang="en-ID"/>
          </a:p>
        </p:txBody>
      </p:sp>
      <p:sp>
        <p:nvSpPr>
          <p:cNvPr id="5" name="Footer Placeholder 4">
            <a:extLst>
              <a:ext uri="{FF2B5EF4-FFF2-40B4-BE49-F238E27FC236}">
                <a16:creationId xmlns:a16="http://schemas.microsoft.com/office/drawing/2014/main" id="{4CD2B37D-4C2B-46C3-AC12-8398AE10629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D67C6D4-A025-42DB-9AF7-04944A2A8E29}"/>
              </a:ext>
            </a:extLst>
          </p:cNvPr>
          <p:cNvSpPr>
            <a:spLocks noGrp="1"/>
          </p:cNvSpPr>
          <p:nvPr>
            <p:ph type="sldNum" sz="quarter" idx="12"/>
          </p:nvPr>
        </p:nvSpPr>
        <p:spPr/>
        <p:txBody>
          <a:bodyPr/>
          <a:lstStyle/>
          <a:p>
            <a:fld id="{9C43D488-DB70-4F50-9A21-C0926D310CE7}" type="slidenum">
              <a:rPr lang="en-ID" smtClean="0"/>
              <a:t>‹#›</a:t>
            </a:fld>
            <a:endParaRPr lang="en-ID"/>
          </a:p>
        </p:txBody>
      </p:sp>
    </p:spTree>
    <p:extLst>
      <p:ext uri="{BB962C8B-B14F-4D97-AF65-F5344CB8AC3E}">
        <p14:creationId xmlns:p14="http://schemas.microsoft.com/office/powerpoint/2010/main" val="3923396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658A-F5F6-4C98-AC77-1CA61F6E30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695DA7C9-D1ED-428B-8522-70B2A07A1E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4D1A1E-7FC8-435E-9624-81BE382C09AE}"/>
              </a:ext>
            </a:extLst>
          </p:cNvPr>
          <p:cNvSpPr>
            <a:spLocks noGrp="1"/>
          </p:cNvSpPr>
          <p:nvPr>
            <p:ph type="dt" sz="half" idx="10"/>
          </p:nvPr>
        </p:nvSpPr>
        <p:spPr/>
        <p:txBody>
          <a:bodyPr/>
          <a:lstStyle/>
          <a:p>
            <a:fld id="{C956EFC6-AEE7-4003-A61B-50DE10A7C470}" type="datetimeFigureOut">
              <a:rPr lang="en-ID" smtClean="0"/>
              <a:t>06/04/2021</a:t>
            </a:fld>
            <a:endParaRPr lang="en-ID"/>
          </a:p>
        </p:txBody>
      </p:sp>
      <p:sp>
        <p:nvSpPr>
          <p:cNvPr id="5" name="Footer Placeholder 4">
            <a:extLst>
              <a:ext uri="{FF2B5EF4-FFF2-40B4-BE49-F238E27FC236}">
                <a16:creationId xmlns:a16="http://schemas.microsoft.com/office/drawing/2014/main" id="{272EDE95-B390-4632-919C-E3F8108FB81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39A8845-526A-4189-966C-FF83CA37B43E}"/>
              </a:ext>
            </a:extLst>
          </p:cNvPr>
          <p:cNvSpPr>
            <a:spLocks noGrp="1"/>
          </p:cNvSpPr>
          <p:nvPr>
            <p:ph type="sldNum" sz="quarter" idx="12"/>
          </p:nvPr>
        </p:nvSpPr>
        <p:spPr/>
        <p:txBody>
          <a:bodyPr/>
          <a:lstStyle/>
          <a:p>
            <a:fld id="{9C43D488-DB70-4F50-9A21-C0926D310CE7}" type="slidenum">
              <a:rPr lang="en-ID" smtClean="0"/>
              <a:t>‹#›</a:t>
            </a:fld>
            <a:endParaRPr lang="en-ID"/>
          </a:p>
        </p:txBody>
      </p:sp>
    </p:spTree>
    <p:extLst>
      <p:ext uri="{BB962C8B-B14F-4D97-AF65-F5344CB8AC3E}">
        <p14:creationId xmlns:p14="http://schemas.microsoft.com/office/powerpoint/2010/main" val="1139645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0943-9BB0-4300-8431-D1E6FDE7434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B8FCB61-7B8B-474A-81FD-DA059B6895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1BCB140A-67D7-4D2F-A735-9E48293D67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B6757CD6-0877-4985-8BAC-CCF382ECF3BE}"/>
              </a:ext>
            </a:extLst>
          </p:cNvPr>
          <p:cNvSpPr>
            <a:spLocks noGrp="1"/>
          </p:cNvSpPr>
          <p:nvPr>
            <p:ph type="dt" sz="half" idx="10"/>
          </p:nvPr>
        </p:nvSpPr>
        <p:spPr/>
        <p:txBody>
          <a:bodyPr/>
          <a:lstStyle/>
          <a:p>
            <a:fld id="{C956EFC6-AEE7-4003-A61B-50DE10A7C470}" type="datetimeFigureOut">
              <a:rPr lang="en-ID" smtClean="0"/>
              <a:t>06/04/2021</a:t>
            </a:fld>
            <a:endParaRPr lang="en-ID"/>
          </a:p>
        </p:txBody>
      </p:sp>
      <p:sp>
        <p:nvSpPr>
          <p:cNvPr id="6" name="Footer Placeholder 5">
            <a:extLst>
              <a:ext uri="{FF2B5EF4-FFF2-40B4-BE49-F238E27FC236}">
                <a16:creationId xmlns:a16="http://schemas.microsoft.com/office/drawing/2014/main" id="{E31DE8F9-36E7-442D-80E2-B96D11D4733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AEC8609-BC9E-4799-B1FD-6D2D78C8275D}"/>
              </a:ext>
            </a:extLst>
          </p:cNvPr>
          <p:cNvSpPr>
            <a:spLocks noGrp="1"/>
          </p:cNvSpPr>
          <p:nvPr>
            <p:ph type="sldNum" sz="quarter" idx="12"/>
          </p:nvPr>
        </p:nvSpPr>
        <p:spPr/>
        <p:txBody>
          <a:bodyPr/>
          <a:lstStyle/>
          <a:p>
            <a:fld id="{9C43D488-DB70-4F50-9A21-C0926D310CE7}" type="slidenum">
              <a:rPr lang="en-ID" smtClean="0"/>
              <a:t>‹#›</a:t>
            </a:fld>
            <a:endParaRPr lang="en-ID"/>
          </a:p>
        </p:txBody>
      </p:sp>
    </p:spTree>
    <p:extLst>
      <p:ext uri="{BB962C8B-B14F-4D97-AF65-F5344CB8AC3E}">
        <p14:creationId xmlns:p14="http://schemas.microsoft.com/office/powerpoint/2010/main" val="214753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7459-497D-4464-ADF2-2F41C1813F79}"/>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19908558-E80A-4746-962B-7AE38A0D03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9AA653-435C-4F32-9200-3BCD2D8B74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FB15A5BE-9196-46E4-822A-8D50F2EECA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E6A0DE-96A3-4E51-BA6C-3004576847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0B6C859-CC47-47CF-A277-09D6B93B7453}"/>
              </a:ext>
            </a:extLst>
          </p:cNvPr>
          <p:cNvSpPr>
            <a:spLocks noGrp="1"/>
          </p:cNvSpPr>
          <p:nvPr>
            <p:ph type="dt" sz="half" idx="10"/>
          </p:nvPr>
        </p:nvSpPr>
        <p:spPr/>
        <p:txBody>
          <a:bodyPr/>
          <a:lstStyle/>
          <a:p>
            <a:fld id="{C956EFC6-AEE7-4003-A61B-50DE10A7C470}" type="datetimeFigureOut">
              <a:rPr lang="en-ID" smtClean="0"/>
              <a:t>06/04/2021</a:t>
            </a:fld>
            <a:endParaRPr lang="en-ID"/>
          </a:p>
        </p:txBody>
      </p:sp>
      <p:sp>
        <p:nvSpPr>
          <p:cNvPr id="8" name="Footer Placeholder 7">
            <a:extLst>
              <a:ext uri="{FF2B5EF4-FFF2-40B4-BE49-F238E27FC236}">
                <a16:creationId xmlns:a16="http://schemas.microsoft.com/office/drawing/2014/main" id="{57B77784-F110-4A99-B5D5-7A24E31364FC}"/>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F0CC269B-44BC-42EA-B2D6-051BA61F7857}"/>
              </a:ext>
            </a:extLst>
          </p:cNvPr>
          <p:cNvSpPr>
            <a:spLocks noGrp="1"/>
          </p:cNvSpPr>
          <p:nvPr>
            <p:ph type="sldNum" sz="quarter" idx="12"/>
          </p:nvPr>
        </p:nvSpPr>
        <p:spPr/>
        <p:txBody>
          <a:bodyPr/>
          <a:lstStyle/>
          <a:p>
            <a:fld id="{9C43D488-DB70-4F50-9A21-C0926D310CE7}" type="slidenum">
              <a:rPr lang="en-ID" smtClean="0"/>
              <a:t>‹#›</a:t>
            </a:fld>
            <a:endParaRPr lang="en-ID"/>
          </a:p>
        </p:txBody>
      </p:sp>
    </p:spTree>
    <p:extLst>
      <p:ext uri="{BB962C8B-B14F-4D97-AF65-F5344CB8AC3E}">
        <p14:creationId xmlns:p14="http://schemas.microsoft.com/office/powerpoint/2010/main" val="712483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03E1-2C8B-4D27-BE96-54C5AD2C2353}"/>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E6334FF5-2B4B-4372-B70A-DC2ED0CA6902}"/>
              </a:ext>
            </a:extLst>
          </p:cNvPr>
          <p:cNvSpPr>
            <a:spLocks noGrp="1"/>
          </p:cNvSpPr>
          <p:nvPr>
            <p:ph type="dt" sz="half" idx="10"/>
          </p:nvPr>
        </p:nvSpPr>
        <p:spPr/>
        <p:txBody>
          <a:bodyPr/>
          <a:lstStyle/>
          <a:p>
            <a:fld id="{C956EFC6-AEE7-4003-A61B-50DE10A7C470}" type="datetimeFigureOut">
              <a:rPr lang="en-ID" smtClean="0"/>
              <a:t>06/04/2021</a:t>
            </a:fld>
            <a:endParaRPr lang="en-ID"/>
          </a:p>
        </p:txBody>
      </p:sp>
      <p:sp>
        <p:nvSpPr>
          <p:cNvPr id="4" name="Footer Placeholder 3">
            <a:extLst>
              <a:ext uri="{FF2B5EF4-FFF2-40B4-BE49-F238E27FC236}">
                <a16:creationId xmlns:a16="http://schemas.microsoft.com/office/drawing/2014/main" id="{2CE44D35-5B57-4D3A-9285-EEFA4DA9756B}"/>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BC4571F-BDD9-4567-8403-3790D474DDA2}"/>
              </a:ext>
            </a:extLst>
          </p:cNvPr>
          <p:cNvSpPr>
            <a:spLocks noGrp="1"/>
          </p:cNvSpPr>
          <p:nvPr>
            <p:ph type="sldNum" sz="quarter" idx="12"/>
          </p:nvPr>
        </p:nvSpPr>
        <p:spPr/>
        <p:txBody>
          <a:bodyPr/>
          <a:lstStyle/>
          <a:p>
            <a:fld id="{9C43D488-DB70-4F50-9A21-C0926D310CE7}" type="slidenum">
              <a:rPr lang="en-ID" smtClean="0"/>
              <a:t>‹#›</a:t>
            </a:fld>
            <a:endParaRPr lang="en-ID"/>
          </a:p>
        </p:txBody>
      </p:sp>
    </p:spTree>
    <p:extLst>
      <p:ext uri="{BB962C8B-B14F-4D97-AF65-F5344CB8AC3E}">
        <p14:creationId xmlns:p14="http://schemas.microsoft.com/office/powerpoint/2010/main" val="156848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54D8-4B80-4058-B0F2-28A9D2CDF8E2}"/>
              </a:ext>
            </a:extLst>
          </p:cNvPr>
          <p:cNvSpPr>
            <a:spLocks noGrp="1"/>
          </p:cNvSpPr>
          <p:nvPr>
            <p:ph type="dt" sz="half" idx="10"/>
          </p:nvPr>
        </p:nvSpPr>
        <p:spPr/>
        <p:txBody>
          <a:bodyPr/>
          <a:lstStyle/>
          <a:p>
            <a:fld id="{C956EFC6-AEE7-4003-A61B-50DE10A7C470}" type="datetimeFigureOut">
              <a:rPr lang="en-ID" smtClean="0"/>
              <a:t>06/04/2021</a:t>
            </a:fld>
            <a:endParaRPr lang="en-ID"/>
          </a:p>
        </p:txBody>
      </p:sp>
      <p:sp>
        <p:nvSpPr>
          <p:cNvPr id="3" name="Footer Placeholder 2">
            <a:extLst>
              <a:ext uri="{FF2B5EF4-FFF2-40B4-BE49-F238E27FC236}">
                <a16:creationId xmlns:a16="http://schemas.microsoft.com/office/drawing/2014/main" id="{BAEAD2AC-277C-4DD3-8A8D-EAB6E3CD2A81}"/>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1D34E2C7-592E-486A-AB55-C2F159E16ADE}"/>
              </a:ext>
            </a:extLst>
          </p:cNvPr>
          <p:cNvSpPr>
            <a:spLocks noGrp="1"/>
          </p:cNvSpPr>
          <p:nvPr>
            <p:ph type="sldNum" sz="quarter" idx="12"/>
          </p:nvPr>
        </p:nvSpPr>
        <p:spPr/>
        <p:txBody>
          <a:bodyPr/>
          <a:lstStyle/>
          <a:p>
            <a:fld id="{9C43D488-DB70-4F50-9A21-C0926D310CE7}" type="slidenum">
              <a:rPr lang="en-ID" smtClean="0"/>
              <a:t>‹#›</a:t>
            </a:fld>
            <a:endParaRPr lang="en-ID"/>
          </a:p>
        </p:txBody>
      </p:sp>
    </p:spTree>
    <p:extLst>
      <p:ext uri="{BB962C8B-B14F-4D97-AF65-F5344CB8AC3E}">
        <p14:creationId xmlns:p14="http://schemas.microsoft.com/office/powerpoint/2010/main" val="2031276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1D89-A4C6-478C-8FCD-AC9DA40AE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DA64658D-B06D-4EF7-9D3D-E67E7B169D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7326F4BA-4C8A-4F5D-A34A-C5E88B358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E05DF0-BDD4-4E1A-A50B-BCA24AB97136}"/>
              </a:ext>
            </a:extLst>
          </p:cNvPr>
          <p:cNvSpPr>
            <a:spLocks noGrp="1"/>
          </p:cNvSpPr>
          <p:nvPr>
            <p:ph type="dt" sz="half" idx="10"/>
          </p:nvPr>
        </p:nvSpPr>
        <p:spPr/>
        <p:txBody>
          <a:bodyPr/>
          <a:lstStyle/>
          <a:p>
            <a:fld id="{C956EFC6-AEE7-4003-A61B-50DE10A7C470}" type="datetimeFigureOut">
              <a:rPr lang="en-ID" smtClean="0"/>
              <a:t>06/04/2021</a:t>
            </a:fld>
            <a:endParaRPr lang="en-ID"/>
          </a:p>
        </p:txBody>
      </p:sp>
      <p:sp>
        <p:nvSpPr>
          <p:cNvPr id="6" name="Footer Placeholder 5">
            <a:extLst>
              <a:ext uri="{FF2B5EF4-FFF2-40B4-BE49-F238E27FC236}">
                <a16:creationId xmlns:a16="http://schemas.microsoft.com/office/drawing/2014/main" id="{79DB4AA9-E68E-45FC-A39F-6FCD894B8CC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1E4C73E-18F3-42CF-8F80-161127854896}"/>
              </a:ext>
            </a:extLst>
          </p:cNvPr>
          <p:cNvSpPr>
            <a:spLocks noGrp="1"/>
          </p:cNvSpPr>
          <p:nvPr>
            <p:ph type="sldNum" sz="quarter" idx="12"/>
          </p:nvPr>
        </p:nvSpPr>
        <p:spPr/>
        <p:txBody>
          <a:bodyPr/>
          <a:lstStyle/>
          <a:p>
            <a:fld id="{9C43D488-DB70-4F50-9A21-C0926D310CE7}" type="slidenum">
              <a:rPr lang="en-ID" smtClean="0"/>
              <a:t>‹#›</a:t>
            </a:fld>
            <a:endParaRPr lang="en-ID"/>
          </a:p>
        </p:txBody>
      </p:sp>
    </p:spTree>
    <p:extLst>
      <p:ext uri="{BB962C8B-B14F-4D97-AF65-F5344CB8AC3E}">
        <p14:creationId xmlns:p14="http://schemas.microsoft.com/office/powerpoint/2010/main" val="612161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3B90-A025-4DF8-BFD4-809449B34A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51401299-381F-4CA3-A16D-0F10D94799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DFEB7A6D-32B2-4759-B96A-6B40FCD53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EAC627-0512-45F1-B173-871D8137D35D}"/>
              </a:ext>
            </a:extLst>
          </p:cNvPr>
          <p:cNvSpPr>
            <a:spLocks noGrp="1"/>
          </p:cNvSpPr>
          <p:nvPr>
            <p:ph type="dt" sz="half" idx="10"/>
          </p:nvPr>
        </p:nvSpPr>
        <p:spPr/>
        <p:txBody>
          <a:bodyPr/>
          <a:lstStyle/>
          <a:p>
            <a:fld id="{C956EFC6-AEE7-4003-A61B-50DE10A7C470}" type="datetimeFigureOut">
              <a:rPr lang="en-ID" smtClean="0"/>
              <a:t>06/04/2021</a:t>
            </a:fld>
            <a:endParaRPr lang="en-ID"/>
          </a:p>
        </p:txBody>
      </p:sp>
      <p:sp>
        <p:nvSpPr>
          <p:cNvPr id="6" name="Footer Placeholder 5">
            <a:extLst>
              <a:ext uri="{FF2B5EF4-FFF2-40B4-BE49-F238E27FC236}">
                <a16:creationId xmlns:a16="http://schemas.microsoft.com/office/drawing/2014/main" id="{4C7CDE1F-747F-4719-BF90-B8245AB63DB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C23C415-3CFD-47FE-A30F-F09FA781D5B8}"/>
              </a:ext>
            </a:extLst>
          </p:cNvPr>
          <p:cNvSpPr>
            <a:spLocks noGrp="1"/>
          </p:cNvSpPr>
          <p:nvPr>
            <p:ph type="sldNum" sz="quarter" idx="12"/>
          </p:nvPr>
        </p:nvSpPr>
        <p:spPr/>
        <p:txBody>
          <a:bodyPr/>
          <a:lstStyle/>
          <a:p>
            <a:fld id="{9C43D488-DB70-4F50-9A21-C0926D310CE7}" type="slidenum">
              <a:rPr lang="en-ID" smtClean="0"/>
              <a:t>‹#›</a:t>
            </a:fld>
            <a:endParaRPr lang="en-ID"/>
          </a:p>
        </p:txBody>
      </p:sp>
    </p:spTree>
    <p:extLst>
      <p:ext uri="{BB962C8B-B14F-4D97-AF65-F5344CB8AC3E}">
        <p14:creationId xmlns:p14="http://schemas.microsoft.com/office/powerpoint/2010/main" val="1962609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B2F0B1-0336-44B4-998C-9B2345BF8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F09E83E-3045-4EBC-8791-B2365AA785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8746B3B-8C6E-4721-8631-A959FF804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6EFC6-AEE7-4003-A61B-50DE10A7C470}" type="datetimeFigureOut">
              <a:rPr lang="en-ID" smtClean="0"/>
              <a:t>06/04/2021</a:t>
            </a:fld>
            <a:endParaRPr lang="en-ID"/>
          </a:p>
        </p:txBody>
      </p:sp>
      <p:sp>
        <p:nvSpPr>
          <p:cNvPr id="5" name="Footer Placeholder 4">
            <a:extLst>
              <a:ext uri="{FF2B5EF4-FFF2-40B4-BE49-F238E27FC236}">
                <a16:creationId xmlns:a16="http://schemas.microsoft.com/office/drawing/2014/main" id="{2973DFC6-14FB-4DDE-894E-4EDA36938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DF48755B-6121-45FF-AAD8-7A8BB3606A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3D488-DB70-4F50-9A21-C0926D310CE7}" type="slidenum">
              <a:rPr lang="en-ID" smtClean="0"/>
              <a:t>‹#›</a:t>
            </a:fld>
            <a:endParaRPr lang="en-ID"/>
          </a:p>
        </p:txBody>
      </p:sp>
    </p:spTree>
    <p:extLst>
      <p:ext uri="{BB962C8B-B14F-4D97-AF65-F5344CB8AC3E}">
        <p14:creationId xmlns:p14="http://schemas.microsoft.com/office/powerpoint/2010/main" val="2899061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4759296-3F12-4F98-9C5C-A814E7DFE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0840D373-85CF-4525-9628-E4B7901A8963}"/>
              </a:ext>
            </a:extLst>
          </p:cNvPr>
          <p:cNvSpPr txBox="1"/>
          <p:nvPr/>
        </p:nvSpPr>
        <p:spPr>
          <a:xfrm>
            <a:off x="344555" y="3495260"/>
            <a:ext cx="7467109" cy="1380314"/>
          </a:xfrm>
          <a:prstGeom prst="rect">
            <a:avLst/>
          </a:prstGeom>
          <a:noFill/>
        </p:spPr>
        <p:txBody>
          <a:bodyPr wrap="none" rtlCol="0">
            <a:spAutoFit/>
          </a:bodyPr>
          <a:lstStyle/>
          <a:p>
            <a:pPr>
              <a:lnSpc>
                <a:spcPts val="5000"/>
              </a:lnSpc>
            </a:pPr>
            <a:r>
              <a:rPr lang="en-US" sz="4900" kern="0" dirty="0">
                <a:solidFill>
                  <a:srgbClr val="FFFFFF"/>
                </a:solidFill>
                <a:latin typeface="Circular Std Bold" panose="020B0804020101010102" pitchFamily="34" charset="0"/>
                <a:cs typeface="Circular Std Bold" panose="020B0804020101010102" pitchFamily="34" charset="0"/>
              </a:rPr>
              <a:t>Session 1:</a:t>
            </a:r>
          </a:p>
          <a:p>
            <a:pPr>
              <a:lnSpc>
                <a:spcPts val="5000"/>
              </a:lnSpc>
            </a:pPr>
            <a:r>
              <a:rPr lang="en-US" sz="4900" kern="0" dirty="0">
                <a:solidFill>
                  <a:srgbClr val="FFFFFF"/>
                </a:solidFill>
                <a:latin typeface="Circular Std Bold" panose="020B0804020101010102" pitchFamily="34" charset="0"/>
                <a:cs typeface="Circular Std Bold" panose="020B0804020101010102" pitchFamily="34" charset="0"/>
              </a:rPr>
              <a:t>Introduction to Data Science</a:t>
            </a:r>
            <a:endParaRPr lang="en-ID" sz="4900" kern="0" dirty="0">
              <a:solidFill>
                <a:srgbClr val="FFFFFF"/>
              </a:solidFill>
              <a:latin typeface="Circular Std Bold" panose="020B0804020101010102" pitchFamily="34" charset="0"/>
              <a:cs typeface="Circular Std Bold" panose="020B0804020101010102" pitchFamily="34" charset="0"/>
            </a:endParaRPr>
          </a:p>
        </p:txBody>
      </p:sp>
      <p:sp>
        <p:nvSpPr>
          <p:cNvPr id="9" name="TextBox 8">
            <a:extLst>
              <a:ext uri="{FF2B5EF4-FFF2-40B4-BE49-F238E27FC236}">
                <a16:creationId xmlns:a16="http://schemas.microsoft.com/office/drawing/2014/main" id="{EF903F51-3FCD-4B15-A62B-B9E21363535E}"/>
              </a:ext>
            </a:extLst>
          </p:cNvPr>
          <p:cNvSpPr txBox="1"/>
          <p:nvPr/>
        </p:nvSpPr>
        <p:spPr>
          <a:xfrm>
            <a:off x="344555" y="4640436"/>
            <a:ext cx="2720617" cy="661207"/>
          </a:xfrm>
          <a:prstGeom prst="rect">
            <a:avLst/>
          </a:prstGeom>
          <a:noFill/>
        </p:spPr>
        <p:txBody>
          <a:bodyPr wrap="none" rtlCol="0">
            <a:spAutoFit/>
          </a:bodyPr>
          <a:lstStyle/>
          <a:p>
            <a:pPr>
              <a:lnSpc>
                <a:spcPts val="5000"/>
              </a:lnSpc>
            </a:pPr>
            <a:r>
              <a:rPr lang="en-US" sz="2600" kern="0" dirty="0">
                <a:solidFill>
                  <a:srgbClr val="FFFFFF"/>
                </a:solidFill>
                <a:latin typeface="Circular Std Book" panose="020B0604020101020102" pitchFamily="34" charset="0"/>
                <a:cs typeface="Circular Std Book" panose="020B0604020101020102" pitchFamily="34" charset="0"/>
              </a:rPr>
              <a:t>Data Science Roles</a:t>
            </a:r>
            <a:endParaRPr lang="en-ID" sz="2600" kern="0" dirty="0">
              <a:solidFill>
                <a:srgbClr val="FFFFFF"/>
              </a:solidFill>
              <a:latin typeface="Circular Std Book" panose="020B0604020101020102" pitchFamily="34" charset="0"/>
              <a:cs typeface="Circular Std Book" panose="020B0604020101020102" pitchFamily="34" charset="0"/>
            </a:endParaRPr>
          </a:p>
        </p:txBody>
      </p:sp>
      <p:sp>
        <p:nvSpPr>
          <p:cNvPr id="10" name="TextBox 9">
            <a:extLst>
              <a:ext uri="{FF2B5EF4-FFF2-40B4-BE49-F238E27FC236}">
                <a16:creationId xmlns:a16="http://schemas.microsoft.com/office/drawing/2014/main" id="{65A7D7CE-6234-4FDD-8C2D-15C711CB17A9}"/>
              </a:ext>
            </a:extLst>
          </p:cNvPr>
          <p:cNvSpPr txBox="1"/>
          <p:nvPr/>
        </p:nvSpPr>
        <p:spPr>
          <a:xfrm>
            <a:off x="344555" y="2840529"/>
            <a:ext cx="1875706" cy="657872"/>
          </a:xfrm>
          <a:prstGeom prst="rect">
            <a:avLst/>
          </a:prstGeom>
          <a:noFill/>
        </p:spPr>
        <p:txBody>
          <a:bodyPr wrap="none" rtlCol="0">
            <a:spAutoFit/>
          </a:bodyPr>
          <a:lstStyle/>
          <a:p>
            <a:pPr>
              <a:lnSpc>
                <a:spcPts val="5000"/>
              </a:lnSpc>
            </a:pPr>
            <a:r>
              <a:rPr lang="en-US" sz="2500" kern="100" spc="20" dirty="0">
                <a:solidFill>
                  <a:srgbClr val="51BB7C"/>
                </a:solidFill>
                <a:latin typeface="Circular Std Book" panose="020B0604020101020102" pitchFamily="34" charset="0"/>
                <a:cs typeface="Circular Std Book" panose="020B0604020101020102" pitchFamily="34" charset="0"/>
              </a:rPr>
              <a:t>Data Science</a:t>
            </a:r>
            <a:endParaRPr lang="en-ID" sz="2500" kern="100" spc="20" dirty="0">
              <a:solidFill>
                <a:srgbClr val="51BB7C"/>
              </a:solidFill>
              <a:latin typeface="Circular Std Book" panose="020B0604020101020102" pitchFamily="34" charset="0"/>
              <a:cs typeface="Circular Std Book" panose="020B0604020101020102" pitchFamily="34" charset="0"/>
            </a:endParaRPr>
          </a:p>
        </p:txBody>
      </p:sp>
      <p:sp>
        <p:nvSpPr>
          <p:cNvPr id="12" name="TextBox 11">
            <a:extLst>
              <a:ext uri="{FF2B5EF4-FFF2-40B4-BE49-F238E27FC236}">
                <a16:creationId xmlns:a16="http://schemas.microsoft.com/office/drawing/2014/main" id="{3F50B3C5-55A7-4C2D-91AF-7FE367C33C9C}"/>
              </a:ext>
            </a:extLst>
          </p:cNvPr>
          <p:cNvSpPr txBox="1"/>
          <p:nvPr/>
        </p:nvSpPr>
        <p:spPr>
          <a:xfrm>
            <a:off x="344555" y="265249"/>
            <a:ext cx="1324145" cy="615618"/>
          </a:xfrm>
          <a:prstGeom prst="rect">
            <a:avLst/>
          </a:prstGeom>
          <a:noFill/>
        </p:spPr>
        <p:txBody>
          <a:bodyPr wrap="none" rtlCol="0">
            <a:spAutoFit/>
          </a:bodyPr>
          <a:lstStyle/>
          <a:p>
            <a:pPr>
              <a:lnSpc>
                <a:spcPts val="5000"/>
              </a:lnSpc>
            </a:pPr>
            <a:r>
              <a:rPr lang="en-US" sz="1300" kern="100" spc="300" dirty="0">
                <a:solidFill>
                  <a:srgbClr val="FFFFFF"/>
                </a:solidFill>
                <a:latin typeface="Circular Std Bold" panose="020B0804020101010102" pitchFamily="34" charset="0"/>
                <a:cs typeface="Circular Std Bold" panose="020B0804020101010102" pitchFamily="34" charset="0"/>
              </a:rPr>
              <a:t>MODUL 01</a:t>
            </a:r>
            <a:endParaRPr lang="en-ID" sz="1300" kern="100" spc="300" dirty="0">
              <a:solidFill>
                <a:srgbClr val="FFFFFF"/>
              </a:solidFill>
              <a:latin typeface="Circular Std Bold" panose="020B0804020101010102" pitchFamily="34" charset="0"/>
              <a:cs typeface="Circular Std Bold" panose="020B0804020101010102" pitchFamily="34" charset="0"/>
            </a:endParaRPr>
          </a:p>
        </p:txBody>
      </p:sp>
    </p:spTree>
    <p:extLst>
      <p:ext uri="{BB962C8B-B14F-4D97-AF65-F5344CB8AC3E}">
        <p14:creationId xmlns:p14="http://schemas.microsoft.com/office/powerpoint/2010/main" val="3998772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EB4E27-8529-4AA3-A6A6-D482E36A9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9291" cy="6858000"/>
          </a:xfrm>
          <a:prstGeom prst="rect">
            <a:avLst/>
          </a:prstGeom>
        </p:spPr>
      </p:pic>
      <p:sp>
        <p:nvSpPr>
          <p:cNvPr id="8" name="TextBox 7">
            <a:extLst>
              <a:ext uri="{FF2B5EF4-FFF2-40B4-BE49-F238E27FC236}">
                <a16:creationId xmlns:a16="http://schemas.microsoft.com/office/drawing/2014/main" id="{488303DC-6873-4AA7-A08B-892F7737C090}"/>
              </a:ext>
            </a:extLst>
          </p:cNvPr>
          <p:cNvSpPr txBox="1"/>
          <p:nvPr/>
        </p:nvSpPr>
        <p:spPr>
          <a:xfrm>
            <a:off x="343764" y="488065"/>
            <a:ext cx="3276859" cy="612475"/>
          </a:xfrm>
          <a:prstGeom prst="rect">
            <a:avLst/>
          </a:prstGeom>
          <a:noFill/>
        </p:spPr>
        <p:txBody>
          <a:bodyPr wrap="none" rtlCol="0">
            <a:spAutoFit/>
          </a:bodyPr>
          <a:lstStyle/>
          <a:p>
            <a:pPr>
              <a:lnSpc>
                <a:spcPts val="4000"/>
              </a:lnSpc>
            </a:pPr>
            <a:r>
              <a:rPr lang="en-US" sz="4000" b="0" i="0" dirty="0">
                <a:solidFill>
                  <a:srgbClr val="2E2E2E"/>
                </a:solidFill>
                <a:effectLst/>
                <a:latin typeface="NexusSans"/>
              </a:rPr>
              <a:t>Domain Expert</a:t>
            </a:r>
            <a:endParaRPr lang="en-US" sz="4000" spc="20" dirty="0">
              <a:solidFill>
                <a:srgbClr val="0D1115"/>
              </a:solidFill>
              <a:latin typeface="Circular Std Bold" panose="020B0804020101010102" pitchFamily="34" charset="0"/>
              <a:cs typeface="Circular Std Bold" panose="020B0804020101010102" pitchFamily="34" charset="0"/>
            </a:endParaRPr>
          </a:p>
        </p:txBody>
      </p:sp>
      <p:pic>
        <p:nvPicPr>
          <p:cNvPr id="3" name="Picture 2">
            <a:extLst>
              <a:ext uri="{FF2B5EF4-FFF2-40B4-BE49-F238E27FC236}">
                <a16:creationId xmlns:a16="http://schemas.microsoft.com/office/drawing/2014/main" id="{A6FB152E-41B3-4CD3-95D6-DF4F64ADC44A}"/>
              </a:ext>
            </a:extLst>
          </p:cNvPr>
          <p:cNvPicPr>
            <a:picLocks noChangeAspect="1"/>
          </p:cNvPicPr>
          <p:nvPr/>
        </p:nvPicPr>
        <p:blipFill>
          <a:blip r:embed="rId4"/>
          <a:stretch>
            <a:fillRect/>
          </a:stretch>
        </p:blipFill>
        <p:spPr>
          <a:xfrm>
            <a:off x="1586788" y="1883884"/>
            <a:ext cx="9015713" cy="4895448"/>
          </a:xfrm>
          <a:prstGeom prst="rect">
            <a:avLst/>
          </a:prstGeom>
        </p:spPr>
      </p:pic>
    </p:spTree>
    <p:extLst>
      <p:ext uri="{BB962C8B-B14F-4D97-AF65-F5344CB8AC3E}">
        <p14:creationId xmlns:p14="http://schemas.microsoft.com/office/powerpoint/2010/main" val="175687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EB4E27-8529-4AA3-A6A6-D482E36A9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 y="0"/>
            <a:ext cx="12189291" cy="6858000"/>
          </a:xfrm>
          <a:prstGeom prst="rect">
            <a:avLst/>
          </a:prstGeom>
        </p:spPr>
      </p:pic>
      <p:sp>
        <p:nvSpPr>
          <p:cNvPr id="8" name="TextBox 7">
            <a:extLst>
              <a:ext uri="{FF2B5EF4-FFF2-40B4-BE49-F238E27FC236}">
                <a16:creationId xmlns:a16="http://schemas.microsoft.com/office/drawing/2014/main" id="{488303DC-6873-4AA7-A08B-892F7737C090}"/>
              </a:ext>
            </a:extLst>
          </p:cNvPr>
          <p:cNvSpPr txBox="1"/>
          <p:nvPr/>
        </p:nvSpPr>
        <p:spPr>
          <a:xfrm>
            <a:off x="343764" y="488065"/>
            <a:ext cx="2626745" cy="612475"/>
          </a:xfrm>
          <a:prstGeom prst="rect">
            <a:avLst/>
          </a:prstGeom>
          <a:noFill/>
        </p:spPr>
        <p:txBody>
          <a:bodyPr wrap="none" rtlCol="0">
            <a:spAutoFit/>
          </a:bodyPr>
          <a:lstStyle/>
          <a:p>
            <a:pPr>
              <a:lnSpc>
                <a:spcPts val="4000"/>
              </a:lnSpc>
            </a:pPr>
            <a:r>
              <a:rPr lang="en-US" sz="4000" b="0" i="0" dirty="0">
                <a:solidFill>
                  <a:srgbClr val="2E2E2E"/>
                </a:solidFill>
                <a:effectLst/>
                <a:latin typeface="NexusSans"/>
              </a:rPr>
              <a:t>Other Roles</a:t>
            </a:r>
          </a:p>
        </p:txBody>
      </p:sp>
      <p:pic>
        <p:nvPicPr>
          <p:cNvPr id="4" name="Picture 3">
            <a:extLst>
              <a:ext uri="{FF2B5EF4-FFF2-40B4-BE49-F238E27FC236}">
                <a16:creationId xmlns:a16="http://schemas.microsoft.com/office/drawing/2014/main" id="{EAAC0043-25F3-4F2A-97CF-2B480EB707CD}"/>
              </a:ext>
            </a:extLst>
          </p:cNvPr>
          <p:cNvPicPr>
            <a:picLocks noChangeAspect="1"/>
          </p:cNvPicPr>
          <p:nvPr/>
        </p:nvPicPr>
        <p:blipFill rotWithShape="1">
          <a:blip r:embed="rId4"/>
          <a:srcRect l="4807"/>
          <a:stretch/>
        </p:blipFill>
        <p:spPr>
          <a:xfrm>
            <a:off x="301126" y="2295696"/>
            <a:ext cx="11589745" cy="3367147"/>
          </a:xfrm>
          <a:prstGeom prst="rect">
            <a:avLst/>
          </a:prstGeom>
        </p:spPr>
      </p:pic>
    </p:spTree>
    <p:extLst>
      <p:ext uri="{BB962C8B-B14F-4D97-AF65-F5344CB8AC3E}">
        <p14:creationId xmlns:p14="http://schemas.microsoft.com/office/powerpoint/2010/main" val="965136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EB4E27-8529-4AA3-A6A6-D482E36A9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 y="0"/>
            <a:ext cx="12189291" cy="6858000"/>
          </a:xfrm>
          <a:prstGeom prst="rect">
            <a:avLst/>
          </a:prstGeom>
        </p:spPr>
      </p:pic>
      <p:sp>
        <p:nvSpPr>
          <p:cNvPr id="8" name="TextBox 7">
            <a:extLst>
              <a:ext uri="{FF2B5EF4-FFF2-40B4-BE49-F238E27FC236}">
                <a16:creationId xmlns:a16="http://schemas.microsoft.com/office/drawing/2014/main" id="{488303DC-6873-4AA7-A08B-892F7737C090}"/>
              </a:ext>
            </a:extLst>
          </p:cNvPr>
          <p:cNvSpPr txBox="1"/>
          <p:nvPr/>
        </p:nvSpPr>
        <p:spPr>
          <a:xfrm>
            <a:off x="343764" y="488065"/>
            <a:ext cx="2459328" cy="612475"/>
          </a:xfrm>
          <a:prstGeom prst="rect">
            <a:avLst/>
          </a:prstGeom>
          <a:noFill/>
        </p:spPr>
        <p:txBody>
          <a:bodyPr wrap="none" rtlCol="0">
            <a:spAutoFit/>
          </a:bodyPr>
          <a:lstStyle/>
          <a:p>
            <a:pPr>
              <a:lnSpc>
                <a:spcPts val="4000"/>
              </a:lnSpc>
            </a:pPr>
            <a:r>
              <a:rPr lang="en-US" sz="4000" b="0" i="0" dirty="0">
                <a:solidFill>
                  <a:srgbClr val="2E2E2E"/>
                </a:solidFill>
                <a:effectLst/>
                <a:latin typeface="NexusSans"/>
              </a:rPr>
              <a:t>Conclusion</a:t>
            </a:r>
          </a:p>
        </p:txBody>
      </p:sp>
      <p:pic>
        <p:nvPicPr>
          <p:cNvPr id="3" name="Picture 2">
            <a:extLst>
              <a:ext uri="{FF2B5EF4-FFF2-40B4-BE49-F238E27FC236}">
                <a16:creationId xmlns:a16="http://schemas.microsoft.com/office/drawing/2014/main" id="{109C963E-6D7A-4389-9DC6-3CA698EE105B}"/>
              </a:ext>
            </a:extLst>
          </p:cNvPr>
          <p:cNvPicPr>
            <a:picLocks noChangeAspect="1"/>
          </p:cNvPicPr>
          <p:nvPr/>
        </p:nvPicPr>
        <p:blipFill>
          <a:blip r:embed="rId4"/>
          <a:stretch>
            <a:fillRect/>
          </a:stretch>
        </p:blipFill>
        <p:spPr>
          <a:xfrm>
            <a:off x="1733549" y="1830865"/>
            <a:ext cx="8724900" cy="4914900"/>
          </a:xfrm>
          <a:prstGeom prst="rect">
            <a:avLst/>
          </a:prstGeom>
        </p:spPr>
      </p:pic>
    </p:spTree>
    <p:extLst>
      <p:ext uri="{BB962C8B-B14F-4D97-AF65-F5344CB8AC3E}">
        <p14:creationId xmlns:p14="http://schemas.microsoft.com/office/powerpoint/2010/main" val="191291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EB4E27-8529-4AA3-A6A6-D482E36A9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 y="0"/>
            <a:ext cx="12189291" cy="6858000"/>
          </a:xfrm>
          <a:prstGeom prst="rect">
            <a:avLst/>
          </a:prstGeom>
        </p:spPr>
      </p:pic>
      <p:sp>
        <p:nvSpPr>
          <p:cNvPr id="8" name="TextBox 7">
            <a:extLst>
              <a:ext uri="{FF2B5EF4-FFF2-40B4-BE49-F238E27FC236}">
                <a16:creationId xmlns:a16="http://schemas.microsoft.com/office/drawing/2014/main" id="{488303DC-6873-4AA7-A08B-892F7737C090}"/>
              </a:ext>
            </a:extLst>
          </p:cNvPr>
          <p:cNvSpPr txBox="1"/>
          <p:nvPr/>
        </p:nvSpPr>
        <p:spPr>
          <a:xfrm>
            <a:off x="343764" y="488065"/>
            <a:ext cx="2459328" cy="612475"/>
          </a:xfrm>
          <a:prstGeom prst="rect">
            <a:avLst/>
          </a:prstGeom>
          <a:noFill/>
        </p:spPr>
        <p:txBody>
          <a:bodyPr wrap="none" rtlCol="0">
            <a:spAutoFit/>
          </a:bodyPr>
          <a:lstStyle/>
          <a:p>
            <a:pPr>
              <a:lnSpc>
                <a:spcPts val="4000"/>
              </a:lnSpc>
            </a:pPr>
            <a:r>
              <a:rPr lang="en-US" sz="4000" b="0" i="0" dirty="0">
                <a:solidFill>
                  <a:srgbClr val="2E2E2E"/>
                </a:solidFill>
                <a:effectLst/>
                <a:latin typeface="NexusSans"/>
              </a:rPr>
              <a:t>Conclusion</a:t>
            </a:r>
          </a:p>
        </p:txBody>
      </p:sp>
      <p:pic>
        <p:nvPicPr>
          <p:cNvPr id="4" name="Picture 3">
            <a:extLst>
              <a:ext uri="{FF2B5EF4-FFF2-40B4-BE49-F238E27FC236}">
                <a16:creationId xmlns:a16="http://schemas.microsoft.com/office/drawing/2014/main" id="{5CADC24C-6721-4BA4-BD55-A85811413E44}"/>
              </a:ext>
            </a:extLst>
          </p:cNvPr>
          <p:cNvPicPr>
            <a:picLocks noChangeAspect="1"/>
          </p:cNvPicPr>
          <p:nvPr/>
        </p:nvPicPr>
        <p:blipFill>
          <a:blip r:embed="rId4"/>
          <a:stretch>
            <a:fillRect/>
          </a:stretch>
        </p:blipFill>
        <p:spPr>
          <a:xfrm>
            <a:off x="309561" y="2320771"/>
            <a:ext cx="11572875" cy="3714750"/>
          </a:xfrm>
          <a:prstGeom prst="rect">
            <a:avLst/>
          </a:prstGeom>
        </p:spPr>
      </p:pic>
    </p:spTree>
    <p:extLst>
      <p:ext uri="{BB962C8B-B14F-4D97-AF65-F5344CB8AC3E}">
        <p14:creationId xmlns:p14="http://schemas.microsoft.com/office/powerpoint/2010/main" val="121170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B7B2811-3A6A-470D-A0E8-D96CBBB2B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 y="0"/>
            <a:ext cx="12189291" cy="6858000"/>
          </a:xfrm>
          <a:prstGeom prst="rect">
            <a:avLst/>
          </a:prstGeom>
        </p:spPr>
      </p:pic>
      <p:sp>
        <p:nvSpPr>
          <p:cNvPr id="8" name="TextBox 7">
            <a:extLst>
              <a:ext uri="{FF2B5EF4-FFF2-40B4-BE49-F238E27FC236}">
                <a16:creationId xmlns:a16="http://schemas.microsoft.com/office/drawing/2014/main" id="{8775E402-9051-49E2-9038-835CD9DAA839}"/>
              </a:ext>
            </a:extLst>
          </p:cNvPr>
          <p:cNvSpPr txBox="1"/>
          <p:nvPr/>
        </p:nvSpPr>
        <p:spPr>
          <a:xfrm>
            <a:off x="343764" y="488065"/>
            <a:ext cx="2484976" cy="612475"/>
          </a:xfrm>
          <a:prstGeom prst="rect">
            <a:avLst/>
          </a:prstGeom>
          <a:noFill/>
        </p:spPr>
        <p:txBody>
          <a:bodyPr wrap="none" rtlCol="0">
            <a:spAutoFit/>
          </a:bodyPr>
          <a:lstStyle/>
          <a:p>
            <a:pPr>
              <a:lnSpc>
                <a:spcPts val="4000"/>
              </a:lnSpc>
            </a:pPr>
            <a:r>
              <a:rPr lang="en-US" sz="4000" spc="20" dirty="0">
                <a:solidFill>
                  <a:srgbClr val="FFFFFF"/>
                </a:solidFill>
                <a:latin typeface="Circular Std Bold" panose="020B0804020101010102" pitchFamily="34" charset="0"/>
                <a:cs typeface="Circular Std Bold" panose="020B0804020101010102" pitchFamily="34" charset="0"/>
              </a:rPr>
              <a:t>Conclusion</a:t>
            </a:r>
          </a:p>
        </p:txBody>
      </p:sp>
      <p:sp>
        <p:nvSpPr>
          <p:cNvPr id="6" name="TextBox 5">
            <a:extLst>
              <a:ext uri="{FF2B5EF4-FFF2-40B4-BE49-F238E27FC236}">
                <a16:creationId xmlns:a16="http://schemas.microsoft.com/office/drawing/2014/main" id="{5BFC8B18-DA2D-45B4-885E-C47937DD309A}"/>
              </a:ext>
            </a:extLst>
          </p:cNvPr>
          <p:cNvSpPr txBox="1"/>
          <p:nvPr/>
        </p:nvSpPr>
        <p:spPr>
          <a:xfrm>
            <a:off x="1941031" y="2825108"/>
            <a:ext cx="8309934" cy="769441"/>
          </a:xfrm>
          <a:prstGeom prst="rect">
            <a:avLst/>
          </a:prstGeom>
          <a:noFill/>
        </p:spPr>
        <p:txBody>
          <a:bodyPr wrap="square">
            <a:spAutoFit/>
          </a:bodyPr>
          <a:lstStyle/>
          <a:p>
            <a:pPr algn="ctr"/>
            <a:r>
              <a:rPr lang="en-US" sz="4400" b="0" i="0" u="none" strike="noStrike" baseline="0" dirty="0">
                <a:solidFill>
                  <a:srgbClr val="F2F2F3"/>
                </a:solidFill>
                <a:latin typeface="Circular Std Bold" panose="020B0804020101010102"/>
              </a:rPr>
              <a:t>“Keep it </a:t>
            </a:r>
            <a:r>
              <a:rPr lang="en-US" sz="4400" b="1" i="0" u="none" strike="noStrike" baseline="0" dirty="0">
                <a:solidFill>
                  <a:srgbClr val="FFFFFF"/>
                </a:solidFill>
                <a:latin typeface="Circular Std Bold" panose="020B0804020101010102"/>
              </a:rPr>
              <a:t>lean</a:t>
            </a:r>
            <a:r>
              <a:rPr lang="en-US" sz="4400" b="0" i="0" u="none" strike="noStrike" baseline="0" dirty="0">
                <a:solidFill>
                  <a:srgbClr val="F2F2F3"/>
                </a:solidFill>
                <a:latin typeface="Circular Std Bold" panose="020B0804020101010102"/>
              </a:rPr>
              <a:t>, and </a:t>
            </a:r>
            <a:r>
              <a:rPr lang="en-US" sz="4400" b="1" i="0" u="none" strike="noStrike" baseline="0" dirty="0">
                <a:solidFill>
                  <a:srgbClr val="FFFFFF"/>
                </a:solidFill>
                <a:latin typeface="Circular Std Bold" panose="020B0804020101010102"/>
              </a:rPr>
              <a:t>Grow </a:t>
            </a:r>
            <a:r>
              <a:rPr lang="en-US" sz="4400" b="0" i="0" u="none" strike="noStrike" baseline="0" dirty="0">
                <a:solidFill>
                  <a:srgbClr val="F2F2F3"/>
                </a:solidFill>
                <a:latin typeface="Circular Std Bold" panose="020B0804020101010102"/>
              </a:rPr>
              <a:t>as you go”</a:t>
            </a:r>
            <a:endParaRPr lang="en-ID" sz="4400" dirty="0">
              <a:latin typeface="Circular Std Bold" panose="020B0804020101010102"/>
            </a:endParaRPr>
          </a:p>
        </p:txBody>
      </p:sp>
      <p:sp>
        <p:nvSpPr>
          <p:cNvPr id="10" name="TextBox 9">
            <a:extLst>
              <a:ext uri="{FF2B5EF4-FFF2-40B4-BE49-F238E27FC236}">
                <a16:creationId xmlns:a16="http://schemas.microsoft.com/office/drawing/2014/main" id="{7DE071E6-F9B6-499A-94B9-7B34BB2C8DF5}"/>
              </a:ext>
            </a:extLst>
          </p:cNvPr>
          <p:cNvSpPr txBox="1"/>
          <p:nvPr/>
        </p:nvSpPr>
        <p:spPr>
          <a:xfrm>
            <a:off x="2274522" y="3925648"/>
            <a:ext cx="7642952" cy="707886"/>
          </a:xfrm>
          <a:prstGeom prst="rect">
            <a:avLst/>
          </a:prstGeom>
          <a:noFill/>
        </p:spPr>
        <p:txBody>
          <a:bodyPr wrap="square">
            <a:spAutoFit/>
          </a:bodyPr>
          <a:lstStyle/>
          <a:p>
            <a:pPr algn="ctr"/>
            <a:r>
              <a:rPr lang="en-ID" sz="4000" b="0" i="0" u="none" strike="noStrike" baseline="0" dirty="0">
                <a:solidFill>
                  <a:srgbClr val="F2F2F3"/>
                </a:solidFill>
                <a:latin typeface="CircularStd-Book"/>
              </a:rPr>
              <a:t>Introduction To Data Science</a:t>
            </a:r>
            <a:endParaRPr lang="en-ID" sz="1400" dirty="0"/>
          </a:p>
        </p:txBody>
      </p:sp>
      <p:cxnSp>
        <p:nvCxnSpPr>
          <p:cNvPr id="11" name="Straight Connector 10">
            <a:extLst>
              <a:ext uri="{FF2B5EF4-FFF2-40B4-BE49-F238E27FC236}">
                <a16:creationId xmlns:a16="http://schemas.microsoft.com/office/drawing/2014/main" id="{C0776620-1FAE-41A3-84A2-EC837C982164}"/>
              </a:ext>
            </a:extLst>
          </p:cNvPr>
          <p:cNvCxnSpPr>
            <a:cxnSpLocks/>
          </p:cNvCxnSpPr>
          <p:nvPr/>
        </p:nvCxnSpPr>
        <p:spPr>
          <a:xfrm>
            <a:off x="2653227" y="3779562"/>
            <a:ext cx="688554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31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EB4E27-8529-4AA3-A6A6-D482E36A9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 y="0"/>
            <a:ext cx="12189291" cy="6858000"/>
          </a:xfrm>
          <a:prstGeom prst="rect">
            <a:avLst/>
          </a:prstGeom>
        </p:spPr>
      </p:pic>
      <p:sp>
        <p:nvSpPr>
          <p:cNvPr id="8" name="TextBox 7">
            <a:extLst>
              <a:ext uri="{FF2B5EF4-FFF2-40B4-BE49-F238E27FC236}">
                <a16:creationId xmlns:a16="http://schemas.microsoft.com/office/drawing/2014/main" id="{488303DC-6873-4AA7-A08B-892F7737C090}"/>
              </a:ext>
            </a:extLst>
          </p:cNvPr>
          <p:cNvSpPr txBox="1"/>
          <p:nvPr/>
        </p:nvSpPr>
        <p:spPr>
          <a:xfrm>
            <a:off x="343764" y="488065"/>
            <a:ext cx="4104585" cy="612475"/>
          </a:xfrm>
          <a:prstGeom prst="rect">
            <a:avLst/>
          </a:prstGeom>
          <a:noFill/>
        </p:spPr>
        <p:txBody>
          <a:bodyPr wrap="none" rtlCol="0">
            <a:spAutoFit/>
          </a:bodyPr>
          <a:lstStyle/>
          <a:p>
            <a:pPr>
              <a:lnSpc>
                <a:spcPts val="4000"/>
              </a:lnSpc>
            </a:pPr>
            <a:r>
              <a:rPr lang="en-US" sz="4000" spc="20" dirty="0">
                <a:solidFill>
                  <a:srgbClr val="0D1115"/>
                </a:solidFill>
                <a:latin typeface="Circular Std Bold" panose="020B0804020101010102" pitchFamily="34" charset="0"/>
                <a:cs typeface="Circular Std Bold" panose="020B0804020101010102" pitchFamily="34" charset="0"/>
              </a:rPr>
              <a:t>Data Science Roles</a:t>
            </a:r>
          </a:p>
        </p:txBody>
      </p:sp>
      <p:pic>
        <p:nvPicPr>
          <p:cNvPr id="3" name="Picture 2">
            <a:extLst>
              <a:ext uri="{FF2B5EF4-FFF2-40B4-BE49-F238E27FC236}">
                <a16:creationId xmlns:a16="http://schemas.microsoft.com/office/drawing/2014/main" id="{9B10C415-70CE-414E-A8CC-52A2EEBF8360}"/>
              </a:ext>
            </a:extLst>
          </p:cNvPr>
          <p:cNvPicPr>
            <a:picLocks noChangeAspect="1"/>
          </p:cNvPicPr>
          <p:nvPr/>
        </p:nvPicPr>
        <p:blipFill>
          <a:blip r:embed="rId4"/>
          <a:stretch>
            <a:fillRect/>
          </a:stretch>
        </p:blipFill>
        <p:spPr>
          <a:xfrm>
            <a:off x="2714131" y="1894900"/>
            <a:ext cx="6763738" cy="4797745"/>
          </a:xfrm>
          <a:prstGeom prst="rect">
            <a:avLst/>
          </a:prstGeom>
        </p:spPr>
      </p:pic>
    </p:spTree>
    <p:extLst>
      <p:ext uri="{BB962C8B-B14F-4D97-AF65-F5344CB8AC3E}">
        <p14:creationId xmlns:p14="http://schemas.microsoft.com/office/powerpoint/2010/main" val="104582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EB4E27-8529-4AA3-A6A6-D482E36A9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 y="0"/>
            <a:ext cx="12189291" cy="6858000"/>
          </a:xfrm>
          <a:prstGeom prst="rect">
            <a:avLst/>
          </a:prstGeom>
        </p:spPr>
      </p:pic>
      <p:sp>
        <p:nvSpPr>
          <p:cNvPr id="8" name="TextBox 7">
            <a:extLst>
              <a:ext uri="{FF2B5EF4-FFF2-40B4-BE49-F238E27FC236}">
                <a16:creationId xmlns:a16="http://schemas.microsoft.com/office/drawing/2014/main" id="{488303DC-6873-4AA7-A08B-892F7737C090}"/>
              </a:ext>
            </a:extLst>
          </p:cNvPr>
          <p:cNvSpPr txBox="1"/>
          <p:nvPr/>
        </p:nvSpPr>
        <p:spPr>
          <a:xfrm>
            <a:off x="343764" y="488065"/>
            <a:ext cx="3045962" cy="612475"/>
          </a:xfrm>
          <a:prstGeom prst="rect">
            <a:avLst/>
          </a:prstGeom>
          <a:noFill/>
        </p:spPr>
        <p:txBody>
          <a:bodyPr wrap="none" rtlCol="0">
            <a:spAutoFit/>
          </a:bodyPr>
          <a:lstStyle/>
          <a:p>
            <a:pPr>
              <a:lnSpc>
                <a:spcPts val="4000"/>
              </a:lnSpc>
            </a:pPr>
            <a:r>
              <a:rPr lang="en-US" sz="4000" spc="20" dirty="0">
                <a:solidFill>
                  <a:srgbClr val="0D1115"/>
                </a:solidFill>
                <a:latin typeface="Circular Std Bold" panose="020B0804020101010102" pitchFamily="34" charset="0"/>
                <a:cs typeface="Circular Std Bold" panose="020B0804020101010102" pitchFamily="34" charset="0"/>
              </a:rPr>
              <a:t>Data Scientist</a:t>
            </a:r>
          </a:p>
        </p:txBody>
      </p:sp>
      <p:pic>
        <p:nvPicPr>
          <p:cNvPr id="4" name="Picture 3">
            <a:extLst>
              <a:ext uri="{FF2B5EF4-FFF2-40B4-BE49-F238E27FC236}">
                <a16:creationId xmlns:a16="http://schemas.microsoft.com/office/drawing/2014/main" id="{13F53C08-46A9-4363-B171-25DE2E5612A1}"/>
              </a:ext>
            </a:extLst>
          </p:cNvPr>
          <p:cNvPicPr>
            <a:picLocks noChangeAspect="1"/>
          </p:cNvPicPr>
          <p:nvPr/>
        </p:nvPicPr>
        <p:blipFill>
          <a:blip r:embed="rId4"/>
          <a:stretch>
            <a:fillRect/>
          </a:stretch>
        </p:blipFill>
        <p:spPr>
          <a:xfrm>
            <a:off x="171449" y="1910050"/>
            <a:ext cx="11849100" cy="4800600"/>
          </a:xfrm>
          <a:prstGeom prst="rect">
            <a:avLst/>
          </a:prstGeom>
        </p:spPr>
      </p:pic>
    </p:spTree>
    <p:extLst>
      <p:ext uri="{BB962C8B-B14F-4D97-AF65-F5344CB8AC3E}">
        <p14:creationId xmlns:p14="http://schemas.microsoft.com/office/powerpoint/2010/main" val="3148066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EB4E27-8529-4AA3-A6A6-D482E36A9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 y="0"/>
            <a:ext cx="12189291" cy="6858000"/>
          </a:xfrm>
          <a:prstGeom prst="rect">
            <a:avLst/>
          </a:prstGeom>
        </p:spPr>
      </p:pic>
      <p:sp>
        <p:nvSpPr>
          <p:cNvPr id="8" name="TextBox 7">
            <a:extLst>
              <a:ext uri="{FF2B5EF4-FFF2-40B4-BE49-F238E27FC236}">
                <a16:creationId xmlns:a16="http://schemas.microsoft.com/office/drawing/2014/main" id="{488303DC-6873-4AA7-A08B-892F7737C090}"/>
              </a:ext>
            </a:extLst>
          </p:cNvPr>
          <p:cNvSpPr txBox="1"/>
          <p:nvPr/>
        </p:nvSpPr>
        <p:spPr>
          <a:xfrm>
            <a:off x="343764" y="488065"/>
            <a:ext cx="3045962" cy="612475"/>
          </a:xfrm>
          <a:prstGeom prst="rect">
            <a:avLst/>
          </a:prstGeom>
          <a:noFill/>
        </p:spPr>
        <p:txBody>
          <a:bodyPr wrap="none" rtlCol="0">
            <a:spAutoFit/>
          </a:bodyPr>
          <a:lstStyle/>
          <a:p>
            <a:pPr>
              <a:lnSpc>
                <a:spcPts val="4000"/>
              </a:lnSpc>
            </a:pPr>
            <a:r>
              <a:rPr lang="en-US" sz="4000" spc="20" dirty="0">
                <a:solidFill>
                  <a:srgbClr val="0D1115"/>
                </a:solidFill>
                <a:latin typeface="Circular Std Bold" panose="020B0804020101010102" pitchFamily="34" charset="0"/>
                <a:cs typeface="Circular Std Bold" panose="020B0804020101010102" pitchFamily="34" charset="0"/>
              </a:rPr>
              <a:t>Data Scientist</a:t>
            </a:r>
          </a:p>
        </p:txBody>
      </p:sp>
      <p:pic>
        <p:nvPicPr>
          <p:cNvPr id="3" name="Picture 2">
            <a:extLst>
              <a:ext uri="{FF2B5EF4-FFF2-40B4-BE49-F238E27FC236}">
                <a16:creationId xmlns:a16="http://schemas.microsoft.com/office/drawing/2014/main" id="{43369F07-25E4-40E9-B02C-1B903834F551}"/>
              </a:ext>
            </a:extLst>
          </p:cNvPr>
          <p:cNvPicPr>
            <a:picLocks noChangeAspect="1"/>
          </p:cNvPicPr>
          <p:nvPr/>
        </p:nvPicPr>
        <p:blipFill>
          <a:blip r:embed="rId4"/>
          <a:stretch>
            <a:fillRect/>
          </a:stretch>
        </p:blipFill>
        <p:spPr>
          <a:xfrm>
            <a:off x="564796" y="2467778"/>
            <a:ext cx="11062406" cy="3457002"/>
          </a:xfrm>
          <a:prstGeom prst="rect">
            <a:avLst/>
          </a:prstGeom>
        </p:spPr>
      </p:pic>
    </p:spTree>
    <p:extLst>
      <p:ext uri="{BB962C8B-B14F-4D97-AF65-F5344CB8AC3E}">
        <p14:creationId xmlns:p14="http://schemas.microsoft.com/office/powerpoint/2010/main" val="249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EB4E27-8529-4AA3-A6A6-D482E36A9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 y="0"/>
            <a:ext cx="12189291" cy="6858000"/>
          </a:xfrm>
          <a:prstGeom prst="rect">
            <a:avLst/>
          </a:prstGeom>
        </p:spPr>
      </p:pic>
      <p:sp>
        <p:nvSpPr>
          <p:cNvPr id="8" name="TextBox 7">
            <a:extLst>
              <a:ext uri="{FF2B5EF4-FFF2-40B4-BE49-F238E27FC236}">
                <a16:creationId xmlns:a16="http://schemas.microsoft.com/office/drawing/2014/main" id="{488303DC-6873-4AA7-A08B-892F7737C090}"/>
              </a:ext>
            </a:extLst>
          </p:cNvPr>
          <p:cNvSpPr txBox="1"/>
          <p:nvPr/>
        </p:nvSpPr>
        <p:spPr>
          <a:xfrm>
            <a:off x="343764" y="488065"/>
            <a:ext cx="3137269" cy="612475"/>
          </a:xfrm>
          <a:prstGeom prst="rect">
            <a:avLst/>
          </a:prstGeom>
          <a:noFill/>
        </p:spPr>
        <p:txBody>
          <a:bodyPr wrap="none" rtlCol="0">
            <a:spAutoFit/>
          </a:bodyPr>
          <a:lstStyle/>
          <a:p>
            <a:pPr>
              <a:lnSpc>
                <a:spcPts val="4000"/>
              </a:lnSpc>
            </a:pPr>
            <a:r>
              <a:rPr lang="en-US" sz="4000" spc="20" dirty="0">
                <a:solidFill>
                  <a:srgbClr val="0D1115"/>
                </a:solidFill>
                <a:latin typeface="Circular Std Bold" panose="020B0804020101010102" pitchFamily="34" charset="0"/>
                <a:cs typeface="Circular Std Bold" panose="020B0804020101010102" pitchFamily="34" charset="0"/>
              </a:rPr>
              <a:t>Data Engineer</a:t>
            </a:r>
          </a:p>
        </p:txBody>
      </p:sp>
      <p:pic>
        <p:nvPicPr>
          <p:cNvPr id="4" name="Picture 3">
            <a:extLst>
              <a:ext uri="{FF2B5EF4-FFF2-40B4-BE49-F238E27FC236}">
                <a16:creationId xmlns:a16="http://schemas.microsoft.com/office/drawing/2014/main" id="{4569C310-B36F-411E-9C5E-BB93F5058482}"/>
              </a:ext>
            </a:extLst>
          </p:cNvPr>
          <p:cNvPicPr>
            <a:picLocks noChangeAspect="1"/>
          </p:cNvPicPr>
          <p:nvPr/>
        </p:nvPicPr>
        <p:blipFill>
          <a:blip r:embed="rId4"/>
          <a:stretch>
            <a:fillRect/>
          </a:stretch>
        </p:blipFill>
        <p:spPr>
          <a:xfrm>
            <a:off x="295274" y="1970469"/>
            <a:ext cx="11601450" cy="4657725"/>
          </a:xfrm>
          <a:prstGeom prst="rect">
            <a:avLst/>
          </a:prstGeom>
        </p:spPr>
      </p:pic>
    </p:spTree>
    <p:extLst>
      <p:ext uri="{BB962C8B-B14F-4D97-AF65-F5344CB8AC3E}">
        <p14:creationId xmlns:p14="http://schemas.microsoft.com/office/powerpoint/2010/main" val="3304171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EB4E27-8529-4AA3-A6A6-D482E36A9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 y="0"/>
            <a:ext cx="12189291" cy="6858000"/>
          </a:xfrm>
          <a:prstGeom prst="rect">
            <a:avLst/>
          </a:prstGeom>
        </p:spPr>
      </p:pic>
      <p:sp>
        <p:nvSpPr>
          <p:cNvPr id="8" name="TextBox 7">
            <a:extLst>
              <a:ext uri="{FF2B5EF4-FFF2-40B4-BE49-F238E27FC236}">
                <a16:creationId xmlns:a16="http://schemas.microsoft.com/office/drawing/2014/main" id="{488303DC-6873-4AA7-A08B-892F7737C090}"/>
              </a:ext>
            </a:extLst>
          </p:cNvPr>
          <p:cNvSpPr txBox="1"/>
          <p:nvPr/>
        </p:nvSpPr>
        <p:spPr>
          <a:xfrm>
            <a:off x="343764" y="488065"/>
            <a:ext cx="3103927" cy="612475"/>
          </a:xfrm>
          <a:prstGeom prst="rect">
            <a:avLst/>
          </a:prstGeom>
          <a:noFill/>
        </p:spPr>
        <p:txBody>
          <a:bodyPr wrap="none" rtlCol="0">
            <a:spAutoFit/>
          </a:bodyPr>
          <a:lstStyle/>
          <a:p>
            <a:pPr>
              <a:lnSpc>
                <a:spcPts val="4000"/>
              </a:lnSpc>
            </a:pPr>
            <a:r>
              <a:rPr lang="en-US" sz="4000" b="0" i="0" dirty="0">
                <a:solidFill>
                  <a:srgbClr val="2E2E2E"/>
                </a:solidFill>
                <a:effectLst/>
                <a:latin typeface="NexusSans"/>
              </a:rPr>
              <a:t>Data Engineer</a:t>
            </a:r>
            <a:endParaRPr lang="en-US" sz="4000" spc="20" dirty="0">
              <a:solidFill>
                <a:srgbClr val="0D1115"/>
              </a:solidFill>
              <a:latin typeface="Circular Std Bold" panose="020B0804020101010102" pitchFamily="34" charset="0"/>
              <a:cs typeface="Circular Std Bold" panose="020B0804020101010102" pitchFamily="34" charset="0"/>
            </a:endParaRPr>
          </a:p>
        </p:txBody>
      </p:sp>
      <p:pic>
        <p:nvPicPr>
          <p:cNvPr id="3" name="Picture 2">
            <a:extLst>
              <a:ext uri="{FF2B5EF4-FFF2-40B4-BE49-F238E27FC236}">
                <a16:creationId xmlns:a16="http://schemas.microsoft.com/office/drawing/2014/main" id="{D04EEBF5-06E9-49F9-8153-D47FC233B597}"/>
              </a:ext>
            </a:extLst>
          </p:cNvPr>
          <p:cNvPicPr>
            <a:picLocks noChangeAspect="1"/>
          </p:cNvPicPr>
          <p:nvPr/>
        </p:nvPicPr>
        <p:blipFill>
          <a:blip r:embed="rId4"/>
          <a:stretch>
            <a:fillRect/>
          </a:stretch>
        </p:blipFill>
        <p:spPr>
          <a:xfrm>
            <a:off x="343764" y="2514121"/>
            <a:ext cx="11491948" cy="3284620"/>
          </a:xfrm>
          <a:prstGeom prst="rect">
            <a:avLst/>
          </a:prstGeom>
        </p:spPr>
      </p:pic>
    </p:spTree>
    <p:extLst>
      <p:ext uri="{BB962C8B-B14F-4D97-AF65-F5344CB8AC3E}">
        <p14:creationId xmlns:p14="http://schemas.microsoft.com/office/powerpoint/2010/main" val="28223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EB4E27-8529-4AA3-A6A6-D482E36A9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 y="0"/>
            <a:ext cx="12189291" cy="6858000"/>
          </a:xfrm>
          <a:prstGeom prst="rect">
            <a:avLst/>
          </a:prstGeom>
        </p:spPr>
      </p:pic>
      <p:sp>
        <p:nvSpPr>
          <p:cNvPr id="8" name="TextBox 7">
            <a:extLst>
              <a:ext uri="{FF2B5EF4-FFF2-40B4-BE49-F238E27FC236}">
                <a16:creationId xmlns:a16="http://schemas.microsoft.com/office/drawing/2014/main" id="{488303DC-6873-4AA7-A08B-892F7737C090}"/>
              </a:ext>
            </a:extLst>
          </p:cNvPr>
          <p:cNvSpPr txBox="1"/>
          <p:nvPr/>
        </p:nvSpPr>
        <p:spPr>
          <a:xfrm>
            <a:off x="343764" y="488065"/>
            <a:ext cx="3653629" cy="612475"/>
          </a:xfrm>
          <a:prstGeom prst="rect">
            <a:avLst/>
          </a:prstGeom>
          <a:noFill/>
        </p:spPr>
        <p:txBody>
          <a:bodyPr wrap="none" rtlCol="0">
            <a:spAutoFit/>
          </a:bodyPr>
          <a:lstStyle/>
          <a:p>
            <a:pPr>
              <a:lnSpc>
                <a:spcPts val="4000"/>
              </a:lnSpc>
            </a:pPr>
            <a:r>
              <a:rPr lang="en-US" sz="4000" spc="20" dirty="0">
                <a:solidFill>
                  <a:srgbClr val="0D1115"/>
                </a:solidFill>
                <a:latin typeface="Circular Std Bold" panose="020B0804020101010102" pitchFamily="34" charset="0"/>
                <a:cs typeface="Circular Std Bold" panose="020B0804020101010102" pitchFamily="34" charset="0"/>
              </a:rPr>
              <a:t>Business Analyst</a:t>
            </a:r>
          </a:p>
        </p:txBody>
      </p:sp>
      <p:pic>
        <p:nvPicPr>
          <p:cNvPr id="4" name="Picture 3">
            <a:extLst>
              <a:ext uri="{FF2B5EF4-FFF2-40B4-BE49-F238E27FC236}">
                <a16:creationId xmlns:a16="http://schemas.microsoft.com/office/drawing/2014/main" id="{EEC45740-B9C7-45F3-82B0-942AEEE559E4}"/>
              </a:ext>
            </a:extLst>
          </p:cNvPr>
          <p:cNvPicPr>
            <a:picLocks noChangeAspect="1"/>
          </p:cNvPicPr>
          <p:nvPr/>
        </p:nvPicPr>
        <p:blipFill>
          <a:blip r:embed="rId4"/>
          <a:stretch>
            <a:fillRect/>
          </a:stretch>
        </p:blipFill>
        <p:spPr>
          <a:xfrm>
            <a:off x="312165" y="1949985"/>
            <a:ext cx="11567667" cy="4614173"/>
          </a:xfrm>
          <a:prstGeom prst="rect">
            <a:avLst/>
          </a:prstGeom>
        </p:spPr>
      </p:pic>
    </p:spTree>
    <p:extLst>
      <p:ext uri="{BB962C8B-B14F-4D97-AF65-F5344CB8AC3E}">
        <p14:creationId xmlns:p14="http://schemas.microsoft.com/office/powerpoint/2010/main" val="473574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EB4E27-8529-4AA3-A6A6-D482E36A9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 y="0"/>
            <a:ext cx="12189291" cy="6858000"/>
          </a:xfrm>
          <a:prstGeom prst="rect">
            <a:avLst/>
          </a:prstGeom>
        </p:spPr>
      </p:pic>
      <p:sp>
        <p:nvSpPr>
          <p:cNvPr id="8" name="TextBox 7">
            <a:extLst>
              <a:ext uri="{FF2B5EF4-FFF2-40B4-BE49-F238E27FC236}">
                <a16:creationId xmlns:a16="http://schemas.microsoft.com/office/drawing/2014/main" id="{488303DC-6873-4AA7-A08B-892F7737C090}"/>
              </a:ext>
            </a:extLst>
          </p:cNvPr>
          <p:cNvSpPr txBox="1"/>
          <p:nvPr/>
        </p:nvSpPr>
        <p:spPr>
          <a:xfrm>
            <a:off x="343764" y="488065"/>
            <a:ext cx="3612592" cy="612475"/>
          </a:xfrm>
          <a:prstGeom prst="rect">
            <a:avLst/>
          </a:prstGeom>
          <a:noFill/>
        </p:spPr>
        <p:txBody>
          <a:bodyPr wrap="none" rtlCol="0">
            <a:spAutoFit/>
          </a:bodyPr>
          <a:lstStyle/>
          <a:p>
            <a:pPr>
              <a:lnSpc>
                <a:spcPts val="4000"/>
              </a:lnSpc>
            </a:pPr>
            <a:r>
              <a:rPr lang="en-US" sz="4000" b="0" i="0" dirty="0">
                <a:solidFill>
                  <a:srgbClr val="2E2E2E"/>
                </a:solidFill>
                <a:effectLst/>
                <a:latin typeface="NexusSans"/>
              </a:rPr>
              <a:t>Business Analyst</a:t>
            </a:r>
            <a:endParaRPr lang="en-US" sz="4000" spc="20" dirty="0">
              <a:solidFill>
                <a:srgbClr val="0D1115"/>
              </a:solidFill>
              <a:latin typeface="Circular Std Bold" panose="020B0804020101010102" pitchFamily="34" charset="0"/>
              <a:cs typeface="Circular Std Bold" panose="020B0804020101010102" pitchFamily="34" charset="0"/>
            </a:endParaRPr>
          </a:p>
        </p:txBody>
      </p:sp>
      <p:pic>
        <p:nvPicPr>
          <p:cNvPr id="4" name="Picture 3">
            <a:extLst>
              <a:ext uri="{FF2B5EF4-FFF2-40B4-BE49-F238E27FC236}">
                <a16:creationId xmlns:a16="http://schemas.microsoft.com/office/drawing/2014/main" id="{ECE8DB1B-926F-436A-9072-3780056A9B00}"/>
              </a:ext>
            </a:extLst>
          </p:cNvPr>
          <p:cNvPicPr>
            <a:picLocks noChangeAspect="1"/>
          </p:cNvPicPr>
          <p:nvPr/>
        </p:nvPicPr>
        <p:blipFill>
          <a:blip r:embed="rId4"/>
          <a:stretch>
            <a:fillRect/>
          </a:stretch>
        </p:blipFill>
        <p:spPr>
          <a:xfrm>
            <a:off x="333500" y="2689827"/>
            <a:ext cx="11524998" cy="3111501"/>
          </a:xfrm>
          <a:prstGeom prst="rect">
            <a:avLst/>
          </a:prstGeom>
        </p:spPr>
      </p:pic>
    </p:spTree>
    <p:extLst>
      <p:ext uri="{BB962C8B-B14F-4D97-AF65-F5344CB8AC3E}">
        <p14:creationId xmlns:p14="http://schemas.microsoft.com/office/powerpoint/2010/main" val="251532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EB4E27-8529-4AA3-A6A6-D482E36A9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 y="0"/>
            <a:ext cx="12189291" cy="6858000"/>
          </a:xfrm>
          <a:prstGeom prst="rect">
            <a:avLst/>
          </a:prstGeom>
        </p:spPr>
      </p:pic>
      <p:sp>
        <p:nvSpPr>
          <p:cNvPr id="8" name="TextBox 7">
            <a:extLst>
              <a:ext uri="{FF2B5EF4-FFF2-40B4-BE49-F238E27FC236}">
                <a16:creationId xmlns:a16="http://schemas.microsoft.com/office/drawing/2014/main" id="{488303DC-6873-4AA7-A08B-892F7737C090}"/>
              </a:ext>
            </a:extLst>
          </p:cNvPr>
          <p:cNvSpPr txBox="1"/>
          <p:nvPr/>
        </p:nvSpPr>
        <p:spPr>
          <a:xfrm>
            <a:off x="343764" y="488065"/>
            <a:ext cx="3276859" cy="612475"/>
          </a:xfrm>
          <a:prstGeom prst="rect">
            <a:avLst/>
          </a:prstGeom>
          <a:noFill/>
        </p:spPr>
        <p:txBody>
          <a:bodyPr wrap="none" rtlCol="0">
            <a:spAutoFit/>
          </a:bodyPr>
          <a:lstStyle/>
          <a:p>
            <a:pPr>
              <a:lnSpc>
                <a:spcPts val="4000"/>
              </a:lnSpc>
            </a:pPr>
            <a:r>
              <a:rPr lang="en-US" sz="4000" b="0" i="0" dirty="0">
                <a:solidFill>
                  <a:srgbClr val="2E2E2E"/>
                </a:solidFill>
                <a:effectLst/>
                <a:latin typeface="NexusSans"/>
              </a:rPr>
              <a:t>Domain Expert</a:t>
            </a:r>
          </a:p>
        </p:txBody>
      </p:sp>
      <p:pic>
        <p:nvPicPr>
          <p:cNvPr id="3" name="Picture 2">
            <a:extLst>
              <a:ext uri="{FF2B5EF4-FFF2-40B4-BE49-F238E27FC236}">
                <a16:creationId xmlns:a16="http://schemas.microsoft.com/office/drawing/2014/main" id="{2FC1FD83-5521-4915-BBC8-FA2B33740739}"/>
              </a:ext>
            </a:extLst>
          </p:cNvPr>
          <p:cNvPicPr>
            <a:picLocks noChangeAspect="1"/>
          </p:cNvPicPr>
          <p:nvPr/>
        </p:nvPicPr>
        <p:blipFill>
          <a:blip r:embed="rId4"/>
          <a:stretch>
            <a:fillRect/>
          </a:stretch>
        </p:blipFill>
        <p:spPr>
          <a:xfrm>
            <a:off x="343764" y="1818248"/>
            <a:ext cx="11458575" cy="4772025"/>
          </a:xfrm>
          <a:prstGeom prst="rect">
            <a:avLst/>
          </a:prstGeom>
        </p:spPr>
      </p:pic>
    </p:spTree>
    <p:extLst>
      <p:ext uri="{BB962C8B-B14F-4D97-AF65-F5344CB8AC3E}">
        <p14:creationId xmlns:p14="http://schemas.microsoft.com/office/powerpoint/2010/main" val="3921281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2035</TotalTime>
  <Words>936</Words>
  <Application>Microsoft Office PowerPoint</Application>
  <PresentationFormat>Widescreen</PresentationFormat>
  <Paragraphs>79</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Circular Std Bold</vt:lpstr>
      <vt:lpstr>Circular Std Book</vt:lpstr>
      <vt:lpstr>CircularStd-Book</vt:lpstr>
      <vt:lpstr>NexusSans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Purwadhika Campus</dc:creator>
  <cp:lastModifiedBy>Baron</cp:lastModifiedBy>
  <cp:revision>212</cp:revision>
  <dcterms:created xsi:type="dcterms:W3CDTF">2021-02-05T17:25:18Z</dcterms:created>
  <dcterms:modified xsi:type="dcterms:W3CDTF">2021-04-06T06:53:38Z</dcterms:modified>
</cp:coreProperties>
</file>