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6" r:id="rId3"/>
    <p:sldId id="257" r:id="rId4"/>
    <p:sldId id="271" r:id="rId5"/>
    <p:sldId id="259" r:id="rId6"/>
    <p:sldId id="261" r:id="rId7"/>
    <p:sldId id="260" r:id="rId8"/>
    <p:sldId id="262" r:id="rId9"/>
    <p:sldId id="267" r:id="rId10"/>
    <p:sldId id="268" r:id="rId11"/>
    <p:sldId id="263" r:id="rId12"/>
    <p:sldId id="270" r:id="rId13"/>
    <p:sldId id="269"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8F498-4974-4566-97FC-068EE8281DC0}"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91EAA-917C-4EA4-8BFF-434D15879AB2}" type="slidenum">
              <a:rPr lang="en-US" smtClean="0"/>
              <a:t>‹#›</a:t>
            </a:fld>
            <a:endParaRPr lang="en-US"/>
          </a:p>
        </p:txBody>
      </p:sp>
    </p:spTree>
    <p:extLst>
      <p:ext uri="{BB962C8B-B14F-4D97-AF65-F5344CB8AC3E}">
        <p14:creationId xmlns:p14="http://schemas.microsoft.com/office/powerpoint/2010/main" val="21307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A22EB7F-9813-420A-ABBF-BAE7EE8FD1FE}"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182119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45501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2880556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67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195856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22EB7F-9813-420A-ABBF-BAE7EE8FD1FE}"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654073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22EB7F-9813-420A-ABBF-BAE7EE8FD1FE}"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168427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2EB7F-9813-420A-ABBF-BAE7EE8FD1FE}"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683505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2EB7F-9813-420A-ABBF-BAE7EE8FD1FE}"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301727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2EB7F-9813-420A-ABBF-BAE7EE8FD1FE}"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396389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22EB7F-9813-420A-ABBF-BAE7EE8FD1FE}"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365051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323923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22EB7F-9813-420A-ABBF-BAE7EE8FD1FE}"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45452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22EB7F-9813-420A-ABBF-BAE7EE8FD1FE}"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158927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2EB7F-9813-420A-ABBF-BAE7EE8FD1FE}"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349308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11703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22EB7F-9813-420A-ABBF-BAE7EE8FD1FE}"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6BA6-5114-430E-974A-A86A307B5404}" type="slidenum">
              <a:rPr lang="en-US" smtClean="0"/>
              <a:t>‹#›</a:t>
            </a:fld>
            <a:endParaRPr lang="en-US"/>
          </a:p>
        </p:txBody>
      </p:sp>
    </p:spTree>
    <p:extLst>
      <p:ext uri="{BB962C8B-B14F-4D97-AF65-F5344CB8AC3E}">
        <p14:creationId xmlns:p14="http://schemas.microsoft.com/office/powerpoint/2010/main" val="417626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22EB7F-9813-420A-ABBF-BAE7EE8FD1FE}" type="datetimeFigureOut">
              <a:rPr lang="en-US" smtClean="0"/>
              <a:t>11/19/2021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1266BA6-5114-430E-974A-A86A307B5404}" type="slidenum">
              <a:rPr lang="en-US" smtClean="0"/>
              <a:t>‹#›</a:t>
            </a:fld>
            <a:endParaRPr lang="en-US"/>
          </a:p>
        </p:txBody>
      </p:sp>
    </p:spTree>
    <p:extLst>
      <p:ext uri="{BB962C8B-B14F-4D97-AF65-F5344CB8AC3E}">
        <p14:creationId xmlns:p14="http://schemas.microsoft.com/office/powerpoint/2010/main" val="583224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urworldindata.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561D-15FF-4355-83F3-540CD38E559C}"/>
              </a:ext>
            </a:extLst>
          </p:cNvPr>
          <p:cNvSpPr>
            <a:spLocks noGrp="1"/>
          </p:cNvSpPr>
          <p:nvPr>
            <p:ph type="ctrTitle"/>
          </p:nvPr>
        </p:nvSpPr>
        <p:spPr>
          <a:xfrm>
            <a:off x="4749281" y="1223542"/>
            <a:ext cx="6651171" cy="1325563"/>
          </a:xfrm>
        </p:spPr>
        <p:txBody>
          <a:bodyPr vert="horz" lIns="91440" tIns="45720" rIns="91440" bIns="45720" rtlCol="0" anchor="ctr">
            <a:normAutofit/>
          </a:bodyPr>
          <a:lstStyle/>
          <a:p>
            <a:pPr algn="ctr"/>
            <a:r>
              <a:rPr lang="en-US" sz="54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rPr>
              <a:t>World Energy Analysis</a:t>
            </a:r>
          </a:p>
        </p:txBody>
      </p:sp>
      <p:sp>
        <p:nvSpPr>
          <p:cNvPr id="4" name="TextBox 3">
            <a:extLst>
              <a:ext uri="{FF2B5EF4-FFF2-40B4-BE49-F238E27FC236}">
                <a16:creationId xmlns:a16="http://schemas.microsoft.com/office/drawing/2014/main" id="{68F53A5E-73B2-4273-AB93-00C86E108CB4}"/>
              </a:ext>
            </a:extLst>
          </p:cNvPr>
          <p:cNvSpPr txBox="1"/>
          <p:nvPr/>
        </p:nvSpPr>
        <p:spPr>
          <a:xfrm>
            <a:off x="4830923" y="3309192"/>
            <a:ext cx="6487886" cy="1747999"/>
          </a:xfrm>
          <a:prstGeom prst="rect">
            <a:avLst/>
          </a:prstGeom>
        </p:spPr>
        <p:txBody>
          <a:bodyPr vert="horz" lIns="91440" tIns="45720" rIns="91440" bIns="45720" rtlCol="0">
            <a:normAutofit/>
          </a:bodyPr>
          <a:lstStyle/>
          <a:p>
            <a:pPr algn="ctr" defTabSz="914400">
              <a:lnSpc>
                <a:spcPct val="90000"/>
              </a:lnSpc>
              <a:spcAft>
                <a:spcPts val="600"/>
              </a:spcAft>
            </a:pPr>
            <a:r>
              <a:rPr lang="en-US" sz="24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Arial" panose="020B0604020202020204" pitchFamily="34" charset="0"/>
                <a:cs typeface="Arial" panose="020B0604020202020204" pitchFamily="34" charset="0"/>
              </a:rPr>
              <a:t>DSC 530 EDA Final Project</a:t>
            </a:r>
          </a:p>
          <a:p>
            <a:pPr algn="ctr" defTabSz="914400">
              <a:lnSpc>
                <a:spcPct val="90000"/>
              </a:lnSpc>
              <a:spcAft>
                <a:spcPts val="600"/>
              </a:spcAft>
            </a:pPr>
            <a:r>
              <a:rPr lang="en-US" sz="24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Arial" panose="020B0604020202020204" pitchFamily="34" charset="0"/>
                <a:cs typeface="Arial" panose="020B0604020202020204" pitchFamily="34" charset="0"/>
              </a:rPr>
              <a:t>Paul Hart</a:t>
            </a:r>
          </a:p>
        </p:txBody>
      </p:sp>
      <p:pic>
        <p:nvPicPr>
          <p:cNvPr id="6" name="Picture 5" descr="A digitally rendered city with numbers">
            <a:extLst>
              <a:ext uri="{FF2B5EF4-FFF2-40B4-BE49-F238E27FC236}">
                <a16:creationId xmlns:a16="http://schemas.microsoft.com/office/drawing/2014/main" id="{37D592E9-F87D-47AB-96CC-C6C9D9860E44}"/>
              </a:ext>
            </a:extLst>
          </p:cNvPr>
          <p:cNvPicPr>
            <a:picLocks noChangeAspect="1"/>
          </p:cNvPicPr>
          <p:nvPr/>
        </p:nvPicPr>
        <p:blipFill rotWithShape="1">
          <a:blip r:embed="rId3"/>
          <a:srcRect l="22658" r="43934" b="-1"/>
          <a:stretch/>
        </p:blipFill>
        <p:spPr>
          <a:xfrm>
            <a:off x="20" y="10"/>
            <a:ext cx="4343380" cy="6857990"/>
          </a:xfrm>
          <a:prstGeom prst="rect">
            <a:avLst/>
          </a:prstGeom>
        </p:spPr>
      </p:pic>
    </p:spTree>
    <p:extLst>
      <p:ext uri="{BB962C8B-B14F-4D97-AF65-F5344CB8AC3E}">
        <p14:creationId xmlns:p14="http://schemas.microsoft.com/office/powerpoint/2010/main" val="120284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World Energy Consumption From Fossil Fuels</a:t>
            </a:r>
          </a:p>
        </p:txBody>
      </p:sp>
      <p:sp>
        <p:nvSpPr>
          <p:cNvPr id="5" name="TextBox 4">
            <a:extLst>
              <a:ext uri="{FF2B5EF4-FFF2-40B4-BE49-F238E27FC236}">
                <a16:creationId xmlns:a16="http://schemas.microsoft.com/office/drawing/2014/main" id="{1E4483D1-D7BF-4563-83F9-370D699F4874}"/>
              </a:ext>
            </a:extLst>
          </p:cNvPr>
          <p:cNvSpPr txBox="1"/>
          <p:nvPr/>
        </p:nvSpPr>
        <p:spPr>
          <a:xfrm>
            <a:off x="2139193" y="679508"/>
            <a:ext cx="7550092" cy="369332"/>
          </a:xfrm>
          <a:prstGeom prst="rect">
            <a:avLst/>
          </a:prstGeom>
          <a:noFill/>
        </p:spPr>
        <p:txBody>
          <a:bodyPr wrap="square" rtlCol="0">
            <a:spAutoFit/>
          </a:bodyPr>
          <a:lstStyle/>
          <a:p>
            <a:pPr marL="285750" indent="-285750">
              <a:buFont typeface="Arial" panose="020B0604020202020204" pitchFamily="34" charset="0"/>
              <a:buChar char="•"/>
            </a:pPr>
            <a:r>
              <a:rPr lang="en-US" dirty="0"/>
              <a:t>Oil is still the number one used energy source in the world.</a:t>
            </a:r>
          </a:p>
        </p:txBody>
      </p:sp>
      <p:pic>
        <p:nvPicPr>
          <p:cNvPr id="3" name="Picture 2">
            <a:extLst>
              <a:ext uri="{FF2B5EF4-FFF2-40B4-BE49-F238E27FC236}">
                <a16:creationId xmlns:a16="http://schemas.microsoft.com/office/drawing/2014/main" id="{F1491BBF-E1D5-4F25-A76F-758F78F15B08}"/>
              </a:ext>
            </a:extLst>
          </p:cNvPr>
          <p:cNvPicPr>
            <a:picLocks noChangeAspect="1"/>
          </p:cNvPicPr>
          <p:nvPr/>
        </p:nvPicPr>
        <p:blipFill>
          <a:blip r:embed="rId2"/>
          <a:stretch>
            <a:fillRect/>
          </a:stretch>
        </p:blipFill>
        <p:spPr>
          <a:xfrm>
            <a:off x="2139192" y="1354960"/>
            <a:ext cx="7732595" cy="5090301"/>
          </a:xfrm>
          <a:prstGeom prst="rect">
            <a:avLst/>
          </a:prstGeom>
        </p:spPr>
      </p:pic>
    </p:spTree>
    <p:extLst>
      <p:ext uri="{BB962C8B-B14F-4D97-AF65-F5344CB8AC3E}">
        <p14:creationId xmlns:p14="http://schemas.microsoft.com/office/powerpoint/2010/main" val="377269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7324F0-38DA-4BA7-B791-491AB97C865D}"/>
              </a:ext>
            </a:extLst>
          </p:cNvPr>
          <p:cNvSpPr txBox="1">
            <a:spLocks/>
          </p:cNvSpPr>
          <p:nvPr/>
        </p:nvSpPr>
        <p:spPr>
          <a:xfrm>
            <a:off x="469783" y="0"/>
            <a:ext cx="11266415" cy="5285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Time Series Graph of US Oil and Canadian Oil Consumption</a:t>
            </a:r>
          </a:p>
        </p:txBody>
      </p:sp>
      <p:pic>
        <p:nvPicPr>
          <p:cNvPr id="3" name="Picture 2">
            <a:extLst>
              <a:ext uri="{FF2B5EF4-FFF2-40B4-BE49-F238E27FC236}">
                <a16:creationId xmlns:a16="http://schemas.microsoft.com/office/drawing/2014/main" id="{8AAC7F62-0CD0-47D0-BE9E-D0F0E3D53D26}"/>
              </a:ext>
            </a:extLst>
          </p:cNvPr>
          <p:cNvPicPr>
            <a:picLocks noChangeAspect="1"/>
          </p:cNvPicPr>
          <p:nvPr/>
        </p:nvPicPr>
        <p:blipFill>
          <a:blip r:embed="rId2"/>
          <a:stretch>
            <a:fillRect/>
          </a:stretch>
        </p:blipFill>
        <p:spPr>
          <a:xfrm>
            <a:off x="2299778" y="1814922"/>
            <a:ext cx="7045558" cy="4836211"/>
          </a:xfrm>
          <a:prstGeom prst="rect">
            <a:avLst/>
          </a:prstGeom>
        </p:spPr>
      </p:pic>
      <p:sp>
        <p:nvSpPr>
          <p:cNvPr id="4" name="TextBox 3">
            <a:extLst>
              <a:ext uri="{FF2B5EF4-FFF2-40B4-BE49-F238E27FC236}">
                <a16:creationId xmlns:a16="http://schemas.microsoft.com/office/drawing/2014/main" id="{4A7B028F-3361-4165-8335-7AB89E71F917}"/>
              </a:ext>
            </a:extLst>
          </p:cNvPr>
          <p:cNvSpPr txBox="1"/>
          <p:nvPr/>
        </p:nvSpPr>
        <p:spPr>
          <a:xfrm>
            <a:off x="2748634" y="634548"/>
            <a:ext cx="6708711" cy="923330"/>
          </a:xfrm>
          <a:prstGeom prst="rect">
            <a:avLst/>
          </a:prstGeom>
          <a:noFill/>
        </p:spPr>
        <p:txBody>
          <a:bodyPr wrap="square" rtlCol="0">
            <a:spAutoFit/>
          </a:bodyPr>
          <a:lstStyle/>
          <a:p>
            <a:r>
              <a:rPr lang="en-US" dirty="0"/>
              <a:t>Over the years the US has consumed more energy from oil than Canada, however in the last 10 years Canada has consumed more energy from oil than the United States.</a:t>
            </a:r>
          </a:p>
        </p:txBody>
      </p:sp>
    </p:spTree>
    <p:extLst>
      <p:ext uri="{BB962C8B-B14F-4D97-AF65-F5344CB8AC3E}">
        <p14:creationId xmlns:p14="http://schemas.microsoft.com/office/powerpoint/2010/main" val="209816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Top 5 Energy Country Plots on Coal and Nuclear</a:t>
            </a:r>
          </a:p>
        </p:txBody>
      </p:sp>
      <p:pic>
        <p:nvPicPr>
          <p:cNvPr id="4" name="Picture 3">
            <a:extLst>
              <a:ext uri="{FF2B5EF4-FFF2-40B4-BE49-F238E27FC236}">
                <a16:creationId xmlns:a16="http://schemas.microsoft.com/office/drawing/2014/main" id="{76C8A5CB-73C4-48BA-A86E-B30C7A2DB2B3}"/>
              </a:ext>
            </a:extLst>
          </p:cNvPr>
          <p:cNvPicPr>
            <a:picLocks noChangeAspect="1"/>
          </p:cNvPicPr>
          <p:nvPr/>
        </p:nvPicPr>
        <p:blipFill>
          <a:blip r:embed="rId2"/>
          <a:stretch>
            <a:fillRect/>
          </a:stretch>
        </p:blipFill>
        <p:spPr>
          <a:xfrm>
            <a:off x="651386" y="2637586"/>
            <a:ext cx="5160205" cy="3604365"/>
          </a:xfrm>
          <a:prstGeom prst="rect">
            <a:avLst/>
          </a:prstGeom>
        </p:spPr>
      </p:pic>
      <p:pic>
        <p:nvPicPr>
          <p:cNvPr id="8" name="Picture 7">
            <a:extLst>
              <a:ext uri="{FF2B5EF4-FFF2-40B4-BE49-F238E27FC236}">
                <a16:creationId xmlns:a16="http://schemas.microsoft.com/office/drawing/2014/main" id="{92109FDE-4D00-4ED1-B28C-A578D605A7EB}"/>
              </a:ext>
            </a:extLst>
          </p:cNvPr>
          <p:cNvPicPr>
            <a:picLocks noChangeAspect="1"/>
          </p:cNvPicPr>
          <p:nvPr/>
        </p:nvPicPr>
        <p:blipFill>
          <a:blip r:embed="rId3"/>
          <a:stretch>
            <a:fillRect/>
          </a:stretch>
        </p:blipFill>
        <p:spPr>
          <a:xfrm>
            <a:off x="6389954" y="2637586"/>
            <a:ext cx="5053968" cy="3530159"/>
          </a:xfrm>
          <a:prstGeom prst="rect">
            <a:avLst/>
          </a:prstGeom>
        </p:spPr>
      </p:pic>
      <p:sp>
        <p:nvSpPr>
          <p:cNvPr id="5" name="TextBox 4">
            <a:extLst>
              <a:ext uri="{FF2B5EF4-FFF2-40B4-BE49-F238E27FC236}">
                <a16:creationId xmlns:a16="http://schemas.microsoft.com/office/drawing/2014/main" id="{2A887ED8-D693-4D61-9C6A-FBF2ED54B06C}"/>
              </a:ext>
            </a:extLst>
          </p:cNvPr>
          <p:cNvSpPr txBox="1"/>
          <p:nvPr/>
        </p:nvSpPr>
        <p:spPr>
          <a:xfrm>
            <a:off x="550718" y="528507"/>
            <a:ext cx="106905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US and China currently use more coal than any other country.  China has now passed the US in coal use around the years 2018 and 2019.  The US coal use has been declining and the China’s coal use has been increasing.  </a:t>
            </a:r>
          </a:p>
          <a:p>
            <a:pPr marL="285750" indent="-285750">
              <a:buFont typeface="Arial" panose="020B0604020202020204" pitchFamily="34" charset="0"/>
              <a:buChar char="•"/>
            </a:pPr>
            <a:r>
              <a:rPr lang="en-US" dirty="0"/>
              <a:t>Nuclear is one of the most used green energy sources, so I used this energy source to see which of the top 5 energy countries uses it the most.  It looks like the US and Canada use the most nuclear green energy with Canada using it slightly more.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772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Coal Correlation and Scatter Plots</a:t>
            </a:r>
          </a:p>
        </p:txBody>
      </p:sp>
      <p:pic>
        <p:nvPicPr>
          <p:cNvPr id="3" name="Picture 2">
            <a:extLst>
              <a:ext uri="{FF2B5EF4-FFF2-40B4-BE49-F238E27FC236}">
                <a16:creationId xmlns:a16="http://schemas.microsoft.com/office/drawing/2014/main" id="{4F006D97-15EF-4E59-AED5-629BE82E47F6}"/>
              </a:ext>
            </a:extLst>
          </p:cNvPr>
          <p:cNvPicPr>
            <a:picLocks noChangeAspect="1"/>
          </p:cNvPicPr>
          <p:nvPr/>
        </p:nvPicPr>
        <p:blipFill>
          <a:blip r:embed="rId2"/>
          <a:stretch>
            <a:fillRect/>
          </a:stretch>
        </p:blipFill>
        <p:spPr>
          <a:xfrm>
            <a:off x="727417" y="1605197"/>
            <a:ext cx="5015873" cy="3530159"/>
          </a:xfrm>
          <a:prstGeom prst="rect">
            <a:avLst/>
          </a:prstGeom>
        </p:spPr>
      </p:pic>
      <p:pic>
        <p:nvPicPr>
          <p:cNvPr id="5" name="Picture 4">
            <a:extLst>
              <a:ext uri="{FF2B5EF4-FFF2-40B4-BE49-F238E27FC236}">
                <a16:creationId xmlns:a16="http://schemas.microsoft.com/office/drawing/2014/main" id="{A104B760-1C8A-4999-A85F-06D29CFA204E}"/>
              </a:ext>
            </a:extLst>
          </p:cNvPr>
          <p:cNvPicPr>
            <a:picLocks noChangeAspect="1"/>
          </p:cNvPicPr>
          <p:nvPr/>
        </p:nvPicPr>
        <p:blipFill>
          <a:blip r:embed="rId3"/>
          <a:stretch>
            <a:fillRect/>
          </a:stretch>
        </p:blipFill>
        <p:spPr>
          <a:xfrm>
            <a:off x="6293940" y="1605197"/>
            <a:ext cx="5015873" cy="3530159"/>
          </a:xfrm>
          <a:prstGeom prst="rect">
            <a:avLst/>
          </a:prstGeom>
        </p:spPr>
      </p:pic>
      <p:sp>
        <p:nvSpPr>
          <p:cNvPr id="6" name="TextBox 5">
            <a:extLst>
              <a:ext uri="{FF2B5EF4-FFF2-40B4-BE49-F238E27FC236}">
                <a16:creationId xmlns:a16="http://schemas.microsoft.com/office/drawing/2014/main" id="{6EC9E988-B7CF-4001-9EC6-8971B89E2525}"/>
              </a:ext>
            </a:extLst>
          </p:cNvPr>
          <p:cNvSpPr txBox="1"/>
          <p:nvPr/>
        </p:nvSpPr>
        <p:spPr>
          <a:xfrm>
            <a:off x="727416" y="654557"/>
            <a:ext cx="501587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Weak to strong negative correlation between US and world electricity generation from coal</a:t>
            </a:r>
          </a:p>
        </p:txBody>
      </p:sp>
      <p:sp>
        <p:nvSpPr>
          <p:cNvPr id="11" name="TextBox 10">
            <a:extLst>
              <a:ext uri="{FF2B5EF4-FFF2-40B4-BE49-F238E27FC236}">
                <a16:creationId xmlns:a16="http://schemas.microsoft.com/office/drawing/2014/main" id="{8CBAA6CD-FA73-4682-8EC9-E0796A01614B}"/>
              </a:ext>
            </a:extLst>
          </p:cNvPr>
          <p:cNvSpPr txBox="1"/>
          <p:nvPr/>
        </p:nvSpPr>
        <p:spPr>
          <a:xfrm>
            <a:off x="6525849" y="646060"/>
            <a:ext cx="54048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Strong positive correlation between China coal and world electricity generation from coal</a:t>
            </a:r>
          </a:p>
        </p:txBody>
      </p:sp>
      <p:sp>
        <p:nvSpPr>
          <p:cNvPr id="8" name="TextBox 7">
            <a:extLst>
              <a:ext uri="{FF2B5EF4-FFF2-40B4-BE49-F238E27FC236}">
                <a16:creationId xmlns:a16="http://schemas.microsoft.com/office/drawing/2014/main" id="{4FC5D162-EC62-4FB8-AD71-206A552EBD90}"/>
              </a:ext>
            </a:extLst>
          </p:cNvPr>
          <p:cNvSpPr txBox="1"/>
          <p:nvPr/>
        </p:nvSpPr>
        <p:spPr>
          <a:xfrm>
            <a:off x="6720324" y="5135356"/>
            <a:ext cx="5015874" cy="1477328"/>
          </a:xfrm>
          <a:prstGeom prst="rect">
            <a:avLst/>
          </a:prstGeom>
          <a:noFill/>
        </p:spPr>
        <p:txBody>
          <a:bodyPr wrap="square">
            <a:spAutoFit/>
          </a:bodyPr>
          <a:lstStyle/>
          <a:p>
            <a:r>
              <a:rPr lang="en-US" b="1" u="sng" dirty="0"/>
              <a:t>China Coal and World Coal Correlation and T-Test</a:t>
            </a:r>
          </a:p>
          <a:p>
            <a:r>
              <a:rPr lang="en-US" dirty="0"/>
              <a:t>0.906763453110996</a:t>
            </a:r>
          </a:p>
          <a:p>
            <a:r>
              <a:rPr lang="en-US" dirty="0"/>
              <a:t>1.4752764680475756e-08</a:t>
            </a:r>
          </a:p>
          <a:p>
            <a:r>
              <a:rPr lang="en-US" dirty="0" err="1"/>
              <a:t>Ttest_indResult</a:t>
            </a:r>
            <a:r>
              <a:rPr lang="en-US" dirty="0"/>
              <a:t>-statistic= 5.745697050627447</a:t>
            </a:r>
          </a:p>
          <a:p>
            <a:r>
              <a:rPr lang="en-US" dirty="0" err="1"/>
              <a:t>pvalue</a:t>
            </a:r>
            <a:r>
              <a:rPr lang="en-US" dirty="0"/>
              <a:t>= 1.0764084766083994e-06</a:t>
            </a:r>
          </a:p>
        </p:txBody>
      </p:sp>
      <p:sp>
        <p:nvSpPr>
          <p:cNvPr id="12" name="TextBox 11">
            <a:extLst>
              <a:ext uri="{FF2B5EF4-FFF2-40B4-BE49-F238E27FC236}">
                <a16:creationId xmlns:a16="http://schemas.microsoft.com/office/drawing/2014/main" id="{B5376047-B19F-4952-B785-37ADB0E12BBB}"/>
              </a:ext>
            </a:extLst>
          </p:cNvPr>
          <p:cNvSpPr txBox="1"/>
          <p:nvPr/>
        </p:nvSpPr>
        <p:spPr>
          <a:xfrm>
            <a:off x="1153801" y="5135356"/>
            <a:ext cx="5015873" cy="1477328"/>
          </a:xfrm>
          <a:prstGeom prst="rect">
            <a:avLst/>
          </a:prstGeom>
          <a:noFill/>
        </p:spPr>
        <p:txBody>
          <a:bodyPr wrap="square">
            <a:spAutoFit/>
          </a:bodyPr>
          <a:lstStyle/>
          <a:p>
            <a:r>
              <a:rPr lang="en-US" b="1" u="sng" dirty="0"/>
              <a:t>US Coal and World Coal Correlation and T-Test</a:t>
            </a:r>
          </a:p>
          <a:p>
            <a:r>
              <a:rPr lang="en-US" u="sng" dirty="0" err="1"/>
              <a:t>Rsquared</a:t>
            </a:r>
            <a:r>
              <a:rPr lang="en-US" u="sng" dirty="0"/>
              <a:t> = -0.6169274198601862</a:t>
            </a:r>
          </a:p>
          <a:p>
            <a:r>
              <a:rPr lang="en-US" u="sng" dirty="0"/>
              <a:t>P value = 0.0028921241108922297</a:t>
            </a:r>
          </a:p>
          <a:p>
            <a:r>
              <a:rPr lang="en-US" u="sng" dirty="0" err="1"/>
              <a:t>Ttest_indResult</a:t>
            </a:r>
            <a:r>
              <a:rPr lang="en-US" u="sng" dirty="0"/>
              <a:t>-statistic=13.267624914661617 </a:t>
            </a:r>
            <a:r>
              <a:rPr lang="en-US" u="sng" dirty="0" err="1"/>
              <a:t>pvalue</a:t>
            </a:r>
            <a:r>
              <a:rPr lang="en-US" u="sng" dirty="0"/>
              <a:t>=3.0992962989779534e-16)</a:t>
            </a:r>
          </a:p>
        </p:txBody>
      </p:sp>
    </p:spTree>
    <p:extLst>
      <p:ext uri="{BB962C8B-B14F-4D97-AF65-F5344CB8AC3E}">
        <p14:creationId xmlns:p14="http://schemas.microsoft.com/office/powerpoint/2010/main" val="360680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Regression Analysis of Future World Electricity Generation from Oil</a:t>
            </a:r>
          </a:p>
        </p:txBody>
      </p:sp>
      <p:pic>
        <p:nvPicPr>
          <p:cNvPr id="16" name="Picture 15">
            <a:extLst>
              <a:ext uri="{FF2B5EF4-FFF2-40B4-BE49-F238E27FC236}">
                <a16:creationId xmlns:a16="http://schemas.microsoft.com/office/drawing/2014/main" id="{C732808B-A621-4190-A0E7-825856845B4F}"/>
              </a:ext>
            </a:extLst>
          </p:cNvPr>
          <p:cNvPicPr>
            <a:picLocks noChangeAspect="1"/>
          </p:cNvPicPr>
          <p:nvPr/>
        </p:nvPicPr>
        <p:blipFill>
          <a:blip r:embed="rId2"/>
          <a:stretch>
            <a:fillRect/>
          </a:stretch>
        </p:blipFill>
        <p:spPr>
          <a:xfrm>
            <a:off x="0" y="1874565"/>
            <a:ext cx="5155555" cy="3326984"/>
          </a:xfrm>
          <a:prstGeom prst="rect">
            <a:avLst/>
          </a:prstGeom>
        </p:spPr>
      </p:pic>
      <p:pic>
        <p:nvPicPr>
          <p:cNvPr id="18" name="Picture 17">
            <a:extLst>
              <a:ext uri="{FF2B5EF4-FFF2-40B4-BE49-F238E27FC236}">
                <a16:creationId xmlns:a16="http://schemas.microsoft.com/office/drawing/2014/main" id="{6ED00E19-B6AB-49A0-8541-9C40D42BC466}"/>
              </a:ext>
            </a:extLst>
          </p:cNvPr>
          <p:cNvPicPr>
            <a:picLocks noChangeAspect="1"/>
          </p:cNvPicPr>
          <p:nvPr/>
        </p:nvPicPr>
        <p:blipFill>
          <a:blip r:embed="rId3"/>
          <a:stretch>
            <a:fillRect/>
          </a:stretch>
        </p:blipFill>
        <p:spPr>
          <a:xfrm>
            <a:off x="5037545" y="1812702"/>
            <a:ext cx="7076571" cy="3170359"/>
          </a:xfrm>
          <a:prstGeom prst="rect">
            <a:avLst/>
          </a:prstGeom>
        </p:spPr>
      </p:pic>
      <p:sp>
        <p:nvSpPr>
          <p:cNvPr id="19" name="TextBox 18">
            <a:extLst>
              <a:ext uri="{FF2B5EF4-FFF2-40B4-BE49-F238E27FC236}">
                <a16:creationId xmlns:a16="http://schemas.microsoft.com/office/drawing/2014/main" id="{A9F7D770-4FE3-402A-B8D6-FD60924C726C}"/>
              </a:ext>
            </a:extLst>
          </p:cNvPr>
          <p:cNvSpPr txBox="1"/>
          <p:nvPr/>
        </p:nvSpPr>
        <p:spPr>
          <a:xfrm>
            <a:off x="1283516" y="634548"/>
            <a:ext cx="9328557" cy="923330"/>
          </a:xfrm>
          <a:prstGeom prst="rect">
            <a:avLst/>
          </a:prstGeom>
          <a:noFill/>
        </p:spPr>
        <p:txBody>
          <a:bodyPr wrap="square" rtlCol="0">
            <a:spAutoFit/>
          </a:bodyPr>
          <a:lstStyle/>
          <a:p>
            <a:r>
              <a:rPr lang="en-US" dirty="0"/>
              <a:t>The least squares regression analysis on the time series data for world electricity generation from oil shows that electricity generation will continue to slowly decline.  The model results shows that for every year electricity from oil will decrease by 0.0828 kwh.</a:t>
            </a:r>
          </a:p>
        </p:txBody>
      </p:sp>
    </p:spTree>
    <p:extLst>
      <p:ext uri="{BB962C8B-B14F-4D97-AF65-F5344CB8AC3E}">
        <p14:creationId xmlns:p14="http://schemas.microsoft.com/office/powerpoint/2010/main" val="156866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Regression Analysis of Future World Oil Consumption </a:t>
            </a:r>
          </a:p>
        </p:txBody>
      </p:sp>
      <p:pic>
        <p:nvPicPr>
          <p:cNvPr id="7" name="Picture 6">
            <a:extLst>
              <a:ext uri="{FF2B5EF4-FFF2-40B4-BE49-F238E27FC236}">
                <a16:creationId xmlns:a16="http://schemas.microsoft.com/office/drawing/2014/main" id="{A38EA700-BFAF-444D-A6F6-DA9D90BC1762}"/>
              </a:ext>
            </a:extLst>
          </p:cNvPr>
          <p:cNvPicPr>
            <a:picLocks noChangeAspect="1"/>
          </p:cNvPicPr>
          <p:nvPr/>
        </p:nvPicPr>
        <p:blipFill>
          <a:blip r:embed="rId2"/>
          <a:stretch>
            <a:fillRect/>
          </a:stretch>
        </p:blipFill>
        <p:spPr>
          <a:xfrm>
            <a:off x="0" y="1916509"/>
            <a:ext cx="5198072" cy="3447835"/>
          </a:xfrm>
          <a:prstGeom prst="rect">
            <a:avLst/>
          </a:prstGeom>
        </p:spPr>
      </p:pic>
      <p:pic>
        <p:nvPicPr>
          <p:cNvPr id="9" name="Picture 8">
            <a:extLst>
              <a:ext uri="{FF2B5EF4-FFF2-40B4-BE49-F238E27FC236}">
                <a16:creationId xmlns:a16="http://schemas.microsoft.com/office/drawing/2014/main" id="{E7E4E212-2B58-4F26-A8F6-65380414F91B}"/>
              </a:ext>
            </a:extLst>
          </p:cNvPr>
          <p:cNvPicPr>
            <a:picLocks noChangeAspect="1"/>
          </p:cNvPicPr>
          <p:nvPr/>
        </p:nvPicPr>
        <p:blipFill>
          <a:blip r:embed="rId3"/>
          <a:stretch>
            <a:fillRect/>
          </a:stretch>
        </p:blipFill>
        <p:spPr>
          <a:xfrm>
            <a:off x="5198072" y="1790881"/>
            <a:ext cx="6926816" cy="3544311"/>
          </a:xfrm>
          <a:prstGeom prst="rect">
            <a:avLst/>
          </a:prstGeom>
        </p:spPr>
      </p:pic>
      <p:sp>
        <p:nvSpPr>
          <p:cNvPr id="11" name="TextBox 10">
            <a:extLst>
              <a:ext uri="{FF2B5EF4-FFF2-40B4-BE49-F238E27FC236}">
                <a16:creationId xmlns:a16="http://schemas.microsoft.com/office/drawing/2014/main" id="{8E624CC3-6957-46F4-A4D1-5B626A811DFE}"/>
              </a:ext>
            </a:extLst>
          </p:cNvPr>
          <p:cNvSpPr txBox="1"/>
          <p:nvPr/>
        </p:nvSpPr>
        <p:spPr>
          <a:xfrm>
            <a:off x="1283516" y="634547"/>
            <a:ext cx="10620462" cy="923330"/>
          </a:xfrm>
          <a:prstGeom prst="rect">
            <a:avLst/>
          </a:prstGeom>
          <a:noFill/>
        </p:spPr>
        <p:txBody>
          <a:bodyPr wrap="square" rtlCol="0">
            <a:spAutoFit/>
          </a:bodyPr>
          <a:lstStyle/>
          <a:p>
            <a:r>
              <a:rPr lang="en-US" dirty="0"/>
              <a:t>The least squares regression analysis on the time series data for world oil consumption shows that oil consumption will actually increase by 3.5728 kwh for every year.  So even though it oil consumption has flatlined according to the time series graph there will still be some increase in consumption over the years.</a:t>
            </a:r>
          </a:p>
        </p:txBody>
      </p:sp>
    </p:spTree>
    <p:extLst>
      <p:ext uri="{BB962C8B-B14F-4D97-AF65-F5344CB8AC3E}">
        <p14:creationId xmlns:p14="http://schemas.microsoft.com/office/powerpoint/2010/main" val="43238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Energy Analysis Summary</a:t>
            </a:r>
          </a:p>
        </p:txBody>
      </p:sp>
      <p:sp>
        <p:nvSpPr>
          <p:cNvPr id="11" name="TextBox 10">
            <a:extLst>
              <a:ext uri="{FF2B5EF4-FFF2-40B4-BE49-F238E27FC236}">
                <a16:creationId xmlns:a16="http://schemas.microsoft.com/office/drawing/2014/main" id="{8E624CC3-6957-46F4-A4D1-5B626A811DFE}"/>
              </a:ext>
            </a:extLst>
          </p:cNvPr>
          <p:cNvSpPr txBox="1"/>
          <p:nvPr/>
        </p:nvSpPr>
        <p:spPr>
          <a:xfrm>
            <a:off x="956346" y="936551"/>
            <a:ext cx="1062046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Coal is the most used energy source in the world for electricity generation.</a:t>
            </a:r>
          </a:p>
          <a:p>
            <a:pPr marL="285750" indent="-285750">
              <a:buFont typeface="Arial" panose="020B0604020202020204" pitchFamily="34" charset="0"/>
              <a:buChar char="•"/>
            </a:pPr>
            <a:r>
              <a:rPr lang="en-US" dirty="0"/>
              <a:t>Oil is still the most consumed energy source in the world.</a:t>
            </a:r>
          </a:p>
          <a:p>
            <a:pPr marL="285750" indent="-285750">
              <a:buFont typeface="Arial" panose="020B0604020202020204" pitchFamily="34" charset="0"/>
              <a:buChar char="•"/>
            </a:pPr>
            <a:r>
              <a:rPr lang="en-US" dirty="0"/>
              <a:t>US and China use the most fossil fuels, mainly coal out of the top 5 producing energy countries.</a:t>
            </a:r>
          </a:p>
          <a:p>
            <a:pPr marL="285750" indent="-285750">
              <a:buFont typeface="Arial" panose="020B0604020202020204" pitchFamily="34" charset="0"/>
              <a:buChar char="•"/>
            </a:pPr>
            <a:r>
              <a:rPr lang="en-US" dirty="0"/>
              <a:t>US and Canada use the most green energy, mainly nuclear out of the top 5 producing energy countries.</a:t>
            </a:r>
          </a:p>
          <a:p>
            <a:pPr marL="285750" indent="-285750">
              <a:buFont typeface="Arial" panose="020B0604020202020204" pitchFamily="34" charset="0"/>
              <a:buChar char="•"/>
            </a:pPr>
            <a:r>
              <a:rPr lang="en-US" dirty="0"/>
              <a:t>The US used to consume more oil than Canada, but now Canada consumes more oil than the US.</a:t>
            </a:r>
          </a:p>
          <a:p>
            <a:pPr marL="285750" indent="-285750">
              <a:buFont typeface="Arial" panose="020B0604020202020204" pitchFamily="34" charset="0"/>
              <a:buChar char="•"/>
            </a:pPr>
            <a:r>
              <a:rPr lang="en-US" dirty="0"/>
              <a:t>Interesting enough, the cumulative distribution function (CDF) shows that wind is used more than oil for world electricity production.</a:t>
            </a:r>
          </a:p>
          <a:p>
            <a:pPr marL="285750" indent="-285750">
              <a:buFont typeface="Arial" panose="020B0604020202020204" pitchFamily="34" charset="0"/>
              <a:buChar char="•"/>
            </a:pPr>
            <a:r>
              <a:rPr lang="en-US" dirty="0"/>
              <a:t>US electricity generation from coal has a weak to strong negative correlation to world electricity generation from coal.  This means the US is on the right track to using less coal.</a:t>
            </a:r>
          </a:p>
          <a:p>
            <a:pPr marL="285750" indent="-285750">
              <a:buFont typeface="Arial" panose="020B0604020202020204" pitchFamily="34" charset="0"/>
              <a:buChar char="•"/>
            </a:pPr>
            <a:r>
              <a:rPr lang="en-US" dirty="0"/>
              <a:t>China electricity generation from coal has a strong positive correlation to world electricity generation from coal.  This shows that China is a significant contributor to the worlds use of coal.</a:t>
            </a:r>
          </a:p>
          <a:p>
            <a:pPr marL="285750" indent="-285750">
              <a:buFont typeface="Arial" panose="020B0604020202020204" pitchFamily="34" charset="0"/>
              <a:buChar char="•"/>
            </a:pPr>
            <a:r>
              <a:rPr lang="en-US" dirty="0"/>
              <a:t>Regression analysis has shown that world electricity generation from oil will continue to decrease in the future.</a:t>
            </a:r>
          </a:p>
          <a:p>
            <a:pPr marL="285750" indent="-285750">
              <a:buFont typeface="Arial" panose="020B0604020202020204" pitchFamily="34" charset="0"/>
              <a:buChar char="•"/>
            </a:pPr>
            <a:r>
              <a:rPr lang="en-US" dirty="0"/>
              <a:t>Regression analysis has shown that world oil consumption will actually slightly increase in the near future.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5091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561D-15FF-4355-83F3-540CD38E559C}"/>
              </a:ext>
            </a:extLst>
          </p:cNvPr>
          <p:cNvSpPr>
            <a:spLocks noGrp="1"/>
          </p:cNvSpPr>
          <p:nvPr>
            <p:ph type="ctrTitle"/>
          </p:nvPr>
        </p:nvSpPr>
        <p:spPr>
          <a:xfrm>
            <a:off x="1524000" y="0"/>
            <a:ext cx="9144000" cy="528507"/>
          </a:xfrm>
        </p:spPr>
        <p:txBody>
          <a:bodyPr>
            <a:normAutofit fontScale="90000"/>
          </a:bodyPr>
          <a:lstStyle/>
          <a:p>
            <a:pPr algn="ctr"/>
            <a:r>
              <a:rPr lang="en-US" sz="3200" b="1" dirty="0">
                <a:solidFill>
                  <a:srgbClr val="00B0F0"/>
                </a:solidFill>
                <a:latin typeface="Arial" panose="020B0604020202020204" pitchFamily="34" charset="0"/>
                <a:cs typeface="Arial" panose="020B0604020202020204" pitchFamily="34" charset="0"/>
              </a:rPr>
              <a:t>Research  Questions  and  Data  Set</a:t>
            </a:r>
          </a:p>
        </p:txBody>
      </p:sp>
      <p:sp>
        <p:nvSpPr>
          <p:cNvPr id="4" name="TextBox 3">
            <a:extLst>
              <a:ext uri="{FF2B5EF4-FFF2-40B4-BE49-F238E27FC236}">
                <a16:creationId xmlns:a16="http://schemas.microsoft.com/office/drawing/2014/main" id="{68F53A5E-73B2-4273-AB93-00C86E108CB4}"/>
              </a:ext>
            </a:extLst>
          </p:cNvPr>
          <p:cNvSpPr txBox="1"/>
          <p:nvPr/>
        </p:nvSpPr>
        <p:spPr>
          <a:xfrm>
            <a:off x="494950" y="956345"/>
            <a:ext cx="11249637" cy="5078313"/>
          </a:xfrm>
          <a:prstGeom prst="rect">
            <a:avLst/>
          </a:prstGeom>
          <a:noFill/>
        </p:spPr>
        <p:txBody>
          <a:bodyPr wrap="square" rtlCol="0">
            <a:spAutoFit/>
          </a:bodyPr>
          <a:lstStyle/>
          <a:p>
            <a:pPr marL="342900" indent="-342900">
              <a:buFont typeface="+mj-lt"/>
              <a:buAutoNum type="arabicPeriod"/>
            </a:pPr>
            <a:r>
              <a:rPr lang="en-US" dirty="0"/>
              <a:t>Research questions:  What energy source does the world use for electricity the most? What energy source does the world consume the most?  Out of the top 5 energy producing countries, which one uses the most fossil </a:t>
            </a:r>
            <a:r>
              <a:rPr lang="en-US" dirty="0" err="1"/>
              <a:t>fuels?and</a:t>
            </a:r>
            <a:r>
              <a:rPr lang="en-US" dirty="0"/>
              <a:t> which one uses the most green energy?  The United States and China are the two top energy producing countries, is there a correlation between their main energy source and the main energy source for the world?  Can a prediction be made on if fossil fuel consumption in the world will increase or decrease in the future?</a:t>
            </a:r>
          </a:p>
          <a:p>
            <a:pPr marL="342900" indent="-342900">
              <a:buFont typeface="+mj-lt"/>
              <a:buAutoNum type="arabicPeriod"/>
            </a:pPr>
            <a:r>
              <a:rPr lang="en-US" dirty="0"/>
              <a:t>Merged two datasets.  Dataset 1 is energy consumption and dataset 2 is electricity generation from energy sources.</a:t>
            </a:r>
          </a:p>
          <a:p>
            <a:pPr marL="342900" indent="-342900">
              <a:buFont typeface="+mj-lt"/>
              <a:buAutoNum type="arabicPeriod"/>
            </a:pPr>
            <a:r>
              <a:rPr lang="en-US" dirty="0"/>
              <a:t>I am calling the final merged dataset </a:t>
            </a:r>
            <a:r>
              <a:rPr lang="en-US" dirty="0" err="1"/>
              <a:t>energy_data</a:t>
            </a:r>
            <a:r>
              <a:rPr lang="en-US" dirty="0"/>
              <a:t>, and it has 18 variables.  These variables include country, year, and energy consumption in kilowatt-hour (kwh) for coal, oil, gas, nuclear, hydro, wind, solar, and other renewables.  It also has energy generation as electricity in kilowatt-hour(kwh) for coal, oil, gas, nuclear, hydro, wind, solar, and other renewables.</a:t>
            </a:r>
          </a:p>
          <a:p>
            <a:pPr marL="342900" indent="-342900">
              <a:buFont typeface="+mj-lt"/>
              <a:buAutoNum type="arabicPeriod"/>
            </a:pPr>
            <a:endParaRPr lang="en-US" dirty="0"/>
          </a:p>
          <a:p>
            <a:pPr marL="342900" indent="-342900">
              <a:buFont typeface="+mj-lt"/>
              <a:buAutoNum type="arabicPeriod"/>
            </a:pPr>
            <a:endParaRPr lang="en-US" dirty="0"/>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 =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https://ourworldindata.org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67944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9487F-2351-49D2-BD3C-7A9CD0CCE6B2}"/>
              </a:ext>
            </a:extLst>
          </p:cNvPr>
          <p:cNvPicPr>
            <a:picLocks noChangeAspect="1"/>
          </p:cNvPicPr>
          <p:nvPr/>
        </p:nvPicPr>
        <p:blipFill>
          <a:blip r:embed="rId2"/>
          <a:stretch>
            <a:fillRect/>
          </a:stretch>
        </p:blipFill>
        <p:spPr>
          <a:xfrm>
            <a:off x="88728" y="424331"/>
            <a:ext cx="2872741" cy="2011680"/>
          </a:xfrm>
          <a:prstGeom prst="rect">
            <a:avLst/>
          </a:prstGeom>
        </p:spPr>
      </p:pic>
      <p:pic>
        <p:nvPicPr>
          <p:cNvPr id="7" name="Picture 6">
            <a:extLst>
              <a:ext uri="{FF2B5EF4-FFF2-40B4-BE49-F238E27FC236}">
                <a16:creationId xmlns:a16="http://schemas.microsoft.com/office/drawing/2014/main" id="{280F108C-593D-49E0-90D0-B8D06E9D32A2}"/>
              </a:ext>
            </a:extLst>
          </p:cNvPr>
          <p:cNvPicPr>
            <a:picLocks noChangeAspect="1"/>
          </p:cNvPicPr>
          <p:nvPr/>
        </p:nvPicPr>
        <p:blipFill>
          <a:blip r:embed="rId3"/>
          <a:stretch>
            <a:fillRect/>
          </a:stretch>
        </p:blipFill>
        <p:spPr>
          <a:xfrm>
            <a:off x="3030030" y="462889"/>
            <a:ext cx="2880361" cy="2011680"/>
          </a:xfrm>
          <a:prstGeom prst="rect">
            <a:avLst/>
          </a:prstGeom>
        </p:spPr>
      </p:pic>
      <p:pic>
        <p:nvPicPr>
          <p:cNvPr id="9" name="Picture 8">
            <a:extLst>
              <a:ext uri="{FF2B5EF4-FFF2-40B4-BE49-F238E27FC236}">
                <a16:creationId xmlns:a16="http://schemas.microsoft.com/office/drawing/2014/main" id="{AEB91550-0978-447E-A202-4AE2553E5429}"/>
              </a:ext>
            </a:extLst>
          </p:cNvPr>
          <p:cNvPicPr>
            <a:picLocks noChangeAspect="1"/>
          </p:cNvPicPr>
          <p:nvPr/>
        </p:nvPicPr>
        <p:blipFill>
          <a:blip r:embed="rId4"/>
          <a:stretch>
            <a:fillRect/>
          </a:stretch>
        </p:blipFill>
        <p:spPr>
          <a:xfrm>
            <a:off x="6081809" y="458770"/>
            <a:ext cx="2903220" cy="2011680"/>
          </a:xfrm>
          <a:prstGeom prst="rect">
            <a:avLst/>
          </a:prstGeom>
        </p:spPr>
      </p:pic>
      <p:pic>
        <p:nvPicPr>
          <p:cNvPr id="11" name="Picture 10">
            <a:extLst>
              <a:ext uri="{FF2B5EF4-FFF2-40B4-BE49-F238E27FC236}">
                <a16:creationId xmlns:a16="http://schemas.microsoft.com/office/drawing/2014/main" id="{055FE93C-FC9D-43E7-850B-5EB4DC953C01}"/>
              </a:ext>
            </a:extLst>
          </p:cNvPr>
          <p:cNvPicPr>
            <a:picLocks noChangeAspect="1"/>
          </p:cNvPicPr>
          <p:nvPr/>
        </p:nvPicPr>
        <p:blipFill>
          <a:blip r:embed="rId5"/>
          <a:stretch>
            <a:fillRect/>
          </a:stretch>
        </p:blipFill>
        <p:spPr>
          <a:xfrm>
            <a:off x="9156447" y="458770"/>
            <a:ext cx="2903220" cy="2011680"/>
          </a:xfrm>
          <a:prstGeom prst="rect">
            <a:avLst/>
          </a:prstGeom>
        </p:spPr>
      </p:pic>
      <p:pic>
        <p:nvPicPr>
          <p:cNvPr id="13" name="Picture 12">
            <a:extLst>
              <a:ext uri="{FF2B5EF4-FFF2-40B4-BE49-F238E27FC236}">
                <a16:creationId xmlns:a16="http://schemas.microsoft.com/office/drawing/2014/main" id="{E533B12A-D339-41C1-82F5-FE0476D52154}"/>
              </a:ext>
            </a:extLst>
          </p:cNvPr>
          <p:cNvPicPr>
            <a:picLocks noChangeAspect="1"/>
          </p:cNvPicPr>
          <p:nvPr/>
        </p:nvPicPr>
        <p:blipFill>
          <a:blip r:embed="rId6"/>
          <a:stretch>
            <a:fillRect/>
          </a:stretch>
        </p:blipFill>
        <p:spPr>
          <a:xfrm>
            <a:off x="72441" y="2603122"/>
            <a:ext cx="2926080" cy="2011680"/>
          </a:xfrm>
          <a:prstGeom prst="rect">
            <a:avLst/>
          </a:prstGeom>
        </p:spPr>
      </p:pic>
      <p:pic>
        <p:nvPicPr>
          <p:cNvPr id="15" name="Picture 14">
            <a:extLst>
              <a:ext uri="{FF2B5EF4-FFF2-40B4-BE49-F238E27FC236}">
                <a16:creationId xmlns:a16="http://schemas.microsoft.com/office/drawing/2014/main" id="{41ABACBA-349C-425D-B476-5F4224E4AE2E}"/>
              </a:ext>
            </a:extLst>
          </p:cNvPr>
          <p:cNvPicPr>
            <a:picLocks noChangeAspect="1"/>
          </p:cNvPicPr>
          <p:nvPr/>
        </p:nvPicPr>
        <p:blipFill>
          <a:blip r:embed="rId7"/>
          <a:stretch>
            <a:fillRect/>
          </a:stretch>
        </p:blipFill>
        <p:spPr>
          <a:xfrm>
            <a:off x="3007171" y="2670124"/>
            <a:ext cx="2903220" cy="2011680"/>
          </a:xfrm>
          <a:prstGeom prst="rect">
            <a:avLst/>
          </a:prstGeom>
        </p:spPr>
      </p:pic>
      <p:pic>
        <p:nvPicPr>
          <p:cNvPr id="17" name="Picture 16">
            <a:extLst>
              <a:ext uri="{FF2B5EF4-FFF2-40B4-BE49-F238E27FC236}">
                <a16:creationId xmlns:a16="http://schemas.microsoft.com/office/drawing/2014/main" id="{B65F5F90-F20E-492E-8F23-B5846737DAA0}"/>
              </a:ext>
            </a:extLst>
          </p:cNvPr>
          <p:cNvPicPr>
            <a:picLocks noChangeAspect="1"/>
          </p:cNvPicPr>
          <p:nvPr/>
        </p:nvPicPr>
        <p:blipFill>
          <a:blip r:embed="rId8"/>
          <a:stretch>
            <a:fillRect/>
          </a:stretch>
        </p:blipFill>
        <p:spPr>
          <a:xfrm>
            <a:off x="6067138" y="2603122"/>
            <a:ext cx="2903219" cy="2011680"/>
          </a:xfrm>
          <a:prstGeom prst="rect">
            <a:avLst/>
          </a:prstGeom>
        </p:spPr>
      </p:pic>
      <p:pic>
        <p:nvPicPr>
          <p:cNvPr id="19" name="Picture 18">
            <a:extLst>
              <a:ext uri="{FF2B5EF4-FFF2-40B4-BE49-F238E27FC236}">
                <a16:creationId xmlns:a16="http://schemas.microsoft.com/office/drawing/2014/main" id="{999A8DEB-CE7E-4B0F-B297-7A28AFDCB7EB}"/>
              </a:ext>
            </a:extLst>
          </p:cNvPr>
          <p:cNvPicPr>
            <a:picLocks noChangeAspect="1"/>
          </p:cNvPicPr>
          <p:nvPr/>
        </p:nvPicPr>
        <p:blipFill>
          <a:blip r:embed="rId9"/>
          <a:stretch>
            <a:fillRect/>
          </a:stretch>
        </p:blipFill>
        <p:spPr>
          <a:xfrm>
            <a:off x="9156447" y="2603122"/>
            <a:ext cx="2903220" cy="2011680"/>
          </a:xfrm>
          <a:prstGeom prst="rect">
            <a:avLst/>
          </a:prstGeom>
        </p:spPr>
      </p:pic>
      <p:pic>
        <p:nvPicPr>
          <p:cNvPr id="21" name="Picture 20">
            <a:extLst>
              <a:ext uri="{FF2B5EF4-FFF2-40B4-BE49-F238E27FC236}">
                <a16:creationId xmlns:a16="http://schemas.microsoft.com/office/drawing/2014/main" id="{C453E712-3D86-43B3-B189-DF3FB41A1C07}"/>
              </a:ext>
            </a:extLst>
          </p:cNvPr>
          <p:cNvPicPr>
            <a:picLocks noChangeAspect="1"/>
          </p:cNvPicPr>
          <p:nvPr/>
        </p:nvPicPr>
        <p:blipFill>
          <a:blip r:embed="rId10"/>
          <a:stretch>
            <a:fillRect/>
          </a:stretch>
        </p:blipFill>
        <p:spPr>
          <a:xfrm>
            <a:off x="72441" y="4810357"/>
            <a:ext cx="2903219" cy="2011680"/>
          </a:xfrm>
          <a:prstGeom prst="rect">
            <a:avLst/>
          </a:prstGeom>
        </p:spPr>
      </p:pic>
      <p:pic>
        <p:nvPicPr>
          <p:cNvPr id="23" name="Picture 22">
            <a:extLst>
              <a:ext uri="{FF2B5EF4-FFF2-40B4-BE49-F238E27FC236}">
                <a16:creationId xmlns:a16="http://schemas.microsoft.com/office/drawing/2014/main" id="{6DB4785D-130D-4248-9C1A-2BAF367EF1F7}"/>
              </a:ext>
            </a:extLst>
          </p:cNvPr>
          <p:cNvPicPr>
            <a:picLocks noChangeAspect="1"/>
          </p:cNvPicPr>
          <p:nvPr/>
        </p:nvPicPr>
        <p:blipFill>
          <a:blip r:embed="rId11"/>
          <a:stretch>
            <a:fillRect/>
          </a:stretch>
        </p:blipFill>
        <p:spPr>
          <a:xfrm>
            <a:off x="3030030" y="4877359"/>
            <a:ext cx="2910840" cy="2011680"/>
          </a:xfrm>
          <a:prstGeom prst="rect">
            <a:avLst/>
          </a:prstGeom>
        </p:spPr>
      </p:pic>
      <p:pic>
        <p:nvPicPr>
          <p:cNvPr id="25" name="Picture 24">
            <a:extLst>
              <a:ext uri="{FF2B5EF4-FFF2-40B4-BE49-F238E27FC236}">
                <a16:creationId xmlns:a16="http://schemas.microsoft.com/office/drawing/2014/main" id="{98B9DF8E-8D51-44A8-9C15-FEE5696EF3F7}"/>
              </a:ext>
            </a:extLst>
          </p:cNvPr>
          <p:cNvPicPr>
            <a:picLocks noChangeAspect="1"/>
          </p:cNvPicPr>
          <p:nvPr/>
        </p:nvPicPr>
        <p:blipFill>
          <a:blip r:embed="rId12"/>
          <a:stretch>
            <a:fillRect/>
          </a:stretch>
        </p:blipFill>
        <p:spPr>
          <a:xfrm>
            <a:off x="9133588" y="4832586"/>
            <a:ext cx="3025141" cy="2011680"/>
          </a:xfrm>
          <a:prstGeom prst="rect">
            <a:avLst/>
          </a:prstGeom>
        </p:spPr>
      </p:pic>
      <p:pic>
        <p:nvPicPr>
          <p:cNvPr id="27" name="Picture 26">
            <a:extLst>
              <a:ext uri="{FF2B5EF4-FFF2-40B4-BE49-F238E27FC236}">
                <a16:creationId xmlns:a16="http://schemas.microsoft.com/office/drawing/2014/main" id="{3A72F503-C51C-4586-BD88-FF8795AF86AE}"/>
              </a:ext>
            </a:extLst>
          </p:cNvPr>
          <p:cNvPicPr>
            <a:picLocks noChangeAspect="1"/>
          </p:cNvPicPr>
          <p:nvPr/>
        </p:nvPicPr>
        <p:blipFill>
          <a:blip r:embed="rId13"/>
          <a:stretch>
            <a:fillRect/>
          </a:stretch>
        </p:blipFill>
        <p:spPr>
          <a:xfrm>
            <a:off x="6132649" y="4832586"/>
            <a:ext cx="2903219" cy="2011680"/>
          </a:xfrm>
          <a:prstGeom prst="rect">
            <a:avLst/>
          </a:prstGeom>
        </p:spPr>
      </p:pic>
      <p:sp>
        <p:nvSpPr>
          <p:cNvPr id="28" name="Title 1">
            <a:extLst>
              <a:ext uri="{FF2B5EF4-FFF2-40B4-BE49-F238E27FC236}">
                <a16:creationId xmlns:a16="http://schemas.microsoft.com/office/drawing/2014/main" id="{14008AA2-5DCE-42E9-9630-980E782DDE66}"/>
              </a:ext>
            </a:extLst>
          </p:cNvPr>
          <p:cNvSpPr>
            <a:spLocks noGrp="1"/>
          </p:cNvSpPr>
          <p:nvPr>
            <p:ph type="ctrTitle"/>
          </p:nvPr>
        </p:nvSpPr>
        <p:spPr>
          <a:xfrm>
            <a:off x="1524000" y="0"/>
            <a:ext cx="9144000" cy="528507"/>
          </a:xfrm>
        </p:spPr>
        <p:txBody>
          <a:bodyPr>
            <a:normAutofit fontScale="90000"/>
          </a:bodyPr>
          <a:lstStyle/>
          <a:p>
            <a:pPr algn="ctr"/>
            <a:r>
              <a:rPr lang="en-US" sz="3200" b="1" dirty="0">
                <a:solidFill>
                  <a:srgbClr val="00B0F0"/>
                </a:solidFill>
                <a:latin typeface="Arial" panose="020B0604020202020204" pitchFamily="34" charset="0"/>
                <a:cs typeface="Arial" panose="020B0604020202020204" pitchFamily="34" charset="0"/>
              </a:rPr>
              <a:t>Variable Histograms</a:t>
            </a:r>
          </a:p>
        </p:txBody>
      </p:sp>
    </p:spTree>
    <p:extLst>
      <p:ext uri="{BB962C8B-B14F-4D97-AF65-F5344CB8AC3E}">
        <p14:creationId xmlns:p14="http://schemas.microsoft.com/office/powerpoint/2010/main" val="286221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14008AA2-5DCE-42E9-9630-980E782DDE66}"/>
              </a:ext>
            </a:extLst>
          </p:cNvPr>
          <p:cNvSpPr>
            <a:spLocks noGrp="1"/>
          </p:cNvSpPr>
          <p:nvPr>
            <p:ph type="ctrTitle"/>
          </p:nvPr>
        </p:nvSpPr>
        <p:spPr>
          <a:xfrm>
            <a:off x="1524000" y="0"/>
            <a:ext cx="9144000" cy="528507"/>
          </a:xfrm>
        </p:spPr>
        <p:txBody>
          <a:bodyPr>
            <a:normAutofit fontScale="90000"/>
          </a:bodyPr>
          <a:lstStyle/>
          <a:p>
            <a:pPr algn="ctr"/>
            <a:r>
              <a:rPr lang="en-US" sz="3200" b="1" dirty="0">
                <a:solidFill>
                  <a:srgbClr val="00B0F0"/>
                </a:solidFill>
                <a:latin typeface="Arial" panose="020B0604020202020204" pitchFamily="34" charset="0"/>
                <a:cs typeface="Arial" panose="020B0604020202020204" pitchFamily="34" charset="0"/>
              </a:rPr>
              <a:t>Outlier Visualization for Five Variables With Box Plots</a:t>
            </a:r>
          </a:p>
        </p:txBody>
      </p:sp>
      <p:pic>
        <p:nvPicPr>
          <p:cNvPr id="3" name="Picture 2">
            <a:extLst>
              <a:ext uri="{FF2B5EF4-FFF2-40B4-BE49-F238E27FC236}">
                <a16:creationId xmlns:a16="http://schemas.microsoft.com/office/drawing/2014/main" id="{642703E9-47FB-4A54-A033-D304F42E42B1}"/>
              </a:ext>
            </a:extLst>
          </p:cNvPr>
          <p:cNvPicPr>
            <a:picLocks noChangeAspect="1"/>
          </p:cNvPicPr>
          <p:nvPr/>
        </p:nvPicPr>
        <p:blipFill>
          <a:blip r:embed="rId2"/>
          <a:stretch>
            <a:fillRect/>
          </a:stretch>
        </p:blipFill>
        <p:spPr>
          <a:xfrm>
            <a:off x="480318" y="849131"/>
            <a:ext cx="3442102" cy="2622067"/>
          </a:xfrm>
          <a:prstGeom prst="rect">
            <a:avLst/>
          </a:prstGeom>
        </p:spPr>
      </p:pic>
      <p:pic>
        <p:nvPicPr>
          <p:cNvPr id="6" name="Picture 5">
            <a:extLst>
              <a:ext uri="{FF2B5EF4-FFF2-40B4-BE49-F238E27FC236}">
                <a16:creationId xmlns:a16="http://schemas.microsoft.com/office/drawing/2014/main" id="{CD5F436F-06F9-408C-8FF4-E9D2E795D9CD}"/>
              </a:ext>
            </a:extLst>
          </p:cNvPr>
          <p:cNvPicPr>
            <a:picLocks noChangeAspect="1"/>
          </p:cNvPicPr>
          <p:nvPr/>
        </p:nvPicPr>
        <p:blipFill>
          <a:blip r:embed="rId3"/>
          <a:stretch>
            <a:fillRect/>
          </a:stretch>
        </p:blipFill>
        <p:spPr>
          <a:xfrm>
            <a:off x="4231202" y="849131"/>
            <a:ext cx="3522777" cy="2622067"/>
          </a:xfrm>
          <a:prstGeom prst="rect">
            <a:avLst/>
          </a:prstGeom>
        </p:spPr>
      </p:pic>
      <p:pic>
        <p:nvPicPr>
          <p:cNvPr id="10" name="Picture 9">
            <a:extLst>
              <a:ext uri="{FF2B5EF4-FFF2-40B4-BE49-F238E27FC236}">
                <a16:creationId xmlns:a16="http://schemas.microsoft.com/office/drawing/2014/main" id="{957552E5-13E1-4065-8ED0-93C4DDEB7BA6}"/>
              </a:ext>
            </a:extLst>
          </p:cNvPr>
          <p:cNvPicPr>
            <a:picLocks noChangeAspect="1"/>
          </p:cNvPicPr>
          <p:nvPr/>
        </p:nvPicPr>
        <p:blipFill>
          <a:blip r:embed="rId4"/>
          <a:stretch>
            <a:fillRect/>
          </a:stretch>
        </p:blipFill>
        <p:spPr>
          <a:xfrm>
            <a:off x="8037904" y="834318"/>
            <a:ext cx="3522777" cy="2607253"/>
          </a:xfrm>
          <a:prstGeom prst="rect">
            <a:avLst/>
          </a:prstGeom>
        </p:spPr>
      </p:pic>
      <p:pic>
        <p:nvPicPr>
          <p:cNvPr id="14" name="Picture 13">
            <a:extLst>
              <a:ext uri="{FF2B5EF4-FFF2-40B4-BE49-F238E27FC236}">
                <a16:creationId xmlns:a16="http://schemas.microsoft.com/office/drawing/2014/main" id="{552C888E-BA04-4972-B95F-0B517C58AA2A}"/>
              </a:ext>
            </a:extLst>
          </p:cNvPr>
          <p:cNvPicPr>
            <a:picLocks noChangeAspect="1"/>
          </p:cNvPicPr>
          <p:nvPr/>
        </p:nvPicPr>
        <p:blipFill>
          <a:blip r:embed="rId5"/>
          <a:stretch>
            <a:fillRect/>
          </a:stretch>
        </p:blipFill>
        <p:spPr>
          <a:xfrm>
            <a:off x="480319" y="3791822"/>
            <a:ext cx="3442101" cy="2533231"/>
          </a:xfrm>
          <a:prstGeom prst="rect">
            <a:avLst/>
          </a:prstGeom>
        </p:spPr>
      </p:pic>
      <p:pic>
        <p:nvPicPr>
          <p:cNvPr id="18" name="Picture 17">
            <a:extLst>
              <a:ext uri="{FF2B5EF4-FFF2-40B4-BE49-F238E27FC236}">
                <a16:creationId xmlns:a16="http://schemas.microsoft.com/office/drawing/2014/main" id="{F74E4901-99F7-45B2-AA48-746BEB7D78CD}"/>
              </a:ext>
            </a:extLst>
          </p:cNvPr>
          <p:cNvPicPr>
            <a:picLocks noChangeAspect="1"/>
          </p:cNvPicPr>
          <p:nvPr/>
        </p:nvPicPr>
        <p:blipFill>
          <a:blip r:embed="rId6"/>
          <a:stretch>
            <a:fillRect/>
          </a:stretch>
        </p:blipFill>
        <p:spPr>
          <a:xfrm>
            <a:off x="4231202" y="3733924"/>
            <a:ext cx="3522777" cy="2651860"/>
          </a:xfrm>
          <a:prstGeom prst="rect">
            <a:avLst/>
          </a:prstGeom>
        </p:spPr>
      </p:pic>
    </p:spTree>
    <p:extLst>
      <p:ext uri="{BB962C8B-B14F-4D97-AF65-F5344CB8AC3E}">
        <p14:creationId xmlns:p14="http://schemas.microsoft.com/office/powerpoint/2010/main" val="43904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CAB2E9-0CEB-4011-9461-1C8E8D920676}"/>
              </a:ext>
            </a:extLst>
          </p:cNvPr>
          <p:cNvSpPr>
            <a:spLocks noGrp="1"/>
          </p:cNvSpPr>
          <p:nvPr>
            <p:ph type="ctrTitle"/>
          </p:nvPr>
        </p:nvSpPr>
        <p:spPr>
          <a:xfrm>
            <a:off x="1524000" y="0"/>
            <a:ext cx="9144000" cy="528507"/>
          </a:xfrm>
        </p:spPr>
        <p:txBody>
          <a:bodyPr>
            <a:normAutofit fontScale="90000"/>
          </a:bodyPr>
          <a:lstStyle/>
          <a:p>
            <a:pPr algn="ctr"/>
            <a:r>
              <a:rPr lang="en-US" sz="3200" b="1" dirty="0">
                <a:solidFill>
                  <a:srgbClr val="00B0F0"/>
                </a:solidFill>
                <a:latin typeface="Arial" panose="020B0604020202020204" pitchFamily="34" charset="0"/>
                <a:cs typeface="Arial" panose="020B0604020202020204" pitchFamily="34" charset="0"/>
              </a:rPr>
              <a:t>Descriptive Statistics of Variables</a:t>
            </a:r>
          </a:p>
        </p:txBody>
      </p:sp>
      <p:graphicFrame>
        <p:nvGraphicFramePr>
          <p:cNvPr id="2" name="Table 1">
            <a:extLst>
              <a:ext uri="{FF2B5EF4-FFF2-40B4-BE49-F238E27FC236}">
                <a16:creationId xmlns:a16="http://schemas.microsoft.com/office/drawing/2014/main" id="{FD63F142-91AB-4332-A9E6-42FE47F84C5F}"/>
              </a:ext>
            </a:extLst>
          </p:cNvPr>
          <p:cNvGraphicFramePr>
            <a:graphicFrameLocks noGrp="1"/>
          </p:cNvGraphicFramePr>
          <p:nvPr>
            <p:extLst>
              <p:ext uri="{D42A27DB-BD31-4B8C-83A1-F6EECF244321}">
                <p14:modId xmlns:p14="http://schemas.microsoft.com/office/powerpoint/2010/main" val="3156434413"/>
              </p:ext>
            </p:extLst>
          </p:nvPr>
        </p:nvGraphicFramePr>
        <p:xfrm>
          <a:off x="68506" y="1161674"/>
          <a:ext cx="12054988" cy="2746910"/>
        </p:xfrm>
        <a:graphic>
          <a:graphicData uri="http://schemas.openxmlformats.org/drawingml/2006/table">
            <a:tbl>
              <a:tblPr/>
              <a:tblGrid>
                <a:gridCol w="547954">
                  <a:extLst>
                    <a:ext uri="{9D8B030D-6E8A-4147-A177-3AD203B41FA5}">
                      <a16:colId xmlns:a16="http://schemas.microsoft.com/office/drawing/2014/main" val="3306513533"/>
                    </a:ext>
                  </a:extLst>
                </a:gridCol>
                <a:gridCol w="547954">
                  <a:extLst>
                    <a:ext uri="{9D8B030D-6E8A-4147-A177-3AD203B41FA5}">
                      <a16:colId xmlns:a16="http://schemas.microsoft.com/office/drawing/2014/main" val="2545507036"/>
                    </a:ext>
                  </a:extLst>
                </a:gridCol>
                <a:gridCol w="547954">
                  <a:extLst>
                    <a:ext uri="{9D8B030D-6E8A-4147-A177-3AD203B41FA5}">
                      <a16:colId xmlns:a16="http://schemas.microsoft.com/office/drawing/2014/main" val="943929638"/>
                    </a:ext>
                  </a:extLst>
                </a:gridCol>
                <a:gridCol w="547954">
                  <a:extLst>
                    <a:ext uri="{9D8B030D-6E8A-4147-A177-3AD203B41FA5}">
                      <a16:colId xmlns:a16="http://schemas.microsoft.com/office/drawing/2014/main" val="161332588"/>
                    </a:ext>
                  </a:extLst>
                </a:gridCol>
                <a:gridCol w="547954">
                  <a:extLst>
                    <a:ext uri="{9D8B030D-6E8A-4147-A177-3AD203B41FA5}">
                      <a16:colId xmlns:a16="http://schemas.microsoft.com/office/drawing/2014/main" val="3663994098"/>
                    </a:ext>
                  </a:extLst>
                </a:gridCol>
                <a:gridCol w="547954">
                  <a:extLst>
                    <a:ext uri="{9D8B030D-6E8A-4147-A177-3AD203B41FA5}">
                      <a16:colId xmlns:a16="http://schemas.microsoft.com/office/drawing/2014/main" val="1681395036"/>
                    </a:ext>
                  </a:extLst>
                </a:gridCol>
                <a:gridCol w="547954">
                  <a:extLst>
                    <a:ext uri="{9D8B030D-6E8A-4147-A177-3AD203B41FA5}">
                      <a16:colId xmlns:a16="http://schemas.microsoft.com/office/drawing/2014/main" val="1062576146"/>
                    </a:ext>
                  </a:extLst>
                </a:gridCol>
                <a:gridCol w="547954">
                  <a:extLst>
                    <a:ext uri="{9D8B030D-6E8A-4147-A177-3AD203B41FA5}">
                      <a16:colId xmlns:a16="http://schemas.microsoft.com/office/drawing/2014/main" val="3286516531"/>
                    </a:ext>
                  </a:extLst>
                </a:gridCol>
                <a:gridCol w="547954">
                  <a:extLst>
                    <a:ext uri="{9D8B030D-6E8A-4147-A177-3AD203B41FA5}">
                      <a16:colId xmlns:a16="http://schemas.microsoft.com/office/drawing/2014/main" val="630354"/>
                    </a:ext>
                  </a:extLst>
                </a:gridCol>
                <a:gridCol w="547954">
                  <a:extLst>
                    <a:ext uri="{9D8B030D-6E8A-4147-A177-3AD203B41FA5}">
                      <a16:colId xmlns:a16="http://schemas.microsoft.com/office/drawing/2014/main" val="3437189962"/>
                    </a:ext>
                  </a:extLst>
                </a:gridCol>
                <a:gridCol w="547954">
                  <a:extLst>
                    <a:ext uri="{9D8B030D-6E8A-4147-A177-3AD203B41FA5}">
                      <a16:colId xmlns:a16="http://schemas.microsoft.com/office/drawing/2014/main" val="1979084445"/>
                    </a:ext>
                  </a:extLst>
                </a:gridCol>
                <a:gridCol w="547954">
                  <a:extLst>
                    <a:ext uri="{9D8B030D-6E8A-4147-A177-3AD203B41FA5}">
                      <a16:colId xmlns:a16="http://schemas.microsoft.com/office/drawing/2014/main" val="2404111747"/>
                    </a:ext>
                  </a:extLst>
                </a:gridCol>
                <a:gridCol w="547954">
                  <a:extLst>
                    <a:ext uri="{9D8B030D-6E8A-4147-A177-3AD203B41FA5}">
                      <a16:colId xmlns:a16="http://schemas.microsoft.com/office/drawing/2014/main" val="1927126363"/>
                    </a:ext>
                  </a:extLst>
                </a:gridCol>
                <a:gridCol w="547954">
                  <a:extLst>
                    <a:ext uri="{9D8B030D-6E8A-4147-A177-3AD203B41FA5}">
                      <a16:colId xmlns:a16="http://schemas.microsoft.com/office/drawing/2014/main" val="2614844945"/>
                    </a:ext>
                  </a:extLst>
                </a:gridCol>
                <a:gridCol w="547954">
                  <a:extLst>
                    <a:ext uri="{9D8B030D-6E8A-4147-A177-3AD203B41FA5}">
                      <a16:colId xmlns:a16="http://schemas.microsoft.com/office/drawing/2014/main" val="2053127778"/>
                    </a:ext>
                  </a:extLst>
                </a:gridCol>
                <a:gridCol w="547954">
                  <a:extLst>
                    <a:ext uri="{9D8B030D-6E8A-4147-A177-3AD203B41FA5}">
                      <a16:colId xmlns:a16="http://schemas.microsoft.com/office/drawing/2014/main" val="653135961"/>
                    </a:ext>
                  </a:extLst>
                </a:gridCol>
                <a:gridCol w="547954">
                  <a:extLst>
                    <a:ext uri="{9D8B030D-6E8A-4147-A177-3AD203B41FA5}">
                      <a16:colId xmlns:a16="http://schemas.microsoft.com/office/drawing/2014/main" val="3436469593"/>
                    </a:ext>
                  </a:extLst>
                </a:gridCol>
                <a:gridCol w="547954">
                  <a:extLst>
                    <a:ext uri="{9D8B030D-6E8A-4147-A177-3AD203B41FA5}">
                      <a16:colId xmlns:a16="http://schemas.microsoft.com/office/drawing/2014/main" val="3811002371"/>
                    </a:ext>
                  </a:extLst>
                </a:gridCol>
                <a:gridCol w="547954">
                  <a:extLst>
                    <a:ext uri="{9D8B030D-6E8A-4147-A177-3AD203B41FA5}">
                      <a16:colId xmlns:a16="http://schemas.microsoft.com/office/drawing/2014/main" val="3168780401"/>
                    </a:ext>
                  </a:extLst>
                </a:gridCol>
                <a:gridCol w="547954">
                  <a:extLst>
                    <a:ext uri="{9D8B030D-6E8A-4147-A177-3AD203B41FA5}">
                      <a16:colId xmlns:a16="http://schemas.microsoft.com/office/drawing/2014/main" val="1257548567"/>
                    </a:ext>
                  </a:extLst>
                </a:gridCol>
                <a:gridCol w="547954">
                  <a:extLst>
                    <a:ext uri="{9D8B030D-6E8A-4147-A177-3AD203B41FA5}">
                      <a16:colId xmlns:a16="http://schemas.microsoft.com/office/drawing/2014/main" val="2640119159"/>
                    </a:ext>
                  </a:extLst>
                </a:gridCol>
                <a:gridCol w="547954">
                  <a:extLst>
                    <a:ext uri="{9D8B030D-6E8A-4147-A177-3AD203B41FA5}">
                      <a16:colId xmlns:a16="http://schemas.microsoft.com/office/drawing/2014/main" val="2207124275"/>
                    </a:ext>
                  </a:extLst>
                </a:gridCol>
              </a:tblGrid>
              <a:tr h="1229054">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Year-Gen</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Coal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Gas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Oil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Nuclear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Hydro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Wind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Solar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Other renewable electricity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Year-Con</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Coal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Oil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Gas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Nuclear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Hydro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Wind per capita (kWh)</a:t>
                      </a:r>
                    </a:p>
                  </a:txBody>
                  <a:tcPr marL="7468" marR="7468" marT="7468" marB="0" anchor="b">
                    <a:lnL>
                      <a:noFill/>
                    </a:lnL>
                    <a:lnR>
                      <a:noFill/>
                    </a:lnR>
                    <a:lnT>
                      <a:noFill/>
                    </a:lnT>
                    <a:lnB>
                      <a:noFill/>
                    </a:lnB>
                  </a:tcPr>
                </a:tc>
                <a:tc>
                  <a:txBody>
                    <a:bodyPr/>
                    <a:lstStyle/>
                    <a:p>
                      <a:pPr algn="l" fontAlgn="b"/>
                      <a:r>
                        <a:rPr lang="en-US" sz="900" b="1" i="0" u="none" strike="noStrike">
                          <a:solidFill>
                            <a:schemeClr val="tx1"/>
                          </a:solidFill>
                          <a:effectLst/>
                          <a:latin typeface="Calibri" panose="020F0502020204030204" pitchFamily="34" charset="0"/>
                        </a:rPr>
                        <a:t>Solar per capita (kWh)</a:t>
                      </a:r>
                    </a:p>
                  </a:txBody>
                  <a:tcPr marL="7468" marR="7468" marT="7468" marB="0" anchor="b">
                    <a:lnL>
                      <a:noFill/>
                    </a:lnL>
                    <a:lnR>
                      <a:noFill/>
                    </a:lnR>
                    <a:lnT>
                      <a:noFill/>
                    </a:lnT>
                    <a:lnB>
                      <a:noFill/>
                    </a:lnB>
                  </a:tcPr>
                </a:tc>
                <a:tc gridSpan="4">
                  <a:txBody>
                    <a:bodyPr/>
                    <a:lstStyle/>
                    <a:p>
                      <a:pPr algn="l" fontAlgn="b"/>
                      <a:r>
                        <a:rPr lang="en-US" sz="900" b="1" i="0" u="none" strike="noStrike">
                          <a:solidFill>
                            <a:schemeClr val="tx1"/>
                          </a:solidFill>
                          <a:effectLst/>
                          <a:latin typeface="Calibri" panose="020F0502020204030204" pitchFamily="34" charset="0"/>
                        </a:rPr>
                        <a:t>Other renewables per capita (kWh)</a:t>
                      </a:r>
                    </a:p>
                  </a:txBody>
                  <a:tcPr marL="7468" marR="7468" marT="746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2367129"/>
                  </a:ext>
                </a:extLst>
              </a:tr>
              <a:tr h="189732">
                <a:tc>
                  <a:txBody>
                    <a:bodyPr/>
                    <a:lstStyle/>
                    <a:p>
                      <a:pPr algn="l" fontAlgn="b"/>
                      <a:r>
                        <a:rPr lang="en-US" sz="900" b="1" i="0" u="none" strike="noStrike">
                          <a:solidFill>
                            <a:schemeClr val="tx1"/>
                          </a:solidFill>
                          <a:effectLst/>
                          <a:latin typeface="Calibri" panose="020F0502020204030204" pitchFamily="34" charset="0"/>
                        </a:rPr>
                        <a:t>count</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4269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4269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4269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4284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4290</a:t>
                      </a:r>
                    </a:p>
                  </a:txBody>
                  <a:tcPr marL="7468" marR="7468" marT="7468" marB="0" anchor="b">
                    <a:lnL>
                      <a:noFill/>
                    </a:lnL>
                    <a:lnR>
                      <a:noFill/>
                    </a:lnR>
                    <a:lnT>
                      <a:noFill/>
                    </a:lnT>
                    <a:lnB>
                      <a:noFill/>
                    </a:lnB>
                  </a:tcPr>
                </a:tc>
                <a:tc>
                  <a:txBody>
                    <a:bodyPr/>
                    <a:lstStyle/>
                    <a:p>
                      <a:pPr algn="l" fontAlgn="b"/>
                      <a:endParaRPr lang="en-US" sz="900" b="1" i="0" u="none" strike="noStrike" dirty="0">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2207697841"/>
                  </a:ext>
                </a:extLst>
              </a:tr>
              <a:tr h="189732">
                <a:tc>
                  <a:txBody>
                    <a:bodyPr/>
                    <a:lstStyle/>
                    <a:p>
                      <a:pPr algn="l" fontAlgn="b"/>
                      <a:r>
                        <a:rPr lang="en-US" sz="900" b="1" i="0" u="none" strike="noStrike">
                          <a:solidFill>
                            <a:schemeClr val="tx1"/>
                          </a:solidFill>
                          <a:effectLst/>
                          <a:latin typeface="Calibri" panose="020F0502020204030204" pitchFamily="34" charset="0"/>
                        </a:rPr>
                        <a:t>mean</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2009.669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500.3475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897.1204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951.0998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306.4064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886.6688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73.25619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18.92709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129.0454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1993.078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5920.464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16714.34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10255.94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1480.345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3606.955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134.0031</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29.37513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351.4983</a:t>
                      </a: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1484676438"/>
                  </a:ext>
                </a:extLst>
              </a:tr>
              <a:tr h="189732">
                <a:tc>
                  <a:txBody>
                    <a:bodyPr/>
                    <a:lstStyle/>
                    <a:p>
                      <a:pPr algn="l" fontAlgn="b"/>
                      <a:r>
                        <a:rPr lang="en-US" sz="900" b="1" i="0" u="none" strike="noStrike">
                          <a:solidFill>
                            <a:schemeClr val="tx1"/>
                          </a:solidFill>
                          <a:effectLst/>
                          <a:latin typeface="Calibri" panose="020F0502020204030204" pitchFamily="34" charset="0"/>
                        </a:rPr>
                        <a:t>std</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5.870967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1174.588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2431.534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1951.97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992.8058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3239.578</a:t>
                      </a:r>
                    </a:p>
                  </a:txBody>
                  <a:tcPr marL="7468" marR="7468" marT="7468" marB="0" anchor="b">
                    <a:lnL>
                      <a:noFill/>
                    </a:lnL>
                    <a:lnR>
                      <a:noFill/>
                    </a:lnR>
                    <a:lnT>
                      <a:noFill/>
                    </a:lnT>
                    <a:lnB>
                      <a:noFill/>
                    </a:lnB>
                  </a:tcPr>
                </a:tc>
                <a:tc>
                  <a:txBody>
                    <a:bodyPr/>
                    <a:lstStyle/>
                    <a:p>
                      <a:pPr algn="r" fontAlgn="b"/>
                      <a:r>
                        <a:rPr lang="en-US" sz="900" b="1" i="0" u="none" strike="noStrike" dirty="0">
                          <a:solidFill>
                            <a:schemeClr val="tx1"/>
                          </a:solidFill>
                          <a:effectLst/>
                          <a:latin typeface="Calibri" panose="020F0502020204030204" pitchFamily="34" charset="0"/>
                        </a:rPr>
                        <a:t>256.6062</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65.93382</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876.355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15.69646</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8937.954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17316.75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22836.84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3398.947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10738.67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513.368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127.8526</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2299.013</a:t>
                      </a: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3480861706"/>
                  </a:ext>
                </a:extLst>
              </a:tr>
              <a:tr h="189732">
                <a:tc>
                  <a:txBody>
                    <a:bodyPr/>
                    <a:lstStyle/>
                    <a:p>
                      <a:pPr algn="l" fontAlgn="b"/>
                      <a:r>
                        <a:rPr lang="en-US" sz="900" b="1" i="0" u="none" strike="noStrike">
                          <a:solidFill>
                            <a:schemeClr val="tx1"/>
                          </a:solidFill>
                          <a:effectLst/>
                          <a:latin typeface="Calibri" panose="020F0502020204030204" pitchFamily="34" charset="0"/>
                        </a:rPr>
                        <a:t>min</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2000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1965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124.142</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1746207845"/>
                  </a:ext>
                </a:extLst>
              </a:tr>
              <a:tr h="189732">
                <a:tc>
                  <a:txBody>
                    <a:bodyPr/>
                    <a:lstStyle/>
                    <a:p>
                      <a:pPr algn="r" fontAlgn="b"/>
                      <a:r>
                        <a:rPr lang="en-US" sz="900" b="1" i="0" u="none" strike="noStrike">
                          <a:solidFill>
                            <a:schemeClr val="tx1"/>
                          </a:solidFill>
                          <a:effectLst/>
                          <a:latin typeface="Calibri" panose="020F0502020204030204" pitchFamily="34" charset="0"/>
                        </a:rPr>
                        <a:t>25%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2005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12.1601</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1980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223.5473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5316.353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443.8388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85.19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2547027097"/>
                  </a:ext>
                </a:extLst>
              </a:tr>
              <a:tr h="189732">
                <a:tc>
                  <a:txBody>
                    <a:bodyPr/>
                    <a:lstStyle/>
                    <a:p>
                      <a:pPr algn="r" fontAlgn="b"/>
                      <a:r>
                        <a:rPr lang="en-US" sz="900" b="1" i="0" u="none" strike="noStrike">
                          <a:solidFill>
                            <a:schemeClr val="tx1"/>
                          </a:solidFill>
                          <a:effectLst/>
                          <a:latin typeface="Calibri" panose="020F0502020204030204" pitchFamily="34" charset="0"/>
                        </a:rPr>
                        <a:t>50%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2010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22.53414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131.9911</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86.5431</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0.016773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0.293399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1994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2425.589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12149.04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4082.877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576.743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7.227</a:t>
                      </a: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939961621"/>
                  </a:ext>
                </a:extLst>
              </a:tr>
              <a:tr h="189732">
                <a:tc>
                  <a:txBody>
                    <a:bodyPr/>
                    <a:lstStyle/>
                    <a:p>
                      <a:pPr algn="r" fontAlgn="b"/>
                      <a:r>
                        <a:rPr lang="en-US" sz="900" b="1" i="0" u="none" strike="noStrike">
                          <a:solidFill>
                            <a:schemeClr val="tx1"/>
                          </a:solidFill>
                          <a:effectLst/>
                          <a:latin typeface="Calibri" panose="020F0502020204030204" pitchFamily="34" charset="0"/>
                        </a:rPr>
                        <a:t>75%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2015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286.9456</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734.1033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744.8166</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610.3301</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12.028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2.063675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44.73708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2007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8248.953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22638.97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10359.88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637.713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2124.323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4.74475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0.2955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154.2473</a:t>
                      </a: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3532265760"/>
                  </a:ext>
                </a:extLst>
              </a:tr>
              <a:tr h="189732">
                <a:tc>
                  <a:txBody>
                    <a:bodyPr/>
                    <a:lstStyle/>
                    <a:p>
                      <a:pPr algn="l" fontAlgn="b"/>
                      <a:r>
                        <a:rPr lang="en-US" sz="900" b="1" i="0" u="none" strike="noStrike">
                          <a:solidFill>
                            <a:schemeClr val="tx1"/>
                          </a:solidFill>
                          <a:effectLst/>
                          <a:latin typeface="Calibri" panose="020F0502020204030204" pitchFamily="34" charset="0"/>
                        </a:rPr>
                        <a:t>max</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2020</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8774.913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20611.25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11933.94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8618.174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41592.81</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2825.425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825.0938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17495.58</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2019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96109.69</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151237.3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278892.4</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24721.76</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105642.7</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6928.363</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1763.675</a:t>
                      </a:r>
                    </a:p>
                  </a:txBody>
                  <a:tcPr marL="7468" marR="7468" marT="7468" marB="0" anchor="b">
                    <a:lnL>
                      <a:noFill/>
                    </a:lnL>
                    <a:lnR>
                      <a:noFill/>
                    </a:lnR>
                    <a:lnT>
                      <a:noFill/>
                    </a:lnT>
                    <a:lnB>
                      <a:noFill/>
                    </a:lnB>
                  </a:tcPr>
                </a:tc>
                <a:tc>
                  <a:txBody>
                    <a:bodyPr/>
                    <a:lstStyle/>
                    <a:p>
                      <a:pPr algn="r" fontAlgn="b"/>
                      <a:r>
                        <a:rPr lang="en-US" sz="900" b="1" i="0" u="none" strike="noStrike">
                          <a:solidFill>
                            <a:schemeClr val="tx1"/>
                          </a:solidFill>
                          <a:effectLst/>
                          <a:latin typeface="Calibri" panose="020F0502020204030204" pitchFamily="34" charset="0"/>
                        </a:rPr>
                        <a:t>44322.65</a:t>
                      </a:r>
                    </a:p>
                  </a:txBody>
                  <a:tcPr marL="7468" marR="7468" marT="7468" marB="0" anchor="b">
                    <a:lnL>
                      <a:noFill/>
                    </a:lnL>
                    <a:lnR>
                      <a:noFill/>
                    </a:lnR>
                    <a:lnT>
                      <a:noFill/>
                    </a:lnT>
                    <a:lnB>
                      <a:noFill/>
                    </a:lnB>
                  </a:tcPr>
                </a:tc>
                <a:tc>
                  <a:txBody>
                    <a:bodyPr/>
                    <a:lstStyle/>
                    <a:p>
                      <a:pPr algn="l" fontAlgn="b"/>
                      <a:endParaRPr lang="en-US" sz="900" b="1" i="0" u="none" strike="noStrike" dirty="0">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a:solidFill>
                          <a:schemeClr val="tx1"/>
                        </a:solidFill>
                        <a:effectLst/>
                        <a:latin typeface="Calibri" panose="020F0502020204030204" pitchFamily="34" charset="0"/>
                      </a:endParaRPr>
                    </a:p>
                  </a:txBody>
                  <a:tcPr marL="7468" marR="7468" marT="7468" marB="0" anchor="b">
                    <a:lnL>
                      <a:noFill/>
                    </a:lnL>
                    <a:lnR>
                      <a:noFill/>
                    </a:lnR>
                    <a:lnT>
                      <a:noFill/>
                    </a:lnT>
                    <a:lnB>
                      <a:noFill/>
                    </a:lnB>
                  </a:tcPr>
                </a:tc>
                <a:tc>
                  <a:txBody>
                    <a:bodyPr/>
                    <a:lstStyle/>
                    <a:p>
                      <a:pPr algn="l" fontAlgn="b"/>
                      <a:endParaRPr lang="en-US" sz="900" b="1" i="0" u="none" strike="noStrike" dirty="0">
                        <a:solidFill>
                          <a:schemeClr val="tx1"/>
                        </a:solidFill>
                        <a:effectLst/>
                        <a:latin typeface="Calibri" panose="020F0502020204030204" pitchFamily="34" charset="0"/>
                      </a:endParaRPr>
                    </a:p>
                  </a:txBody>
                  <a:tcPr marL="7468" marR="7468" marT="7468" marB="0" anchor="b">
                    <a:lnL>
                      <a:noFill/>
                    </a:lnL>
                    <a:lnR>
                      <a:noFill/>
                    </a:lnR>
                    <a:lnT>
                      <a:noFill/>
                    </a:lnT>
                    <a:lnB>
                      <a:noFill/>
                    </a:lnB>
                  </a:tcPr>
                </a:tc>
                <a:extLst>
                  <a:ext uri="{0D108BD9-81ED-4DB2-BD59-A6C34878D82A}">
                    <a16:rowId xmlns:a16="http://schemas.microsoft.com/office/drawing/2014/main" val="3108430357"/>
                  </a:ext>
                </a:extLst>
              </a:tr>
            </a:tbl>
          </a:graphicData>
        </a:graphic>
      </p:graphicFrame>
    </p:spTree>
    <p:extLst>
      <p:ext uri="{BB962C8B-B14F-4D97-AF65-F5344CB8AC3E}">
        <p14:creationId xmlns:p14="http://schemas.microsoft.com/office/powerpoint/2010/main" val="120879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CAB2E9-0CEB-4011-9461-1C8E8D920676}"/>
              </a:ext>
            </a:extLst>
          </p:cNvPr>
          <p:cNvSpPr>
            <a:spLocks noGrp="1"/>
          </p:cNvSpPr>
          <p:nvPr>
            <p:ph type="ctrTitle"/>
          </p:nvPr>
        </p:nvSpPr>
        <p:spPr>
          <a:xfrm>
            <a:off x="469783" y="0"/>
            <a:ext cx="11266415" cy="528507"/>
          </a:xfrm>
        </p:spPr>
        <p:txBody>
          <a:bodyPr>
            <a:normAutofit fontScale="90000"/>
          </a:bodyPr>
          <a:lstStyle/>
          <a:p>
            <a:pPr algn="ctr"/>
            <a:r>
              <a:rPr lang="en-US" sz="3200" b="1" dirty="0">
                <a:solidFill>
                  <a:srgbClr val="00B0F0"/>
                </a:solidFill>
                <a:latin typeface="Arial" panose="020B0604020202020204" pitchFamily="34" charset="0"/>
                <a:cs typeface="Arial" panose="020B0604020202020204" pitchFamily="34" charset="0"/>
              </a:rPr>
              <a:t>Comparison of Oil Generation in US and Oil Generation in Canada using PMF</a:t>
            </a:r>
          </a:p>
        </p:txBody>
      </p:sp>
      <p:pic>
        <p:nvPicPr>
          <p:cNvPr id="3" name="Picture 2">
            <a:extLst>
              <a:ext uri="{FF2B5EF4-FFF2-40B4-BE49-F238E27FC236}">
                <a16:creationId xmlns:a16="http://schemas.microsoft.com/office/drawing/2014/main" id="{493FAD14-0BD9-46A4-927C-BD6FD79B1ECC}"/>
              </a:ext>
            </a:extLst>
          </p:cNvPr>
          <p:cNvPicPr>
            <a:picLocks noChangeAspect="1"/>
          </p:cNvPicPr>
          <p:nvPr/>
        </p:nvPicPr>
        <p:blipFill>
          <a:blip r:embed="rId2"/>
          <a:stretch>
            <a:fillRect/>
          </a:stretch>
        </p:blipFill>
        <p:spPr>
          <a:xfrm>
            <a:off x="3379180" y="1789755"/>
            <a:ext cx="5447619" cy="3530159"/>
          </a:xfrm>
          <a:prstGeom prst="rect">
            <a:avLst/>
          </a:prstGeom>
        </p:spPr>
      </p:pic>
      <p:sp>
        <p:nvSpPr>
          <p:cNvPr id="4" name="TextBox 3">
            <a:extLst>
              <a:ext uri="{FF2B5EF4-FFF2-40B4-BE49-F238E27FC236}">
                <a16:creationId xmlns:a16="http://schemas.microsoft.com/office/drawing/2014/main" id="{A9177BA2-D56E-4471-945F-16C675061027}"/>
              </a:ext>
            </a:extLst>
          </p:cNvPr>
          <p:cNvSpPr txBox="1"/>
          <p:nvPr/>
        </p:nvSpPr>
        <p:spPr>
          <a:xfrm>
            <a:off x="2197916" y="746620"/>
            <a:ext cx="86406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PMF shows that Canada uses more oil for electricity generation than the US.</a:t>
            </a:r>
          </a:p>
        </p:txBody>
      </p:sp>
    </p:spTree>
    <p:extLst>
      <p:ext uri="{BB962C8B-B14F-4D97-AF65-F5344CB8AC3E}">
        <p14:creationId xmlns:p14="http://schemas.microsoft.com/office/powerpoint/2010/main" val="236596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CAB2E9-0CEB-4011-9461-1C8E8D920676}"/>
              </a:ext>
            </a:extLst>
          </p:cNvPr>
          <p:cNvSpPr>
            <a:spLocks noGrp="1"/>
          </p:cNvSpPr>
          <p:nvPr>
            <p:ph type="ctrTitle"/>
          </p:nvPr>
        </p:nvSpPr>
        <p:spPr>
          <a:xfrm>
            <a:off x="469783" y="0"/>
            <a:ext cx="11266415" cy="528507"/>
          </a:xfrm>
        </p:spPr>
        <p:txBody>
          <a:bodyPr>
            <a:normAutofit fontScale="90000"/>
          </a:bodyPr>
          <a:lstStyle/>
          <a:p>
            <a:pPr algn="ctr"/>
            <a:r>
              <a:rPr lang="en-US" sz="3200" b="1" dirty="0">
                <a:solidFill>
                  <a:srgbClr val="00B0F0"/>
                </a:solidFill>
                <a:latin typeface="Arial" panose="020B0604020202020204" pitchFamily="34" charset="0"/>
                <a:cs typeface="Arial" panose="020B0604020202020204" pitchFamily="34" charset="0"/>
              </a:rPr>
              <a:t>Comparison of World Electricity Generation between Oil and Wind</a:t>
            </a:r>
          </a:p>
        </p:txBody>
      </p:sp>
      <p:sp>
        <p:nvSpPr>
          <p:cNvPr id="5" name="TextBox 4">
            <a:extLst>
              <a:ext uri="{FF2B5EF4-FFF2-40B4-BE49-F238E27FC236}">
                <a16:creationId xmlns:a16="http://schemas.microsoft.com/office/drawing/2014/main" id="{E0761B09-B6E4-43AD-B83B-4221C05F8A67}"/>
              </a:ext>
            </a:extLst>
          </p:cNvPr>
          <p:cNvSpPr txBox="1"/>
          <p:nvPr/>
        </p:nvSpPr>
        <p:spPr>
          <a:xfrm>
            <a:off x="2197916" y="746620"/>
            <a:ext cx="864066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What is very interesting is that the CDF shows that the probability of electricity being from wind is higher than for oil.</a:t>
            </a:r>
          </a:p>
        </p:txBody>
      </p:sp>
      <p:pic>
        <p:nvPicPr>
          <p:cNvPr id="6" name="Picture 5">
            <a:extLst>
              <a:ext uri="{FF2B5EF4-FFF2-40B4-BE49-F238E27FC236}">
                <a16:creationId xmlns:a16="http://schemas.microsoft.com/office/drawing/2014/main" id="{72E7E543-C88E-495F-B716-B505641397D8}"/>
              </a:ext>
            </a:extLst>
          </p:cNvPr>
          <p:cNvPicPr>
            <a:picLocks noChangeAspect="1"/>
          </p:cNvPicPr>
          <p:nvPr/>
        </p:nvPicPr>
        <p:blipFill>
          <a:blip r:embed="rId2"/>
          <a:stretch>
            <a:fillRect/>
          </a:stretch>
        </p:blipFill>
        <p:spPr>
          <a:xfrm>
            <a:off x="2593519" y="1409596"/>
            <a:ext cx="7004961" cy="5045024"/>
          </a:xfrm>
          <a:prstGeom prst="rect">
            <a:avLst/>
          </a:prstGeom>
        </p:spPr>
      </p:pic>
    </p:spTree>
    <p:extLst>
      <p:ext uri="{BB962C8B-B14F-4D97-AF65-F5344CB8AC3E}">
        <p14:creationId xmlns:p14="http://schemas.microsoft.com/office/powerpoint/2010/main" val="312397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2BC461-54C6-48C9-B941-3559CEEC540E}"/>
              </a:ext>
            </a:extLst>
          </p:cNvPr>
          <p:cNvPicPr>
            <a:picLocks noChangeAspect="1"/>
          </p:cNvPicPr>
          <p:nvPr/>
        </p:nvPicPr>
        <p:blipFill>
          <a:blip r:embed="rId2"/>
          <a:stretch>
            <a:fillRect/>
          </a:stretch>
        </p:blipFill>
        <p:spPr>
          <a:xfrm>
            <a:off x="3657905" y="1765508"/>
            <a:ext cx="4876190" cy="3326984"/>
          </a:xfrm>
          <a:prstGeom prst="rect">
            <a:avLst/>
          </a:prstGeom>
        </p:spPr>
      </p:pic>
      <p:sp>
        <p:nvSpPr>
          <p:cNvPr id="6" name="Title 1">
            <a:extLst>
              <a:ext uri="{FF2B5EF4-FFF2-40B4-BE49-F238E27FC236}">
                <a16:creationId xmlns:a16="http://schemas.microsoft.com/office/drawing/2014/main" id="{CD7324F0-38DA-4BA7-B791-491AB97C865D}"/>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Normal Distribution of US Electricity Generation from Oil</a:t>
            </a:r>
          </a:p>
        </p:txBody>
      </p:sp>
    </p:spTree>
    <p:extLst>
      <p:ext uri="{BB962C8B-B14F-4D97-AF65-F5344CB8AC3E}">
        <p14:creationId xmlns:p14="http://schemas.microsoft.com/office/powerpoint/2010/main" val="32444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1944DA-2AFC-478F-B5B6-A52D03C6F902}"/>
              </a:ext>
            </a:extLst>
          </p:cNvPr>
          <p:cNvSpPr txBox="1">
            <a:spLocks/>
          </p:cNvSpPr>
          <p:nvPr/>
        </p:nvSpPr>
        <p:spPr>
          <a:xfrm>
            <a:off x="469783" y="0"/>
            <a:ext cx="11266415" cy="5285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World Electricity Generation From Fossil Fuels</a:t>
            </a:r>
          </a:p>
        </p:txBody>
      </p:sp>
      <p:sp>
        <p:nvSpPr>
          <p:cNvPr id="5" name="TextBox 4">
            <a:extLst>
              <a:ext uri="{FF2B5EF4-FFF2-40B4-BE49-F238E27FC236}">
                <a16:creationId xmlns:a16="http://schemas.microsoft.com/office/drawing/2014/main" id="{1E4483D1-D7BF-4563-83F9-370D699F4874}"/>
              </a:ext>
            </a:extLst>
          </p:cNvPr>
          <p:cNvSpPr txBox="1"/>
          <p:nvPr/>
        </p:nvSpPr>
        <p:spPr>
          <a:xfrm>
            <a:off x="2139193" y="679508"/>
            <a:ext cx="7550092" cy="369332"/>
          </a:xfrm>
          <a:prstGeom prst="rect">
            <a:avLst/>
          </a:prstGeom>
          <a:noFill/>
        </p:spPr>
        <p:txBody>
          <a:bodyPr wrap="square" rtlCol="0">
            <a:spAutoFit/>
          </a:bodyPr>
          <a:lstStyle/>
          <a:p>
            <a:pPr marL="285750" indent="-285750">
              <a:buFont typeface="Arial" panose="020B0604020202020204" pitchFamily="34" charset="0"/>
              <a:buChar char="•"/>
            </a:pPr>
            <a:r>
              <a:rPr lang="en-US"/>
              <a:t>Coal is still the number one electricity producing energy source in the world</a:t>
            </a:r>
            <a:endParaRPr lang="en-US" dirty="0"/>
          </a:p>
        </p:txBody>
      </p:sp>
      <p:pic>
        <p:nvPicPr>
          <p:cNvPr id="9" name="Picture 8">
            <a:extLst>
              <a:ext uri="{FF2B5EF4-FFF2-40B4-BE49-F238E27FC236}">
                <a16:creationId xmlns:a16="http://schemas.microsoft.com/office/drawing/2014/main" id="{9FB87447-10AF-4C02-82C8-5D40FD5B2347}"/>
              </a:ext>
            </a:extLst>
          </p:cNvPr>
          <p:cNvPicPr>
            <a:picLocks noChangeAspect="1"/>
          </p:cNvPicPr>
          <p:nvPr/>
        </p:nvPicPr>
        <p:blipFill>
          <a:blip r:embed="rId2"/>
          <a:stretch>
            <a:fillRect/>
          </a:stretch>
        </p:blipFill>
        <p:spPr>
          <a:xfrm>
            <a:off x="2238911" y="1304112"/>
            <a:ext cx="7714177" cy="5078177"/>
          </a:xfrm>
          <a:prstGeom prst="rect">
            <a:avLst/>
          </a:prstGeom>
        </p:spPr>
      </p:pic>
    </p:spTree>
    <p:extLst>
      <p:ext uri="{BB962C8B-B14F-4D97-AF65-F5344CB8AC3E}">
        <p14:creationId xmlns:p14="http://schemas.microsoft.com/office/powerpoint/2010/main" val="195393658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8468</TotalTime>
  <Words>1154</Words>
  <Application>Microsoft Office PowerPoint</Application>
  <PresentationFormat>Widescreen</PresentationFormat>
  <Paragraphs>229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Depth</vt:lpstr>
      <vt:lpstr>World Energy Analysis</vt:lpstr>
      <vt:lpstr>Research  Questions  and  Data  Set</vt:lpstr>
      <vt:lpstr>Variable Histograms</vt:lpstr>
      <vt:lpstr>Outlier Visualization for Five Variables With Box Plots</vt:lpstr>
      <vt:lpstr>Descriptive Statistics of Variables</vt:lpstr>
      <vt:lpstr>Comparison of Oil Generation in US and Oil Generation in Canada using PMF</vt:lpstr>
      <vt:lpstr>Comparison of World Electricity Generation between Oil and Wind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Energy Generation Analysis</dc:title>
  <dc:creator>Ethan Miraflor</dc:creator>
  <cp:lastModifiedBy>Ethan Miraflor</cp:lastModifiedBy>
  <cp:revision>45</cp:revision>
  <dcterms:created xsi:type="dcterms:W3CDTF">2021-11-05T18:42:10Z</dcterms:created>
  <dcterms:modified xsi:type="dcterms:W3CDTF">2021-11-20T19:00:26Z</dcterms:modified>
</cp:coreProperties>
</file>