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35" d="100"/>
          <a:sy n="35" d="100"/>
        </p:scale>
        <p:origin x="-2360" y="-21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12/3/15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5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1"/>
            <a:ext cx="10196513" cy="3154688"/>
          </a:xfrm>
        </p:spPr>
        <p:txBody>
          <a:bodyPr/>
          <a:lstStyle/>
          <a:p>
            <a:r>
              <a:rPr lang="en-US" dirty="0"/>
              <a:t>We have developed a product which will allow museum professionals to configure </a:t>
            </a:r>
            <a:r>
              <a:rPr lang="en-US" dirty="0" smtClean="0"/>
              <a:t>“beacons” </a:t>
            </a:r>
            <a:r>
              <a:rPr lang="en-US" dirty="0"/>
              <a:t>to work with exhibits in their museums. Our application can be use to display information about the exhibits. Our web application will allow the museum creative control over the information they would like to provide for each exhibit. This information may include additional descriptions, history, images, and audio to help their guests understand the pieces they are looking at.</a:t>
            </a:r>
            <a:endParaRPr lang="en-US" dirty="0"/>
          </a:p>
        </p:txBody>
      </p:sp>
      <p:sp>
        <p:nvSpPr>
          <p:cNvPr id="3" name="Text Placeholder 2"/>
          <p:cNvSpPr>
            <a:spLocks noGrp="1"/>
          </p:cNvSpPr>
          <p:nvPr>
            <p:ph type="body" sz="quarter" idx="11"/>
          </p:nvPr>
        </p:nvSpPr>
        <p:spPr>
          <a:xfrm>
            <a:off x="503239" y="9176059"/>
            <a:ext cx="10196513" cy="754045"/>
          </a:xfrm>
        </p:spPr>
        <p:txBody>
          <a:bodyPr/>
          <a:lstStyle/>
          <a:p>
            <a:r>
              <a:rPr lang="en-US" dirty="0" smtClean="0"/>
              <a:t>What is a Beacon?</a:t>
            </a:r>
          </a:p>
        </p:txBody>
      </p:sp>
      <p:sp>
        <p:nvSpPr>
          <p:cNvPr id="6" name="Text Placeholder 5"/>
          <p:cNvSpPr>
            <a:spLocks noGrp="1"/>
          </p:cNvSpPr>
          <p:nvPr>
            <p:ph type="body" sz="quarter" idx="20"/>
          </p:nvPr>
        </p:nvSpPr>
        <p:spPr>
          <a:xfrm>
            <a:off x="503239" y="18098505"/>
            <a:ext cx="10210799" cy="754045"/>
          </a:xfrm>
        </p:spPr>
        <p:txBody>
          <a:bodyPr/>
          <a:lstStyle/>
          <a:p>
            <a:r>
              <a:rPr lang="en-US" dirty="0" smtClean="0"/>
              <a:t>Tools &amp; Frameworks</a:t>
            </a:r>
          </a:p>
        </p:txBody>
      </p:sp>
      <p:sp>
        <p:nvSpPr>
          <p:cNvPr id="7" name="Text Placeholder 6"/>
          <p:cNvSpPr>
            <a:spLocks noGrp="1"/>
          </p:cNvSpPr>
          <p:nvPr>
            <p:ph type="body" sz="quarter" idx="21"/>
          </p:nvPr>
        </p:nvSpPr>
        <p:spPr/>
        <p:txBody>
          <a:bodyPr/>
          <a:lstStyle/>
          <a:p>
            <a:endParaRPr lang="en-US" dirty="0"/>
          </a:p>
        </p:txBody>
      </p:sp>
      <p:sp>
        <p:nvSpPr>
          <p:cNvPr id="8" name="Text Placeholder 7"/>
          <p:cNvSpPr>
            <a:spLocks noGrp="1"/>
          </p:cNvSpPr>
          <p:nvPr>
            <p:ph type="body" sz="quarter" idx="22"/>
          </p:nvPr>
        </p:nvSpPr>
        <p:spPr/>
        <p:txBody>
          <a:bodyPr/>
          <a:lstStyle/>
          <a:p>
            <a:r>
              <a:rPr lang="en-US" dirty="0" smtClean="0"/>
              <a:t>Mobile</a:t>
            </a:r>
            <a:endParaRPr lang="en-US" dirty="0"/>
          </a:p>
        </p:txBody>
      </p:sp>
      <p:sp>
        <p:nvSpPr>
          <p:cNvPr id="9" name="Text Placeholder 8"/>
          <p:cNvSpPr>
            <a:spLocks noGrp="1"/>
          </p:cNvSpPr>
          <p:nvPr>
            <p:ph type="body" sz="quarter" idx="23"/>
          </p:nvPr>
        </p:nvSpPr>
        <p:spPr/>
        <p:txBody>
          <a:bodyPr/>
          <a:lstStyle/>
          <a:p>
            <a:endParaRPr lang="en-US" dirty="0"/>
          </a:p>
        </p:txBody>
      </p:sp>
      <p:sp>
        <p:nvSpPr>
          <p:cNvPr id="10" name="Text Placeholder 9"/>
          <p:cNvSpPr>
            <a:spLocks noGrp="1"/>
          </p:cNvSpPr>
          <p:nvPr>
            <p:ph type="body" sz="quarter" idx="24"/>
          </p:nvPr>
        </p:nvSpPr>
        <p:spPr/>
        <p:txBody>
          <a:bodyPr/>
          <a:lstStyle/>
          <a:p>
            <a:r>
              <a:rPr lang="en-US" dirty="0" smtClean="0"/>
              <a:t>Web</a:t>
            </a:r>
            <a:endParaRPr lang="en-US" dirty="0"/>
          </a:p>
        </p:txBody>
      </p:sp>
      <p:sp>
        <p:nvSpPr>
          <p:cNvPr id="11" name="Text Placeholder 10"/>
          <p:cNvSpPr>
            <a:spLocks noGrp="1"/>
          </p:cNvSpPr>
          <p:nvPr>
            <p:ph type="body" sz="quarter" idx="25"/>
          </p:nvPr>
        </p:nvSpPr>
        <p:spPr>
          <a:xfrm>
            <a:off x="33185100" y="5267325"/>
            <a:ext cx="10201275" cy="754045"/>
          </a:xfrm>
        </p:spPr>
        <p:txBody>
          <a:bodyPr/>
          <a:lstStyle/>
          <a:p>
            <a:r>
              <a:rPr lang="en-US" dirty="0" smtClean="0"/>
              <a:t>Process</a:t>
            </a:r>
          </a:p>
        </p:txBody>
      </p:sp>
      <p:sp>
        <p:nvSpPr>
          <p:cNvPr id="12" name="Text Placeholder 11"/>
          <p:cNvSpPr>
            <a:spLocks noGrp="1"/>
          </p:cNvSpPr>
          <p:nvPr>
            <p:ph type="body" sz="quarter" idx="26"/>
          </p:nvPr>
        </p:nvSpPr>
        <p:spPr>
          <a:xfrm>
            <a:off x="33185099" y="6021370"/>
            <a:ext cx="10201275" cy="5078291"/>
          </a:xfrm>
        </p:spPr>
        <p:txBody>
          <a:bodyPr/>
          <a:lstStyle/>
          <a:p>
            <a:r>
              <a:rPr lang="en-US" dirty="0" smtClean="0"/>
              <a:t>For our project, we used the Agile methodology to plan what we would accomplish during each phase, or sprint. </a:t>
            </a:r>
            <a:r>
              <a:rPr lang="en-US" dirty="0" smtClean="0"/>
              <a:t>Essential to this planning process was the project management tool JIRA, which allowed us to assign tasks, detail levels of involvement for each task, and chart our progress. We started our project planning by making a list of features we would like our project to include. From this list, we developed a priority level for each task and estimated the time for completion. This document was helpful in deciding what features we would add for the next sprint. After assigning these tasks, we worked both independently and with other group members for the next two weeks on our individual project components. During the sprint, we pushed our code to our </a:t>
            </a:r>
            <a:r>
              <a:rPr lang="en-US" dirty="0" err="1" smtClean="0"/>
              <a:t>Github</a:t>
            </a:r>
            <a:r>
              <a:rPr lang="en-US" dirty="0" smtClean="0"/>
              <a:t> repository. After the sprint was complete, we met to show our progress, review our code, and plan the next sprint.</a:t>
            </a:r>
            <a:endParaRPr lang="en-US" dirty="0"/>
          </a:p>
        </p:txBody>
      </p:sp>
      <p:sp>
        <p:nvSpPr>
          <p:cNvPr id="15" name="Text Placeholder 14"/>
          <p:cNvSpPr>
            <a:spLocks noGrp="1"/>
          </p:cNvSpPr>
          <p:nvPr>
            <p:ph type="body" sz="quarter" idx="29"/>
          </p:nvPr>
        </p:nvSpPr>
        <p:spPr/>
        <p:txBody>
          <a:bodyPr/>
          <a:lstStyle/>
          <a:p>
            <a:r>
              <a:rPr lang="en-US" dirty="0" smtClean="0"/>
              <a:t>Future Implementations</a:t>
            </a:r>
            <a:endParaRPr lang="en-US" dirty="0"/>
          </a:p>
        </p:txBody>
      </p:sp>
      <p:sp>
        <p:nvSpPr>
          <p:cNvPr id="16" name="Text Placeholder 15"/>
          <p:cNvSpPr>
            <a:spLocks noGrp="1"/>
          </p:cNvSpPr>
          <p:nvPr>
            <p:ph type="body" sz="quarter" idx="30"/>
          </p:nvPr>
        </p:nvSpPr>
        <p:spPr>
          <a:xfrm>
            <a:off x="34008735" y="26433446"/>
            <a:ext cx="8572742" cy="3154688"/>
          </a:xfrm>
        </p:spPr>
        <p:txBody>
          <a:bodyPr/>
          <a:lstStyle/>
          <a:p>
            <a:pPr marL="342900" indent="-342900">
              <a:buFont typeface="Arial"/>
              <a:buChar char="•"/>
            </a:pPr>
            <a:r>
              <a:rPr lang="en-US" dirty="0" err="1" smtClean="0"/>
              <a:t>Config</a:t>
            </a:r>
            <a:r>
              <a:rPr lang="en-US" dirty="0" smtClean="0"/>
              <a:t> App</a:t>
            </a:r>
          </a:p>
          <a:p>
            <a:pPr marL="342900" indent="-342900">
              <a:buFont typeface="Arial"/>
              <a:buChar char="•"/>
            </a:pPr>
            <a:r>
              <a:rPr lang="en-US" dirty="0" smtClean="0"/>
              <a:t>Hotspot Tracking</a:t>
            </a:r>
          </a:p>
          <a:p>
            <a:pPr marL="342900" indent="-342900">
              <a:buFont typeface="Arial"/>
              <a:buChar char="•"/>
            </a:pPr>
            <a:r>
              <a:rPr lang="en-US" dirty="0" smtClean="0"/>
              <a:t>Rating/Voting</a:t>
            </a:r>
          </a:p>
          <a:p>
            <a:pPr marL="342900" indent="-342900">
              <a:buFont typeface="Arial"/>
              <a:buChar char="•"/>
            </a:pPr>
            <a:r>
              <a:rPr lang="en-US" dirty="0" smtClean="0"/>
              <a:t>Social Sharing</a:t>
            </a:r>
          </a:p>
          <a:p>
            <a:pPr marL="342900" indent="-342900">
              <a:buFont typeface="Arial"/>
              <a:buChar char="•"/>
            </a:pPr>
            <a:r>
              <a:rPr lang="en-US" dirty="0" smtClean="0"/>
              <a:t>Appearance Improvements</a:t>
            </a:r>
          </a:p>
          <a:p>
            <a:pPr marL="342900" indent="-342900">
              <a:buFont typeface="Arial"/>
              <a:buChar char="•"/>
            </a:pPr>
            <a:r>
              <a:rPr lang="en-US" dirty="0" smtClean="0"/>
              <a:t>More Template Options</a:t>
            </a:r>
            <a:endParaRPr lang="en-US" dirty="0"/>
          </a:p>
        </p:txBody>
      </p:sp>
      <p:sp>
        <p:nvSpPr>
          <p:cNvPr id="17" name="Text Placeholder 16"/>
          <p:cNvSpPr>
            <a:spLocks noGrp="1"/>
          </p:cNvSpPr>
          <p:nvPr>
            <p:ph type="body" sz="quarter" idx="96"/>
          </p:nvPr>
        </p:nvSpPr>
        <p:spPr>
          <a:xfrm>
            <a:off x="527049" y="18852550"/>
            <a:ext cx="10201275" cy="12849649"/>
          </a:xfrm>
        </p:spPr>
        <p:txBody>
          <a:bodyPr/>
          <a:lstStyle/>
          <a:p>
            <a:pPr marL="342900" indent="-342900">
              <a:buFont typeface="Arial"/>
              <a:buChar char="•"/>
            </a:pPr>
            <a:r>
              <a:rPr lang="en-US" dirty="0" smtClean="0"/>
              <a:t>Project Management</a:t>
            </a:r>
          </a:p>
          <a:p>
            <a:pPr marL="1828725" lvl="1" indent="-342900">
              <a:buFont typeface="Arial"/>
              <a:buChar char="•"/>
            </a:pPr>
            <a:r>
              <a:rPr lang="en-US" dirty="0" smtClean="0"/>
              <a:t>JIRA</a:t>
            </a:r>
          </a:p>
          <a:p>
            <a:pPr marL="1828725" lvl="1" indent="-342900">
              <a:buFont typeface="Arial"/>
              <a:buChar char="•"/>
            </a:pPr>
            <a:r>
              <a:rPr lang="en-US" dirty="0" err="1" smtClean="0"/>
              <a:t>Github</a:t>
            </a:r>
            <a:endParaRPr lang="en-US" dirty="0" smtClean="0"/>
          </a:p>
          <a:p>
            <a:pPr marL="1828725" lvl="1" indent="-342900">
              <a:buFont typeface="Arial"/>
              <a:buChar char="•"/>
            </a:pPr>
            <a:r>
              <a:rPr lang="en-US" dirty="0" err="1" smtClean="0"/>
              <a:t>Toggl</a:t>
            </a:r>
            <a:endParaRPr lang="en-US" dirty="0" smtClean="0"/>
          </a:p>
          <a:p>
            <a:pPr marL="1828725" lvl="1" indent="-342900">
              <a:buFont typeface="Arial"/>
              <a:buChar char="•"/>
            </a:pPr>
            <a:r>
              <a:rPr lang="en-US" dirty="0" smtClean="0"/>
              <a:t>Whiteboards</a:t>
            </a:r>
          </a:p>
          <a:p>
            <a:pPr marL="342900" indent="-342900">
              <a:buFont typeface="Arial"/>
              <a:buChar char="•"/>
            </a:pPr>
            <a:r>
              <a:rPr lang="en-US" dirty="0" smtClean="0"/>
              <a:t>Communication</a:t>
            </a:r>
          </a:p>
          <a:p>
            <a:pPr marL="1828725" lvl="1" indent="-342900">
              <a:buFont typeface="Arial"/>
              <a:buChar char="•"/>
            </a:pPr>
            <a:r>
              <a:rPr lang="en-US" dirty="0" smtClean="0"/>
              <a:t>Google Hangouts</a:t>
            </a:r>
          </a:p>
          <a:p>
            <a:pPr marL="342900" indent="-342900">
              <a:buFont typeface="Arial"/>
              <a:buChar char="•"/>
            </a:pPr>
            <a:r>
              <a:rPr lang="en-US" dirty="0" smtClean="0"/>
              <a:t>Android</a:t>
            </a:r>
          </a:p>
          <a:p>
            <a:pPr marL="1828725" lvl="1" indent="-342900">
              <a:buFont typeface="Arial"/>
              <a:buChar char="•"/>
            </a:pPr>
            <a:r>
              <a:rPr lang="en-US" dirty="0" smtClean="0"/>
              <a:t>Android Studio</a:t>
            </a:r>
          </a:p>
          <a:p>
            <a:pPr marL="1828725" lvl="1" indent="-342900">
              <a:buFont typeface="Arial"/>
              <a:buChar char="•"/>
            </a:pPr>
            <a:r>
              <a:rPr lang="en-US" dirty="0" err="1" smtClean="0"/>
              <a:t>Estimote</a:t>
            </a:r>
            <a:r>
              <a:rPr lang="en-US" dirty="0" smtClean="0"/>
              <a:t> SDK</a:t>
            </a:r>
          </a:p>
          <a:p>
            <a:pPr marL="1828725" lvl="1" indent="-342900">
              <a:buFont typeface="Arial"/>
              <a:buChar char="•"/>
            </a:pPr>
            <a:r>
              <a:rPr lang="en-US" dirty="0" smtClean="0"/>
              <a:t>Parse SDK</a:t>
            </a:r>
          </a:p>
          <a:p>
            <a:pPr marL="342900" indent="-342900">
              <a:buFont typeface="Arial"/>
              <a:buChar char="•"/>
            </a:pPr>
            <a:r>
              <a:rPr lang="en-US" dirty="0" err="1" smtClean="0"/>
              <a:t>iOS</a:t>
            </a:r>
            <a:endParaRPr lang="en-US" dirty="0" smtClean="0"/>
          </a:p>
          <a:p>
            <a:pPr marL="1828725" lvl="1" indent="-342900">
              <a:buFont typeface="Arial"/>
              <a:buChar char="•"/>
            </a:pPr>
            <a:r>
              <a:rPr lang="en-US" dirty="0" err="1" smtClean="0"/>
              <a:t>Xcode</a:t>
            </a:r>
            <a:endParaRPr lang="en-US" dirty="0"/>
          </a:p>
          <a:p>
            <a:pPr marL="1828725" lvl="1" indent="-342900">
              <a:buFont typeface="Arial"/>
              <a:buChar char="•"/>
            </a:pPr>
            <a:r>
              <a:rPr lang="en-US" dirty="0" smtClean="0"/>
              <a:t>Core Location Framework</a:t>
            </a:r>
          </a:p>
          <a:p>
            <a:pPr marL="1828725" lvl="1" indent="-342900">
              <a:buFont typeface="Arial"/>
              <a:buChar char="•"/>
            </a:pPr>
            <a:r>
              <a:rPr lang="en-US" dirty="0" smtClean="0"/>
              <a:t>Parse SDK</a:t>
            </a:r>
          </a:p>
          <a:p>
            <a:pPr marL="1828725" lvl="1" indent="-342900">
              <a:buFont typeface="Arial"/>
              <a:buChar char="•"/>
            </a:pPr>
            <a:r>
              <a:rPr lang="en-US" dirty="0" err="1" smtClean="0"/>
              <a:t>SWRevealViewController</a:t>
            </a:r>
            <a:r>
              <a:rPr lang="en-US" dirty="0" smtClean="0"/>
              <a:t> (Slider)</a:t>
            </a:r>
          </a:p>
          <a:p>
            <a:pPr marL="342900" indent="-342900">
              <a:buFont typeface="Arial"/>
              <a:buChar char="•"/>
            </a:pPr>
            <a:r>
              <a:rPr lang="en-US" dirty="0" smtClean="0"/>
              <a:t>Web</a:t>
            </a:r>
            <a:endParaRPr lang="en-US" dirty="0"/>
          </a:p>
          <a:p>
            <a:pPr marL="1828725" lvl="1" indent="-342900">
              <a:buFont typeface="Arial"/>
              <a:buChar char="•"/>
            </a:pPr>
            <a:r>
              <a:rPr lang="en-US" dirty="0" err="1" smtClean="0"/>
              <a:t>Node.js</a:t>
            </a:r>
            <a:endParaRPr lang="en-US" dirty="0" smtClean="0"/>
          </a:p>
          <a:p>
            <a:pPr marL="1828725" lvl="1" indent="-342900">
              <a:buFont typeface="Arial"/>
              <a:buChar char="•"/>
            </a:pPr>
            <a:r>
              <a:rPr lang="en-US" dirty="0" err="1" smtClean="0"/>
              <a:t>Express.js</a:t>
            </a:r>
            <a:endParaRPr lang="en-US" dirty="0" smtClean="0"/>
          </a:p>
          <a:p>
            <a:pPr marL="1828725" lvl="1" indent="-342900">
              <a:buFont typeface="Arial"/>
              <a:buChar char="•"/>
            </a:pPr>
            <a:r>
              <a:rPr lang="en-US" dirty="0" err="1" smtClean="0"/>
              <a:t>Passport.js</a:t>
            </a:r>
            <a:endParaRPr lang="en-US" dirty="0" smtClean="0"/>
          </a:p>
          <a:p>
            <a:pPr marL="1828725" lvl="1" indent="-342900">
              <a:buFont typeface="Arial"/>
              <a:buChar char="•"/>
            </a:pPr>
            <a:r>
              <a:rPr lang="en-US" dirty="0" err="1" smtClean="0"/>
              <a:t>MongoDB</a:t>
            </a:r>
            <a:endParaRPr lang="en-US" dirty="0" smtClean="0"/>
          </a:p>
          <a:p>
            <a:pPr marL="1828725" lvl="1" indent="-342900">
              <a:buFont typeface="Arial"/>
              <a:buChar char="•"/>
            </a:pPr>
            <a:r>
              <a:rPr lang="en-US" dirty="0" smtClean="0"/>
              <a:t>Bootstrap</a:t>
            </a:r>
          </a:p>
          <a:p>
            <a:pPr marL="1828725" lvl="1" indent="-342900">
              <a:buFont typeface="Arial"/>
              <a:buChar char="•"/>
            </a:pPr>
            <a:r>
              <a:rPr lang="en-US" dirty="0" err="1" smtClean="0"/>
              <a:t>jQuery</a:t>
            </a:r>
            <a:endParaRPr lang="en-US" dirty="0" smtClean="0"/>
          </a:p>
          <a:p>
            <a:pPr marL="1828725" lvl="1" indent="-342900">
              <a:buFont typeface="Arial"/>
              <a:buChar char="•"/>
            </a:pPr>
            <a:r>
              <a:rPr lang="en-US" dirty="0" smtClean="0"/>
              <a:t>Parse SDK</a:t>
            </a:r>
          </a:p>
          <a:p>
            <a:pPr marL="1828725" lvl="1" indent="-342900">
              <a:buFont typeface="Arial"/>
              <a:buChar char="•"/>
            </a:pPr>
            <a:r>
              <a:rPr lang="en-US" dirty="0" smtClean="0"/>
              <a:t>Jade </a:t>
            </a:r>
            <a:r>
              <a:rPr lang="en-US" dirty="0" err="1" smtClean="0"/>
              <a:t>Templating</a:t>
            </a:r>
            <a:r>
              <a:rPr lang="en-US" dirty="0" smtClean="0"/>
              <a:t> Framework</a:t>
            </a:r>
          </a:p>
          <a:p>
            <a:pPr marL="1828725" lvl="1" indent="-342900">
              <a:buFont typeface="Arial"/>
              <a:buChar char="•"/>
            </a:pPr>
            <a:r>
              <a:rPr lang="en-US" dirty="0" smtClean="0"/>
              <a:t>Go (Dropped)</a:t>
            </a:r>
          </a:p>
          <a:p>
            <a:pPr marL="1828725" lvl="1" indent="-342900">
              <a:buFont typeface="Arial"/>
              <a:buChar char="•"/>
            </a:pPr>
            <a:r>
              <a:rPr lang="en-US" dirty="0" smtClean="0"/>
              <a:t>Google App Engine (Dropped)</a:t>
            </a:r>
            <a:endParaRPr lang="en-US" dirty="0" smtClean="0"/>
          </a:p>
        </p:txBody>
      </p:sp>
      <p:sp>
        <p:nvSpPr>
          <p:cNvPr id="19" name="Text Placeholder 18"/>
          <p:cNvSpPr>
            <a:spLocks noGrp="1"/>
          </p:cNvSpPr>
          <p:nvPr>
            <p:ph type="body" sz="quarter" idx="150"/>
          </p:nvPr>
        </p:nvSpPr>
        <p:spPr>
          <a:xfrm>
            <a:off x="11224245" y="2709364"/>
            <a:ext cx="21421724" cy="1280160"/>
          </a:xfrm>
        </p:spPr>
        <p:txBody>
          <a:bodyPr>
            <a:normAutofit fontScale="77500" lnSpcReduction="20000"/>
          </a:bodyPr>
          <a:lstStyle/>
          <a:p>
            <a:r>
              <a:rPr lang="en-US" dirty="0" smtClean="0"/>
              <a:t>Michael Hartung, Matthew Armand, Carlton Bennett, Gina </a:t>
            </a:r>
            <a:r>
              <a:rPr lang="en-US" dirty="0" err="1" smtClean="0"/>
              <a:t>Sietz</a:t>
            </a:r>
            <a:r>
              <a:rPr lang="en-US" dirty="0" smtClean="0"/>
              <a:t>, Dan Hoover </a:t>
            </a:r>
            <a:endParaRPr lang="en-US" dirty="0"/>
          </a:p>
        </p:txBody>
      </p:sp>
      <p:sp>
        <p:nvSpPr>
          <p:cNvPr id="44" name="Text Placeholder 43"/>
          <p:cNvSpPr>
            <a:spLocks noGrp="1"/>
          </p:cNvSpPr>
          <p:nvPr>
            <p:ph type="body" sz="quarter" idx="185"/>
          </p:nvPr>
        </p:nvSpPr>
        <p:spPr>
          <a:xfrm>
            <a:off x="11224245" y="1057523"/>
            <a:ext cx="21421724" cy="1280160"/>
          </a:xfrm>
        </p:spPr>
        <p:txBody>
          <a:bodyPr>
            <a:normAutofit fontScale="92500" lnSpcReduction="10000"/>
          </a:bodyPr>
          <a:lstStyle/>
          <a:p>
            <a:r>
              <a:rPr lang="en-US" dirty="0" smtClean="0"/>
              <a:t>Museum Beacon System</a:t>
            </a:r>
            <a:endParaRPr lang="en-US" dirty="0"/>
          </a:p>
        </p:txBody>
      </p:sp>
      <p:sp>
        <p:nvSpPr>
          <p:cNvPr id="20" name="Text Placeholder 2"/>
          <p:cNvSpPr>
            <a:spLocks noGrp="1"/>
          </p:cNvSpPr>
          <p:nvPr>
            <p:ph type="body" sz="quarter" idx="11"/>
          </p:nvPr>
        </p:nvSpPr>
        <p:spPr>
          <a:xfrm>
            <a:off x="679449" y="5419725"/>
            <a:ext cx="10196513" cy="754045"/>
          </a:xfrm>
        </p:spPr>
        <p:txBody>
          <a:bodyPr/>
          <a:lstStyle/>
          <a:p>
            <a:r>
              <a:rPr lang="en-US" dirty="0" smtClean="0"/>
              <a:t>Introduction</a:t>
            </a:r>
          </a:p>
        </p:txBody>
      </p:sp>
      <p:sp>
        <p:nvSpPr>
          <p:cNvPr id="5" name="TextBox 4"/>
          <p:cNvSpPr txBox="1"/>
          <p:nvPr/>
        </p:nvSpPr>
        <p:spPr>
          <a:xfrm>
            <a:off x="679449" y="9920375"/>
            <a:ext cx="10020303" cy="1631216"/>
          </a:xfrm>
          <a:prstGeom prst="rect">
            <a:avLst/>
          </a:prstGeom>
          <a:noFill/>
        </p:spPr>
        <p:txBody>
          <a:bodyPr wrap="square" rtlCol="0">
            <a:spAutoFit/>
          </a:bodyPr>
          <a:lstStyle/>
          <a:p>
            <a:r>
              <a:rPr lang="en-US" sz="2500" dirty="0" smtClean="0">
                <a:solidFill>
                  <a:schemeClr val="bg2">
                    <a:lumMod val="25000"/>
                  </a:schemeClr>
                </a:solidFill>
                <a:latin typeface="Times New Roman" panose="02020603050405020304" pitchFamily="18" charset="0"/>
                <a:cs typeface="Times New Roman" panose="02020603050405020304" pitchFamily="18" charset="0"/>
              </a:rPr>
              <a:t>“</a:t>
            </a:r>
            <a:r>
              <a:rPr lang="en-US" sz="2500" dirty="0" err="1" smtClean="0">
                <a:solidFill>
                  <a:schemeClr val="bg2">
                    <a:lumMod val="25000"/>
                  </a:schemeClr>
                </a:solidFill>
                <a:latin typeface="Times New Roman" panose="02020603050405020304" pitchFamily="18" charset="0"/>
                <a:cs typeface="Times New Roman" panose="02020603050405020304" pitchFamily="18" charset="0"/>
              </a:rPr>
              <a:t>Estimote</a:t>
            </a:r>
            <a:r>
              <a:rPr lang="en-US" sz="25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500" dirty="0">
                <a:solidFill>
                  <a:schemeClr val="bg2">
                    <a:lumMod val="25000"/>
                  </a:schemeClr>
                </a:solidFill>
                <a:latin typeface="Times New Roman" panose="02020603050405020304" pitchFamily="18" charset="0"/>
                <a:cs typeface="Times New Roman" panose="02020603050405020304" pitchFamily="18" charset="0"/>
              </a:rPr>
              <a:t>Beacons </a:t>
            </a:r>
            <a:r>
              <a:rPr lang="en-US" sz="25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500" dirty="0">
                <a:solidFill>
                  <a:schemeClr val="bg2">
                    <a:lumMod val="25000"/>
                  </a:schemeClr>
                </a:solidFill>
                <a:latin typeface="Times New Roman" panose="02020603050405020304" pitchFamily="18" charset="0"/>
                <a:cs typeface="Times New Roman" panose="02020603050405020304" pitchFamily="18" charset="0"/>
              </a:rPr>
              <a:t>are small wireless sensors that you can attach to any </a:t>
            </a:r>
            <a:r>
              <a:rPr lang="en-US" sz="2500" dirty="0">
                <a:solidFill>
                  <a:schemeClr val="bg2">
                    <a:lumMod val="25000"/>
                  </a:schemeClr>
                </a:solidFill>
                <a:latin typeface="Times New Roman" panose="02020603050405020304" pitchFamily="18" charset="0"/>
                <a:cs typeface="Times New Roman" panose="02020603050405020304" pitchFamily="18" charset="0"/>
              </a:rPr>
              <a:t>location</a:t>
            </a:r>
            <a:r>
              <a:rPr lang="en-US" sz="2500" dirty="0">
                <a:solidFill>
                  <a:schemeClr val="bg2">
                    <a:lumMod val="25000"/>
                  </a:schemeClr>
                </a:solidFill>
                <a:latin typeface="Times New Roman" panose="02020603050405020304" pitchFamily="18" charset="0"/>
                <a:cs typeface="Times New Roman" panose="02020603050405020304" pitchFamily="18" charset="0"/>
              </a:rPr>
              <a:t> or object. They broadcast tiny radio signals which your smartphone can receive and interpret, unlocking micro-location and contextual awareness</a:t>
            </a:r>
            <a:r>
              <a:rPr lang="en-US" sz="2500" dirty="0" smtClean="0">
                <a:solidFill>
                  <a:schemeClr val="bg2">
                    <a:lumMod val="25000"/>
                  </a:schemeClr>
                </a:solidFill>
                <a:latin typeface="Times New Roman" panose="02020603050405020304" pitchFamily="18" charset="0"/>
                <a:cs typeface="Times New Roman" panose="02020603050405020304" pitchFamily="18" charset="0"/>
              </a:rPr>
              <a:t>.” – </a:t>
            </a:r>
            <a:r>
              <a:rPr lang="en-US" sz="2500" dirty="0" err="1" smtClean="0">
                <a:solidFill>
                  <a:schemeClr val="bg2">
                    <a:lumMod val="25000"/>
                  </a:schemeClr>
                </a:solidFill>
                <a:latin typeface="Times New Roman" panose="02020603050405020304" pitchFamily="18" charset="0"/>
                <a:cs typeface="Times New Roman" panose="02020603050405020304" pitchFamily="18" charset="0"/>
              </a:rPr>
              <a:t>estimote.com</a:t>
            </a:r>
            <a:endParaRPr lang="en-US" sz="25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9557598" y="10253607"/>
            <a:ext cx="5116180" cy="2093656"/>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Android/</a:t>
            </a:r>
            <a:r>
              <a:rPr lang="en-US" sz="3600" dirty="0" err="1" smtClean="0"/>
              <a:t>iOS</a:t>
            </a:r>
            <a:r>
              <a:rPr lang="en-US" sz="3600" dirty="0" smtClean="0"/>
              <a:t> Mobile App</a:t>
            </a:r>
            <a:endParaRPr lang="en-US" sz="3600" dirty="0"/>
          </a:p>
        </p:txBody>
      </p:sp>
      <p:sp>
        <p:nvSpPr>
          <p:cNvPr id="23" name="Can 22"/>
          <p:cNvSpPr/>
          <p:nvPr/>
        </p:nvSpPr>
        <p:spPr>
          <a:xfrm>
            <a:off x="20972711" y="13375709"/>
            <a:ext cx="2285953" cy="2984235"/>
          </a:xfrm>
          <a:prstGeom prst="can">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smtClean="0"/>
              <a:t>Parse Database</a:t>
            </a:r>
            <a:endParaRPr lang="en-US" sz="3600" dirty="0"/>
          </a:p>
        </p:txBody>
      </p:sp>
      <p:sp>
        <p:nvSpPr>
          <p:cNvPr id="26" name="Rectangle 25"/>
          <p:cNvSpPr/>
          <p:nvPr/>
        </p:nvSpPr>
        <p:spPr>
          <a:xfrm>
            <a:off x="19557598" y="17655188"/>
            <a:ext cx="5116180" cy="1749531"/>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err="1" smtClean="0"/>
              <a:t>Node.js</a:t>
            </a:r>
            <a:r>
              <a:rPr lang="en-US" sz="3600" dirty="0" smtClean="0"/>
              <a:t> Web App</a:t>
            </a:r>
            <a:endParaRPr lang="en-US" sz="3600" dirty="0"/>
          </a:p>
        </p:txBody>
      </p:sp>
      <p:cxnSp>
        <p:nvCxnSpPr>
          <p:cNvPr id="25" name="Straight Arrow Connector 24"/>
          <p:cNvCxnSpPr>
            <a:stCxn id="26" idx="0"/>
            <a:endCxn id="23" idx="3"/>
          </p:cNvCxnSpPr>
          <p:nvPr/>
        </p:nvCxnSpPr>
        <p:spPr>
          <a:xfrm flipV="1">
            <a:off x="22115688" y="16359944"/>
            <a:ext cx="0" cy="129524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23" idx="1"/>
            <a:endCxn id="22" idx="2"/>
          </p:cNvCxnSpPr>
          <p:nvPr/>
        </p:nvCxnSpPr>
        <p:spPr>
          <a:xfrm flipV="1">
            <a:off x="22115688" y="12347263"/>
            <a:ext cx="0" cy="102844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22913957" y="16142242"/>
            <a:ext cx="3519641" cy="1200329"/>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Museum updates </a:t>
            </a:r>
            <a:r>
              <a:rPr lang="en-US" sz="3600" dirty="0">
                <a:latin typeface="Times New Roman" panose="02020603050405020304" pitchFamily="18" charset="0"/>
                <a:cs typeface="Times New Roman" panose="02020603050405020304" pitchFamily="18" charset="0"/>
              </a:rPr>
              <a:t>e</a:t>
            </a:r>
            <a:r>
              <a:rPr lang="en-US" sz="3600" dirty="0" smtClean="0">
                <a:latin typeface="Times New Roman" panose="02020603050405020304" pitchFamily="18" charset="0"/>
                <a:cs typeface="Times New Roman" panose="02020603050405020304" pitchFamily="18" charset="0"/>
              </a:rPr>
              <a:t>xhibit </a:t>
            </a:r>
            <a:r>
              <a:rPr lang="en-US" sz="3600" dirty="0">
                <a:latin typeface="Times New Roman" panose="02020603050405020304" pitchFamily="18" charset="0"/>
                <a:cs typeface="Times New Roman" panose="02020603050405020304" pitchFamily="18" charset="0"/>
              </a:rPr>
              <a:t>d</a:t>
            </a:r>
            <a:r>
              <a:rPr lang="en-US" sz="3600" dirty="0" smtClean="0">
                <a:latin typeface="Times New Roman" panose="02020603050405020304" pitchFamily="18" charset="0"/>
                <a:cs typeface="Times New Roman" panose="02020603050405020304" pitchFamily="18" charset="0"/>
              </a:rPr>
              <a:t>ata</a:t>
            </a:r>
            <a:endParaRPr lang="en-US" sz="36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7743349" y="12405147"/>
            <a:ext cx="3229362" cy="1200329"/>
          </a:xfrm>
          <a:prstGeom prst="rect">
            <a:avLst/>
          </a:prstGeom>
          <a:noFill/>
        </p:spPr>
        <p:txBody>
          <a:bodyPr wrap="square" rtlCol="0">
            <a:spAutoFit/>
          </a:bodyPr>
          <a:lstStyle/>
          <a:p>
            <a:pPr algn="r"/>
            <a:r>
              <a:rPr lang="en-US" sz="3600" dirty="0" smtClean="0">
                <a:latin typeface="Times New Roman" panose="02020603050405020304" pitchFamily="18" charset="0"/>
                <a:cs typeface="Times New Roman" panose="02020603050405020304" pitchFamily="18" charset="0"/>
              </a:rPr>
              <a:t>App </a:t>
            </a:r>
            <a:r>
              <a:rPr lang="en-US" sz="3600" dirty="0">
                <a:latin typeface="Times New Roman" panose="02020603050405020304" pitchFamily="18" charset="0"/>
                <a:cs typeface="Times New Roman" panose="02020603050405020304" pitchFamily="18" charset="0"/>
              </a:rPr>
              <a:t>p</a:t>
            </a:r>
            <a:r>
              <a:rPr lang="en-US" sz="3600" dirty="0" smtClean="0">
                <a:latin typeface="Times New Roman" panose="02020603050405020304" pitchFamily="18" charset="0"/>
                <a:cs typeface="Times New Roman" panose="02020603050405020304" pitchFamily="18" charset="0"/>
              </a:rPr>
              <a:t>ulls data from Parse</a:t>
            </a:r>
            <a:endParaRPr lang="en-US" sz="3600" dirty="0">
              <a:latin typeface="Times New Roman" panose="02020603050405020304" pitchFamily="18" charset="0"/>
              <a:cs typeface="Times New Roman" panose="02020603050405020304" pitchFamily="18" charset="0"/>
            </a:endParaRPr>
          </a:p>
        </p:txBody>
      </p:sp>
      <p:pic>
        <p:nvPicPr>
          <p:cNvPr id="34" name="Picture 33" descr="agile developer .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9999" y="11662111"/>
            <a:ext cx="9148937" cy="6861703"/>
          </a:xfrm>
          <a:prstGeom prst="rect">
            <a:avLst/>
          </a:prstGeom>
        </p:spPr>
      </p:pic>
      <p:sp>
        <p:nvSpPr>
          <p:cNvPr id="37" name="Text Placeholder 11"/>
          <p:cNvSpPr>
            <a:spLocks noGrp="1"/>
          </p:cNvSpPr>
          <p:nvPr>
            <p:ph type="body" sz="quarter" idx="26"/>
          </p:nvPr>
        </p:nvSpPr>
        <p:spPr>
          <a:xfrm>
            <a:off x="34008735" y="18520627"/>
            <a:ext cx="8371384" cy="1231084"/>
          </a:xfrm>
        </p:spPr>
        <p:txBody>
          <a:bodyPr/>
          <a:lstStyle/>
          <a:p>
            <a:r>
              <a:rPr lang="en-US" dirty="0" smtClean="0"/>
              <a:t>Image Courtesy </a:t>
            </a:r>
            <a:r>
              <a:rPr lang="en-US" dirty="0"/>
              <a:t>of http://</a:t>
            </a:r>
            <a:r>
              <a:rPr lang="en-US" dirty="0" err="1"/>
              <a:t>www.drew-fuller.com</a:t>
            </a:r>
            <a:r>
              <a:rPr lang="en-US" dirty="0"/>
              <a:t>/agile-development-methodology-</a:t>
            </a:r>
            <a:r>
              <a:rPr lang="en-US" dirty="0" err="1"/>
              <a:t>diagram.html</a:t>
            </a:r>
            <a:endParaRPr lang="en-US"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188</TotalTime>
  <Words>423</Words>
  <Application>Microsoft Macintosh PowerPoint</Application>
  <PresentationFormat>Custom</PresentationFormat>
  <Paragraphs>52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Michael Hartung</cp:lastModifiedBy>
  <cp:revision>32</cp:revision>
  <dcterms:created xsi:type="dcterms:W3CDTF">2012-02-03T23:30:52Z</dcterms:created>
  <dcterms:modified xsi:type="dcterms:W3CDTF">2015-12-04T00:56:06Z</dcterms:modified>
</cp:coreProperties>
</file>