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17" y="2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a3d610c29_2_7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31a3d610c29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a3d610c29_2_20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1a3d610c29_2_20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6" name="Google Shape;266;g31a3d610c29_2_20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31a3d610c29_2_20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68" name="Google Shape;268;g31a3d610c29_2_20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1a3d610c29_2_20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a3d610c29_2_21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1a3d610c29_2_219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2" name="Google Shape;282;g31a3d610c29_2_21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31a3d610c29_2_21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84" name="Google Shape;284;g31a3d610c29_2_219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1a3d610c29_2_21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a3d610c29_2_23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1a3d610c29_2_23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8" name="Google Shape;298;g31a3d610c29_2_23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31a3d610c29_2_23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00" name="Google Shape;300;g31a3d610c29_2_23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31a3d610c29_2_23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a3d610c29_2_26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g31a3d610c29_2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a3d610c29_2_8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1a3d610c29_2_8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7" name="Google Shape;137;g31a3d610c29_2_8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31a3d610c29_2_8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39" name="Google Shape;139;g31a3d610c29_2_8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1a3d610c29_2_8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a3d610c29_2_9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1a3d610c29_2_99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3" name="Google Shape;153;g31a3d610c29_2_9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31a3d610c29_2_9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5" name="Google Shape;155;g31a3d610c29_2_99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1a3d610c29_2_9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a3d610c29_2_1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1a3d610c29_2_11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9" name="Google Shape;169;g31a3d610c29_2_1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1a3d610c29_2_11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71" name="Google Shape;171;g31a3d610c29_2_11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1a3d610c29_2_11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a3d610c29_2_12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1a3d610c29_2_129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5" name="Google Shape;185;g31a3d610c29_2_12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1a3d610c29_2_12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87" name="Google Shape;187;g31a3d610c29_2_129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31a3d610c29_2_12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a3d610c29_2_14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1a3d610c29_2_14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1" name="Google Shape;201;g31a3d610c29_2_14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1a3d610c29_2_14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03" name="Google Shape;203;g31a3d610c29_2_14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1a3d610c29_2_14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a3d610c29_2_15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1a3d610c29_2_159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7" name="Google Shape;217;g31a3d610c29_2_15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1a3d610c29_2_15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19" name="Google Shape;219;g31a3d610c29_2_159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1a3d610c29_2_15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a3d610c29_2_17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1a3d610c29_2_17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3" name="Google Shape;233;g31a3d610c29_2_17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31a3d610c29_2_17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35" name="Google Shape;235;g31a3d610c29_2_17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1a3d610c29_2_17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a3d610c29_2_18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1a3d610c29_2_189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0" name="Google Shape;250;g31a3d610c29_2_18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1a3d610c29_2_18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52" name="Google Shape;252;g31a3d610c29_2_189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1a3d610c29_2_18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1154510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1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750" y="5035550"/>
            <a:ext cx="3048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#PUBLICO#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777" y="0"/>
            <a:ext cx="9140447" cy="5143500"/>
          </a:xfrm>
          <a:custGeom>
            <a:avLst/>
            <a:gdLst/>
            <a:ahLst/>
            <a:cxnLst/>
            <a:rect l="l" t="t" r="r" b="b"/>
            <a:pathLst>
              <a:path w="18280894" h="10287000" extrusionOk="0">
                <a:moveTo>
                  <a:pt x="0" y="0"/>
                </a:moveTo>
                <a:lnTo>
                  <a:pt x="18280894" y="0"/>
                </a:lnTo>
                <a:lnTo>
                  <a:pt x="1828089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5129348" y="3366378"/>
            <a:ext cx="3733111" cy="17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2024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857501" y="3279011"/>
            <a:ext cx="5846313" cy="16200"/>
          </a:xfrm>
          <a:custGeom>
            <a:avLst/>
            <a:gdLst/>
            <a:ahLst/>
            <a:cxnLst/>
            <a:rect l="l" t="t" r="r" b="b"/>
            <a:pathLst>
              <a:path w="11692626" h="32400" extrusionOk="0">
                <a:moveTo>
                  <a:pt x="0" y="0"/>
                </a:moveTo>
                <a:lnTo>
                  <a:pt x="11692626" y="0"/>
                </a:lnTo>
                <a:lnTo>
                  <a:pt x="11692626" y="32400"/>
                </a:lnTo>
                <a:lnTo>
                  <a:pt x="0" y="32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20585" y="2213508"/>
            <a:ext cx="8237509" cy="97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pt-BR" sz="4100" b="1" i="0" u="none" strike="noStrike" cap="none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FACULDADE SENAI FATESG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Tecnologia da Informação, Gestão e Logística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34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34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Desenvolvimento</a:t>
            </a:r>
            <a:endParaRPr sz="3300" b="1" i="0" u="none" strike="noStrike" cap="none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514350" y="697322"/>
            <a:ext cx="8281092" cy="4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Componente: Processo de Engenharia de Software;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1" indent="-16510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3700" marR="0" lvl="1" indent="-260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pt-BR" sz="15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Componente: Técnicas de Programação;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1" indent="-1651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Componente: Sistemas Operacionais;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11200" marR="0" lvl="2" indent="-16510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Componente: Fundamentos Matemáticos I;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1" indent="-1651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Componente: Circuitos Digitais e Sistemas Microcontrolados.</a:t>
            </a: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2300" marR="0" lvl="2" indent="-16510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7000" marR="0" lvl="1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5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35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Resultados</a:t>
            </a:r>
            <a:endParaRPr sz="3300" b="1" i="0" u="none" strike="noStrike" cap="none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431454" y="2306746"/>
            <a:ext cx="8281092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0" marR="0" lvl="1" indent="0" algn="ctr" rtl="0">
              <a:lnSpc>
                <a:spcPct val="74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APRESENTAÇÃO DO PROGRAMA</a:t>
            </a:r>
            <a:endParaRPr sz="3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ctr" rtl="0">
              <a:lnSpc>
                <a:spcPct val="74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36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 sz="3300" b="1" i="0" u="none" strike="noStrike" cap="none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0" y="803825"/>
            <a:ext cx="9144000" cy="4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1"/>
                </a:solidFill>
              </a:rPr>
              <a:t>Projeto Finalizado com Sucesso</a:t>
            </a:r>
            <a:r>
              <a:rPr lang="pt-BR" sz="1300">
                <a:solidFill>
                  <a:schemeClr val="dk1"/>
                </a:solidFill>
              </a:rPr>
              <a:t>: Todas as etapas foram concluídas, e o sistema atendeu aos requisitos estabelecidos.</a:t>
            </a:r>
            <a:endParaRPr sz="13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1"/>
                </a:solidFill>
              </a:rPr>
              <a:t>Documentação e Código</a:t>
            </a:r>
            <a:r>
              <a:rPr lang="pt-BR" sz="1300">
                <a:solidFill>
                  <a:schemeClr val="dk1"/>
                </a:solidFill>
              </a:rPr>
              <a:t>: A documentação foi elaborada conforme solicitado, e o código-fonte foi desenvolvido de forma organizada.</a:t>
            </a:r>
            <a:endParaRPr sz="13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1"/>
                </a:solidFill>
              </a:rPr>
              <a:t>Testes e Correções</a:t>
            </a:r>
            <a:r>
              <a:rPr lang="pt-BR" sz="1300">
                <a:solidFill>
                  <a:schemeClr val="dk1"/>
                </a:solidFill>
              </a:rPr>
              <a:t>: O sistema foi testado e todos os erros identificados foram resolvidos.</a:t>
            </a:r>
            <a:endParaRPr sz="13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1"/>
                </a:solidFill>
              </a:rPr>
              <a:t>Sistema Implementado</a:t>
            </a:r>
            <a:r>
              <a:rPr lang="pt-BR" sz="1300">
                <a:solidFill>
                  <a:schemeClr val="dk1"/>
                </a:solidFill>
              </a:rPr>
              <a:t>: O Teatro ABC agora possui um software pronto para integração ao site, facilitando a venda de ingressos online.</a:t>
            </a:r>
            <a:endParaRPr sz="13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1"/>
                </a:solidFill>
              </a:rPr>
              <a:t>Aprendizado</a:t>
            </a:r>
            <a:r>
              <a:rPr lang="pt-BR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pt-BR" sz="1300">
                <a:solidFill>
                  <a:schemeClr val="dk1"/>
                </a:solidFill>
              </a:rPr>
              <a:t>Aplicação de programação orientada a objetos em uma escala maior.</a:t>
            </a:r>
            <a:endParaRPr sz="130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pt-BR" sz="1300">
                <a:solidFill>
                  <a:schemeClr val="dk1"/>
                </a:solidFill>
              </a:rPr>
              <a:t>Manipulação de arquivos, tratamento de exceções e uso de CSS.</a:t>
            </a:r>
            <a:endParaRPr sz="130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pt-BR" sz="1300">
                <a:solidFill>
                  <a:schemeClr val="dk1"/>
                </a:solidFill>
              </a:rPr>
              <a:t>Trabalho em equipe com foco em um objetivo comum.</a:t>
            </a:r>
            <a:endParaRPr sz="12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dk1"/>
                </a:solidFill>
              </a:rPr>
              <a:t>Desafios Superados</a:t>
            </a:r>
            <a:r>
              <a:rPr lang="pt-BR" sz="1300">
                <a:solidFill>
                  <a:schemeClr val="dk1"/>
                </a:solidFill>
              </a:rPr>
              <a:t>: Organização das classes e leitura de assentos foram desafios enfrentados, resultando em um aprendizado valioso e aumento da expertise técnica.</a:t>
            </a:r>
            <a:endParaRPr sz="130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4059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/>
          <p:nvPr/>
        </p:nvSpPr>
        <p:spPr>
          <a:xfrm>
            <a:off x="1777" y="0"/>
            <a:ext cx="9140447" cy="5143500"/>
          </a:xfrm>
          <a:custGeom>
            <a:avLst/>
            <a:gdLst/>
            <a:ahLst/>
            <a:cxnLst/>
            <a:rect l="l" t="t" r="r" b="b"/>
            <a:pathLst>
              <a:path w="18280894" h="10287000" extrusionOk="0">
                <a:moveTo>
                  <a:pt x="0" y="0"/>
                </a:moveTo>
                <a:lnTo>
                  <a:pt x="18280894" y="0"/>
                </a:lnTo>
                <a:lnTo>
                  <a:pt x="1828089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3509008" y="2248280"/>
            <a:ext cx="2125985" cy="646940"/>
          </a:xfrm>
          <a:custGeom>
            <a:avLst/>
            <a:gdLst/>
            <a:ahLst/>
            <a:cxnLst/>
            <a:rect l="l" t="t" r="r" b="b"/>
            <a:pathLst>
              <a:path w="4251969" h="1293879" extrusionOk="0">
                <a:moveTo>
                  <a:pt x="0" y="0"/>
                </a:moveTo>
                <a:lnTo>
                  <a:pt x="4251968" y="0"/>
                </a:lnTo>
                <a:lnTo>
                  <a:pt x="4251968" y="1293880"/>
                </a:lnTo>
                <a:lnTo>
                  <a:pt x="0" y="1293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6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6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514350" y="697322"/>
            <a:ext cx="8281200" cy="458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Turma / Curso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2° Período / Engenharia de Software  / Turma 1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Grupo 04: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HARTUR SALES XAVIER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MURILO NUNES DE OLIVEIRA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DAVY LOPES OLIVEIRA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CRISTIANO FERNANDO DO NASCIMENTO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Nome da Empresa: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dirty="0" err="1">
                <a:latin typeface="Open Sans"/>
                <a:ea typeface="Open Sans"/>
                <a:cs typeface="Open Sans"/>
                <a:sym typeface="Open Sans"/>
              </a:rPr>
              <a:t>PequiBit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Nome do Produto: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dirty="0">
                <a:latin typeface="Open Sans"/>
                <a:ea typeface="Open Sans"/>
                <a:cs typeface="Open Sans"/>
                <a:sym typeface="Open Sans"/>
              </a:rPr>
              <a:t>Seu Assento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1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Projeto Integrador</a:t>
            </a:r>
            <a:endParaRPr sz="3300" b="1" i="0" u="none" strike="noStrike" cap="none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27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514350" y="697323"/>
            <a:ext cx="8281092" cy="451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Objetivo;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Solução Proposta;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Métodos e Técnicas;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Ata de Abertura do Projeto;</a:t>
            </a:r>
            <a:endParaRPr sz="700" dirty="0"/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 de Classes;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Desenvolvimento;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Resultados;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Conclusão;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1" indent="-2667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Considerações Finais.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1" indent="-1651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3700" marR="0" lvl="1" indent="-1651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endParaRPr sz="3300" b="1" i="0" u="none" strike="noStrike" cap="none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8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28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0" y="746100"/>
            <a:ext cx="9144000" cy="4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dk1"/>
                </a:solidFill>
              </a:rPr>
              <a:t>Interface Amigável</a:t>
            </a:r>
            <a:r>
              <a:rPr lang="pt-BR" sz="1700" dirty="0">
                <a:solidFill>
                  <a:schemeClr val="dk1"/>
                </a:solidFill>
              </a:rPr>
              <a:t>: Desenvolvido para ser de fácil uso, proporcionando uma experiência simples e intuitiva para o usuário.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dk1"/>
                </a:solidFill>
              </a:rPr>
              <a:t>Armazenamento de Dados</a:t>
            </a:r>
            <a:r>
              <a:rPr lang="pt-BR" sz="1700" dirty="0">
                <a:solidFill>
                  <a:schemeClr val="dk1"/>
                </a:solidFill>
              </a:rPr>
              <a:t>: Utiliza uma base de dados linear para armazenar de forma segura todas as informações de compras.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dk1"/>
                </a:solidFill>
              </a:rPr>
              <a:t>Histórico de Compras</a:t>
            </a:r>
            <a:r>
              <a:rPr lang="pt-BR" sz="1700" dirty="0">
                <a:solidFill>
                  <a:schemeClr val="dk1"/>
                </a:solidFill>
              </a:rPr>
              <a:t>: O cliente pode visualizar facilmente seu histórico de compras diretamente no sistema.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dk1"/>
                </a:solidFill>
              </a:rPr>
              <a:t>Relatórios de Vendas</a:t>
            </a:r>
            <a:r>
              <a:rPr lang="pt-BR" sz="1700" dirty="0">
                <a:solidFill>
                  <a:schemeClr val="dk1"/>
                </a:solidFill>
              </a:rPr>
              <a:t>: Geração automática de relatórios detalhados para a administração, facilitando a análise e o controle das vendas realizadas.</a:t>
            </a:r>
            <a:endParaRPr sz="17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393700" marR="0" lvl="1" indent="-1651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757358" y="189431"/>
            <a:ext cx="7795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 dirty="0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endParaRPr sz="3300" b="1" i="0" u="none" strike="noStrike" cap="none" dirty="0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9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29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14350" y="766862"/>
            <a:ext cx="8294100" cy="441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3700" lvl="0" indent="-165100" algn="just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>
                <a:solidFill>
                  <a:schemeClr val="dk1"/>
                </a:solidFill>
              </a:rPr>
              <a:t>Processo de Venda Ineficiente</a:t>
            </a:r>
            <a:r>
              <a:rPr lang="pt-BR" sz="1600" dirty="0">
                <a:solidFill>
                  <a:schemeClr val="dk1"/>
                </a:solidFill>
              </a:rPr>
              <a:t>: O Teatro ABC enfrenta dificuldades em gerenciar a venda de ingressos, resultando em filas, erros manuais e dificuldade para acompanhar as vendas.</a:t>
            </a:r>
            <a:endParaRPr sz="1600" dirty="0">
              <a:solidFill>
                <a:schemeClr val="dk1"/>
              </a:solidFill>
            </a:endParaRPr>
          </a:p>
          <a:p>
            <a:pPr marL="393700" lvl="0" indent="-165100" algn="just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393700" lvl="0" indent="-165100" algn="just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>
                <a:solidFill>
                  <a:schemeClr val="dk1"/>
                </a:solidFill>
              </a:rPr>
              <a:t>Falta de Relatórios de Vendas</a:t>
            </a:r>
            <a:r>
              <a:rPr lang="pt-BR" sz="1600" dirty="0">
                <a:solidFill>
                  <a:schemeClr val="dk1"/>
                </a:solidFill>
              </a:rPr>
              <a:t>: A administração não possui ferramentas adequadas para gerar relatórios detalhados de vendas e estatísticas de desempenho.</a:t>
            </a:r>
            <a:endParaRPr sz="1600" dirty="0">
              <a:solidFill>
                <a:schemeClr val="dk1"/>
              </a:solidFill>
            </a:endParaRPr>
          </a:p>
          <a:p>
            <a:pPr marL="393700" lvl="0" indent="-165100" algn="just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393700" lvl="0" indent="-165100" algn="just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>
                <a:solidFill>
                  <a:schemeClr val="dk1"/>
                </a:solidFill>
              </a:rPr>
              <a:t>Experiência do Usuário Deficiente</a:t>
            </a:r>
            <a:r>
              <a:rPr lang="pt-BR" sz="1600" dirty="0">
                <a:solidFill>
                  <a:schemeClr val="dk1"/>
                </a:solidFill>
              </a:rPr>
              <a:t>: Não há uma plataforma online para que os clientes possam realizar compras de forma prática, verificar a disponibilidade de assentos ou acessar seu histórico de compras.</a:t>
            </a:r>
            <a:endParaRPr sz="1600" dirty="0">
              <a:solidFill>
                <a:schemeClr val="dk1"/>
              </a:solidFill>
            </a:endParaRPr>
          </a:p>
          <a:p>
            <a:pPr marL="393700" lvl="0" indent="-165100" algn="just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393700" marR="0" lvl="1" indent="-165100" algn="just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just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 dirty="0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endParaRPr sz="3300" b="1" i="0" u="none" strike="noStrike" cap="none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30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30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48550" y="821675"/>
            <a:ext cx="8568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>
                <a:solidFill>
                  <a:schemeClr val="dk1"/>
                </a:solidFill>
              </a:rPr>
              <a:t>Desenvolvimento em Java</a:t>
            </a:r>
            <a:r>
              <a:rPr lang="pt-BR" sz="1600" dirty="0">
                <a:solidFill>
                  <a:schemeClr val="dk1"/>
                </a:solidFill>
              </a:rPr>
              <a:t>: O sistema será implementado em </a:t>
            </a:r>
            <a:r>
              <a:rPr lang="pt-BR" sz="1600" b="1" dirty="0">
                <a:solidFill>
                  <a:schemeClr val="dk1"/>
                </a:solidFill>
              </a:rPr>
              <a:t>Java</a:t>
            </a:r>
            <a:r>
              <a:rPr lang="pt-BR" sz="1600" dirty="0">
                <a:solidFill>
                  <a:schemeClr val="dk1"/>
                </a:solidFill>
              </a:rPr>
              <a:t>, garantindo uma solução robusta e escalável.</a:t>
            </a:r>
            <a:endParaRPr sz="1600" dirty="0">
              <a:solidFill>
                <a:schemeClr val="dk1"/>
              </a:solidFill>
            </a:endParaRPr>
          </a:p>
          <a:p>
            <a:pPr marL="1270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270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>
                <a:solidFill>
                  <a:schemeClr val="dk1"/>
                </a:solidFill>
              </a:rPr>
              <a:t>Interface Gráfica com </a:t>
            </a:r>
            <a:r>
              <a:rPr lang="pt-BR" sz="1600" b="1" dirty="0" err="1">
                <a:solidFill>
                  <a:schemeClr val="dk1"/>
                </a:solidFill>
              </a:rPr>
              <a:t>JavaFX</a:t>
            </a:r>
            <a:r>
              <a:rPr lang="pt-BR" sz="1600" dirty="0">
                <a:solidFill>
                  <a:schemeClr val="dk1"/>
                </a:solidFill>
              </a:rPr>
              <a:t>: Utilização de </a:t>
            </a:r>
            <a:r>
              <a:rPr lang="pt-BR" sz="1600" b="1" dirty="0" err="1">
                <a:solidFill>
                  <a:schemeClr val="dk1"/>
                </a:solidFill>
              </a:rPr>
              <a:t>JavaFX</a:t>
            </a:r>
            <a:r>
              <a:rPr lang="pt-BR" sz="1600" dirty="0">
                <a:solidFill>
                  <a:schemeClr val="dk1"/>
                </a:solidFill>
              </a:rPr>
              <a:t> para criar uma interface amigável e interativa, facilitando a experiência do usuário.</a:t>
            </a:r>
            <a:endParaRPr sz="1600" dirty="0">
              <a:solidFill>
                <a:schemeClr val="dk1"/>
              </a:solidFill>
            </a:endParaRPr>
          </a:p>
          <a:p>
            <a:pPr marL="1270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270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>
                <a:solidFill>
                  <a:schemeClr val="dk1"/>
                </a:solidFill>
              </a:rPr>
              <a:t>Armazenamento de Dados</a:t>
            </a:r>
            <a:r>
              <a:rPr lang="pt-BR" sz="1600" dirty="0">
                <a:solidFill>
                  <a:schemeClr val="dk1"/>
                </a:solidFill>
              </a:rPr>
              <a:t>: O sistema contará com uma base de dados para registrar as vendas e gerar estatísticas detalhadas.</a:t>
            </a:r>
            <a:endParaRPr sz="1600" dirty="0">
              <a:solidFill>
                <a:schemeClr val="dk1"/>
              </a:solidFill>
            </a:endParaRPr>
          </a:p>
          <a:p>
            <a:pPr marL="1270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127000" lvl="0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>
                <a:solidFill>
                  <a:schemeClr val="dk1"/>
                </a:solidFill>
              </a:rPr>
              <a:t>Metodologia Cascata</a:t>
            </a:r>
            <a:r>
              <a:rPr lang="pt-BR" sz="1600" dirty="0">
                <a:solidFill>
                  <a:schemeClr val="dk1"/>
                </a:solidFill>
              </a:rPr>
              <a:t>: Seguindo a metodologia em cascata, o desenvolvimento ocorrerá de forma sequencial e bem estruturada, assegurando a qualidade e cumprimento dos prazos.</a:t>
            </a:r>
            <a:endParaRPr sz="1600" dirty="0">
              <a:solidFill>
                <a:schemeClr val="dk1"/>
              </a:solidFill>
            </a:endParaRPr>
          </a:p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393700" marR="0" lvl="1" indent="-1651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Solução Proposta</a:t>
            </a:r>
            <a:endParaRPr sz="3300" b="1" i="0" u="none" strike="noStrike" cap="none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31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Métodos e Técnicas</a:t>
            </a:r>
            <a:endParaRPr sz="3300" b="1" i="0" u="none" strike="noStrike" cap="none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525675" y="807125"/>
            <a:ext cx="8260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Paradigma de Programação: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dirty="0">
                <a:latin typeface="Open Sans"/>
                <a:ea typeface="Open Sans"/>
                <a:cs typeface="Open Sans"/>
                <a:sym typeface="Open Sans"/>
              </a:rPr>
              <a:t>POO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Linguagem de Programação: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dirty="0">
                <a:latin typeface="Open Sans"/>
                <a:ea typeface="Open Sans"/>
                <a:cs typeface="Open Sans"/>
                <a:sym typeface="Open Sans"/>
              </a:rPr>
              <a:t>Java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Versão da Linguagem de Programação: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dirty="0">
                <a:latin typeface="Open Sans"/>
                <a:ea typeface="Open Sans"/>
                <a:cs typeface="Open Sans"/>
                <a:sym typeface="Open Sans"/>
              </a:rPr>
              <a:t>21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Interface de Desenvolvimento: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dirty="0" err="1">
                <a:latin typeface="Open Sans"/>
                <a:ea typeface="Open Sans"/>
                <a:cs typeface="Open Sans"/>
                <a:sym typeface="Open Sans"/>
              </a:rPr>
              <a:t>IntelliJ</a:t>
            </a:r>
            <a:r>
              <a:rPr lang="pt-BR" sz="1500" dirty="0">
                <a:latin typeface="Open Sans"/>
                <a:ea typeface="Open Sans"/>
                <a:cs typeface="Open Sans"/>
                <a:sym typeface="Open Sans"/>
              </a:rPr>
              <a:t> IDEA</a:t>
            </a: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5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Apache NetBeans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Outras Informações: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2" indent="-13335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Notebook Dell </a:t>
            </a:r>
            <a:r>
              <a:rPr lang="pt-BR" sz="1200" dirty="0" err="1">
                <a:solidFill>
                  <a:schemeClr val="dk1"/>
                </a:solidFill>
              </a:rPr>
              <a:t>Vostro</a:t>
            </a:r>
            <a:r>
              <a:rPr lang="pt-BR" sz="1200" dirty="0">
                <a:solidFill>
                  <a:schemeClr val="dk1"/>
                </a:solidFill>
              </a:rPr>
              <a:t> 5510 i7-11390H 16gb SSD 256gb Mx450 2GB Windows 11</a:t>
            </a:r>
            <a:endParaRPr sz="1200" dirty="0">
              <a:solidFill>
                <a:schemeClr val="dk1"/>
              </a:solidFill>
            </a:endParaRPr>
          </a:p>
          <a:p>
            <a:pPr marL="495300" marR="0" lvl="2" indent="-3810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7000" marR="0" lvl="1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32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32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Ata de Abertura do Projeto</a:t>
            </a:r>
            <a:endParaRPr sz="3300" b="1" i="0" u="none" strike="noStrike" cap="none">
              <a:solidFill>
                <a:srgbClr val="0034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6">
            <a:alphaModFix/>
          </a:blip>
          <a:srcRect b="53292"/>
          <a:stretch/>
        </p:blipFill>
        <p:spPr>
          <a:xfrm>
            <a:off x="189500" y="1031450"/>
            <a:ext cx="5045700" cy="2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 rotWithShape="1">
          <a:blip r:embed="rId6">
            <a:alphaModFix/>
          </a:blip>
          <a:srcRect t="48035"/>
          <a:stretch/>
        </p:blipFill>
        <p:spPr>
          <a:xfrm>
            <a:off x="4235025" y="2080000"/>
            <a:ext cx="4266674" cy="22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>
            <a:off x="0" y="1"/>
            <a:ext cx="9144000" cy="54000"/>
          </a:xfrm>
          <a:custGeom>
            <a:avLst/>
            <a:gdLst/>
            <a:ahLst/>
            <a:cxnLst/>
            <a:rect l="l" t="t" r="r" b="b"/>
            <a:pathLst>
              <a:path w="18288000" h="108000" extrusionOk="0">
                <a:moveTo>
                  <a:pt x="0" y="0"/>
                </a:moveTo>
                <a:lnTo>
                  <a:pt x="18288000" y="0"/>
                </a:lnTo>
                <a:lnTo>
                  <a:pt x="18288000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33"/>
          <p:cNvCxnSpPr/>
          <p:nvPr/>
        </p:nvCxnSpPr>
        <p:spPr>
          <a:xfrm rot="-5272114">
            <a:off x="7042022" y="257798"/>
            <a:ext cx="256105" cy="0"/>
          </a:xfrm>
          <a:prstGeom prst="straightConnector1">
            <a:avLst/>
          </a:prstGeom>
          <a:noFill/>
          <a:ln w="9525" cap="rnd" cmpd="sng">
            <a:solidFill>
              <a:srgbClr val="0F6F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33"/>
          <p:cNvSpPr/>
          <p:nvPr/>
        </p:nvSpPr>
        <p:spPr>
          <a:xfrm>
            <a:off x="8626078" y="4976695"/>
            <a:ext cx="517922" cy="166782"/>
          </a:xfrm>
          <a:custGeom>
            <a:avLst/>
            <a:gdLst/>
            <a:ahLst/>
            <a:cxnLst/>
            <a:rect l="l" t="t" r="r" b="b"/>
            <a:pathLst>
              <a:path w="1381125" h="444754" extrusionOk="0">
                <a:moveTo>
                  <a:pt x="0" y="0"/>
                </a:moveTo>
                <a:lnTo>
                  <a:pt x="1381125" y="0"/>
                </a:lnTo>
                <a:lnTo>
                  <a:pt x="1381125" y="444754"/>
                </a:lnTo>
                <a:lnTo>
                  <a:pt x="0" y="444754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0" y="4976695"/>
            <a:ext cx="8574286" cy="166805"/>
          </a:xfrm>
          <a:custGeom>
            <a:avLst/>
            <a:gdLst/>
            <a:ahLst/>
            <a:cxnLst/>
            <a:rect l="l" t="t" r="r" b="b"/>
            <a:pathLst>
              <a:path w="17148572" h="333610" extrusionOk="0">
                <a:moveTo>
                  <a:pt x="0" y="0"/>
                </a:moveTo>
                <a:lnTo>
                  <a:pt x="17148572" y="0"/>
                </a:lnTo>
                <a:lnTo>
                  <a:pt x="17148572" y="333610"/>
                </a:lnTo>
                <a:lnTo>
                  <a:pt x="0" y="333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7258917" y="134598"/>
            <a:ext cx="1769803" cy="289630"/>
          </a:xfrm>
          <a:custGeom>
            <a:avLst/>
            <a:gdLst/>
            <a:ahLst/>
            <a:cxnLst/>
            <a:rect l="l" t="t" r="r" b="b"/>
            <a:pathLst>
              <a:path w="3539606" h="579260" extrusionOk="0">
                <a:moveTo>
                  <a:pt x="0" y="0"/>
                </a:moveTo>
                <a:lnTo>
                  <a:pt x="3539606" y="0"/>
                </a:lnTo>
                <a:lnTo>
                  <a:pt x="3539606" y="579259"/>
                </a:lnTo>
                <a:lnTo>
                  <a:pt x="0" y="579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8671798" y="4999555"/>
            <a:ext cx="4264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 b="0" i="0" u="none" strike="noStrike" cap="none">
                <a:solidFill>
                  <a:srgbClr val="77C2E8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48558" y="237455"/>
            <a:ext cx="7795260" cy="46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i="0" u="none" strike="noStrike" cap="none">
                <a:solidFill>
                  <a:srgbClr val="00347B"/>
                </a:solidFill>
                <a:latin typeface="Open Sans"/>
                <a:ea typeface="Open Sans"/>
                <a:cs typeface="Open Sans"/>
                <a:sym typeface="Open Sans"/>
              </a:rPr>
              <a:t>Diagrama de Classes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514350" y="697322"/>
            <a:ext cx="8281092" cy="84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0" marR="0" lvl="1" indent="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xxxxxxxx</a:t>
            </a:r>
            <a:endParaRPr sz="16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3700" marR="0" lvl="1" indent="-165100" algn="l" rtl="0">
              <a:lnSpc>
                <a:spcPct val="1405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55600" marR="0" lvl="2" indent="0" algn="l" rtl="0">
              <a:lnSpc>
                <a:spcPct val="154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Apresentação na tela (16:9)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Open Sans</vt:lpstr>
      <vt:lpstr>Calibri</vt:lpstr>
      <vt:lpstr>Arial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Murilo Nunes</cp:lastModifiedBy>
  <cp:revision>1</cp:revision>
  <dcterms:modified xsi:type="dcterms:W3CDTF">2024-11-28T17:13:08Z</dcterms:modified>
</cp:coreProperties>
</file>