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0" r:id="rId5"/>
    <p:sldId id="271" r:id="rId6"/>
    <p:sldId id="268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E79185-5E17-2A46-AC7B-1D77715D18D8}">
          <p14:sldIdLst>
            <p14:sldId id="270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6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0FE"/>
    <a:srgbClr val="E7F6E0"/>
    <a:srgbClr val="DDE5F2"/>
    <a:srgbClr val="BAD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35F7B-EAF0-7043-896E-AE15DB9486DA}" v="355" dt="2023-08-18T05:09:36.118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1888"/>
        <p:guide pos="63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54C267-E8FE-7202-48CB-ADDDD676E29F}"/>
              </a:ext>
            </a:extLst>
          </p:cNvPr>
          <p:cNvCxnSpPr>
            <a:cxnSpLocks/>
          </p:cNvCxnSpPr>
          <p:nvPr/>
        </p:nvCxnSpPr>
        <p:spPr>
          <a:xfrm flipH="1">
            <a:off x="839788" y="3141340"/>
            <a:ext cx="8866187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F1BC65C-E4B9-D19A-1920-63378A8579A8}"/>
              </a:ext>
            </a:extLst>
          </p:cNvPr>
          <p:cNvCxnSpPr>
            <a:cxnSpLocks/>
          </p:cNvCxnSpPr>
          <p:nvPr/>
        </p:nvCxnSpPr>
        <p:spPr>
          <a:xfrm flipH="1">
            <a:off x="839788" y="5189948"/>
            <a:ext cx="9265058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16C83D8-27A2-6FE6-A936-02A77D24BE7D}"/>
              </a:ext>
            </a:extLst>
          </p:cNvPr>
          <p:cNvSpPr/>
          <p:nvPr/>
        </p:nvSpPr>
        <p:spPr>
          <a:xfrm>
            <a:off x="3090859" y="3186661"/>
            <a:ext cx="1247700" cy="1554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D066734-39C6-5389-ED81-0B0C10ABAF35}"/>
              </a:ext>
            </a:extLst>
          </p:cNvPr>
          <p:cNvSpPr/>
          <p:nvPr/>
        </p:nvSpPr>
        <p:spPr>
          <a:xfrm>
            <a:off x="6877600" y="512017"/>
            <a:ext cx="3227246" cy="2184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610A774-B214-6C13-BEEE-269062E84F51}"/>
              </a:ext>
            </a:extLst>
          </p:cNvPr>
          <p:cNvSpPr/>
          <p:nvPr/>
        </p:nvSpPr>
        <p:spPr>
          <a:xfrm>
            <a:off x="1574358" y="512017"/>
            <a:ext cx="5080863" cy="2184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24225-DE02-A165-49EF-3D28D45C1A57}"/>
              </a:ext>
            </a:extLst>
          </p:cNvPr>
          <p:cNvSpPr txBox="1"/>
          <p:nvPr/>
        </p:nvSpPr>
        <p:spPr>
          <a:xfrm>
            <a:off x="1651132" y="1760693"/>
            <a:ext cx="136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ProfileSimilarityTransformer</a:t>
            </a: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D99B7-D7B0-738E-32EF-40E50147AE92}"/>
              </a:ext>
            </a:extLst>
          </p:cNvPr>
          <p:cNvCxnSpPr>
            <a:cxnSpLocks/>
          </p:cNvCxnSpPr>
          <p:nvPr/>
        </p:nvCxnSpPr>
        <p:spPr>
          <a:xfrm>
            <a:off x="2334726" y="1013411"/>
            <a:ext cx="0" cy="42269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0B6476-F7DE-9234-7207-C177D857AD52}"/>
              </a:ext>
            </a:extLst>
          </p:cNvPr>
          <p:cNvSpPr txBox="1"/>
          <p:nvPr/>
        </p:nvSpPr>
        <p:spPr>
          <a:xfrm>
            <a:off x="1852609" y="1439672"/>
            <a:ext cx="94929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NoiseProfileAdder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F01CB-E58E-ED77-D2E4-A90C5A2D103F}"/>
              </a:ext>
            </a:extLst>
          </p:cNvPr>
          <p:cNvSpPr txBox="1"/>
          <p:nvPr/>
        </p:nvSpPr>
        <p:spPr>
          <a:xfrm>
            <a:off x="1839237" y="795648"/>
            <a:ext cx="990977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SNVs per 500kb bin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DC26F-8E00-1036-D535-B5440DCD77B3}"/>
              </a:ext>
            </a:extLst>
          </p:cNvPr>
          <p:cNvSpPr txBox="1"/>
          <p:nvPr/>
        </p:nvSpPr>
        <p:spPr>
          <a:xfrm>
            <a:off x="3270832" y="796183"/>
            <a:ext cx="857927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96-trinucleotide</a:t>
            </a:r>
          </a:p>
          <a:p>
            <a:pPr algn="ctr"/>
            <a:r>
              <a:rPr lang="en-US" sz="800" dirty="0"/>
              <a:t>counts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21460A-D8C0-197D-0E41-BB4AA63ADEC1}"/>
              </a:ext>
            </a:extLst>
          </p:cNvPr>
          <p:cNvSpPr txBox="1"/>
          <p:nvPr/>
        </p:nvSpPr>
        <p:spPr>
          <a:xfrm>
            <a:off x="7264963" y="788011"/>
            <a:ext cx="878767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Gene expression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DC83AA-442E-853C-FA36-02F0CF726F67}"/>
              </a:ext>
            </a:extLst>
          </p:cNvPr>
          <p:cNvSpPr txBox="1"/>
          <p:nvPr/>
        </p:nvSpPr>
        <p:spPr>
          <a:xfrm>
            <a:off x="8596991" y="784342"/>
            <a:ext cx="131318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Alternative splice junctions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4DB791-64C3-7F23-3375-83DB6A8E7222}"/>
              </a:ext>
            </a:extLst>
          </p:cNvPr>
          <p:cNvSpPr txBox="1"/>
          <p:nvPr/>
        </p:nvSpPr>
        <p:spPr>
          <a:xfrm>
            <a:off x="1750162" y="2081130"/>
            <a:ext cx="118013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NonBestSimilarityScaler</a:t>
            </a:r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4DA177-5D7B-7B5C-53C7-9855A87EBF17}"/>
              </a:ext>
            </a:extLst>
          </p:cNvPr>
          <p:cNvSpPr txBox="1"/>
          <p:nvPr/>
        </p:nvSpPr>
        <p:spPr>
          <a:xfrm>
            <a:off x="3234985" y="2069709"/>
            <a:ext cx="95571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Log1pTransformer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503481-1711-CEF3-CB76-73582FB7DFEE}"/>
              </a:ext>
            </a:extLst>
          </p:cNvPr>
          <p:cNvSpPr txBox="1"/>
          <p:nvPr/>
        </p:nvSpPr>
        <p:spPr>
          <a:xfrm>
            <a:off x="3238190" y="1754892"/>
            <a:ext cx="94929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NoiseProfileAdder</a:t>
            </a:r>
            <a:endParaRPr 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0DED27-24C0-4DAF-9F23-604579560D4B}"/>
              </a:ext>
            </a:extLst>
          </p:cNvPr>
          <p:cNvSpPr txBox="1"/>
          <p:nvPr/>
        </p:nvSpPr>
        <p:spPr>
          <a:xfrm>
            <a:off x="1859274" y="2396416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F048F7-4103-6E1D-1045-EE164A6FF3E3}"/>
              </a:ext>
            </a:extLst>
          </p:cNvPr>
          <p:cNvSpPr txBox="1"/>
          <p:nvPr/>
        </p:nvSpPr>
        <p:spPr>
          <a:xfrm>
            <a:off x="3234985" y="2398813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B575BA-C456-9CF3-4194-5AEF54AC008D}"/>
              </a:ext>
            </a:extLst>
          </p:cNvPr>
          <p:cNvSpPr txBox="1"/>
          <p:nvPr/>
        </p:nvSpPr>
        <p:spPr>
          <a:xfrm>
            <a:off x="4399198" y="1751697"/>
            <a:ext cx="103105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Chi2FeatureSelector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901FF-3AC2-B0B5-78B0-AB1D117693DF}"/>
              </a:ext>
            </a:extLst>
          </p:cNvPr>
          <p:cNvSpPr txBox="1"/>
          <p:nvPr/>
        </p:nvSpPr>
        <p:spPr>
          <a:xfrm>
            <a:off x="4476942" y="790853"/>
            <a:ext cx="875561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Drivers, fusions, </a:t>
            </a:r>
          </a:p>
          <a:p>
            <a:pPr algn="ctr"/>
            <a:r>
              <a:rPr lang="en-US" sz="800" dirty="0"/>
              <a:t>virus, sex, WGD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81A466-6A96-F0CB-4E38-80CD0AACC4B4}"/>
              </a:ext>
            </a:extLst>
          </p:cNvPr>
          <p:cNvSpPr txBox="1"/>
          <p:nvPr/>
        </p:nvSpPr>
        <p:spPr>
          <a:xfrm>
            <a:off x="5689341" y="789308"/>
            <a:ext cx="570990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SVs, TMB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502C1A-28E9-F55F-8B2E-ECC2DB8008A6}"/>
              </a:ext>
            </a:extLst>
          </p:cNvPr>
          <p:cNvSpPr txBox="1"/>
          <p:nvPr/>
        </p:nvSpPr>
        <p:spPr>
          <a:xfrm>
            <a:off x="5507531" y="1751697"/>
            <a:ext cx="95571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Log1pTransformer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9BC2A7A-CAA4-9523-689B-6BD90B0A26E8}"/>
              </a:ext>
            </a:extLst>
          </p:cNvPr>
          <p:cNvSpPr txBox="1"/>
          <p:nvPr/>
        </p:nvSpPr>
        <p:spPr>
          <a:xfrm>
            <a:off x="5689341" y="2059501"/>
            <a:ext cx="61747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MaxScaler</a:t>
            </a:r>
            <a:endParaRPr 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AEA22A-FE16-7BC8-B5DB-57ABA2AC19B5}"/>
              </a:ext>
            </a:extLst>
          </p:cNvPr>
          <p:cNvSpPr txBox="1"/>
          <p:nvPr/>
        </p:nvSpPr>
        <p:spPr>
          <a:xfrm>
            <a:off x="5022247" y="2386142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4B6AFB-FECB-961F-3AB8-E73086010CF2}"/>
              </a:ext>
            </a:extLst>
          </p:cNvPr>
          <p:cNvCxnSpPr>
            <a:cxnSpLocks/>
          </p:cNvCxnSpPr>
          <p:nvPr/>
        </p:nvCxnSpPr>
        <p:spPr>
          <a:xfrm>
            <a:off x="2338730" y="1662129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54E69B-96DF-6DF6-C47B-8C74A663F3A2}"/>
              </a:ext>
            </a:extLst>
          </p:cNvPr>
          <p:cNvCxnSpPr>
            <a:cxnSpLocks/>
          </p:cNvCxnSpPr>
          <p:nvPr/>
        </p:nvCxnSpPr>
        <p:spPr>
          <a:xfrm>
            <a:off x="2341603" y="198343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5BC1B2-9A8B-9110-D1B0-CFC5996FD372}"/>
              </a:ext>
            </a:extLst>
          </p:cNvPr>
          <p:cNvCxnSpPr>
            <a:cxnSpLocks/>
          </p:cNvCxnSpPr>
          <p:nvPr/>
        </p:nvCxnSpPr>
        <p:spPr>
          <a:xfrm>
            <a:off x="2341603" y="2300728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E8AD767-EF32-1B96-9263-A2E09A2BC820}"/>
              </a:ext>
            </a:extLst>
          </p:cNvPr>
          <p:cNvCxnSpPr>
            <a:cxnSpLocks/>
          </p:cNvCxnSpPr>
          <p:nvPr/>
        </p:nvCxnSpPr>
        <p:spPr>
          <a:xfrm>
            <a:off x="3707395" y="1147368"/>
            <a:ext cx="0" cy="60175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2B8D38C-E2CF-3739-6BEA-DDEF666AE4E7}"/>
              </a:ext>
            </a:extLst>
          </p:cNvPr>
          <p:cNvCxnSpPr>
            <a:cxnSpLocks/>
          </p:cNvCxnSpPr>
          <p:nvPr/>
        </p:nvCxnSpPr>
        <p:spPr>
          <a:xfrm>
            <a:off x="3707395" y="1973274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147D51D-15EC-64FE-6CD0-8907BABAE028}"/>
              </a:ext>
            </a:extLst>
          </p:cNvPr>
          <p:cNvCxnSpPr>
            <a:cxnSpLocks/>
          </p:cNvCxnSpPr>
          <p:nvPr/>
        </p:nvCxnSpPr>
        <p:spPr>
          <a:xfrm>
            <a:off x="5981751" y="1013411"/>
            <a:ext cx="0" cy="729274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3380A41-1B7F-5CBB-6F99-049B4C3224B6}"/>
              </a:ext>
            </a:extLst>
          </p:cNvPr>
          <p:cNvCxnSpPr>
            <a:cxnSpLocks/>
          </p:cNvCxnSpPr>
          <p:nvPr/>
        </p:nvCxnSpPr>
        <p:spPr>
          <a:xfrm>
            <a:off x="5985386" y="1960656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B799E8A-E9DB-845F-D7DC-A28EA4509A50}"/>
              </a:ext>
            </a:extLst>
          </p:cNvPr>
          <p:cNvCxnSpPr>
            <a:cxnSpLocks/>
          </p:cNvCxnSpPr>
          <p:nvPr/>
        </p:nvCxnSpPr>
        <p:spPr>
          <a:xfrm>
            <a:off x="7708910" y="1010655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EA3417C-9F41-65C9-ACB7-085D48227366}"/>
              </a:ext>
            </a:extLst>
          </p:cNvPr>
          <p:cNvSpPr txBox="1"/>
          <p:nvPr/>
        </p:nvSpPr>
        <p:spPr>
          <a:xfrm>
            <a:off x="7360376" y="1109053"/>
            <a:ext cx="69923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NaRowFilter</a:t>
            </a:r>
            <a:endParaRPr lang="en-US" sz="8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F64F907-0E1F-1F70-0735-5661A67E85E2}"/>
              </a:ext>
            </a:extLst>
          </p:cNvPr>
          <p:cNvCxnSpPr>
            <a:cxnSpLocks/>
          </p:cNvCxnSpPr>
          <p:nvPr/>
        </p:nvCxnSpPr>
        <p:spPr>
          <a:xfrm>
            <a:off x="7711312" y="1334074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C041CFC-08A2-01FD-4EC2-CD665B7F3D7D}"/>
              </a:ext>
            </a:extLst>
          </p:cNvPr>
          <p:cNvSpPr txBox="1"/>
          <p:nvPr/>
        </p:nvSpPr>
        <p:spPr>
          <a:xfrm>
            <a:off x="6966287" y="1433850"/>
            <a:ext cx="148309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MaxScaledChi2FeatureSelector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FB61BB6-B9F6-B1B5-D88F-C7AA8714C5B3}"/>
              </a:ext>
            </a:extLst>
          </p:cNvPr>
          <p:cNvCxnSpPr>
            <a:cxnSpLocks/>
          </p:cNvCxnSpPr>
          <p:nvPr/>
        </p:nvCxnSpPr>
        <p:spPr>
          <a:xfrm>
            <a:off x="7716947" y="1655116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29DBF-982F-C340-7A11-026C4F61C704}"/>
              </a:ext>
            </a:extLst>
          </p:cNvPr>
          <p:cNvSpPr txBox="1"/>
          <p:nvPr/>
        </p:nvSpPr>
        <p:spPr>
          <a:xfrm>
            <a:off x="7029626" y="1754892"/>
            <a:ext cx="136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ProfileSimilarityTransformer</a:t>
            </a:r>
            <a:endParaRPr lang="en-US" sz="800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B3F3806-95EE-B738-2E55-C59F76C46073}"/>
              </a:ext>
            </a:extLst>
          </p:cNvPr>
          <p:cNvCxnSpPr>
            <a:cxnSpLocks/>
          </p:cNvCxnSpPr>
          <p:nvPr/>
        </p:nvCxnSpPr>
        <p:spPr>
          <a:xfrm>
            <a:off x="7722583" y="1975257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703266A-8422-0B2C-4617-4FB21A559187}"/>
              </a:ext>
            </a:extLst>
          </p:cNvPr>
          <p:cNvSpPr txBox="1"/>
          <p:nvPr/>
        </p:nvSpPr>
        <p:spPr>
          <a:xfrm>
            <a:off x="7129037" y="2075033"/>
            <a:ext cx="118013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NonBestSimilarityScaler</a:t>
            </a:r>
            <a:endParaRPr lang="en-US" sz="8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397F625-9088-1822-FAE2-509A15F506A8}"/>
              </a:ext>
            </a:extLst>
          </p:cNvPr>
          <p:cNvSpPr txBox="1"/>
          <p:nvPr/>
        </p:nvSpPr>
        <p:spPr>
          <a:xfrm>
            <a:off x="7241496" y="2395174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6BC1841-B081-F365-6A3A-710C9B5EA675}"/>
              </a:ext>
            </a:extLst>
          </p:cNvPr>
          <p:cNvCxnSpPr>
            <a:cxnSpLocks/>
          </p:cNvCxnSpPr>
          <p:nvPr/>
        </p:nvCxnSpPr>
        <p:spPr>
          <a:xfrm>
            <a:off x="7723825" y="2299486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46C0507-5327-36B9-C2E4-1316047EF6FB}"/>
              </a:ext>
            </a:extLst>
          </p:cNvPr>
          <p:cNvCxnSpPr>
            <a:cxnSpLocks/>
          </p:cNvCxnSpPr>
          <p:nvPr/>
        </p:nvCxnSpPr>
        <p:spPr>
          <a:xfrm>
            <a:off x="3707395" y="229865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B3D244B-DB05-12C3-FF8F-A123F2E0CF41}"/>
              </a:ext>
            </a:extLst>
          </p:cNvPr>
          <p:cNvCxnSpPr>
            <a:cxnSpLocks/>
          </p:cNvCxnSpPr>
          <p:nvPr/>
        </p:nvCxnSpPr>
        <p:spPr>
          <a:xfrm>
            <a:off x="5773999" y="2283088"/>
            <a:ext cx="0" cy="9476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478DBA-19E8-7F79-6374-553DF9D02D16}"/>
              </a:ext>
            </a:extLst>
          </p:cNvPr>
          <p:cNvCxnSpPr>
            <a:cxnSpLocks/>
          </p:cNvCxnSpPr>
          <p:nvPr/>
        </p:nvCxnSpPr>
        <p:spPr>
          <a:xfrm>
            <a:off x="5232493" y="1967141"/>
            <a:ext cx="0" cy="419121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21A3543-5E11-4D54-E334-42FC74925ACE}"/>
              </a:ext>
            </a:extLst>
          </p:cNvPr>
          <p:cNvCxnSpPr>
            <a:cxnSpLocks/>
          </p:cNvCxnSpPr>
          <p:nvPr/>
        </p:nvCxnSpPr>
        <p:spPr>
          <a:xfrm>
            <a:off x="9260885" y="1004899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F9A67E8-9470-61EC-328E-CC60C3C85E34}"/>
              </a:ext>
            </a:extLst>
          </p:cNvPr>
          <p:cNvSpPr txBox="1"/>
          <p:nvPr/>
        </p:nvSpPr>
        <p:spPr>
          <a:xfrm>
            <a:off x="8912351" y="1103297"/>
            <a:ext cx="69923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NaRowFilter</a:t>
            </a:r>
            <a:endParaRPr lang="en-US" sz="8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B67B387-6814-5D91-BD02-1FC3D0A4B9BE}"/>
              </a:ext>
            </a:extLst>
          </p:cNvPr>
          <p:cNvCxnSpPr>
            <a:cxnSpLocks/>
          </p:cNvCxnSpPr>
          <p:nvPr/>
        </p:nvCxnSpPr>
        <p:spPr>
          <a:xfrm>
            <a:off x="9263287" y="1328318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C44AE8A-A98C-3DD6-829E-38DA5A67BF03}"/>
              </a:ext>
            </a:extLst>
          </p:cNvPr>
          <p:cNvCxnSpPr>
            <a:cxnSpLocks/>
          </p:cNvCxnSpPr>
          <p:nvPr/>
        </p:nvCxnSpPr>
        <p:spPr>
          <a:xfrm>
            <a:off x="9268922" y="1649360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7D95EAE0-0B19-C884-39C5-91EE8725745F}"/>
              </a:ext>
            </a:extLst>
          </p:cNvPr>
          <p:cNvSpPr txBox="1"/>
          <p:nvPr/>
        </p:nvSpPr>
        <p:spPr>
          <a:xfrm>
            <a:off x="8581601" y="1749136"/>
            <a:ext cx="13676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ProfileSimilarityTransformer</a:t>
            </a:r>
            <a:endParaRPr lang="en-US" sz="8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06D7AE-B29F-E5C7-546F-8ED62ABE3479}"/>
              </a:ext>
            </a:extLst>
          </p:cNvPr>
          <p:cNvCxnSpPr>
            <a:cxnSpLocks/>
          </p:cNvCxnSpPr>
          <p:nvPr/>
        </p:nvCxnSpPr>
        <p:spPr>
          <a:xfrm>
            <a:off x="9274558" y="1969501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7642C59-48E7-23FA-9BFC-3716868D793A}"/>
              </a:ext>
            </a:extLst>
          </p:cNvPr>
          <p:cNvSpPr txBox="1"/>
          <p:nvPr/>
        </p:nvSpPr>
        <p:spPr>
          <a:xfrm>
            <a:off x="8681012" y="2069277"/>
            <a:ext cx="1180131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NonBestSimilarityScaler</a:t>
            </a:r>
            <a:endParaRPr lang="en-US" sz="8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B4CCBE-047B-E778-D0BB-AB9B19A5E1F2}"/>
              </a:ext>
            </a:extLst>
          </p:cNvPr>
          <p:cNvSpPr txBox="1"/>
          <p:nvPr/>
        </p:nvSpPr>
        <p:spPr>
          <a:xfrm>
            <a:off x="8793471" y="2389418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11C445-F6F7-5322-1718-53E051FAFDF7}"/>
              </a:ext>
            </a:extLst>
          </p:cNvPr>
          <p:cNvCxnSpPr>
            <a:cxnSpLocks/>
          </p:cNvCxnSpPr>
          <p:nvPr/>
        </p:nvCxnSpPr>
        <p:spPr>
          <a:xfrm>
            <a:off x="9275800" y="2293730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FCC386B4-ADC0-8F62-02FF-9D7377FDACFE}"/>
              </a:ext>
            </a:extLst>
          </p:cNvPr>
          <p:cNvSpPr txBox="1"/>
          <p:nvPr/>
        </p:nvSpPr>
        <p:spPr>
          <a:xfrm>
            <a:off x="1987980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958DED8-A82B-DFAD-0C14-FC6EC8704D90}"/>
              </a:ext>
            </a:extLst>
          </p:cNvPr>
          <p:cNvSpPr txBox="1"/>
          <p:nvPr/>
        </p:nvSpPr>
        <p:spPr>
          <a:xfrm>
            <a:off x="2032145" y="554885"/>
            <a:ext cx="590226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GEN_POS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7CF76CF-5894-0FBF-A620-1A4FEEC5A0DA}"/>
              </a:ext>
            </a:extLst>
          </p:cNvPr>
          <p:cNvSpPr txBox="1"/>
          <p:nvPr/>
        </p:nvSpPr>
        <p:spPr>
          <a:xfrm>
            <a:off x="3468001" y="554885"/>
            <a:ext cx="463588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SNV96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7671477-A74F-76D8-4381-64036AE5135C}"/>
              </a:ext>
            </a:extLst>
          </p:cNvPr>
          <p:cNvSpPr txBox="1"/>
          <p:nvPr/>
        </p:nvSpPr>
        <p:spPr>
          <a:xfrm>
            <a:off x="5264336" y="554885"/>
            <a:ext cx="463588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EVENT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3D80E46-0E90-CB6C-4669-E9358D0887BC}"/>
              </a:ext>
            </a:extLst>
          </p:cNvPr>
          <p:cNvSpPr txBox="1"/>
          <p:nvPr/>
        </p:nvSpPr>
        <p:spPr>
          <a:xfrm>
            <a:off x="7389997" y="556064"/>
            <a:ext cx="628698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GENE_EXP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DB0DBC7-4F60-0897-EC86-2A0E8427FEC9}"/>
              </a:ext>
            </a:extLst>
          </p:cNvPr>
          <p:cNvSpPr txBox="1"/>
          <p:nvPr/>
        </p:nvSpPr>
        <p:spPr>
          <a:xfrm>
            <a:off x="9016176" y="556064"/>
            <a:ext cx="474810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ALT_SJ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146A2D-F799-43AB-5875-E005DFFAF1ED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>
            <a:off x="4914723" y="1129407"/>
            <a:ext cx="1" cy="62229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C1F45B1-7452-9C86-9E31-04CFF005AC83}"/>
              </a:ext>
            </a:extLst>
          </p:cNvPr>
          <p:cNvCxnSpPr>
            <a:cxnSpLocks/>
          </p:cNvCxnSpPr>
          <p:nvPr/>
        </p:nvCxnSpPr>
        <p:spPr>
          <a:xfrm>
            <a:off x="2343563" y="2617984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89B4350-08A6-AF75-62DF-0680CBF72C7C}"/>
              </a:ext>
            </a:extLst>
          </p:cNvPr>
          <p:cNvSpPr txBox="1"/>
          <p:nvPr/>
        </p:nvSpPr>
        <p:spPr>
          <a:xfrm>
            <a:off x="3353772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DA84CC3-C874-3BE4-F959-858EEE510B30}"/>
              </a:ext>
            </a:extLst>
          </p:cNvPr>
          <p:cNvCxnSpPr>
            <a:cxnSpLocks/>
          </p:cNvCxnSpPr>
          <p:nvPr/>
        </p:nvCxnSpPr>
        <p:spPr>
          <a:xfrm>
            <a:off x="3709355" y="2617984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FCA8FBF5-717B-557D-1907-83B6FF73BC41}"/>
              </a:ext>
            </a:extLst>
          </p:cNvPr>
          <p:cNvSpPr txBox="1"/>
          <p:nvPr/>
        </p:nvSpPr>
        <p:spPr>
          <a:xfrm>
            <a:off x="5142508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713AF5A-8E79-C5C6-923C-90C5FFA0D6C2}"/>
              </a:ext>
            </a:extLst>
          </p:cNvPr>
          <p:cNvCxnSpPr>
            <a:cxnSpLocks/>
          </p:cNvCxnSpPr>
          <p:nvPr/>
        </p:nvCxnSpPr>
        <p:spPr>
          <a:xfrm>
            <a:off x="5498091" y="2602006"/>
            <a:ext cx="0" cy="181241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DEEABA35-612A-C606-641D-6F6D2E1F6E66}"/>
              </a:ext>
            </a:extLst>
          </p:cNvPr>
          <p:cNvSpPr txBox="1"/>
          <p:nvPr/>
        </p:nvSpPr>
        <p:spPr>
          <a:xfrm>
            <a:off x="7362621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7BC5A09-51CA-4E71-9D40-FF7B4B02986F}"/>
              </a:ext>
            </a:extLst>
          </p:cNvPr>
          <p:cNvCxnSpPr>
            <a:cxnSpLocks/>
          </p:cNvCxnSpPr>
          <p:nvPr/>
        </p:nvCxnSpPr>
        <p:spPr>
          <a:xfrm>
            <a:off x="7718204" y="2617984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F8FCF42-6A31-1712-36C9-EAF76780CAEF}"/>
              </a:ext>
            </a:extLst>
          </p:cNvPr>
          <p:cNvSpPr txBox="1"/>
          <p:nvPr/>
        </p:nvSpPr>
        <p:spPr>
          <a:xfrm>
            <a:off x="8917768" y="2783023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A31946F-69CA-3991-4410-70E0A15FC46F}"/>
              </a:ext>
            </a:extLst>
          </p:cNvPr>
          <p:cNvCxnSpPr>
            <a:cxnSpLocks/>
          </p:cNvCxnSpPr>
          <p:nvPr/>
        </p:nvCxnSpPr>
        <p:spPr>
          <a:xfrm>
            <a:off x="9273351" y="2602006"/>
            <a:ext cx="0" cy="181241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699C271-A6C3-BD40-86A5-C0C16EDE000F}"/>
              </a:ext>
            </a:extLst>
          </p:cNvPr>
          <p:cNvSpPr txBox="1"/>
          <p:nvPr/>
        </p:nvSpPr>
        <p:spPr>
          <a:xfrm>
            <a:off x="3242300" y="3492493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0833FF3-1C33-04E5-4E35-A8805D3122C6}"/>
              </a:ext>
            </a:extLst>
          </p:cNvPr>
          <p:cNvSpPr txBox="1"/>
          <p:nvPr/>
        </p:nvSpPr>
        <p:spPr>
          <a:xfrm>
            <a:off x="3173539" y="3812465"/>
            <a:ext cx="108234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RollingAvgCalibration</a:t>
            </a:r>
            <a:endParaRPr lang="en-US" sz="8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9039339-24B1-BBC6-E806-F179717B33FF}"/>
              </a:ext>
            </a:extLst>
          </p:cNvPr>
          <p:cNvCxnSpPr>
            <a:cxnSpLocks/>
          </p:cNvCxnSpPr>
          <p:nvPr/>
        </p:nvCxnSpPr>
        <p:spPr>
          <a:xfrm>
            <a:off x="3716084" y="3714768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BA76DAC-4719-6580-1060-86BBBA564E57}"/>
              </a:ext>
            </a:extLst>
          </p:cNvPr>
          <p:cNvSpPr txBox="1"/>
          <p:nvPr/>
        </p:nvSpPr>
        <p:spPr>
          <a:xfrm>
            <a:off x="3186365" y="4123472"/>
            <a:ext cx="10567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FusionProbOverrider</a:t>
            </a:r>
            <a:endParaRPr lang="en-US" sz="800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E4429ED-CB30-FF23-296C-280A373E3426}"/>
              </a:ext>
            </a:extLst>
          </p:cNvPr>
          <p:cNvCxnSpPr>
            <a:cxnSpLocks/>
          </p:cNvCxnSpPr>
          <p:nvPr/>
        </p:nvCxnSpPr>
        <p:spPr>
          <a:xfrm>
            <a:off x="3716084" y="4025775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5C7F9FA3-35EE-3F44-2F7D-29CD0626676C}"/>
              </a:ext>
            </a:extLst>
          </p:cNvPr>
          <p:cNvSpPr txBox="1"/>
          <p:nvPr/>
        </p:nvSpPr>
        <p:spPr>
          <a:xfrm>
            <a:off x="3345065" y="4443930"/>
            <a:ext cx="73930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SexProbFilter</a:t>
            </a:r>
            <a:endParaRPr lang="en-US" sz="800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CFDE578-1A81-511A-3DFD-C022AF33BBA8}"/>
              </a:ext>
            </a:extLst>
          </p:cNvPr>
          <p:cNvCxnSpPr>
            <a:cxnSpLocks/>
          </p:cNvCxnSpPr>
          <p:nvPr/>
        </p:nvCxnSpPr>
        <p:spPr>
          <a:xfrm>
            <a:off x="3716084" y="434623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AA73CD24-383A-E00C-8991-BD7BADE12806}"/>
              </a:ext>
            </a:extLst>
          </p:cNvPr>
          <p:cNvCxnSpPr>
            <a:cxnSpLocks/>
          </p:cNvCxnSpPr>
          <p:nvPr/>
        </p:nvCxnSpPr>
        <p:spPr>
          <a:xfrm>
            <a:off x="2341603" y="3000542"/>
            <a:ext cx="0" cy="10375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44A41FE0-8004-04A7-AFF7-FD1F04592F55}"/>
              </a:ext>
            </a:extLst>
          </p:cNvPr>
          <p:cNvCxnSpPr>
            <a:cxnSpLocks/>
          </p:cNvCxnSpPr>
          <p:nvPr/>
        </p:nvCxnSpPr>
        <p:spPr>
          <a:xfrm>
            <a:off x="5498091" y="2998467"/>
            <a:ext cx="0" cy="10000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A7C65EE1-975E-9244-0639-8FE169146BF8}"/>
              </a:ext>
            </a:extLst>
          </p:cNvPr>
          <p:cNvCxnSpPr>
            <a:cxnSpLocks/>
          </p:cNvCxnSpPr>
          <p:nvPr/>
        </p:nvCxnSpPr>
        <p:spPr>
          <a:xfrm flipH="1">
            <a:off x="2334726" y="3099959"/>
            <a:ext cx="3163365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2D0EF27-1545-42C9-1356-EBB02A838A25}"/>
              </a:ext>
            </a:extLst>
          </p:cNvPr>
          <p:cNvCxnSpPr>
            <a:cxnSpLocks/>
          </p:cNvCxnSpPr>
          <p:nvPr/>
        </p:nvCxnSpPr>
        <p:spPr>
          <a:xfrm>
            <a:off x="3711253" y="2998467"/>
            <a:ext cx="0" cy="49088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51718D3A-9E71-3AC4-A63E-E869732C3ACC}"/>
              </a:ext>
            </a:extLst>
          </p:cNvPr>
          <p:cNvSpPr txBox="1"/>
          <p:nvPr/>
        </p:nvSpPr>
        <p:spPr>
          <a:xfrm>
            <a:off x="3258772" y="3218231"/>
            <a:ext cx="909223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DNA_COMBINED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AB1D1E8-F120-8C8A-099A-AD475AD94C70}"/>
              </a:ext>
            </a:extLst>
          </p:cNvPr>
          <p:cNvSpPr/>
          <p:nvPr/>
        </p:nvSpPr>
        <p:spPr>
          <a:xfrm>
            <a:off x="7957751" y="3186661"/>
            <a:ext cx="1247700" cy="1554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B21A1B6-5ED5-0880-B2D2-93B0BCABB653}"/>
              </a:ext>
            </a:extLst>
          </p:cNvPr>
          <p:cNvSpPr txBox="1"/>
          <p:nvPr/>
        </p:nvSpPr>
        <p:spPr>
          <a:xfrm>
            <a:off x="8109192" y="3801793"/>
            <a:ext cx="95090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LogisticRegression</a:t>
            </a:r>
            <a:endParaRPr lang="en-US" sz="8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CCCDDEF-7812-4787-AD98-958D8D7BA218}"/>
              </a:ext>
            </a:extLst>
          </p:cNvPr>
          <p:cNvSpPr txBox="1"/>
          <p:nvPr/>
        </p:nvSpPr>
        <p:spPr>
          <a:xfrm>
            <a:off x="8040431" y="4121765"/>
            <a:ext cx="108234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RollingAvgCalibration</a:t>
            </a:r>
            <a:endParaRPr lang="en-US" sz="80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8F7AD26-E5AF-4F51-BC26-CAFF86C87380}"/>
              </a:ext>
            </a:extLst>
          </p:cNvPr>
          <p:cNvCxnSpPr>
            <a:cxnSpLocks/>
          </p:cNvCxnSpPr>
          <p:nvPr/>
        </p:nvCxnSpPr>
        <p:spPr>
          <a:xfrm>
            <a:off x="8582976" y="4024068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D406E4A3-C473-543A-520B-C817EC018FCD}"/>
              </a:ext>
            </a:extLst>
          </p:cNvPr>
          <p:cNvSpPr txBox="1"/>
          <p:nvPr/>
        </p:nvSpPr>
        <p:spPr>
          <a:xfrm>
            <a:off x="8223929" y="3499244"/>
            <a:ext cx="69923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NaRowFilter</a:t>
            </a:r>
            <a:endParaRPr lang="en-US" sz="800" dirty="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09D639B-8C3D-1092-BE67-DAC54A34B1B8}"/>
              </a:ext>
            </a:extLst>
          </p:cNvPr>
          <p:cNvCxnSpPr>
            <a:cxnSpLocks/>
          </p:cNvCxnSpPr>
          <p:nvPr/>
        </p:nvCxnSpPr>
        <p:spPr>
          <a:xfrm>
            <a:off x="8581426" y="371179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5B11E214-30D7-EE2A-4EF9-98EB04FF90BF}"/>
              </a:ext>
            </a:extLst>
          </p:cNvPr>
          <p:cNvSpPr txBox="1"/>
          <p:nvPr/>
        </p:nvSpPr>
        <p:spPr>
          <a:xfrm>
            <a:off x="8211957" y="4443930"/>
            <a:ext cx="73930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SexProbFilter</a:t>
            </a:r>
            <a:endParaRPr lang="en-US" sz="800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344DFF8-9B63-9818-C0A7-E90EB19EEC8E}"/>
              </a:ext>
            </a:extLst>
          </p:cNvPr>
          <p:cNvCxnSpPr>
            <a:cxnSpLocks/>
          </p:cNvCxnSpPr>
          <p:nvPr/>
        </p:nvCxnSpPr>
        <p:spPr>
          <a:xfrm>
            <a:off x="8582976" y="4346233"/>
            <a:ext cx="0" cy="90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95139F2-E137-B027-77A3-3EEBC9E5DCA3}"/>
              </a:ext>
            </a:extLst>
          </p:cNvPr>
          <p:cNvCxnSpPr>
            <a:cxnSpLocks/>
          </p:cNvCxnSpPr>
          <p:nvPr/>
        </p:nvCxnSpPr>
        <p:spPr>
          <a:xfrm>
            <a:off x="7719276" y="2998467"/>
            <a:ext cx="0" cy="10000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FC77DB1E-8D02-9A08-1A6E-8A341459CFEC}"/>
              </a:ext>
            </a:extLst>
          </p:cNvPr>
          <p:cNvCxnSpPr>
            <a:cxnSpLocks/>
          </p:cNvCxnSpPr>
          <p:nvPr/>
        </p:nvCxnSpPr>
        <p:spPr>
          <a:xfrm>
            <a:off x="9280163" y="2998467"/>
            <a:ext cx="0" cy="10000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BCBF501-939D-6685-B5DF-0E324634F71A}"/>
              </a:ext>
            </a:extLst>
          </p:cNvPr>
          <p:cNvCxnSpPr>
            <a:cxnSpLocks/>
          </p:cNvCxnSpPr>
          <p:nvPr/>
        </p:nvCxnSpPr>
        <p:spPr>
          <a:xfrm flipH="1">
            <a:off x="7722140" y="3099959"/>
            <a:ext cx="1561191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33B0C24-D6E2-1487-89BD-146880DDBBF6}"/>
              </a:ext>
            </a:extLst>
          </p:cNvPr>
          <p:cNvCxnSpPr>
            <a:cxnSpLocks/>
          </p:cNvCxnSpPr>
          <p:nvPr/>
        </p:nvCxnSpPr>
        <p:spPr>
          <a:xfrm>
            <a:off x="8581426" y="3096661"/>
            <a:ext cx="0" cy="397861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4A181B0-3605-A0B4-5F59-3EAA1E53E11B}"/>
              </a:ext>
            </a:extLst>
          </p:cNvPr>
          <p:cNvSpPr txBox="1"/>
          <p:nvPr/>
        </p:nvSpPr>
        <p:spPr>
          <a:xfrm>
            <a:off x="8122138" y="3218231"/>
            <a:ext cx="90281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RNA_COMBINED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787BD18-DD05-2082-0A83-DC0EA6800EDD}"/>
              </a:ext>
            </a:extLst>
          </p:cNvPr>
          <p:cNvCxnSpPr>
            <a:cxnSpLocks/>
          </p:cNvCxnSpPr>
          <p:nvPr/>
        </p:nvCxnSpPr>
        <p:spPr>
          <a:xfrm flipH="1">
            <a:off x="3709821" y="5140385"/>
            <a:ext cx="4871605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12F37399-BAE9-6E27-0A14-4E4A07A82686}"/>
              </a:ext>
            </a:extLst>
          </p:cNvPr>
          <p:cNvSpPr txBox="1"/>
          <p:nvPr/>
        </p:nvSpPr>
        <p:spPr>
          <a:xfrm>
            <a:off x="3361183" y="4821182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9B5D625-908C-E50A-E35C-6441807640ED}"/>
              </a:ext>
            </a:extLst>
          </p:cNvPr>
          <p:cNvCxnSpPr>
            <a:cxnSpLocks/>
          </p:cNvCxnSpPr>
          <p:nvPr/>
        </p:nvCxnSpPr>
        <p:spPr>
          <a:xfrm>
            <a:off x="3716766" y="4656143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A466F175-8DFB-DFFD-DCBD-5EB952CE9319}"/>
              </a:ext>
            </a:extLst>
          </p:cNvPr>
          <p:cNvSpPr txBox="1"/>
          <p:nvPr/>
        </p:nvSpPr>
        <p:spPr>
          <a:xfrm>
            <a:off x="8227803" y="4821182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E33B9D7-FE2C-272D-6B3E-EC4334A7F572}"/>
              </a:ext>
            </a:extLst>
          </p:cNvPr>
          <p:cNvCxnSpPr>
            <a:cxnSpLocks/>
          </p:cNvCxnSpPr>
          <p:nvPr/>
        </p:nvCxnSpPr>
        <p:spPr>
          <a:xfrm>
            <a:off x="8583386" y="4656143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0D0D62BC-21D9-2E9C-8F1E-35ABB4A12828}"/>
              </a:ext>
            </a:extLst>
          </p:cNvPr>
          <p:cNvCxnSpPr>
            <a:cxnSpLocks/>
          </p:cNvCxnSpPr>
          <p:nvPr/>
        </p:nvCxnSpPr>
        <p:spPr>
          <a:xfrm>
            <a:off x="3716084" y="5036626"/>
            <a:ext cx="0" cy="10375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E74CDE9-DA1C-C407-1BA0-E9763427F37D}"/>
              </a:ext>
            </a:extLst>
          </p:cNvPr>
          <p:cNvCxnSpPr>
            <a:cxnSpLocks/>
          </p:cNvCxnSpPr>
          <p:nvPr/>
        </p:nvCxnSpPr>
        <p:spPr>
          <a:xfrm>
            <a:off x="8585864" y="5036626"/>
            <a:ext cx="0" cy="103759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EF229B6-655F-B044-E35E-0EC8657D051C}"/>
              </a:ext>
            </a:extLst>
          </p:cNvPr>
          <p:cNvSpPr/>
          <p:nvPr/>
        </p:nvSpPr>
        <p:spPr>
          <a:xfrm>
            <a:off x="5727924" y="5244145"/>
            <a:ext cx="960934" cy="602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31BD89C-A03E-EAE0-6231-5195AEA8E5FD}"/>
              </a:ext>
            </a:extLst>
          </p:cNvPr>
          <p:cNvSpPr txBox="1"/>
          <p:nvPr/>
        </p:nvSpPr>
        <p:spPr>
          <a:xfrm>
            <a:off x="5824124" y="5549977"/>
            <a:ext cx="792205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/>
              <a:t>ProbCombiner</a:t>
            </a:r>
            <a:endParaRPr lang="en-US" sz="800" dirty="0"/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62A008F-2452-E370-3AB5-8AD59D3EE7A8}"/>
              </a:ext>
            </a:extLst>
          </p:cNvPr>
          <p:cNvCxnSpPr>
            <a:cxnSpLocks/>
          </p:cNvCxnSpPr>
          <p:nvPr/>
        </p:nvCxnSpPr>
        <p:spPr>
          <a:xfrm>
            <a:off x="6208212" y="5134812"/>
            <a:ext cx="0" cy="413134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2B41218C-BDEB-79D9-D982-F31822CBC1FA}"/>
              </a:ext>
            </a:extLst>
          </p:cNvPr>
          <p:cNvSpPr txBox="1"/>
          <p:nvPr/>
        </p:nvSpPr>
        <p:spPr>
          <a:xfrm>
            <a:off x="5881788" y="5275715"/>
            <a:ext cx="66396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COMBINED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8412A76-7507-16F3-DEFC-41A63DA93D30}"/>
              </a:ext>
            </a:extLst>
          </p:cNvPr>
          <p:cNvSpPr txBox="1"/>
          <p:nvPr/>
        </p:nvSpPr>
        <p:spPr>
          <a:xfrm>
            <a:off x="5854589" y="5931725"/>
            <a:ext cx="707245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Probabilities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98B56283-3CD3-69FB-747D-A8AC409D874C}"/>
              </a:ext>
            </a:extLst>
          </p:cNvPr>
          <p:cNvCxnSpPr>
            <a:cxnSpLocks/>
          </p:cNvCxnSpPr>
          <p:nvPr/>
        </p:nvCxnSpPr>
        <p:spPr>
          <a:xfrm>
            <a:off x="6210172" y="5766686"/>
            <a:ext cx="0" cy="165263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06C4FF1F-CE3C-0942-1695-6A264C3BB470}"/>
              </a:ext>
            </a:extLst>
          </p:cNvPr>
          <p:cNvSpPr txBox="1"/>
          <p:nvPr/>
        </p:nvSpPr>
        <p:spPr>
          <a:xfrm>
            <a:off x="809739" y="1357163"/>
            <a:ext cx="790601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Sub-classifiers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9DC2187C-487E-94EC-1C73-8DFCAE116654}"/>
              </a:ext>
            </a:extLst>
          </p:cNvPr>
          <p:cNvSpPr txBox="1"/>
          <p:nvPr/>
        </p:nvSpPr>
        <p:spPr>
          <a:xfrm>
            <a:off x="806757" y="3963881"/>
            <a:ext cx="861133" cy="21544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800" b="1" dirty="0"/>
              <a:t>Meta-classifiers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758D6-7F2F-D7C2-EF64-5D388B41F149}"/>
              </a:ext>
            </a:extLst>
          </p:cNvPr>
          <p:cNvSpPr txBox="1"/>
          <p:nvPr/>
        </p:nvSpPr>
        <p:spPr>
          <a:xfrm>
            <a:off x="8527371" y="1433850"/>
            <a:ext cx="148309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MaxScaledChi2FeatureSelector</a:t>
            </a:r>
          </a:p>
        </p:txBody>
      </p:sp>
    </p:spTree>
    <p:extLst>
      <p:ext uri="{BB962C8B-B14F-4D97-AF65-F5344CB8AC3E}">
        <p14:creationId xmlns:p14="http://schemas.microsoft.com/office/powerpoint/2010/main" val="78831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A28987-1B31-5997-7EFB-C9D522676FCA}"/>
              </a:ext>
            </a:extLst>
          </p:cNvPr>
          <p:cNvCxnSpPr>
            <a:cxnSpLocks/>
          </p:cNvCxnSpPr>
          <p:nvPr/>
        </p:nvCxnSpPr>
        <p:spPr>
          <a:xfrm flipH="1">
            <a:off x="1663262" y="2438158"/>
            <a:ext cx="8019321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A0DF8D-CAEF-0647-1132-D714628CDC3D}"/>
              </a:ext>
            </a:extLst>
          </p:cNvPr>
          <p:cNvSpPr txBox="1"/>
          <p:nvPr/>
        </p:nvSpPr>
        <p:spPr>
          <a:xfrm>
            <a:off x="5278248" y="3099288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6"/>
                </a:solidFill>
              </a:rPr>
              <a:t>Predict on</a:t>
            </a:r>
          </a:p>
          <a:p>
            <a:pPr algn="r"/>
            <a:r>
              <a:rPr lang="en-US" sz="1000" dirty="0">
                <a:solidFill>
                  <a:schemeClr val="accent6"/>
                </a:solidFill>
              </a:rPr>
              <a:t>held out</a:t>
            </a:r>
          </a:p>
          <a:p>
            <a:pPr algn="r"/>
            <a:r>
              <a:rPr lang="en-US" sz="1000" dirty="0">
                <a:solidFill>
                  <a:schemeClr val="accent6"/>
                </a:solidFill>
              </a:rPr>
              <a:t>samples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37A522A-BB07-94BC-54DA-161E14A3C05C}"/>
              </a:ext>
            </a:extLst>
          </p:cNvPr>
          <p:cNvSpPr/>
          <p:nvPr/>
        </p:nvSpPr>
        <p:spPr>
          <a:xfrm rot="10800000">
            <a:off x="5927530" y="1254034"/>
            <a:ext cx="1547008" cy="783951"/>
          </a:xfrm>
          <a:prstGeom prst="arc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ED5831-DD25-4F63-5E5F-13183F305956}"/>
              </a:ext>
            </a:extLst>
          </p:cNvPr>
          <p:cNvSpPr txBox="1"/>
          <p:nvPr/>
        </p:nvSpPr>
        <p:spPr>
          <a:xfrm>
            <a:off x="4246027" y="1793662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Train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77437D-59DD-5F94-5C04-00D296F56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63631"/>
              </p:ext>
            </p:extLst>
          </p:nvPr>
        </p:nvGraphicFramePr>
        <p:xfrm>
          <a:off x="4761458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459B48DA-BD1C-1EBE-4590-3E2F90F74B51}"/>
              </a:ext>
            </a:extLst>
          </p:cNvPr>
          <p:cNvSpPr/>
          <p:nvPr/>
        </p:nvSpPr>
        <p:spPr>
          <a:xfrm rot="10800000">
            <a:off x="5040306" y="3191228"/>
            <a:ext cx="182879" cy="1637147"/>
          </a:xfrm>
          <a:prstGeom prst="leftBrace">
            <a:avLst>
              <a:gd name="adj1" fmla="val 63821"/>
              <a:gd name="adj2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C56CDC-EFFE-E7C3-2FBF-07DEF5D94CD6}"/>
              </a:ext>
            </a:extLst>
          </p:cNvPr>
          <p:cNvCxnSpPr>
            <a:cxnSpLocks/>
          </p:cNvCxnSpPr>
          <p:nvPr/>
        </p:nvCxnSpPr>
        <p:spPr>
          <a:xfrm>
            <a:off x="5224691" y="4009800"/>
            <a:ext cx="25748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566FB3-565A-42B8-D8A3-0AE42691D583}"/>
              </a:ext>
            </a:extLst>
          </p:cNvPr>
          <p:cNvCxnSpPr>
            <a:cxnSpLocks/>
          </p:cNvCxnSpPr>
          <p:nvPr/>
        </p:nvCxnSpPr>
        <p:spPr>
          <a:xfrm>
            <a:off x="5970212" y="3100252"/>
            <a:ext cx="0" cy="657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9528A7-2EC4-E8C4-C17E-F789B31512D2}"/>
              </a:ext>
            </a:extLst>
          </p:cNvPr>
          <p:cNvSpPr txBox="1"/>
          <p:nvPr/>
        </p:nvSpPr>
        <p:spPr>
          <a:xfrm>
            <a:off x="5114064" y="3763578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Train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2F10FA-509C-831C-F9D9-E1C2FF50ACD0}"/>
              </a:ext>
            </a:extLst>
          </p:cNvPr>
          <p:cNvCxnSpPr>
            <a:cxnSpLocks/>
          </p:cNvCxnSpPr>
          <p:nvPr/>
        </p:nvCxnSpPr>
        <p:spPr>
          <a:xfrm flipH="1">
            <a:off x="5040305" y="3099289"/>
            <a:ext cx="931972" cy="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53DDE4-5627-B7FC-8E7B-4DC38DE6E905}"/>
              </a:ext>
            </a:extLst>
          </p:cNvPr>
          <p:cNvSpPr txBox="1"/>
          <p:nvPr/>
        </p:nvSpPr>
        <p:spPr>
          <a:xfrm>
            <a:off x="4732827" y="2706746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C10FD1-8899-0EFC-C092-3CA002892CE8}"/>
              </a:ext>
            </a:extLst>
          </p:cNvPr>
          <p:cNvSpPr txBox="1"/>
          <p:nvPr/>
        </p:nvSpPr>
        <p:spPr>
          <a:xfrm>
            <a:off x="5572192" y="3816350"/>
            <a:ext cx="80021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Classifier of</a:t>
            </a:r>
          </a:p>
          <a:p>
            <a:pPr algn="ctr"/>
            <a:r>
              <a:rPr lang="en-US" sz="1000" b="1" dirty="0"/>
              <a:t>iteration 1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368F427A-FCEE-2952-EEB9-5E6E9CBBD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86336"/>
              </p:ext>
            </p:extLst>
          </p:nvPr>
        </p:nvGraphicFramePr>
        <p:xfrm>
          <a:off x="6553854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BEC1AB2-6528-305C-5691-255BC491F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91352"/>
              </p:ext>
            </p:extLst>
          </p:nvPr>
        </p:nvGraphicFramePr>
        <p:xfrm>
          <a:off x="6899613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258BE09B-F17C-5BEE-9AB6-6FB597C6C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81935"/>
              </p:ext>
            </p:extLst>
          </p:nvPr>
        </p:nvGraphicFramePr>
        <p:xfrm>
          <a:off x="7414628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3D701C8-6113-22D1-AAA0-861BE4960143}"/>
              </a:ext>
            </a:extLst>
          </p:cNvPr>
          <p:cNvSpPr txBox="1"/>
          <p:nvPr/>
        </p:nvSpPr>
        <p:spPr>
          <a:xfrm>
            <a:off x="6536292" y="2706745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DFC7A2-B1C3-0611-C844-BD0982D727A7}"/>
              </a:ext>
            </a:extLst>
          </p:cNvPr>
          <p:cNvSpPr txBox="1"/>
          <p:nvPr/>
        </p:nvSpPr>
        <p:spPr>
          <a:xfrm>
            <a:off x="6879959" y="2706745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D47F2D-E9D4-AAAF-4FDB-546A9767EF79}"/>
              </a:ext>
            </a:extLst>
          </p:cNvPr>
          <p:cNvSpPr txBox="1"/>
          <p:nvPr/>
        </p:nvSpPr>
        <p:spPr>
          <a:xfrm>
            <a:off x="7358635" y="2706745"/>
            <a:ext cx="315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540485-5E49-084A-EBC9-64AB833AB48B}"/>
              </a:ext>
            </a:extLst>
          </p:cNvPr>
          <p:cNvSpPr txBox="1"/>
          <p:nvPr/>
        </p:nvSpPr>
        <p:spPr>
          <a:xfrm>
            <a:off x="7133964" y="3767455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…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0FD921-4307-21E3-D81E-2C6DEF1B93CF}"/>
              </a:ext>
            </a:extLst>
          </p:cNvPr>
          <p:cNvCxnSpPr>
            <a:cxnSpLocks/>
          </p:cNvCxnSpPr>
          <p:nvPr/>
        </p:nvCxnSpPr>
        <p:spPr>
          <a:xfrm>
            <a:off x="5005359" y="2828242"/>
            <a:ext cx="153125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55908F-C06D-9A27-D649-BCDC759E8779}"/>
              </a:ext>
            </a:extLst>
          </p:cNvPr>
          <p:cNvSpPr txBox="1"/>
          <p:nvPr/>
        </p:nvSpPr>
        <p:spPr>
          <a:xfrm>
            <a:off x="5482173" y="2588660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Repeat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D08B078-CBC8-66F9-0F6E-00097990F855}"/>
              </a:ext>
            </a:extLst>
          </p:cNvPr>
          <p:cNvCxnSpPr>
            <a:cxnSpLocks/>
          </p:cNvCxnSpPr>
          <p:nvPr/>
        </p:nvCxnSpPr>
        <p:spPr>
          <a:xfrm>
            <a:off x="7788547" y="3913975"/>
            <a:ext cx="28850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1B1C17B9-4DCA-64AE-25CC-EA8143626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37019"/>
              </p:ext>
            </p:extLst>
          </p:nvPr>
        </p:nvGraphicFramePr>
        <p:xfrm>
          <a:off x="8229836" y="2999575"/>
          <a:ext cx="20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98621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4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3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1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22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5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4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7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6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0174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06BAAC93-0359-B7D5-DAEF-E48CDBBD3430}"/>
              </a:ext>
            </a:extLst>
          </p:cNvPr>
          <p:cNvSpPr txBox="1"/>
          <p:nvPr/>
        </p:nvSpPr>
        <p:spPr>
          <a:xfrm>
            <a:off x="7844899" y="2499438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Predictions on </a:t>
            </a:r>
          </a:p>
          <a:p>
            <a:r>
              <a:rPr lang="en-US" sz="1000" b="1" dirty="0">
                <a:solidFill>
                  <a:schemeClr val="accent6"/>
                </a:solidFill>
              </a:rPr>
              <a:t>whole dataset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0E80F0-B129-3D2A-685A-4ABE5B037024}"/>
              </a:ext>
            </a:extLst>
          </p:cNvPr>
          <p:cNvSpPr txBox="1"/>
          <p:nvPr/>
        </p:nvSpPr>
        <p:spPr>
          <a:xfrm>
            <a:off x="7126698" y="2705769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606F3-C961-D5DC-4D45-2AADAA531565}"/>
              </a:ext>
            </a:extLst>
          </p:cNvPr>
          <p:cNvSpPr txBox="1"/>
          <p:nvPr/>
        </p:nvSpPr>
        <p:spPr>
          <a:xfrm>
            <a:off x="3091199" y="2588660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14DE1-043F-5553-3CEF-2F42D31C9DB0}"/>
              </a:ext>
            </a:extLst>
          </p:cNvPr>
          <p:cNvSpPr txBox="1"/>
          <p:nvPr/>
        </p:nvSpPr>
        <p:spPr>
          <a:xfrm>
            <a:off x="1582310" y="2485020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Performance</a:t>
            </a:r>
          </a:p>
          <a:p>
            <a:r>
              <a:rPr lang="en-US" sz="1100" i="1" dirty="0"/>
              <a:t>evaluation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48021-A3A8-6A18-1606-05745073AC42}"/>
              </a:ext>
            </a:extLst>
          </p:cNvPr>
          <p:cNvSpPr/>
          <p:nvPr/>
        </p:nvSpPr>
        <p:spPr>
          <a:xfrm>
            <a:off x="2894009" y="2979519"/>
            <a:ext cx="1046922" cy="18288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values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802F8B-15F7-0CE8-9B33-5A17F766AB5D}"/>
              </a:ext>
            </a:extLst>
          </p:cNvPr>
          <p:cNvCxnSpPr>
            <a:cxnSpLocks/>
          </p:cNvCxnSpPr>
          <p:nvPr/>
        </p:nvCxnSpPr>
        <p:spPr>
          <a:xfrm>
            <a:off x="4335598" y="3913975"/>
            <a:ext cx="28850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923EEA-3204-24F7-0E66-6579C020B9AF}"/>
              </a:ext>
            </a:extLst>
          </p:cNvPr>
          <p:cNvSpPr txBox="1"/>
          <p:nvPr/>
        </p:nvSpPr>
        <p:spPr>
          <a:xfrm>
            <a:off x="4264462" y="3667754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Split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B3A7A8-B414-BB8F-A4BC-C636A27A5F0B}"/>
              </a:ext>
            </a:extLst>
          </p:cNvPr>
          <p:cNvCxnSpPr>
            <a:cxnSpLocks/>
          </p:cNvCxnSpPr>
          <p:nvPr/>
        </p:nvCxnSpPr>
        <p:spPr>
          <a:xfrm>
            <a:off x="4004983" y="2039884"/>
            <a:ext cx="147021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0413C0-512C-7858-47C9-46E360D8FF15}"/>
              </a:ext>
            </a:extLst>
          </p:cNvPr>
          <p:cNvSpPr txBox="1"/>
          <p:nvPr/>
        </p:nvSpPr>
        <p:spPr>
          <a:xfrm>
            <a:off x="5563226" y="1838416"/>
            <a:ext cx="80021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Final classifier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C43EE0-DAC0-3431-98F2-1A073DAC3948}"/>
              </a:ext>
            </a:extLst>
          </p:cNvPr>
          <p:cNvSpPr/>
          <p:nvPr/>
        </p:nvSpPr>
        <p:spPr>
          <a:xfrm>
            <a:off x="5439874" y="1406462"/>
            <a:ext cx="1046922" cy="12840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Feature values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81C7EF-ADF6-79E9-8168-4F17B77296B1}"/>
              </a:ext>
            </a:extLst>
          </p:cNvPr>
          <p:cNvSpPr txBox="1"/>
          <p:nvPr/>
        </p:nvSpPr>
        <p:spPr>
          <a:xfrm>
            <a:off x="4359114" y="1344454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One new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EC4BB-9E73-0715-3A5A-628F3F97C320}"/>
              </a:ext>
            </a:extLst>
          </p:cNvPr>
          <p:cNvSpPr txBox="1"/>
          <p:nvPr/>
        </p:nvSpPr>
        <p:spPr>
          <a:xfrm>
            <a:off x="5647848" y="105349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78625-0D79-1885-9351-6417A1B95987}"/>
              </a:ext>
            </a:extLst>
          </p:cNvPr>
          <p:cNvSpPr/>
          <p:nvPr/>
        </p:nvSpPr>
        <p:spPr>
          <a:xfrm>
            <a:off x="6816691" y="1974273"/>
            <a:ext cx="1046922" cy="128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Probabilities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D5581-CDFB-878A-CCF0-59E98A96BDA8}"/>
              </a:ext>
            </a:extLst>
          </p:cNvPr>
          <p:cNvSpPr txBox="1"/>
          <p:nvPr/>
        </p:nvSpPr>
        <p:spPr>
          <a:xfrm>
            <a:off x="6907982" y="1637973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Cancer types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CE769A-21E9-91B8-D86C-585661A94A25}"/>
              </a:ext>
            </a:extLst>
          </p:cNvPr>
          <p:cNvCxnSpPr>
            <a:cxnSpLocks/>
          </p:cNvCxnSpPr>
          <p:nvPr/>
        </p:nvCxnSpPr>
        <p:spPr>
          <a:xfrm>
            <a:off x="4004983" y="2037985"/>
            <a:ext cx="0" cy="6677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9B6814-0DAA-96C1-7F93-2C060EC2DF28}"/>
              </a:ext>
            </a:extLst>
          </p:cNvPr>
          <p:cNvSpPr txBox="1"/>
          <p:nvPr/>
        </p:nvSpPr>
        <p:spPr>
          <a:xfrm>
            <a:off x="2092966" y="3767455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Samples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55559-07A3-7F06-06FC-7E2ADD981BF5}"/>
              </a:ext>
            </a:extLst>
          </p:cNvPr>
          <p:cNvSpPr txBox="1"/>
          <p:nvPr/>
        </p:nvSpPr>
        <p:spPr>
          <a:xfrm>
            <a:off x="1582310" y="1942580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Final </a:t>
            </a:r>
          </a:p>
          <a:p>
            <a:r>
              <a:rPr lang="en-US" sz="1100" i="1" dirty="0"/>
              <a:t>model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F02461-907F-44F6-6807-ED036A125B20}"/>
              </a:ext>
            </a:extLst>
          </p:cNvPr>
          <p:cNvCxnSpPr>
            <a:cxnSpLocks/>
          </p:cNvCxnSpPr>
          <p:nvPr/>
        </p:nvCxnSpPr>
        <p:spPr>
          <a:xfrm>
            <a:off x="8537484" y="3913975"/>
            <a:ext cx="28850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B07642-6236-10CA-F5E9-BE489FF25AA9}"/>
              </a:ext>
            </a:extLst>
          </p:cNvPr>
          <p:cNvSpPr txBox="1"/>
          <p:nvPr/>
        </p:nvSpPr>
        <p:spPr>
          <a:xfrm>
            <a:off x="8823052" y="3713920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Performance</a:t>
            </a:r>
          </a:p>
          <a:p>
            <a:pPr algn="ctr"/>
            <a:r>
              <a:rPr lang="en-US" sz="1000" dirty="0"/>
              <a:t>metrics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B39A42-7446-83B4-DF0A-F85C5ED43AAF}"/>
              </a:ext>
            </a:extLst>
          </p:cNvPr>
          <p:cNvSpPr txBox="1"/>
          <p:nvPr/>
        </p:nvSpPr>
        <p:spPr>
          <a:xfrm>
            <a:off x="4526949" y="2497602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Iteration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43F73F20-F2E0-EE38-A1A2-7334C0B4FC3B}"/>
              </a:ext>
            </a:extLst>
          </p:cNvPr>
          <p:cNvSpPr/>
          <p:nvPr/>
        </p:nvSpPr>
        <p:spPr>
          <a:xfrm rot="5400000">
            <a:off x="5919092" y="793540"/>
            <a:ext cx="91576" cy="1043831"/>
          </a:xfrm>
          <a:prstGeom prst="leftBrace">
            <a:avLst>
              <a:gd name="adj1" fmla="val 710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DE08F4F8-2E32-74DE-BFFC-A692D9D77481}"/>
              </a:ext>
            </a:extLst>
          </p:cNvPr>
          <p:cNvSpPr/>
          <p:nvPr/>
        </p:nvSpPr>
        <p:spPr>
          <a:xfrm rot="5400000">
            <a:off x="7292819" y="1374846"/>
            <a:ext cx="91576" cy="1043831"/>
          </a:xfrm>
          <a:prstGeom prst="leftBrace">
            <a:avLst>
              <a:gd name="adj1" fmla="val 710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6A1B031C-118F-7A63-E8E2-903F9E4769F2}"/>
              </a:ext>
            </a:extLst>
          </p:cNvPr>
          <p:cNvSpPr/>
          <p:nvPr/>
        </p:nvSpPr>
        <p:spPr>
          <a:xfrm rot="5400000">
            <a:off x="3373227" y="2355276"/>
            <a:ext cx="91576" cy="1043831"/>
          </a:xfrm>
          <a:prstGeom prst="leftBrace">
            <a:avLst>
              <a:gd name="adj1" fmla="val 710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DFD91445-280F-7456-4C81-204CB0CF9039}"/>
              </a:ext>
            </a:extLst>
          </p:cNvPr>
          <p:cNvSpPr/>
          <p:nvPr/>
        </p:nvSpPr>
        <p:spPr>
          <a:xfrm>
            <a:off x="2723170" y="2986726"/>
            <a:ext cx="113711" cy="1821593"/>
          </a:xfrm>
          <a:prstGeom prst="leftBrace">
            <a:avLst>
              <a:gd name="adj1" fmla="val 710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A78F412-4F56-E524-2142-ACA4B76EDC63}"/>
              </a:ext>
            </a:extLst>
          </p:cNvPr>
          <p:cNvSpPr/>
          <p:nvPr/>
        </p:nvSpPr>
        <p:spPr>
          <a:xfrm>
            <a:off x="4063836" y="2990634"/>
            <a:ext cx="113711" cy="18288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Cancer type labels</a:t>
            </a:r>
          </a:p>
        </p:txBody>
      </p:sp>
    </p:spTree>
    <p:extLst>
      <p:ext uri="{BB962C8B-B14F-4D97-AF65-F5344CB8AC3E}">
        <p14:creationId xmlns:p14="http://schemas.microsoft.com/office/powerpoint/2010/main" val="394283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27ADA1-A27E-EF9C-84BC-6FE7D8A461B3}"/>
              </a:ext>
            </a:extLst>
          </p:cNvPr>
          <p:cNvSpPr/>
          <p:nvPr/>
        </p:nvSpPr>
        <p:spPr>
          <a:xfrm>
            <a:off x="2139895" y="1914229"/>
            <a:ext cx="2435659" cy="954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BB2C7-5C14-5738-857F-800581492ADD}"/>
              </a:ext>
            </a:extLst>
          </p:cNvPr>
          <p:cNvSpPr/>
          <p:nvPr/>
        </p:nvSpPr>
        <p:spPr>
          <a:xfrm>
            <a:off x="2139895" y="2868868"/>
            <a:ext cx="2435659" cy="526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DCEBD-A128-CB5A-E4DD-CC6D6F2A24FE}"/>
              </a:ext>
            </a:extLst>
          </p:cNvPr>
          <p:cNvSpPr/>
          <p:nvPr/>
        </p:nvSpPr>
        <p:spPr>
          <a:xfrm>
            <a:off x="2139895" y="3395278"/>
            <a:ext cx="2435659" cy="1180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Prostate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A95B8D5-5B7A-EC29-C65B-D0A059B2ECA6}"/>
              </a:ext>
            </a:extLst>
          </p:cNvPr>
          <p:cNvSpPr/>
          <p:nvPr/>
        </p:nvSpPr>
        <p:spPr>
          <a:xfrm>
            <a:off x="1884907" y="1914229"/>
            <a:ext cx="179853" cy="2661674"/>
          </a:xfrm>
          <a:prstGeom prst="leftBrace">
            <a:avLst>
              <a:gd name="adj1" fmla="val 7746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B2641-ED2A-1B36-2A68-76C9C9541D14}"/>
              </a:ext>
            </a:extLst>
          </p:cNvPr>
          <p:cNvSpPr txBox="1"/>
          <p:nvPr/>
        </p:nvSpPr>
        <p:spPr>
          <a:xfrm>
            <a:off x="931115" y="306039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87638-91BF-6A17-5FAD-44A950DF357D}"/>
              </a:ext>
            </a:extLst>
          </p:cNvPr>
          <p:cNvSpPr txBox="1"/>
          <p:nvPr/>
        </p:nvSpPr>
        <p:spPr>
          <a:xfrm>
            <a:off x="4830536" y="22067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BD8BCA6-3B77-56B6-E05E-F1E3E4F9CE73}"/>
              </a:ext>
            </a:extLst>
          </p:cNvPr>
          <p:cNvSpPr/>
          <p:nvPr/>
        </p:nvSpPr>
        <p:spPr>
          <a:xfrm rot="5400000">
            <a:off x="3283638" y="513354"/>
            <a:ext cx="148167" cy="2435657"/>
          </a:xfrm>
          <a:prstGeom prst="leftBrace">
            <a:avLst>
              <a:gd name="adj1" fmla="val 7746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984F1-559C-EA83-817A-0B84496B9396}"/>
              </a:ext>
            </a:extLst>
          </p:cNvPr>
          <p:cNvSpPr/>
          <p:nvPr/>
        </p:nvSpPr>
        <p:spPr>
          <a:xfrm>
            <a:off x="6025992" y="2899041"/>
            <a:ext cx="2435659" cy="1527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0C575-CCE7-01DB-F1A2-2645E1B23AE0}"/>
              </a:ext>
            </a:extLst>
          </p:cNvPr>
          <p:cNvSpPr/>
          <p:nvPr/>
        </p:nvSpPr>
        <p:spPr>
          <a:xfrm>
            <a:off x="6025992" y="3051782"/>
            <a:ext cx="2435659" cy="152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6B15D-049F-A227-49C6-C36BE68AE628}"/>
              </a:ext>
            </a:extLst>
          </p:cNvPr>
          <p:cNvSpPr/>
          <p:nvPr/>
        </p:nvSpPr>
        <p:spPr>
          <a:xfrm>
            <a:off x="6025992" y="3204523"/>
            <a:ext cx="2435659" cy="1527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F26B784-4B4A-3E0C-1748-563FEACC2081}"/>
              </a:ext>
            </a:extLst>
          </p:cNvPr>
          <p:cNvSpPr/>
          <p:nvPr/>
        </p:nvSpPr>
        <p:spPr>
          <a:xfrm rot="10800000">
            <a:off x="4650687" y="1914227"/>
            <a:ext cx="179851" cy="954299"/>
          </a:xfrm>
          <a:prstGeom prst="leftBrace">
            <a:avLst>
              <a:gd name="adj1" fmla="val 7746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84EB2D0-8C35-81F7-5E9F-189A6600FE62}"/>
              </a:ext>
            </a:extLst>
          </p:cNvPr>
          <p:cNvSpPr/>
          <p:nvPr/>
        </p:nvSpPr>
        <p:spPr>
          <a:xfrm rot="10800000">
            <a:off x="4650686" y="2906884"/>
            <a:ext cx="179851" cy="450379"/>
          </a:xfrm>
          <a:prstGeom prst="leftBrace">
            <a:avLst>
              <a:gd name="adj1" fmla="val 339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E4BBF6B-138C-F84A-947A-399AF8B2F0D0}"/>
              </a:ext>
            </a:extLst>
          </p:cNvPr>
          <p:cNvSpPr/>
          <p:nvPr/>
        </p:nvSpPr>
        <p:spPr>
          <a:xfrm rot="10800000">
            <a:off x="4650685" y="3460349"/>
            <a:ext cx="179851" cy="1063557"/>
          </a:xfrm>
          <a:prstGeom prst="leftBrace">
            <a:avLst>
              <a:gd name="adj1" fmla="val 7746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5EF63-96A2-17A2-ACB3-EE49FD10DE82}"/>
              </a:ext>
            </a:extLst>
          </p:cNvPr>
          <p:cNvSpPr txBox="1"/>
          <p:nvPr/>
        </p:nvSpPr>
        <p:spPr>
          <a:xfrm>
            <a:off x="2596134" y="1279961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GEN_POS bins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E0833E-9A3C-91A8-3EF1-801E442F7592}"/>
              </a:ext>
            </a:extLst>
          </p:cNvPr>
          <p:cNvSpPr txBox="1"/>
          <p:nvPr/>
        </p:nvSpPr>
        <p:spPr>
          <a:xfrm>
            <a:off x="4830536" y="294134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D87E9-251A-E705-9448-2F12789611AD}"/>
              </a:ext>
            </a:extLst>
          </p:cNvPr>
          <p:cNvSpPr txBox="1"/>
          <p:nvPr/>
        </p:nvSpPr>
        <p:spPr>
          <a:xfrm>
            <a:off x="4830536" y="380746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51774-8B96-FBD5-861E-0D382BE090CF}"/>
              </a:ext>
            </a:extLst>
          </p:cNvPr>
          <p:cNvSpPr txBox="1"/>
          <p:nvPr/>
        </p:nvSpPr>
        <p:spPr>
          <a:xfrm>
            <a:off x="6324595" y="2093752"/>
            <a:ext cx="183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cancer type</a:t>
            </a:r>
          </a:p>
          <a:p>
            <a:r>
              <a:rPr lang="en-US" dirty="0"/>
              <a:t>GEN_POS profiles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95FBC-6C8C-DA40-3B41-77F34AA7C441}"/>
              </a:ext>
            </a:extLst>
          </p:cNvPr>
          <p:cNvSpPr txBox="1"/>
          <p:nvPr/>
        </p:nvSpPr>
        <p:spPr>
          <a:xfrm>
            <a:off x="7130487" y="341763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⋮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EF3F14-1F4A-BE66-555B-595C40F5FA79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427174" y="2391376"/>
            <a:ext cx="598818" cy="584036"/>
          </a:xfrm>
          <a:prstGeom prst="line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F3CC4E-BC31-87C6-6B04-0136F9839702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5427174" y="3126013"/>
            <a:ext cx="598818" cy="2140"/>
          </a:xfrm>
          <a:prstGeom prst="line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BD558-E232-D153-67F2-4060A256AB2A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5427174" y="3280894"/>
            <a:ext cx="598818" cy="711234"/>
          </a:xfrm>
          <a:prstGeom prst="line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ED70C0-2648-F725-E08B-27AB069C0BF4}"/>
              </a:ext>
            </a:extLst>
          </p:cNvPr>
          <p:cNvSpPr txBox="1"/>
          <p:nvPr/>
        </p:nvSpPr>
        <p:spPr>
          <a:xfrm>
            <a:off x="2404094" y="4917647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cancer types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846C55-B69D-D5EC-9C4F-E65712354F7E}"/>
              </a:ext>
            </a:extLst>
          </p:cNvPr>
          <p:cNvSpPr/>
          <p:nvPr/>
        </p:nvSpPr>
        <p:spPr>
          <a:xfrm>
            <a:off x="9239644" y="3038438"/>
            <a:ext cx="2435659" cy="1527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F429C0-8DAE-3E17-4ECC-B6932B9DA01E}"/>
              </a:ext>
            </a:extLst>
          </p:cNvPr>
          <p:cNvSpPr txBox="1"/>
          <p:nvPr/>
        </p:nvSpPr>
        <p:spPr>
          <a:xfrm>
            <a:off x="9114061" y="2094490"/>
            <a:ext cx="268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GEN_POS profile for a new</a:t>
            </a:r>
          </a:p>
          <a:p>
            <a:pPr algn="ctr"/>
            <a:r>
              <a:rPr lang="en-US" dirty="0"/>
              <a:t>breast cancer 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CFF55D-5B0D-4C7E-0D90-E8625AC4C578}"/>
              </a:ext>
            </a:extLst>
          </p:cNvPr>
          <p:cNvSpPr txBox="1"/>
          <p:nvPr/>
        </p:nvSpPr>
        <p:spPr>
          <a:xfrm>
            <a:off x="10160757" y="3558000"/>
            <a:ext cx="59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0.96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0.41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0.65</a:t>
            </a:r>
          </a:p>
          <a:p>
            <a:pPr algn="ctr"/>
            <a:r>
              <a:rPr lang="en-US" dirty="0"/>
              <a:t>⋮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7670AE-6FD5-D823-7B3D-3C555402052D}"/>
              </a:ext>
            </a:extLst>
          </p:cNvPr>
          <p:cNvSpPr txBox="1"/>
          <p:nvPr/>
        </p:nvSpPr>
        <p:spPr>
          <a:xfrm>
            <a:off x="3249196" y="462337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⋮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5A5F7B-A1BA-047D-1D48-2C7D8EC6204F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8461651" y="2975412"/>
            <a:ext cx="777993" cy="139397"/>
          </a:xfrm>
          <a:prstGeom prst="line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DBE59E-8327-25FD-1884-4FC6EA1D1172}"/>
              </a:ext>
            </a:extLst>
          </p:cNvPr>
          <p:cNvCxnSpPr>
            <a:cxnSpLocks/>
            <a:stCxn id="14" idx="3"/>
            <a:endCxn id="58" idx="1"/>
          </p:cNvCxnSpPr>
          <p:nvPr/>
        </p:nvCxnSpPr>
        <p:spPr>
          <a:xfrm flipV="1">
            <a:off x="8461651" y="3114809"/>
            <a:ext cx="777993" cy="13344"/>
          </a:xfrm>
          <a:prstGeom prst="line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C53D62-A663-8F53-9515-E36C582FAE6D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 flipV="1">
            <a:off x="8461651" y="3114809"/>
            <a:ext cx="777993" cy="166085"/>
          </a:xfrm>
          <a:prstGeom prst="line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93E431-26B0-8729-A701-37E612C84B10}"/>
              </a:ext>
            </a:extLst>
          </p:cNvPr>
          <p:cNvSpPr txBox="1"/>
          <p:nvPr/>
        </p:nvSpPr>
        <p:spPr>
          <a:xfrm>
            <a:off x="8569040" y="3662424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Cosine</a:t>
            </a:r>
          </a:p>
          <a:p>
            <a:pPr algn="ctr"/>
            <a:r>
              <a:rPr lang="en-US" dirty="0"/>
              <a:t>similarities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9C8653-15CE-3D60-371D-49A9B20853BD}"/>
              </a:ext>
            </a:extLst>
          </p:cNvPr>
          <p:cNvCxnSpPr>
            <a:cxnSpLocks/>
          </p:cNvCxnSpPr>
          <p:nvPr/>
        </p:nvCxnSpPr>
        <p:spPr>
          <a:xfrm>
            <a:off x="8569040" y="3383212"/>
            <a:ext cx="1512679" cy="424250"/>
          </a:xfrm>
          <a:prstGeom prst="line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4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37B08EC30D342AD56326BF7B9DC9D" ma:contentTypeVersion="14" ma:contentTypeDescription="Create a new document." ma:contentTypeScope="" ma:versionID="cb418b40aec74af0a1404b8c68565b51">
  <xsd:schema xmlns:xsd="http://www.w3.org/2001/XMLSchema" xmlns:xs="http://www.w3.org/2001/XMLSchema" xmlns:p="http://schemas.microsoft.com/office/2006/metadata/properties" xmlns:ns2="53f4c8c3-1e11-42c5-9e45-23caa343854e" xmlns:ns3="d4f3b8d6-0b2b-45f5-9c62-2ff0f55e706b" targetNamespace="http://schemas.microsoft.com/office/2006/metadata/properties" ma:root="true" ma:fieldsID="b3ba8417e25b96582c860f8ab4ed1579" ns2:_="" ns3:_="">
    <xsd:import namespace="53f4c8c3-1e11-42c5-9e45-23caa343854e"/>
    <xsd:import namespace="d4f3b8d6-0b2b-45f5-9c62-2ff0f55e706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4c8c3-1e11-42c5-9e45-23caa34385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4ae9c5a-249d-4199-b14c-9a4becb1ba92}" ma:internalName="TaxCatchAll" ma:showField="CatchAllData" ma:web="53f4c8c3-1e11-42c5-9e45-23caa34385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3b8d6-0b2b-45f5-9c62-2ff0f55e7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013940b-c602-4a2d-8799-08152672d0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3f4c8c3-1e11-42c5-9e45-23caa343854e" xsi:nil="true"/>
    <lcf76f155ced4ddcb4097134ff3c332f xmlns="d4f3b8d6-0b2b-45f5-9c62-2ff0f55e706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DF8B5B4-24F3-4ADC-9825-ECF85642B718}">
  <ds:schemaRefs>
    <ds:schemaRef ds:uri="53f4c8c3-1e11-42c5-9e45-23caa343854e"/>
    <ds:schemaRef ds:uri="d4f3b8d6-0b2b-45f5-9c62-2ff0f55e70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521BC6-6034-441E-90C6-0E0FE416D7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FA62-5935-4018-83DA-AC73198265C4}">
  <ds:schemaRefs>
    <ds:schemaRef ds:uri="53f4c8c3-1e11-42c5-9e45-23caa343854e"/>
    <ds:schemaRef ds:uri="d4f3b8d6-0b2b-45f5-9c62-2ff0f55e706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32294</TotalTime>
  <Words>168</Words>
  <Application>Microsoft Macintosh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Luan Nguyen</cp:lastModifiedBy>
  <cp:revision>75</cp:revision>
  <dcterms:created xsi:type="dcterms:W3CDTF">2023-08-10T03:17:32Z</dcterms:created>
  <dcterms:modified xsi:type="dcterms:W3CDTF">2024-01-19T01:53:18Z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0x010100D9E37B08EC30D342AD56326BF7B9DC9D</vt:lpwstr>
  </property>
  <property fmtid="{D5CDD505-2E9C-101B-9397-08002B2CF9AE}" pid="3" name="MediaServiceImageTags">
    <vt:lpwstr/>
  </property>
</Properties>
</file>