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7" r:id="rId2"/>
    <p:sldId id="288" r:id="rId3"/>
    <p:sldId id="289" r:id="rId4"/>
    <p:sldId id="281" r:id="rId5"/>
    <p:sldId id="285" r:id="rId6"/>
    <p:sldId id="290" r:id="rId7"/>
    <p:sldId id="291" r:id="rId8"/>
    <p:sldId id="282" r:id="rId9"/>
    <p:sldId id="283" r:id="rId10"/>
    <p:sldId id="292" r:id="rId11"/>
    <p:sldId id="293" r:id="rId12"/>
    <p:sldId id="286" r:id="rId13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2AA6"/>
    <a:srgbClr val="572EA2"/>
    <a:srgbClr val="53369A"/>
    <a:srgbClr val="5EBEB2"/>
    <a:srgbClr val="1D787D"/>
    <a:srgbClr val="488FFF"/>
    <a:srgbClr val="FEC254"/>
    <a:srgbClr val="60C640"/>
    <a:srgbClr val="989898"/>
    <a:srgbClr val="B2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5" autoAdjust="0"/>
    <p:restoredTop sz="93728" autoAdjust="0"/>
  </p:normalViewPr>
  <p:slideViewPr>
    <p:cSldViewPr>
      <p:cViewPr varScale="1">
        <p:scale>
          <a:sx n="132" d="100"/>
          <a:sy n="132" d="100"/>
        </p:scale>
        <p:origin x="930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E5068-3BC9-446E-91BC-6AE064861DEA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D233B2-6335-4293-8671-B597919E1F2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680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645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125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533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671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4318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59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908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3590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602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819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0185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8ABD2-2C57-4164-9D35-35C60E7915BC}" type="datetimeFigureOut">
              <a:rPr lang="ru-RU" smtClean="0"/>
              <a:pPr/>
              <a:t>10.10.2025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12C13-9DD8-40BC-BA66-D02BBA50A9B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775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4110237" y="825346"/>
            <a:ext cx="4656832" cy="3906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341390" y="1853604"/>
            <a:ext cx="4968552" cy="14362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dirty="0">
                <a:latin typeface="Roboto Light" pitchFamily="2" charset="0"/>
                <a:ea typeface="Roboto Light" pitchFamily="2" charset="0"/>
              </a:rPr>
              <a:t>Название проекта</a:t>
            </a:r>
          </a:p>
          <a:p>
            <a:pPr>
              <a:lnSpc>
                <a:spcPts val="2800"/>
              </a:lnSpc>
            </a:pPr>
            <a:r>
              <a:rPr lang="ru-RU" sz="2800" dirty="0">
                <a:latin typeface="Roboto Light" pitchFamily="2" charset="0"/>
                <a:ea typeface="Roboto Light" pitchFamily="2" charset="0"/>
              </a:rPr>
              <a:t>«______________________</a:t>
            </a:r>
          </a:p>
          <a:p>
            <a:pPr>
              <a:lnSpc>
                <a:spcPts val="2800"/>
              </a:lnSpc>
            </a:pPr>
            <a:r>
              <a:rPr lang="ru-RU" sz="2800" dirty="0">
                <a:latin typeface="Roboto Light" pitchFamily="2" charset="0"/>
                <a:ea typeface="Roboto Light" pitchFamily="2" charset="0"/>
              </a:rPr>
              <a:t>_______________________</a:t>
            </a:r>
          </a:p>
          <a:p>
            <a:pPr>
              <a:lnSpc>
                <a:spcPts val="2800"/>
              </a:lnSpc>
            </a:pPr>
            <a:r>
              <a:rPr lang="ru-RU" sz="2800" dirty="0">
                <a:latin typeface="Roboto Light" pitchFamily="2" charset="0"/>
                <a:ea typeface="Roboto Light" pitchFamily="2" charset="0"/>
              </a:rPr>
              <a:t>_______________________»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1390" y="3420471"/>
            <a:ext cx="3744416" cy="19749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</a:pPr>
            <a:r>
              <a:rPr lang="ru-RU" sz="1400" b="1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Команда проекта: </a:t>
            </a:r>
            <a:endParaRPr lang="en-US" sz="1400" b="1" dirty="0">
              <a:latin typeface="Arial" panose="020B0604020202020204" pitchFamily="34" charset="0"/>
              <a:ea typeface="Roboto Condensed Light" pitchFamily="2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</a:t>
            </a:r>
          </a:p>
          <a:p>
            <a:pPr>
              <a:lnSpc>
                <a:spcPts val="1400"/>
              </a:lnSpc>
            </a:pP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1. Имя, Фамилия, группа</a:t>
            </a:r>
          </a:p>
          <a:p>
            <a:pPr>
              <a:lnSpc>
                <a:spcPts val="1400"/>
              </a:lnSpc>
            </a:pPr>
            <a:r>
              <a:rPr lang="en-US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2</a:t>
            </a: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. Имя, Фамилия, группа </a:t>
            </a:r>
            <a:endParaRPr lang="en-US" sz="1400" dirty="0">
              <a:latin typeface="Arial" panose="020B0604020202020204" pitchFamily="34" charset="0"/>
              <a:ea typeface="Roboto Condensed Light" pitchFamily="2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3</a:t>
            </a: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. Имя, Фамилия, группа </a:t>
            </a:r>
            <a:endParaRPr lang="en-US" sz="1400" dirty="0">
              <a:latin typeface="Arial" panose="020B0604020202020204" pitchFamily="34" charset="0"/>
              <a:ea typeface="Roboto Condensed Light" pitchFamily="2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4</a:t>
            </a: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. Имя, Фамилия, группа </a:t>
            </a:r>
            <a:endParaRPr lang="en-US" sz="1400" dirty="0">
              <a:latin typeface="Arial" panose="020B0604020202020204" pitchFamily="34" charset="0"/>
              <a:ea typeface="Roboto Condensed Light" pitchFamily="2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5</a:t>
            </a: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. Имя, Фамилия, группа </a:t>
            </a:r>
            <a:endParaRPr lang="en-US" sz="1400" dirty="0">
              <a:latin typeface="Arial" panose="020B0604020202020204" pitchFamily="34" charset="0"/>
              <a:ea typeface="Roboto Condensed Light" pitchFamily="2" charset="0"/>
              <a:cs typeface="Arial" panose="020B0604020202020204" pitchFamily="34" charset="0"/>
            </a:endParaRPr>
          </a:p>
          <a:p>
            <a:pPr>
              <a:lnSpc>
                <a:spcPts val="1400"/>
              </a:lnSpc>
            </a:pPr>
            <a:r>
              <a:rPr lang="en-US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6</a:t>
            </a:r>
            <a:r>
              <a:rPr lang="ru-RU" sz="1400" dirty="0"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. Имя, Фамилия, группа</a:t>
            </a:r>
            <a:endParaRPr lang="ru-RU" sz="1400" dirty="0">
              <a:latin typeface="Roboto Condensed Light" pitchFamily="2" charset="0"/>
              <a:ea typeface="Roboto Condensed Light" pitchFamily="2" charset="0"/>
            </a:endParaRPr>
          </a:p>
          <a:p>
            <a:pPr>
              <a:lnSpc>
                <a:spcPts val="1400"/>
              </a:lnSpc>
            </a:pPr>
            <a:endParaRPr lang="ru-RU" sz="1400" b="1" dirty="0">
              <a:latin typeface="Roboto Condensed Light" pitchFamily="2" charset="0"/>
              <a:ea typeface="Roboto Condensed Light" pitchFamily="2" charset="0"/>
            </a:endParaRPr>
          </a:p>
          <a:p>
            <a:pPr>
              <a:lnSpc>
                <a:spcPts val="1400"/>
              </a:lnSpc>
            </a:pPr>
            <a:endParaRPr lang="ru-RU" sz="1400" b="1" dirty="0">
              <a:latin typeface="Roboto Condensed Light" pitchFamily="2" charset="0"/>
              <a:ea typeface="Roboto Condensed Light" pitchFamily="2" charset="0"/>
            </a:endParaRPr>
          </a:p>
          <a:p>
            <a:pPr>
              <a:lnSpc>
                <a:spcPts val="1400"/>
              </a:lnSpc>
            </a:pPr>
            <a:endParaRPr lang="ru-RU" sz="1400" b="1" dirty="0">
              <a:latin typeface="Roboto Condensed Light" pitchFamily="2" charset="0"/>
              <a:ea typeface="Roboto Condensed Ligh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613A0E6-B52C-E353-EA5E-A4A0A5A6E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1" y="357930"/>
            <a:ext cx="4320480" cy="1082563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971D2F4-9DE2-142C-8167-8E01E05FD4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373" y="483518"/>
            <a:ext cx="3393833" cy="397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9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Итоги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283968" y="3651870"/>
            <a:ext cx="4464496" cy="71814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Возникли ли в процессе исследования новые задачи? </a:t>
            </a:r>
          </a:p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В чём были трудности?</a:t>
            </a:r>
          </a:p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Какие новые знания были приобретены в ходе работы над проектом?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1044116" cy="72008"/>
          </a:xfrm>
          <a:prstGeom prst="rect">
            <a:avLst/>
          </a:prstGeom>
          <a:solidFill>
            <a:srgbClr val="422AA6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55976" y="1000348"/>
            <a:ext cx="4392488" cy="46551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Фиксация полученных компетенций участников проекта (1 слайд)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499992" y="3003798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вопрос: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283968" y="2859782"/>
            <a:ext cx="4176464" cy="576064"/>
          </a:xfrm>
          <a:prstGeom prst="rect">
            <a:avLst/>
          </a:prstGeom>
          <a:noFill/>
          <a:ln w="3175">
            <a:solidFill>
              <a:srgbClr val="533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611560" y="987574"/>
            <a:ext cx="3384376" cy="3384376"/>
            <a:chOff x="5220072" y="987574"/>
            <a:chExt cx="3384376" cy="338437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D8B486F-914F-F57E-33AA-C459DF69B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168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Перспективы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58" y="771550"/>
            <a:ext cx="2851517" cy="72008"/>
          </a:xfrm>
          <a:prstGeom prst="rect">
            <a:avLst/>
          </a:prstGeom>
          <a:solidFill>
            <a:srgbClr val="422AA6"/>
          </a:solidFill>
          <a:ln>
            <a:solidFill>
              <a:srgbClr val="57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11560" y="1000348"/>
            <a:ext cx="3672408" cy="11541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Описание возможностей для развития проекта, возможного коммерческого использования, масштабирования </a:t>
            </a:r>
            <a:br>
              <a:rPr lang="ru-RU" sz="1600" dirty="0">
                <a:latin typeface="Roboto" pitchFamily="2" charset="0"/>
                <a:ea typeface="Roboto" pitchFamily="2" charset="0"/>
              </a:rPr>
            </a:br>
            <a:r>
              <a:rPr lang="ru-RU" sz="1600" dirty="0">
                <a:latin typeface="Roboto" pitchFamily="2" charset="0"/>
                <a:ea typeface="Roboto" pitchFamily="2" charset="0"/>
              </a:rPr>
              <a:t>(1 слайд).</a:t>
            </a:r>
          </a:p>
        </p:txBody>
      </p:sp>
      <p:grpSp>
        <p:nvGrpSpPr>
          <p:cNvPr id="19" name="Группа 18"/>
          <p:cNvGrpSpPr/>
          <p:nvPr/>
        </p:nvGrpSpPr>
        <p:grpSpPr>
          <a:xfrm>
            <a:off x="5125489" y="909411"/>
            <a:ext cx="3384376" cy="3384376"/>
            <a:chOff x="5220072" y="987574"/>
            <a:chExt cx="3384376" cy="338437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Группа 22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/>
          <p:cNvSpPr txBox="1"/>
          <p:nvPr/>
        </p:nvSpPr>
        <p:spPr>
          <a:xfrm>
            <a:off x="5292080" y="2499743"/>
            <a:ext cx="324036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FECB8E-DC08-1521-5F24-CFDB97D50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35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Группа 13"/>
          <p:cNvGrpSpPr/>
          <p:nvPr/>
        </p:nvGrpSpPr>
        <p:grpSpPr>
          <a:xfrm>
            <a:off x="314155" y="1923678"/>
            <a:ext cx="2448272" cy="1368152"/>
            <a:chOff x="5220072" y="987574"/>
            <a:chExt cx="3384376" cy="3384376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6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17" name="Группа 16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1" name="Прямая соединительная линия 20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Прямая соединительная линия 21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" name="Группа 17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19" name="Прямая соединительная линия 18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Прямая соединительная линия 19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3" name="TextBox 22"/>
          <p:cNvSpPr txBox="1"/>
          <p:nvPr/>
        </p:nvSpPr>
        <p:spPr>
          <a:xfrm>
            <a:off x="325913" y="2418541"/>
            <a:ext cx="244827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06620" y="2123409"/>
            <a:ext cx="3962914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!</a:t>
            </a:r>
          </a:p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?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*  </a:t>
            </a: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  <a:latin typeface="Roboto Condensed Light" pitchFamily="2" charset="0"/>
              <a:ea typeface="Roboto Condensed Light" pitchFamily="2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14155" y="3459571"/>
            <a:ext cx="8578325" cy="12824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При подготовке конкурсной презентации, вы можете использовать все внутренние элементы дизайна, например, для оформления цитат, создания маркированного списка или добавления фотографий, схем, чертежей или других иллюстративных материалов. 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Если же данные элементы не соответствуют вашей концепции, вы можете их </a:t>
            </a: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удалить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.</a:t>
            </a:r>
          </a:p>
          <a:p>
            <a:pPr>
              <a:lnSpc>
                <a:spcPts val="2000"/>
              </a:lnSpc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Light" pitchFamily="2" charset="0"/>
                <a:ea typeface="Roboto Light" pitchFamily="2" charset="0"/>
              </a:rPr>
              <a:t>Вашим помощником в подготовке презентации может стать инструкция, размещенная на сайте конкурса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1A9C6DB-437F-65EE-A3F8-90D895245A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600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Проблема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2860749"/>
            <a:ext cx="4392488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Что именно вы сделали?</a:t>
            </a:r>
          </a:p>
          <a:p>
            <a:pPr>
              <a:lnSpc>
                <a:spcPts val="16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 Какую проблему / задачу оно решает?</a:t>
            </a:r>
          </a:p>
          <a:p>
            <a:pPr>
              <a:lnSpc>
                <a:spcPts val="16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Для чего и кому нужен данный проект? </a:t>
            </a:r>
          </a:p>
          <a:p>
            <a:pPr>
              <a:lnSpc>
                <a:spcPts val="16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Что этот проект может изменить в жизни человека / общества? </a:t>
            </a:r>
          </a:p>
          <a:p>
            <a:pPr>
              <a:lnSpc>
                <a:spcPts val="16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Кто заказчик или потребитель результатов проекта?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1836204" cy="72008"/>
          </a:xfrm>
          <a:prstGeom prst="rect">
            <a:avLst/>
          </a:prstGeom>
          <a:solidFill>
            <a:srgbClr val="42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11560" y="1000348"/>
            <a:ext cx="3312368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Опишите проблемы или задачи, для решения которой выполнялся проект (1-2 слайда).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2268911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вопросы: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611560" y="2088978"/>
            <a:ext cx="4176464" cy="576064"/>
          </a:xfrm>
          <a:prstGeom prst="rect">
            <a:avLst/>
          </a:prstGeom>
          <a:noFill/>
          <a:ln w="3175">
            <a:solidFill>
              <a:srgbClr val="57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 descr="кавычки_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75686" y="2550010"/>
            <a:ext cx="265298" cy="230063"/>
          </a:xfrm>
          <a:prstGeom prst="rect">
            <a:avLst/>
          </a:prstGeom>
        </p:spPr>
      </p:pic>
      <p:grpSp>
        <p:nvGrpSpPr>
          <p:cNvPr id="12" name="Группа 11"/>
          <p:cNvGrpSpPr/>
          <p:nvPr/>
        </p:nvGrpSpPr>
        <p:grpSpPr>
          <a:xfrm>
            <a:off x="5220072" y="987574"/>
            <a:ext cx="3384376" cy="3384376"/>
            <a:chOff x="5220072" y="987574"/>
            <a:chExt cx="3384376" cy="338437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5292080" y="2499743"/>
            <a:ext cx="324036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27E3C3-3754-A6E8-9665-471B7CA73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745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Проблема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587" y="3708818"/>
            <a:ext cx="3904837" cy="10259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600"/>
              </a:lnSpc>
              <a:buBlip>
                <a:blip r:embed="rId3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Какие есть аналоги (технологии, методы, устройства, исследования)? </a:t>
            </a:r>
          </a:p>
          <a:p>
            <a:pPr>
              <a:lnSpc>
                <a:spcPts val="1600"/>
              </a:lnSpc>
              <a:buBlip>
                <a:blip r:embed="rId3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В чем их достоинства и недостатки? </a:t>
            </a:r>
          </a:p>
          <a:p>
            <a:pPr>
              <a:lnSpc>
                <a:spcPts val="1600"/>
              </a:lnSpc>
              <a:buBlip>
                <a:blip r:embed="rId3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Насколько проект отвечает на актуальные вызовы (технологические, социокультурные)?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1728192" cy="113346"/>
          </a:xfrm>
          <a:prstGeom prst="rect">
            <a:avLst/>
          </a:prstGeom>
          <a:solidFill>
            <a:srgbClr val="42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5EBEB2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1559" y="1000348"/>
            <a:ext cx="3905346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Презентация изобретения с позиций актуальности, востребованности, распространенности и существенности.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Оценка новизны: наличие общеизвестных решений или имеющихся примеров реализации.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Характеристика уникальности проектной идеи.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2068" y="3115983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вопросы: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4761" y="2943367"/>
            <a:ext cx="3982144" cy="576064"/>
          </a:xfrm>
          <a:prstGeom prst="rect">
            <a:avLst/>
          </a:prstGeom>
          <a:noFill/>
          <a:ln w="3175">
            <a:solidFill>
              <a:srgbClr val="533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9" name="Группа 18"/>
          <p:cNvGrpSpPr/>
          <p:nvPr/>
        </p:nvGrpSpPr>
        <p:grpSpPr>
          <a:xfrm>
            <a:off x="5125489" y="909411"/>
            <a:ext cx="3384376" cy="3384376"/>
            <a:chOff x="5220072" y="987574"/>
            <a:chExt cx="3384376" cy="3384376"/>
          </a:xfrm>
        </p:grpSpPr>
        <p:sp>
          <p:nvSpPr>
            <p:cNvPr id="20" name="Прямоугольник 19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ru-RU"/>
            </a:p>
          </p:txBody>
        </p:sp>
        <p:grpSp>
          <p:nvGrpSpPr>
            <p:cNvPr id="21" name="Группа 20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2" name="Группа 21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Группа 22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" name="TextBox 27"/>
          <p:cNvSpPr txBox="1"/>
          <p:nvPr/>
        </p:nvSpPr>
        <p:spPr>
          <a:xfrm>
            <a:off x="5292080" y="2499743"/>
            <a:ext cx="324036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8ABDFDE-8058-5762-81D6-EC820519A4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3850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Идея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9552" y="3651870"/>
            <a:ext cx="4176464" cy="8976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 решить поставленную задачу?</a:t>
            </a:r>
          </a:p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Какие общепринятые методы работы, технологии, методики применяются?</a:t>
            </a:r>
          </a:p>
          <a:p>
            <a:pPr>
              <a:lnSpc>
                <a:spcPts val="14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Какие новые технологии / инструменты используются в проекте?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864096" cy="72008"/>
          </a:xfrm>
          <a:prstGeom prst="rect">
            <a:avLst/>
          </a:prstGeom>
          <a:solidFill>
            <a:srgbClr val="42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611560" y="1000348"/>
            <a:ext cx="367240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Опишите используемые подходы и 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технологии (1-2 слайда)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55576" y="3003798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вопрос: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539552" y="2859782"/>
            <a:ext cx="4176464" cy="576064"/>
          </a:xfrm>
          <a:prstGeom prst="rect">
            <a:avLst/>
          </a:prstGeom>
          <a:noFill/>
          <a:ln w="3175">
            <a:solidFill>
              <a:srgbClr val="533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2" name="Группа 11"/>
          <p:cNvGrpSpPr/>
          <p:nvPr/>
        </p:nvGrpSpPr>
        <p:grpSpPr>
          <a:xfrm>
            <a:off x="5220072" y="987574"/>
            <a:ext cx="3384376" cy="3384376"/>
            <a:chOff x="5220072" y="987574"/>
            <a:chExt cx="3384376" cy="338437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5292080" y="2499743"/>
            <a:ext cx="324036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2B37678-B8D3-C047-3875-DFA7CE394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736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59" y="411510"/>
            <a:ext cx="3969525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План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19960" y="1088182"/>
            <a:ext cx="3672408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Представьте план работы над проектом 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(1 слайд)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611559" y="1088182"/>
            <a:ext cx="1496227" cy="836127"/>
            <a:chOff x="5220072" y="987575"/>
            <a:chExt cx="3384376" cy="3384375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32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" name="Группа 37"/>
          <p:cNvGrpSpPr/>
          <p:nvPr/>
        </p:nvGrpSpPr>
        <p:grpSpPr>
          <a:xfrm>
            <a:off x="627119" y="2248138"/>
            <a:ext cx="1496227" cy="836127"/>
            <a:chOff x="5220072" y="987575"/>
            <a:chExt cx="3384376" cy="3384375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4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Группа 46"/>
          <p:cNvGrpSpPr/>
          <p:nvPr/>
        </p:nvGrpSpPr>
        <p:grpSpPr>
          <a:xfrm>
            <a:off x="611558" y="3378298"/>
            <a:ext cx="1496227" cy="836127"/>
            <a:chOff x="5220072" y="987575"/>
            <a:chExt cx="3384376" cy="3384375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9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50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6" name="Прямоугольник 55"/>
          <p:cNvSpPr/>
          <p:nvPr/>
        </p:nvSpPr>
        <p:spPr>
          <a:xfrm flipV="1">
            <a:off x="611559" y="771550"/>
            <a:ext cx="955037" cy="72008"/>
          </a:xfrm>
          <a:prstGeom prst="rect">
            <a:avLst/>
          </a:prstGeom>
          <a:solidFill>
            <a:srgbClr val="42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C73DA5-7D00-141A-3D7F-179A6B1D2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365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59" y="411510"/>
            <a:ext cx="3969525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Ресурсы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1692188" cy="72008"/>
          </a:xfrm>
          <a:prstGeom prst="rect">
            <a:avLst/>
          </a:prstGeom>
          <a:solidFill>
            <a:srgbClr val="53369A"/>
          </a:solidFill>
          <a:ln>
            <a:solidFill>
              <a:srgbClr val="5EBE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36466" y="1123762"/>
            <a:ext cx="4027821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Перечислите применяемые в работе ресурсы, оборудование и т.д.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(1 слайд)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611559" y="1088182"/>
            <a:ext cx="1496227" cy="836127"/>
            <a:chOff x="5220072" y="987575"/>
            <a:chExt cx="3384376" cy="3384375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32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" name="Группа 37"/>
          <p:cNvGrpSpPr/>
          <p:nvPr/>
        </p:nvGrpSpPr>
        <p:grpSpPr>
          <a:xfrm>
            <a:off x="627119" y="2248138"/>
            <a:ext cx="1496227" cy="836127"/>
            <a:chOff x="5220072" y="987575"/>
            <a:chExt cx="3384376" cy="3384375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4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Группа 46"/>
          <p:cNvGrpSpPr/>
          <p:nvPr/>
        </p:nvGrpSpPr>
        <p:grpSpPr>
          <a:xfrm>
            <a:off x="611558" y="3378298"/>
            <a:ext cx="1496227" cy="836127"/>
            <a:chOff x="5220072" y="987575"/>
            <a:chExt cx="3384376" cy="3384375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9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50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" name="Прямоугольник 57"/>
          <p:cNvSpPr/>
          <p:nvPr/>
        </p:nvSpPr>
        <p:spPr>
          <a:xfrm>
            <a:off x="4067944" y="2594705"/>
            <a:ext cx="4176464" cy="576064"/>
          </a:xfrm>
          <a:prstGeom prst="rect">
            <a:avLst/>
          </a:prstGeom>
          <a:noFill/>
          <a:ln w="3175">
            <a:solidFill>
              <a:srgbClr val="422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251794" y="2767321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вопросы: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67944" y="3302758"/>
            <a:ext cx="4616159" cy="4839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Каким образом? 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(Описание используемого оборудования, ресурсов, технологий и т.д.).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CDD20435-5EED-5A38-B487-D7FC7AEB6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9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59" y="411510"/>
            <a:ext cx="3969525" cy="37702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Команда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1" y="771550"/>
            <a:ext cx="1692188" cy="72008"/>
          </a:xfrm>
          <a:prstGeom prst="rect">
            <a:avLst/>
          </a:prstGeom>
          <a:solidFill>
            <a:srgbClr val="53369A"/>
          </a:solidFill>
          <a:ln>
            <a:solidFill>
              <a:srgbClr val="5336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3136466" y="1123762"/>
            <a:ext cx="4027821" cy="6963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Расскажите о себе: представьте автора проекта / лидера проектной команды, всех членов проектной команды (1 слайд) </a:t>
            </a:r>
          </a:p>
        </p:txBody>
      </p:sp>
      <p:grpSp>
        <p:nvGrpSpPr>
          <p:cNvPr id="29" name="Группа 28"/>
          <p:cNvGrpSpPr/>
          <p:nvPr/>
        </p:nvGrpSpPr>
        <p:grpSpPr>
          <a:xfrm>
            <a:off x="611559" y="1088182"/>
            <a:ext cx="1496227" cy="836127"/>
            <a:chOff x="5220072" y="987575"/>
            <a:chExt cx="3384376" cy="3384375"/>
          </a:xfrm>
        </p:grpSpPr>
        <p:sp>
          <p:nvSpPr>
            <p:cNvPr id="30" name="Прямоугольник 29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1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32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4" name="Прямая соединительная линия 3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38" name="Группа 37"/>
          <p:cNvGrpSpPr/>
          <p:nvPr/>
        </p:nvGrpSpPr>
        <p:grpSpPr>
          <a:xfrm>
            <a:off x="627119" y="2248138"/>
            <a:ext cx="1496227" cy="836127"/>
            <a:chOff x="5220072" y="987575"/>
            <a:chExt cx="3384376" cy="3384375"/>
          </a:xfrm>
        </p:grpSpPr>
        <p:sp>
          <p:nvSpPr>
            <p:cNvPr id="39" name="Прямоугольник 38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4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3" name="Прямая соединительная линия 4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Прямая соединительная линия 4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7" name="Группа 46"/>
          <p:cNvGrpSpPr/>
          <p:nvPr/>
        </p:nvGrpSpPr>
        <p:grpSpPr>
          <a:xfrm>
            <a:off x="611558" y="3378298"/>
            <a:ext cx="1496227" cy="836127"/>
            <a:chOff x="5220072" y="987575"/>
            <a:chExt cx="3384376" cy="3384375"/>
          </a:xfrm>
        </p:grpSpPr>
        <p:sp>
          <p:nvSpPr>
            <p:cNvPr id="48" name="Прямоугольник 47"/>
            <p:cNvSpPr/>
            <p:nvPr/>
          </p:nvSpPr>
          <p:spPr>
            <a:xfrm>
              <a:off x="5220072" y="987575"/>
              <a:ext cx="3384376" cy="338437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9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50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4" name="Прямая соединительная линия 53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Прямая соединительная линия 54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52" name="Прямая соединительная линия 51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Прямая соединительная линия 52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58" name="Прямоугольник 57"/>
          <p:cNvSpPr/>
          <p:nvPr/>
        </p:nvSpPr>
        <p:spPr>
          <a:xfrm>
            <a:off x="4067944" y="2594705"/>
            <a:ext cx="4176464" cy="576064"/>
          </a:xfrm>
          <a:prstGeom prst="rect">
            <a:avLst/>
          </a:prstGeom>
          <a:noFill/>
          <a:ln w="3175">
            <a:solidFill>
              <a:srgbClr val="422A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251794" y="2767321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вопросы: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067944" y="3302758"/>
            <a:ext cx="4616159" cy="51296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 Каким образом? </a:t>
            </a: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 Condensed Light" pitchFamily="2" charset="0"/>
                <a:ea typeface="Roboto Condensed Light" pitchFamily="2" charset="0"/>
              </a:rPr>
              <a:t>(Кратко перечислите вклад каждого из участников в реализацию проекта ).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1A68173-E770-A9A6-5DDA-88B410D39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779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3024336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Этапы работы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71550"/>
            <a:ext cx="2448272" cy="72008"/>
          </a:xfrm>
          <a:prstGeom prst="rect">
            <a:avLst/>
          </a:prstGeom>
          <a:solidFill>
            <a:srgbClr val="422A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4542738" y="2689713"/>
            <a:ext cx="4248472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 Light" pitchFamily="2" charset="0"/>
                <a:ea typeface="Roboto Light" pitchFamily="2" charset="0"/>
              </a:rPr>
              <a:t>Попробуйте кратко ответить на вопросы: 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4427984" y="2632513"/>
            <a:ext cx="4176464" cy="576064"/>
          </a:xfrm>
          <a:prstGeom prst="rect">
            <a:avLst/>
          </a:prstGeom>
          <a:noFill/>
          <a:ln w="3175">
            <a:solidFill>
              <a:srgbClr val="572E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1059582"/>
            <a:ext cx="2448272" cy="1368152"/>
            <a:chOff x="5220072" y="987574"/>
            <a:chExt cx="3384376" cy="3384376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2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3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7" name="Прямая соединительная линия 26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Прямая соединительная линия 27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9" name="TextBox 28"/>
          <p:cNvSpPr txBox="1"/>
          <p:nvPr/>
        </p:nvSpPr>
        <p:spPr>
          <a:xfrm>
            <a:off x="611560" y="1563638"/>
            <a:ext cx="244827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30" name="Группа 29"/>
          <p:cNvGrpSpPr/>
          <p:nvPr/>
        </p:nvGrpSpPr>
        <p:grpSpPr>
          <a:xfrm>
            <a:off x="3347864" y="1059582"/>
            <a:ext cx="2448272" cy="1368152"/>
            <a:chOff x="5220072" y="987574"/>
            <a:chExt cx="3384376" cy="3384376"/>
          </a:xfrm>
        </p:grpSpPr>
        <p:sp>
          <p:nvSpPr>
            <p:cNvPr id="31" name="Прямоугольник 30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32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33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7" name="Прямая соединительная линия 36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Прямая соединительная линия 37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35" name="Прямая соединительная линия 3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Прямая соединительная линия 3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9" name="TextBox 38"/>
          <p:cNvSpPr txBox="1"/>
          <p:nvPr/>
        </p:nvSpPr>
        <p:spPr>
          <a:xfrm>
            <a:off x="3347864" y="1563638"/>
            <a:ext cx="244827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grpSp>
        <p:nvGrpSpPr>
          <p:cNvPr id="40" name="Группа 39"/>
          <p:cNvGrpSpPr/>
          <p:nvPr/>
        </p:nvGrpSpPr>
        <p:grpSpPr>
          <a:xfrm>
            <a:off x="6156176" y="1059582"/>
            <a:ext cx="2448272" cy="1368152"/>
            <a:chOff x="5220072" y="987574"/>
            <a:chExt cx="3384376" cy="3384376"/>
          </a:xfrm>
        </p:grpSpPr>
        <p:sp>
          <p:nvSpPr>
            <p:cNvPr id="41" name="Прямоугольник 40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42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43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7" name="Прямая соединительная линия 46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Прямая соединительная линия 47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45" name="Прямая соединительная линия 4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Прямая соединительная линия 4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9" name="TextBox 48"/>
          <p:cNvSpPr txBox="1"/>
          <p:nvPr/>
        </p:nvSpPr>
        <p:spPr>
          <a:xfrm>
            <a:off x="6156176" y="1563638"/>
            <a:ext cx="2448272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1560" y="2642238"/>
            <a:ext cx="3672408" cy="6924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Представьте основные шаги, которые были пройдены для реализации проекта (1-2 слайда)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427984" y="3632050"/>
            <a:ext cx="4256119" cy="7403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Какие шаги были предприняты для осуществления плана?</a:t>
            </a:r>
          </a:p>
          <a:p>
            <a:pPr>
              <a:lnSpc>
                <a:spcPts val="2000"/>
              </a:lnSpc>
              <a:buBlip>
                <a:blip r:embed="rId2"/>
              </a:buBlip>
            </a:pPr>
            <a:r>
              <a:rPr lang="ru-RU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Roboto Condensed Light" pitchFamily="2" charset="0"/>
                <a:cs typeface="Arial" panose="020B0604020202020204" pitchFamily="34" charset="0"/>
              </a:rPr>
              <a:t> Где был реализован проекта? 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B2E5181-1706-41D8-1608-3F36A0B2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263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11560" y="411510"/>
            <a:ext cx="2592288" cy="3590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800"/>
              </a:lnSpc>
            </a:pPr>
            <a:r>
              <a:rPr lang="ru-RU" sz="2800" b="1" dirty="0">
                <a:latin typeface="Roboto" pitchFamily="2" charset="0"/>
                <a:ea typeface="Roboto" pitchFamily="2" charset="0"/>
              </a:rPr>
              <a:t>Результаты</a:t>
            </a:r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11560" y="797838"/>
            <a:ext cx="2016224" cy="45719"/>
          </a:xfrm>
          <a:prstGeom prst="rect">
            <a:avLst/>
          </a:prstGeom>
          <a:solidFill>
            <a:srgbClr val="5336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4355976" y="1000348"/>
            <a:ext cx="4464492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Покажите итог своей деятельности, полученный прототип.</a:t>
            </a:r>
          </a:p>
          <a:p>
            <a:pPr>
              <a:lnSpc>
                <a:spcPts val="1800"/>
              </a:lnSpc>
            </a:pPr>
            <a:r>
              <a:rPr lang="ru-RU" sz="1600" dirty="0">
                <a:latin typeface="Roboto" pitchFamily="2" charset="0"/>
                <a:ea typeface="Roboto" pitchFamily="2" charset="0"/>
              </a:rPr>
              <a:t>Обоснуйте взаимосвязь поставленной проблемы (задачи) и полученного результата, </a:t>
            </a:r>
          </a:p>
        </p:txBody>
      </p:sp>
      <p:grpSp>
        <p:nvGrpSpPr>
          <p:cNvPr id="15" name="Группа 14"/>
          <p:cNvGrpSpPr/>
          <p:nvPr/>
        </p:nvGrpSpPr>
        <p:grpSpPr>
          <a:xfrm>
            <a:off x="611560" y="987574"/>
            <a:ext cx="3384376" cy="3384376"/>
            <a:chOff x="5220072" y="987574"/>
            <a:chExt cx="3384376" cy="3384376"/>
          </a:xfrm>
        </p:grpSpPr>
        <p:sp>
          <p:nvSpPr>
            <p:cNvPr id="19" name="Прямоугольник 18"/>
            <p:cNvSpPr/>
            <p:nvPr/>
          </p:nvSpPr>
          <p:spPr>
            <a:xfrm>
              <a:off x="5220072" y="987574"/>
              <a:ext cx="3384376" cy="338437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20" name="Группа 26"/>
            <p:cNvGrpSpPr/>
            <p:nvPr/>
          </p:nvGrpSpPr>
          <p:grpSpPr>
            <a:xfrm>
              <a:off x="5292080" y="1131590"/>
              <a:ext cx="3168352" cy="3168352"/>
              <a:chOff x="5292080" y="1131590"/>
              <a:chExt cx="3168352" cy="3168352"/>
            </a:xfrm>
          </p:grpSpPr>
          <p:grpSp>
            <p:nvGrpSpPr>
              <p:cNvPr id="21" name="Группа 22"/>
              <p:cNvGrpSpPr/>
              <p:nvPr/>
            </p:nvGrpSpPr>
            <p:grpSpPr>
              <a:xfrm>
                <a:off x="5364088" y="1131590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5" name="Прямая соединительная линия 24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Прямая соединительная линия 25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Группа 23"/>
              <p:cNvGrpSpPr/>
              <p:nvPr/>
            </p:nvGrpSpPr>
            <p:grpSpPr>
              <a:xfrm rot="5400000">
                <a:off x="5328084" y="1095586"/>
                <a:ext cx="3096344" cy="3168352"/>
                <a:chOff x="5364088" y="1131590"/>
                <a:chExt cx="3096344" cy="3168352"/>
              </a:xfrm>
            </p:grpSpPr>
            <p:cxnSp>
              <p:nvCxnSpPr>
                <p:cNvPr id="23" name="Прямая соединительная линия 22"/>
                <p:cNvCxnSpPr/>
                <p:nvPr/>
              </p:nvCxnSpPr>
              <p:spPr>
                <a:xfrm>
                  <a:off x="5364088" y="1131590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Прямая соединительная линия 23"/>
                <p:cNvCxnSpPr/>
                <p:nvPr/>
              </p:nvCxnSpPr>
              <p:spPr>
                <a:xfrm>
                  <a:off x="7452320" y="3219822"/>
                  <a:ext cx="1008112" cy="1080120"/>
                </a:xfrm>
                <a:prstGeom prst="line">
                  <a:avLst/>
                </a:prstGeom>
                <a:ln w="19050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7" name="TextBox 26"/>
          <p:cNvSpPr txBox="1"/>
          <p:nvPr/>
        </p:nvSpPr>
        <p:spPr>
          <a:xfrm>
            <a:off x="683568" y="2499743"/>
            <a:ext cx="324036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ru-RU" sz="1400" dirty="0"/>
              <a:t>Место для фото </a:t>
            </a:r>
          </a:p>
          <a:p>
            <a:pPr algn="ctr">
              <a:lnSpc>
                <a:spcPts val="1800"/>
              </a:lnSpc>
            </a:pPr>
            <a:r>
              <a:rPr lang="ru-RU" sz="1400" dirty="0"/>
              <a:t>или иллюстрации</a:t>
            </a:r>
            <a:endParaRPr lang="ru-RU" sz="1400" dirty="0">
              <a:latin typeface="Roboto Light" pitchFamily="2" charset="0"/>
              <a:ea typeface="Roboto Light" pitchFamily="2" charset="0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5CD0A0D-0A38-D931-1A4F-D807321311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8121" y="6949"/>
            <a:ext cx="985879" cy="90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0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2663</TotalTime>
  <Words>542</Words>
  <Application>Microsoft Office PowerPoint</Application>
  <PresentationFormat>Экран (16:9)</PresentationFormat>
  <Paragraphs>88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Roboto Condensed Light</vt:lpstr>
      <vt:lpstr>Roboto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Mila Golovchenko</dc:creator>
  <cp:lastModifiedBy>Student</cp:lastModifiedBy>
  <cp:revision>147</cp:revision>
  <dcterms:created xsi:type="dcterms:W3CDTF">2016-02-04T14:29:49Z</dcterms:created>
  <dcterms:modified xsi:type="dcterms:W3CDTF">2025-10-10T06:28:45Z</dcterms:modified>
</cp:coreProperties>
</file>