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87" r:id="rId2"/>
    <p:sldId id="288" r:id="rId3"/>
    <p:sldId id="420" r:id="rId4"/>
    <p:sldId id="421" r:id="rId5"/>
    <p:sldId id="422" r:id="rId6"/>
    <p:sldId id="256" r:id="rId7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2AA6"/>
    <a:srgbClr val="53369A"/>
    <a:srgbClr val="572EA2"/>
    <a:srgbClr val="5EBEB2"/>
    <a:srgbClr val="1D787D"/>
    <a:srgbClr val="488FFF"/>
    <a:srgbClr val="FEC254"/>
    <a:srgbClr val="60C640"/>
    <a:srgbClr val="989898"/>
    <a:srgbClr val="B200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35" autoAdjust="0"/>
    <p:restoredTop sz="93728" autoAdjust="0"/>
  </p:normalViewPr>
  <p:slideViewPr>
    <p:cSldViewPr>
      <p:cViewPr varScale="1">
        <p:scale>
          <a:sx n="132" d="100"/>
          <a:sy n="132" d="100"/>
        </p:scale>
        <p:origin x="930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4E5068-3BC9-446E-91BC-6AE064861DEA}" type="datetimeFigureOut">
              <a:rPr lang="ru-RU" smtClean="0"/>
              <a:pPr/>
              <a:t>10.10.2025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D233B2-6335-4293-8671-B597919E1F2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8680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D233B2-6335-4293-8671-B597919E1F26}" type="slidenum">
              <a:rPr lang="ru-RU" smtClean="0"/>
              <a:pPr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65261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8ABD2-2C57-4164-9D35-35C60E7915BC}" type="datetimeFigureOut">
              <a:rPr lang="ru-RU" smtClean="0"/>
              <a:pPr/>
              <a:t>10.10.2025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12C13-9DD8-40BC-BA66-D02BBA50A9B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5645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8ABD2-2C57-4164-9D35-35C60E7915BC}" type="datetimeFigureOut">
              <a:rPr lang="ru-RU" smtClean="0"/>
              <a:pPr/>
              <a:t>10.10.2025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12C13-9DD8-40BC-BA66-D02BBA50A9B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125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8ABD2-2C57-4164-9D35-35C60E7915BC}" type="datetimeFigureOut">
              <a:rPr lang="ru-RU" smtClean="0"/>
              <a:pPr/>
              <a:t>10.10.2025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12C13-9DD8-40BC-BA66-D02BBA50A9B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5336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8ABD2-2C57-4164-9D35-35C60E7915BC}" type="datetimeFigureOut">
              <a:rPr lang="ru-RU" smtClean="0"/>
              <a:pPr/>
              <a:t>10.10.2025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12C13-9DD8-40BC-BA66-D02BBA50A9B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9671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8ABD2-2C57-4164-9D35-35C60E7915BC}" type="datetimeFigureOut">
              <a:rPr lang="ru-RU" smtClean="0"/>
              <a:pPr/>
              <a:t>10.10.2025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12C13-9DD8-40BC-BA66-D02BBA50A9B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4318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8ABD2-2C57-4164-9D35-35C60E7915BC}" type="datetimeFigureOut">
              <a:rPr lang="ru-RU" smtClean="0"/>
              <a:pPr/>
              <a:t>10.10.2025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12C13-9DD8-40BC-BA66-D02BBA50A9B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59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8ABD2-2C57-4164-9D35-35C60E7915BC}" type="datetimeFigureOut">
              <a:rPr lang="ru-RU" smtClean="0"/>
              <a:pPr/>
              <a:t>10.10.2025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12C13-9DD8-40BC-BA66-D02BBA50A9B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9089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8ABD2-2C57-4164-9D35-35C60E7915BC}" type="datetimeFigureOut">
              <a:rPr lang="ru-RU" smtClean="0"/>
              <a:pPr/>
              <a:t>10.10.2025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12C13-9DD8-40BC-BA66-D02BBA50A9B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3590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8ABD2-2C57-4164-9D35-35C60E7915BC}" type="datetimeFigureOut">
              <a:rPr lang="ru-RU" smtClean="0"/>
              <a:pPr/>
              <a:t>10.10.2025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12C13-9DD8-40BC-BA66-D02BBA50A9B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8602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8ABD2-2C57-4164-9D35-35C60E7915BC}" type="datetimeFigureOut">
              <a:rPr lang="ru-RU" smtClean="0"/>
              <a:pPr/>
              <a:t>10.10.2025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12C13-9DD8-40BC-BA66-D02BBA50A9B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7819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8ABD2-2C57-4164-9D35-35C60E7915BC}" type="datetimeFigureOut">
              <a:rPr lang="ru-RU" smtClean="0"/>
              <a:pPr/>
              <a:t>10.10.2025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12C13-9DD8-40BC-BA66-D02BBA50A9B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0185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08ABD2-2C57-4164-9D35-35C60E7915BC}" type="datetimeFigureOut">
              <a:rPr lang="ru-RU" smtClean="0"/>
              <a:pPr/>
              <a:t>10.10.2025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B12C13-9DD8-40BC-BA66-D02BBA50A9B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4775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emf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3.png"/><Relationship Id="rId4" Type="http://schemas.openxmlformats.org/officeDocument/2006/relationships/image" Target="../media/image8.png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13"/>
          <p:cNvSpPr/>
          <p:nvPr/>
        </p:nvSpPr>
        <p:spPr>
          <a:xfrm>
            <a:off x="4110237" y="825346"/>
            <a:ext cx="4656832" cy="39066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2613A0E6-B52C-E353-EA5E-A4A0A5A6E0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8596" y="22522"/>
            <a:ext cx="2326627" cy="582973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971D2F4-9DE2-142C-8167-8E01E05FD4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396" y="943542"/>
            <a:ext cx="2928432" cy="3428408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732AEE1C-83EA-C40E-D480-7EB5DB768B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212" y="14764"/>
            <a:ext cx="1957705" cy="525780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81DEFB51-835C-034C-B324-4977D324AC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87484" y="84821"/>
            <a:ext cx="2070100" cy="419100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DBD922F0-5BB6-88E6-F398-4B45ABBD3A4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24322" y="98474"/>
            <a:ext cx="1433195" cy="39179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8618CA0-BC30-6DD4-4CB8-0D8F1EEF0F4D}"/>
              </a:ext>
            </a:extLst>
          </p:cNvPr>
          <p:cNvSpPr txBox="1"/>
          <p:nvPr/>
        </p:nvSpPr>
        <p:spPr>
          <a:xfrm>
            <a:off x="3419872" y="2156569"/>
            <a:ext cx="5644549" cy="15881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200" b="1" dirty="0">
                <a:solidFill>
                  <a:srgbClr val="422AA6"/>
                </a:solidFill>
                <a:latin typeface="Arial" panose="020B0604020202020204" pitchFamily="34" charset="0"/>
                <a:ea typeface="Golos Text DemiBold" panose="020B0703020202020204" pitchFamily="34" charset="0"/>
                <a:cs typeface="Times New Roman" pitchFamily="18" charset="0"/>
              </a:rPr>
              <a:t>Кейс: «Личный кабинет студента»</a:t>
            </a:r>
            <a:endParaRPr lang="en-US" sz="2200" b="1" dirty="0">
              <a:solidFill>
                <a:srgbClr val="422AA6"/>
              </a:solidFill>
              <a:latin typeface="Arial" panose="020B0604020202020204" pitchFamily="34" charset="0"/>
              <a:ea typeface="Golos Text DemiBold" panose="020B0703020202020204" pitchFamily="34" charset="0"/>
              <a:cs typeface="Times New Roman" pitchFamily="18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lang="en-US" sz="2200" b="1" dirty="0">
              <a:solidFill>
                <a:srgbClr val="422AA6"/>
              </a:solidFill>
              <a:latin typeface="Arial" panose="020B0604020202020204" pitchFamily="34" charset="0"/>
              <a:ea typeface="Golos Text DemiBold" panose="020B0703020202020204" pitchFamily="34" charset="0"/>
              <a:cs typeface="Times New Roman" pitchFamily="18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lang="en-US" sz="2200" b="1" dirty="0">
              <a:solidFill>
                <a:srgbClr val="422AA6"/>
              </a:solidFill>
              <a:latin typeface="Arial" panose="020B0604020202020204" pitchFamily="34" charset="0"/>
              <a:ea typeface="Golos Text DemiBold" panose="020B0703020202020204" pitchFamily="34" charset="0"/>
              <a:cs typeface="Times New Roman" pitchFamily="18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lang="ru-RU" sz="2200" b="1" dirty="0">
              <a:solidFill>
                <a:srgbClr val="422AA6"/>
              </a:solidFill>
              <a:latin typeface="Arial" panose="020B0604020202020204" pitchFamily="34" charset="0"/>
              <a:ea typeface="Golos Text DemiBold" panose="020B0703020202020204" pitchFamily="34" charset="0"/>
              <a:cs typeface="Times New Roman" pitchFamily="18" charset="0"/>
            </a:endParaRPr>
          </a:p>
          <a:p>
            <a:pPr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000" b="1" dirty="0">
                <a:solidFill>
                  <a:srgbClr val="422AA6"/>
                </a:solidFill>
                <a:latin typeface="Arial" panose="020B0604020202020204" pitchFamily="34" charset="0"/>
                <a:ea typeface="Golos Text DemiBold" panose="020B0703020202020204" pitchFamily="34" charset="0"/>
                <a:cs typeface="Times New Roman" pitchFamily="18" charset="0"/>
              </a:rPr>
              <a:t>09.10.2025 – 31.10.2025 </a:t>
            </a:r>
            <a:endParaRPr lang="ru-RU" sz="2000" dirty="0">
              <a:solidFill>
                <a:srgbClr val="422AA6"/>
              </a:solidFill>
              <a:latin typeface="Arial" panose="020B0604020202020204" pitchFamily="34" charset="0"/>
              <a:ea typeface="Golos Text DemiBold" panose="020B0703020202020204" pitchFamily="34" charset="0"/>
              <a:cs typeface="Times New Roman" pitchFamily="18" charset="0"/>
            </a:endParaRP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958975" cy="525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Рисунок 1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073275" cy="41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31925" cy="388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9" name="Рисунок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770438" cy="1196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5675" y="395288"/>
            <a:ext cx="2247900" cy="45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9509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E08EC6-3C3F-4EE3-6247-887E09CFE5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D363C21-CBC8-42CB-BDB7-6FD1FD67BA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8121" y="6949"/>
            <a:ext cx="985879" cy="90072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6B7C5F9-9D41-FAFB-CFE2-F81B9F586A3A}"/>
              </a:ext>
            </a:extLst>
          </p:cNvPr>
          <p:cNvSpPr txBox="1"/>
          <p:nvPr/>
        </p:nvSpPr>
        <p:spPr>
          <a:xfrm>
            <a:off x="899591" y="2943643"/>
            <a:ext cx="7704857" cy="14388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ru-RU" sz="14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Описание:</a:t>
            </a:r>
            <a:endParaRPr lang="ru-RU" sz="14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25000"/>
              </a:lnSpc>
            </a:pPr>
            <a:r>
              <a:rPr lang="ru-RU" sz="1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Создание интуитивно понятного и функционального личного кабинета (ЛК) для студентов, который будет интегрирован с учебными процессами, ресурсами университета и возможностями для профессионального роста. Цель — облегчить взаимодействие студентов с образовательной системой и повысить их вовлеченность в учебный процесс. </a:t>
            </a:r>
          </a:p>
        </p:txBody>
      </p:sp>
      <p:sp>
        <p:nvSpPr>
          <p:cNvPr id="7" name="Скругленный прямоугольник 6">
            <a:extLst>
              <a:ext uri="{FF2B5EF4-FFF2-40B4-BE49-F238E27FC236}">
                <a16:creationId xmlns:a16="http://schemas.microsoft.com/office/drawing/2014/main" id="{3463BF7C-7F13-8E49-93CA-FA51D97E5663}"/>
              </a:ext>
            </a:extLst>
          </p:cNvPr>
          <p:cNvSpPr/>
          <p:nvPr/>
        </p:nvSpPr>
        <p:spPr>
          <a:xfrm>
            <a:off x="395536" y="943487"/>
            <a:ext cx="8208912" cy="1835181"/>
          </a:xfrm>
          <a:prstGeom prst="roundRect">
            <a:avLst>
              <a:gd name="adj" fmla="val 47836"/>
            </a:avLst>
          </a:prstGeom>
          <a:solidFill>
            <a:schemeClr val="bg1"/>
          </a:solidFill>
          <a:ln>
            <a:noFill/>
          </a:ln>
          <a:effectLst>
            <a:outerShdw blurRad="485457" dist="85583" dir="21540000" sx="101000" sy="101000" algn="tl" rotWithShape="0">
              <a:srgbClr val="4868D9">
                <a:alpha val="22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 b="1" dirty="0">
              <a:solidFill>
                <a:srgbClr val="422AA6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ctr"/>
            <a:r>
              <a:rPr lang="ru-RU" sz="2400" b="1" dirty="0">
                <a:solidFill>
                  <a:srgbClr val="422AA6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Задача:</a:t>
            </a:r>
            <a:r>
              <a:rPr lang="ru-RU" sz="2400" dirty="0">
                <a:solidFill>
                  <a:srgbClr val="422AA6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создать прототип личного кабинета студента.</a:t>
            </a:r>
            <a:endParaRPr lang="en-US" sz="2400" dirty="0">
              <a:solidFill>
                <a:srgbClr val="422AA6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ctr"/>
            <a:endParaRPr lang="ru-RU" sz="24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9105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D747CF-138A-3A23-56AD-B04E36E788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A5BE273-AEA5-A932-E5CD-6CE0397797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8121" y="6949"/>
            <a:ext cx="985879" cy="90072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9911205-A2D9-A301-7D87-F681F8BB9D87}"/>
              </a:ext>
            </a:extLst>
          </p:cNvPr>
          <p:cNvSpPr txBox="1"/>
          <p:nvPr/>
        </p:nvSpPr>
        <p:spPr>
          <a:xfrm>
            <a:off x="0" y="171093"/>
            <a:ext cx="914400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1700" b="1" u="sng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Возможные функции ЛК:</a:t>
            </a:r>
            <a:endParaRPr lang="ru-RU" sz="1700" u="sng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/>
            <a:r>
              <a:rPr lang="ru-RU" sz="1700" b="1" dirty="0"/>
              <a:t>Управление расписанием:</a:t>
            </a:r>
            <a:endParaRPr lang="ru-RU" sz="1700" dirty="0"/>
          </a:p>
          <a:p>
            <a:pPr lvl="1"/>
            <a:r>
              <a:rPr lang="ru-RU" sz="1700" dirty="0"/>
              <a:t>Интерактивное расписание занятий с возможностью добавления напоминаний.</a:t>
            </a:r>
          </a:p>
          <a:p>
            <a:pPr lvl="1"/>
            <a:r>
              <a:rPr lang="ru-RU" sz="1700" dirty="0"/>
              <a:t>Информация о преподавателях и их контактные данные.</a:t>
            </a:r>
          </a:p>
          <a:p>
            <a:pPr lvl="0"/>
            <a:r>
              <a:rPr lang="ru-RU" sz="1700" b="1" dirty="0"/>
              <a:t>Доступ к учебным материалам:</a:t>
            </a:r>
            <a:endParaRPr lang="ru-RU" sz="1700" dirty="0"/>
          </a:p>
          <a:p>
            <a:pPr lvl="1"/>
            <a:r>
              <a:rPr lang="ru-RU" sz="1700" dirty="0"/>
              <a:t>Хранилище лекций, семинаров, курсовых работ и других учебных материалов.</a:t>
            </a:r>
          </a:p>
          <a:p>
            <a:pPr lvl="1"/>
            <a:r>
              <a:rPr lang="ru-RU" sz="1700" dirty="0"/>
              <a:t>Возможность загрузки собственных материалов и обмена ими с сокурсниками.</a:t>
            </a:r>
          </a:p>
          <a:p>
            <a:pPr lvl="0"/>
            <a:r>
              <a:rPr lang="ru-RU" sz="1700" b="1" dirty="0"/>
              <a:t>Отслеживание успеваемости для роли преподаватель:</a:t>
            </a:r>
            <a:endParaRPr lang="ru-RU" sz="1700" dirty="0"/>
          </a:p>
          <a:p>
            <a:pPr lvl="1"/>
            <a:r>
              <a:rPr lang="ru-RU" sz="1700" dirty="0"/>
              <a:t>Личный кабинет должен отображать текущие оценки, комментарии преподавателей и статистику успеваемости.</a:t>
            </a:r>
          </a:p>
          <a:p>
            <a:pPr lvl="1"/>
            <a:r>
              <a:rPr lang="ru-RU" sz="1700" dirty="0"/>
              <a:t>Возможность получения рекомендаций по улучшению результатов.</a:t>
            </a:r>
          </a:p>
          <a:p>
            <a:pPr lvl="0"/>
            <a:r>
              <a:rPr lang="ru-RU" sz="1700" b="1" dirty="0"/>
              <a:t>Карьерные возможности:</a:t>
            </a:r>
            <a:endParaRPr lang="ru-RU" sz="1700" dirty="0"/>
          </a:p>
          <a:p>
            <a:pPr lvl="1"/>
            <a:r>
              <a:rPr lang="ru-RU" sz="1700" dirty="0"/>
              <a:t>Возможность составления индивидуального плана развития (ИПР)</a:t>
            </a:r>
          </a:p>
          <a:p>
            <a:pPr lvl="1"/>
            <a:r>
              <a:rPr lang="ru-RU" sz="1700" dirty="0"/>
              <a:t>Возможность отслеживания выполнения ИПР</a:t>
            </a:r>
          </a:p>
          <a:p>
            <a:pPr lvl="1"/>
            <a:r>
              <a:rPr lang="ru-RU" sz="1700" dirty="0"/>
              <a:t>Возможность загрузки резюме и сопроводительных писем.</a:t>
            </a:r>
          </a:p>
          <a:p>
            <a:pPr lvl="0"/>
            <a:r>
              <a:rPr lang="ru-RU" sz="1700" b="1" dirty="0"/>
              <a:t>Обратная связь:</a:t>
            </a:r>
            <a:endParaRPr lang="ru-RU" sz="1700" dirty="0"/>
          </a:p>
          <a:p>
            <a:pPr lvl="1"/>
            <a:r>
              <a:rPr lang="ru-RU" sz="1700" dirty="0"/>
              <a:t>Форма для обратной связи о качестве обучения, преподавателях и учебных материалах.</a:t>
            </a:r>
          </a:p>
          <a:p>
            <a:pPr lvl="1"/>
            <a:r>
              <a:rPr lang="ru-RU" sz="1700" dirty="0"/>
              <a:t>Опросы для оценки удовлетворенности студентов.</a:t>
            </a:r>
          </a:p>
        </p:txBody>
      </p:sp>
    </p:spTree>
    <p:extLst>
      <p:ext uri="{BB962C8B-B14F-4D97-AF65-F5344CB8AC3E}">
        <p14:creationId xmlns:p14="http://schemas.microsoft.com/office/powerpoint/2010/main" val="2595371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D747CF-138A-3A23-56AD-B04E36E788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A5BE273-AEA5-A932-E5CD-6CE0397797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8121" y="6949"/>
            <a:ext cx="985879" cy="90072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9911205-A2D9-A301-7D87-F681F8BB9D87}"/>
              </a:ext>
            </a:extLst>
          </p:cNvPr>
          <p:cNvSpPr txBox="1"/>
          <p:nvPr/>
        </p:nvSpPr>
        <p:spPr>
          <a:xfrm>
            <a:off x="251520" y="428950"/>
            <a:ext cx="8843633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u="sng" dirty="0"/>
              <a:t>Технологические аспекты</a:t>
            </a:r>
          </a:p>
          <a:p>
            <a:r>
              <a:rPr lang="ru-RU" b="1" dirty="0"/>
              <a:t>Платформа:</a:t>
            </a:r>
            <a:r>
              <a:rPr lang="ru-RU" dirty="0"/>
              <a:t> Веб-приложение с адаптивным дизайном</a:t>
            </a:r>
            <a:br>
              <a:rPr lang="ru-RU" dirty="0"/>
            </a:br>
            <a:r>
              <a:rPr lang="ru-RU" dirty="0"/>
              <a:t> </a:t>
            </a:r>
            <a:r>
              <a:rPr lang="ru-RU" b="1" dirty="0"/>
              <a:t>Технологии:</a:t>
            </a:r>
            <a:r>
              <a:rPr lang="ru-RU" dirty="0"/>
              <a:t> </a:t>
            </a:r>
            <a:r>
              <a:rPr lang="ru-RU" dirty="0" err="1"/>
              <a:t>React</a:t>
            </a:r>
            <a:r>
              <a:rPr lang="ru-RU" dirty="0"/>
              <a:t> для </a:t>
            </a:r>
            <a:r>
              <a:rPr lang="ru-RU" dirty="0" err="1"/>
              <a:t>фронтенда</a:t>
            </a:r>
            <a:r>
              <a:rPr lang="ru-RU" dirty="0"/>
              <a:t>, Node.js или </a:t>
            </a:r>
            <a:r>
              <a:rPr lang="ru-RU" dirty="0" err="1"/>
              <a:t>Django</a:t>
            </a:r>
            <a:r>
              <a:rPr lang="ru-RU" dirty="0"/>
              <a:t>, или </a:t>
            </a:r>
            <a:r>
              <a:rPr lang="ru-RU" dirty="0" err="1"/>
              <a:t>FastAPI</a:t>
            </a:r>
            <a:r>
              <a:rPr lang="ru-RU" dirty="0"/>
              <a:t> для бэкенда, база данных </a:t>
            </a:r>
            <a:r>
              <a:rPr lang="ru-RU" dirty="0" err="1"/>
              <a:t>PostgreSQL</a:t>
            </a:r>
            <a:r>
              <a:rPr lang="ru-RU" dirty="0"/>
              <a:t> и др.</a:t>
            </a:r>
          </a:p>
          <a:p>
            <a:r>
              <a:rPr lang="ru-RU" b="1" dirty="0"/>
              <a:t>Цели решения</a:t>
            </a:r>
            <a:endParaRPr lang="ru-RU" dirty="0"/>
          </a:p>
          <a:p>
            <a:pPr lvl="0"/>
            <a:r>
              <a:rPr lang="ru-RU" dirty="0"/>
              <a:t>Упрощение доступа студентов к необходимым ресурсам и информации.</a:t>
            </a:r>
          </a:p>
          <a:p>
            <a:pPr lvl="0"/>
            <a:r>
              <a:rPr lang="ru-RU" dirty="0"/>
              <a:t>Повышение уровня вовлеченности студентов в учебный процесс.</a:t>
            </a:r>
          </a:p>
          <a:p>
            <a:pPr lvl="0"/>
            <a:r>
              <a:rPr lang="ru-RU" dirty="0"/>
              <a:t>Улучшение коммуникации между студентами и преподавателями.</a:t>
            </a:r>
          </a:p>
          <a:p>
            <a:pPr lvl="0"/>
            <a:r>
              <a:rPr lang="ru-RU" dirty="0"/>
              <a:t>Возможности стажировок и трудоустройства</a:t>
            </a:r>
          </a:p>
          <a:p>
            <a:pPr lvl="0"/>
            <a:r>
              <a:rPr lang="ru-RU" dirty="0"/>
              <a:t>Развитие навыков командной работы</a:t>
            </a:r>
          </a:p>
        </p:txBody>
      </p:sp>
    </p:spTree>
    <p:extLst>
      <p:ext uri="{BB962C8B-B14F-4D97-AF65-F5344CB8AC3E}">
        <p14:creationId xmlns:p14="http://schemas.microsoft.com/office/powerpoint/2010/main" val="343417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D747CF-138A-3A23-56AD-B04E36E788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A5BE273-AEA5-A932-E5CD-6CE0397797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8121" y="6949"/>
            <a:ext cx="985879" cy="90072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9911205-A2D9-A301-7D87-F681F8BB9D87}"/>
              </a:ext>
            </a:extLst>
          </p:cNvPr>
          <p:cNvSpPr txBox="1"/>
          <p:nvPr/>
        </p:nvSpPr>
        <p:spPr>
          <a:xfrm>
            <a:off x="25648" y="301898"/>
            <a:ext cx="9216008" cy="45397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7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r>
              <a:rPr lang="ru-RU" sz="1700" b="1" dirty="0"/>
              <a:t> </a:t>
            </a:r>
            <a:r>
              <a:rPr lang="ru-RU" sz="1700" b="1" u="sng" dirty="0"/>
              <a:t>Артефакты работы участников</a:t>
            </a:r>
          </a:p>
          <a:p>
            <a:r>
              <a:rPr lang="ru-RU" sz="1700" dirty="0"/>
              <a:t>Техническое задание на разработку системы, содержащее:</a:t>
            </a:r>
          </a:p>
          <a:p>
            <a:pPr lvl="0"/>
            <a:r>
              <a:rPr lang="ru-RU" sz="1700" b="1" dirty="0"/>
              <a:t>Введение</a:t>
            </a:r>
            <a:r>
              <a:rPr lang="ru-RU" sz="1700" dirty="0"/>
              <a:t>: описать цель и основные задачи ИС, а также указать контекст и ограничения проекта.</a:t>
            </a:r>
          </a:p>
          <a:p>
            <a:pPr lvl="1"/>
            <a:r>
              <a:rPr lang="ru-RU" sz="1700" dirty="0"/>
              <a:t>Разработать мнемосхему бизнес-процесса по ключевому функционалу</a:t>
            </a:r>
          </a:p>
          <a:p>
            <a:pPr lvl="0"/>
            <a:r>
              <a:rPr lang="ru-RU" sz="1700" b="1" dirty="0"/>
              <a:t>Описание требований</a:t>
            </a:r>
            <a:r>
              <a:rPr lang="ru-RU" sz="1700" dirty="0"/>
              <a:t>: подробно описать функциональные и нефункциональные требования к системе (указать количественные параметры системных требований)</a:t>
            </a:r>
          </a:p>
          <a:p>
            <a:pPr lvl="1"/>
            <a:r>
              <a:rPr lang="ru-RU" sz="1700" dirty="0"/>
              <a:t>Для описания требований в системе и сценариев действий пользователя в системе использовать либо </a:t>
            </a:r>
            <a:r>
              <a:rPr lang="ru-RU" sz="1700" dirty="0" err="1"/>
              <a:t>use</a:t>
            </a:r>
            <a:r>
              <a:rPr lang="ru-RU" sz="1700" dirty="0"/>
              <a:t> </a:t>
            </a:r>
            <a:r>
              <a:rPr lang="ru-RU" sz="1700" dirty="0" err="1"/>
              <a:t>case</a:t>
            </a:r>
            <a:r>
              <a:rPr lang="ru-RU" sz="1700" dirty="0"/>
              <a:t> либо </a:t>
            </a:r>
            <a:r>
              <a:rPr lang="ru-RU" sz="1700" dirty="0" err="1"/>
              <a:t>activity</a:t>
            </a:r>
            <a:r>
              <a:rPr lang="ru-RU" sz="1700" dirty="0"/>
              <a:t> </a:t>
            </a:r>
            <a:r>
              <a:rPr lang="ru-RU" sz="1700" dirty="0" err="1"/>
              <a:t>diagram</a:t>
            </a:r>
            <a:r>
              <a:rPr lang="ru-RU" sz="1700" dirty="0"/>
              <a:t> (UML)</a:t>
            </a:r>
          </a:p>
          <a:p>
            <a:pPr lvl="0"/>
            <a:r>
              <a:rPr lang="ru-RU" sz="1700" b="1" dirty="0"/>
              <a:t>Архитектура системы</a:t>
            </a:r>
            <a:r>
              <a:rPr lang="ru-RU" sz="1700" dirty="0"/>
              <a:t>: описать общую архитектуру системы, включая компоненты, модули, интерфейсы и их взаимодействие.</a:t>
            </a:r>
          </a:p>
          <a:p>
            <a:pPr lvl="1"/>
            <a:r>
              <a:rPr lang="ru-RU" sz="1700" dirty="0"/>
              <a:t>Взаимодействие между компонентами показать на </a:t>
            </a:r>
            <a:r>
              <a:rPr lang="ru-RU" sz="1700" dirty="0" err="1"/>
              <a:t>sequence</a:t>
            </a:r>
            <a:r>
              <a:rPr lang="ru-RU" sz="1700" dirty="0"/>
              <a:t>-диаграмме (в </a:t>
            </a:r>
            <a:r>
              <a:rPr lang="ru-RU" sz="1700" dirty="0" err="1"/>
              <a:t>т.ч</a:t>
            </a:r>
            <a:r>
              <a:rPr lang="ru-RU" sz="1700" dirty="0"/>
              <a:t>. интеграционные взаимодействия)</a:t>
            </a:r>
          </a:p>
          <a:p>
            <a:pPr lvl="1"/>
            <a:r>
              <a:rPr lang="ru-RU" sz="1700" dirty="0"/>
              <a:t>Разработать концептуальную модель данных для описания основных сущностей системы</a:t>
            </a:r>
          </a:p>
          <a:p>
            <a:pPr lvl="1"/>
            <a:r>
              <a:rPr lang="ru-RU" sz="1700" dirty="0" err="1"/>
              <a:t>State</a:t>
            </a:r>
            <a:r>
              <a:rPr lang="ru-RU" sz="1700" dirty="0"/>
              <a:t> </a:t>
            </a:r>
            <a:r>
              <a:rPr lang="ru-RU" sz="1700" dirty="0" err="1"/>
              <a:t>machine</a:t>
            </a:r>
            <a:r>
              <a:rPr lang="ru-RU" sz="1700" dirty="0"/>
              <a:t> для отображения статусной модели в системе</a:t>
            </a:r>
          </a:p>
          <a:p>
            <a:pPr lvl="1"/>
            <a:r>
              <a:rPr lang="ru-RU" sz="1700" dirty="0"/>
              <a:t>Описание набора данных (получаемых и отдаваемых системой) в рамках взаимодействия со смежными системами</a:t>
            </a:r>
          </a:p>
          <a:p>
            <a:pPr lvl="0"/>
            <a:r>
              <a:rPr lang="ru-RU" sz="1700" b="1" dirty="0"/>
              <a:t>Визуальный макет</a:t>
            </a:r>
            <a:r>
              <a:rPr lang="ru-RU" sz="1700" dirty="0"/>
              <a:t>: представить основные формы приложения (</a:t>
            </a:r>
            <a:r>
              <a:rPr lang="ru-RU" sz="1700" dirty="0" err="1"/>
              <a:t>Figma</a:t>
            </a:r>
            <a:r>
              <a:rPr lang="ru-RU" sz="1700" dirty="0"/>
              <a:t>, </a:t>
            </a:r>
            <a:r>
              <a:rPr lang="ru-RU" sz="1700" dirty="0" err="1"/>
              <a:t>Adobe</a:t>
            </a:r>
            <a:r>
              <a:rPr lang="ru-RU" sz="1700" dirty="0"/>
              <a:t> XD, аналоги)</a:t>
            </a:r>
          </a:p>
        </p:txBody>
      </p:sp>
    </p:spTree>
    <p:extLst>
      <p:ext uri="{BB962C8B-B14F-4D97-AF65-F5344CB8AC3E}">
        <p14:creationId xmlns:p14="http://schemas.microsoft.com/office/powerpoint/2010/main" val="12299584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E7047C9-603F-83EB-705E-D705065662D1}"/>
              </a:ext>
            </a:extLst>
          </p:cNvPr>
          <p:cNvSpPr txBox="1"/>
          <p:nvPr/>
        </p:nvSpPr>
        <p:spPr>
          <a:xfrm>
            <a:off x="1694528" y="118549"/>
            <a:ext cx="5461968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Ключевые даты</a:t>
            </a:r>
          </a:p>
        </p:txBody>
      </p:sp>
      <p:cxnSp>
        <p:nvCxnSpPr>
          <p:cNvPr id="108" name="Прямая соединительная линия 107">
            <a:extLst>
              <a:ext uri="{FF2B5EF4-FFF2-40B4-BE49-F238E27FC236}">
                <a16:creationId xmlns:a16="http://schemas.microsoft.com/office/drawing/2014/main" id="{62DE7A83-10D0-51AA-C543-EEF1F43EE35F}"/>
              </a:ext>
            </a:extLst>
          </p:cNvPr>
          <p:cNvCxnSpPr>
            <a:cxnSpLocks/>
            <a:stCxn id="13" idx="0"/>
            <a:endCxn id="11" idx="4"/>
          </p:cNvCxnSpPr>
          <p:nvPr/>
        </p:nvCxnSpPr>
        <p:spPr>
          <a:xfrm flipV="1">
            <a:off x="4703154" y="1332885"/>
            <a:ext cx="0" cy="62920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D0E77B07-AC2C-4F94-886C-FCD39E0EC658}"/>
              </a:ext>
            </a:extLst>
          </p:cNvPr>
          <p:cNvSpPr txBox="1"/>
          <p:nvPr/>
        </p:nvSpPr>
        <p:spPr>
          <a:xfrm>
            <a:off x="8806970" y="4868729"/>
            <a:ext cx="2612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4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AB48389-1D1A-44B4-9541-3C706D1E22FA}"/>
              </a:ext>
            </a:extLst>
          </p:cNvPr>
          <p:cNvSpPr txBox="1"/>
          <p:nvPr/>
        </p:nvSpPr>
        <p:spPr>
          <a:xfrm>
            <a:off x="3575103" y="1032102"/>
            <a:ext cx="964921" cy="3000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35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13.10.2025</a:t>
            </a:r>
            <a:endParaRPr lang="ru-RU" sz="1350" b="1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45A5D73-4F9E-4415-ACA4-3F4ECCEA92E4}"/>
              </a:ext>
            </a:extLst>
          </p:cNvPr>
          <p:cNvSpPr txBox="1"/>
          <p:nvPr/>
        </p:nvSpPr>
        <p:spPr>
          <a:xfrm>
            <a:off x="4833278" y="972843"/>
            <a:ext cx="3066299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35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Презентация кейсов хакатона. </a:t>
            </a:r>
            <a:r>
              <a:rPr lang="ru-RU" sz="1350" dirty="0">
                <a:latin typeface="Times New Roman" panose="02020603050405020304" pitchFamily="18" charset="0"/>
              </a:rPr>
              <a:t>Установка на работу.</a:t>
            </a:r>
            <a:endParaRPr lang="ru-RU" sz="135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A4D2FAA-0503-44D5-878B-BA0BB658C959}"/>
              </a:ext>
            </a:extLst>
          </p:cNvPr>
          <p:cNvSpPr txBox="1"/>
          <p:nvPr/>
        </p:nvSpPr>
        <p:spPr>
          <a:xfrm>
            <a:off x="2728757" y="2051721"/>
            <a:ext cx="1907273" cy="3000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35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13.10.2025-27.10.2025</a:t>
            </a:r>
            <a:endParaRPr lang="en-US" sz="135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CE7FAF6-4290-4A50-8101-779BEC95339A}"/>
              </a:ext>
            </a:extLst>
          </p:cNvPr>
          <p:cNvSpPr txBox="1"/>
          <p:nvPr/>
        </p:nvSpPr>
        <p:spPr>
          <a:xfrm>
            <a:off x="4882269" y="1870485"/>
            <a:ext cx="2642059" cy="7155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35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Работа в группах. Обсуждение и консультация промежуточных результатов в СЭО.</a:t>
            </a:r>
            <a:endParaRPr lang="ru-RU" sz="135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FB44B0C-61BF-42BA-BA3E-A674967B4AD6}"/>
              </a:ext>
            </a:extLst>
          </p:cNvPr>
          <p:cNvSpPr txBox="1"/>
          <p:nvPr/>
        </p:nvSpPr>
        <p:spPr>
          <a:xfrm>
            <a:off x="2999877" y="2932422"/>
            <a:ext cx="1540148" cy="7155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35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27.10.2025</a:t>
            </a:r>
          </a:p>
          <a:p>
            <a:pPr algn="ctr"/>
            <a:r>
              <a:rPr lang="ru-RU" sz="1350" b="1" dirty="0">
                <a:latin typeface="Times New Roman" panose="02020603050405020304" pitchFamily="18" charset="0"/>
              </a:rPr>
              <a:t>Загрузка до 20.00</a:t>
            </a:r>
            <a:endParaRPr lang="ru-RU" sz="1350" b="1" dirty="0"/>
          </a:p>
          <a:p>
            <a:pPr algn="ctr"/>
            <a:endParaRPr lang="ru-RU" sz="1350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E65D219-E2CC-49BE-9570-C84DFE7E0575}"/>
              </a:ext>
            </a:extLst>
          </p:cNvPr>
          <p:cNvSpPr txBox="1"/>
          <p:nvPr/>
        </p:nvSpPr>
        <p:spPr>
          <a:xfrm>
            <a:off x="4924391" y="2975874"/>
            <a:ext cx="4100801" cy="3000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Загрузка конкурсных работ и презентаций.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5073659-8C7E-4E84-B975-0D717657D685}"/>
              </a:ext>
            </a:extLst>
          </p:cNvPr>
          <p:cNvSpPr txBox="1"/>
          <p:nvPr/>
        </p:nvSpPr>
        <p:spPr>
          <a:xfrm>
            <a:off x="3512223" y="3902752"/>
            <a:ext cx="964921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35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28.10.2025</a:t>
            </a:r>
          </a:p>
          <a:p>
            <a:pPr algn="ctr"/>
            <a:r>
              <a:rPr lang="ru-RU" sz="1350" b="1" dirty="0">
                <a:latin typeface="Times New Roman" panose="02020603050405020304" pitchFamily="18" charset="0"/>
              </a:rPr>
              <a:t>13.00</a:t>
            </a:r>
            <a:endParaRPr lang="ru-RU" sz="1350" b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F411336-9FFC-4794-8C2C-4169C646D9EF}"/>
              </a:ext>
            </a:extLst>
          </p:cNvPr>
          <p:cNvSpPr txBox="1"/>
          <p:nvPr/>
        </p:nvSpPr>
        <p:spPr>
          <a:xfrm>
            <a:off x="4834270" y="3865057"/>
            <a:ext cx="4408468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35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Представление командами результатов выполненных работ.</a:t>
            </a:r>
          </a:p>
        </p:txBody>
      </p:sp>
      <p:pic>
        <p:nvPicPr>
          <p:cNvPr id="50" name="Рисунок 49">
            <a:extLst>
              <a:ext uri="{FF2B5EF4-FFF2-40B4-BE49-F238E27FC236}">
                <a16:creationId xmlns:a16="http://schemas.microsoft.com/office/drawing/2014/main" id="{EBA5380C-EEF7-451B-AA04-45EED9286A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4853" y="1226214"/>
            <a:ext cx="817655" cy="760443"/>
          </a:xfrm>
          <a:prstGeom prst="rect">
            <a:avLst/>
          </a:prstGeom>
        </p:spPr>
      </p:pic>
      <p:pic>
        <p:nvPicPr>
          <p:cNvPr id="52" name="Picture 4" descr="https://ip-awards.ru/upload/gazprom-neft-_concept-energy-2023_-_blue_-_RU_.png">
            <a:extLst>
              <a:ext uri="{FF2B5EF4-FFF2-40B4-BE49-F238E27FC236}">
                <a16:creationId xmlns:a16="http://schemas.microsoft.com/office/drawing/2014/main" id="{92F688C5-89AE-4157-BF55-BC69BDB178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471" y="1226214"/>
            <a:ext cx="1435020" cy="389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24497BFA-C565-46A5-A4A1-0BC85045A48B}"/>
              </a:ext>
            </a:extLst>
          </p:cNvPr>
          <p:cNvSpPr txBox="1"/>
          <p:nvPr/>
        </p:nvSpPr>
        <p:spPr>
          <a:xfrm>
            <a:off x="397915" y="673926"/>
            <a:ext cx="2354146" cy="3000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350" b="1" dirty="0">
                <a:latin typeface="Golos Text VF DemiBold" pitchFamily="2" charset="0"/>
                <a:ea typeface="Golos Text VF DemiBold" pitchFamily="2" charset="0"/>
              </a:rPr>
              <a:t>Индустриальные партнеры</a:t>
            </a:r>
          </a:p>
        </p:txBody>
      </p:sp>
      <p:pic>
        <p:nvPicPr>
          <p:cNvPr id="55" name="Рисунок 54">
            <a:extLst>
              <a:ext uri="{FF2B5EF4-FFF2-40B4-BE49-F238E27FC236}">
                <a16:creationId xmlns:a16="http://schemas.microsoft.com/office/drawing/2014/main" id="{CAE155CE-EF4F-46C8-9235-C9C8813CF9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17483" y="2922144"/>
            <a:ext cx="1093943" cy="429529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4CAC1CDD-F323-43D2-852D-D75E84AEEFB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154" y="2892039"/>
            <a:ext cx="1145879" cy="494161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A8D24D8E-1FED-4F52-AD4E-649C3BDD48BB}"/>
              </a:ext>
            </a:extLst>
          </p:cNvPr>
          <p:cNvSpPr txBox="1"/>
          <p:nvPr/>
        </p:nvSpPr>
        <p:spPr>
          <a:xfrm>
            <a:off x="128850" y="2353661"/>
            <a:ext cx="2714261" cy="3000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350" b="1" dirty="0">
                <a:latin typeface="Golos Text VF DemiBold" pitchFamily="2" charset="0"/>
                <a:ea typeface="Golos Text VF DemiBold" pitchFamily="2" charset="0"/>
              </a:rPr>
              <a:t>Партнеры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877AA3E-CFE7-1276-6B14-4A236AB1A3F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7354" y="4300278"/>
            <a:ext cx="1144203" cy="338591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1EF265F-5CF0-52BE-E81B-DABBFE7C620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7354" y="3777172"/>
            <a:ext cx="1759429" cy="315662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480B66F-2AC9-5970-EE78-8434635EBD4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158121" y="6949"/>
            <a:ext cx="985879" cy="900720"/>
          </a:xfrm>
          <a:prstGeom prst="rect">
            <a:avLst/>
          </a:prstGeom>
        </p:spPr>
      </p:pic>
      <p:sp>
        <p:nvSpPr>
          <p:cNvPr id="11" name="Овал 10">
            <a:extLst>
              <a:ext uri="{FF2B5EF4-FFF2-40B4-BE49-F238E27FC236}">
                <a16:creationId xmlns:a16="http://schemas.microsoft.com/office/drawing/2014/main" id="{BEC1BDC9-0DB5-89AA-2B10-4917974EA6E3}"/>
              </a:ext>
            </a:extLst>
          </p:cNvPr>
          <p:cNvSpPr/>
          <p:nvPr/>
        </p:nvSpPr>
        <p:spPr>
          <a:xfrm>
            <a:off x="4542410" y="1008266"/>
            <a:ext cx="321488" cy="324619"/>
          </a:xfrm>
          <a:prstGeom prst="ellipse">
            <a:avLst/>
          </a:prstGeom>
          <a:solidFill>
            <a:srgbClr val="422AA6"/>
          </a:solidFill>
          <a:ln>
            <a:solidFill>
              <a:srgbClr val="53369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2E4D6FB3-85AD-372C-4DDA-347AB73709EE}"/>
              </a:ext>
            </a:extLst>
          </p:cNvPr>
          <p:cNvSpPr/>
          <p:nvPr/>
        </p:nvSpPr>
        <p:spPr>
          <a:xfrm>
            <a:off x="4542410" y="1962092"/>
            <a:ext cx="321488" cy="324619"/>
          </a:xfrm>
          <a:prstGeom prst="ellipse">
            <a:avLst/>
          </a:prstGeom>
          <a:solidFill>
            <a:srgbClr val="422AA6"/>
          </a:solidFill>
          <a:ln>
            <a:solidFill>
              <a:srgbClr val="53369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04E31C4D-E22F-92DB-4BBD-84DBA53173C3}"/>
              </a:ext>
            </a:extLst>
          </p:cNvPr>
          <p:cNvCxnSpPr>
            <a:cxnSpLocks/>
            <a:stCxn id="15" idx="0"/>
            <a:endCxn id="13" idx="4"/>
          </p:cNvCxnSpPr>
          <p:nvPr/>
        </p:nvCxnSpPr>
        <p:spPr>
          <a:xfrm flipV="1">
            <a:off x="4700767" y="2286711"/>
            <a:ext cx="2387" cy="6457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Овал 14">
            <a:extLst>
              <a:ext uri="{FF2B5EF4-FFF2-40B4-BE49-F238E27FC236}">
                <a16:creationId xmlns:a16="http://schemas.microsoft.com/office/drawing/2014/main" id="{9634EE3D-F031-15FB-A342-AA4E8B22EDDB}"/>
              </a:ext>
            </a:extLst>
          </p:cNvPr>
          <p:cNvSpPr/>
          <p:nvPr/>
        </p:nvSpPr>
        <p:spPr>
          <a:xfrm>
            <a:off x="4540023" y="2932422"/>
            <a:ext cx="321488" cy="324619"/>
          </a:xfrm>
          <a:prstGeom prst="ellipse">
            <a:avLst/>
          </a:prstGeom>
          <a:solidFill>
            <a:srgbClr val="422AA6"/>
          </a:solidFill>
          <a:ln>
            <a:solidFill>
              <a:srgbClr val="53369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0" name="Прямая соединительная линия 19">
            <a:extLst>
              <a:ext uri="{FF2B5EF4-FFF2-40B4-BE49-F238E27FC236}">
                <a16:creationId xmlns:a16="http://schemas.microsoft.com/office/drawing/2014/main" id="{60906690-11CF-ECEF-4B58-6149E561E29C}"/>
              </a:ext>
            </a:extLst>
          </p:cNvPr>
          <p:cNvCxnSpPr>
            <a:cxnSpLocks/>
            <a:stCxn id="21" idx="0"/>
            <a:endCxn id="15" idx="4"/>
          </p:cNvCxnSpPr>
          <p:nvPr/>
        </p:nvCxnSpPr>
        <p:spPr>
          <a:xfrm flipV="1">
            <a:off x="4700767" y="3257041"/>
            <a:ext cx="0" cy="6457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Овал 20">
            <a:extLst>
              <a:ext uri="{FF2B5EF4-FFF2-40B4-BE49-F238E27FC236}">
                <a16:creationId xmlns:a16="http://schemas.microsoft.com/office/drawing/2014/main" id="{3CCD3113-3290-E2EB-B49B-8B4C4E18958F}"/>
              </a:ext>
            </a:extLst>
          </p:cNvPr>
          <p:cNvSpPr/>
          <p:nvPr/>
        </p:nvSpPr>
        <p:spPr>
          <a:xfrm>
            <a:off x="4540023" y="3902752"/>
            <a:ext cx="321488" cy="324619"/>
          </a:xfrm>
          <a:prstGeom prst="ellipse">
            <a:avLst/>
          </a:prstGeom>
          <a:solidFill>
            <a:srgbClr val="422AA6"/>
          </a:solidFill>
          <a:ln>
            <a:solidFill>
              <a:srgbClr val="53369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684786" y="1675322"/>
            <a:ext cx="1101691" cy="1149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91300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2797</TotalTime>
  <Words>235</Words>
  <Application>Microsoft Office PowerPoint</Application>
  <PresentationFormat>Экран (16:9)</PresentationFormat>
  <Paragraphs>61</Paragraphs>
  <Slides>6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2" baseType="lpstr">
      <vt:lpstr>Arial</vt:lpstr>
      <vt:lpstr>Calibri</vt:lpstr>
      <vt:lpstr>Golos Text DemiBold</vt:lpstr>
      <vt:lpstr>Golos Text VF DemiBold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Mila Golovchenko</dc:creator>
  <cp:lastModifiedBy>Student</cp:lastModifiedBy>
  <cp:revision>164</cp:revision>
  <dcterms:created xsi:type="dcterms:W3CDTF">2016-02-04T14:29:49Z</dcterms:created>
  <dcterms:modified xsi:type="dcterms:W3CDTF">2025-10-10T07:03:07Z</dcterms:modified>
</cp:coreProperties>
</file>