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CEE3E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EF286-6518-416C-B661-E40B09BD6326}" type="datetimeFigureOut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BBFB6-16A9-4896-8B8A-48A4C59A8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8482F-2CEA-4CA5-B652-B0F40C989AA0}" type="datetimeFigureOut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389EC-808F-4407-BA66-91B876479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5B297-66E5-4EF6-9661-7C30331BBAAF}" type="datetimeFigureOut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89614-D565-454B-A422-FBF2AED3F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1B1DA-7761-4C89-9E96-1622C441C896}" type="datetimeFigureOut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BB168-E840-44A4-96C8-B08075F76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0C12-26B0-4424-A6EC-E76A0A843CE7}" type="datetimeFigureOut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DD64B-E4A1-4578-9624-073F1B407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3822-3BDA-49DA-9F5E-FA2B2D3A855F}" type="datetimeFigureOut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A5282-39CE-4512-A9CE-005749CBB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F3334-30EF-40CF-8E09-FEA370EF9373}" type="datetimeFigureOut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3C819-1D50-40B5-A930-05A3DD14F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9809D-F03E-41FE-BCA9-5EFE3F6A1B42}" type="datetimeFigureOut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DDC75-1D37-4963-993A-C6F3BA4F1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742A4-B841-46A9-A373-B646160B1CF2}" type="datetimeFigureOut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BBE15-66B2-4FD2-9C26-9EF88EF19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C6E88-30B0-4172-B8FB-D8A8F8F25675}" type="datetimeFigureOut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0AA14-BD21-4563-AEE9-AD63BD46F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5C5D2-93C6-4FB4-BC08-9355B7F71727}" type="datetimeFigureOut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90835-60C6-4435-BA8C-590F4CF11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731B25-7960-491D-AB12-7DE06A958164}" type="datetimeFigureOut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41C6E1B-0E9F-4377-84AB-F9FEEE712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83" r:id="rId9"/>
    <p:sldLayoutId id="2147483674" r:id="rId10"/>
    <p:sldLayoutId id="214748367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E7BC2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E7BC2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D092A7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" y="3505200"/>
            <a:ext cx="7854950" cy="2562225"/>
          </a:xfrm>
        </p:spPr>
        <p:txBody>
          <a:bodyPr/>
          <a:lstStyle/>
          <a:p>
            <a:pPr marR="0" algn="ctr"/>
            <a:r>
              <a:rPr lang="ru-RU" smtClean="0">
                <a:latin typeface="Tw Cen MT Condensed Extra Bold" pitchFamily="34" charset="0"/>
              </a:rPr>
              <a:t>ТОЛЧКОМ СОЗДАНИЯ ИНТЕРНЕТ ЯВИЛСЯ ЗАПУСК В СОВЕТСКОМ СОЮЗЕ В 1957 ГОДУ ПЕРВОГО ИСКУССТВЕННОГО СПУТНИКА, В КОТОРОМ СОЕДИНЕННЫЕ ШТАТЫ УВИДЕЛИ ДЛЯ СЕБЯ УГРОЗУ ИСПОЛЬЗОВАНИЯ РАКЕТ ДЛЯ НАНЕСЕНИЯ ЯДЕРНОГО УДАРА ПО США</a:t>
            </a:r>
            <a:r>
              <a:rPr lang="ru-RU" smtClean="0">
                <a:latin typeface="Bradley Hand ITC" pitchFamily="66" charset="0"/>
              </a:rPr>
              <a:t>         </a:t>
            </a:r>
          </a:p>
          <a:p>
            <a:pPr marR="0" algn="l"/>
            <a:endParaRPr lang="ru-RU" smtClean="0">
              <a:latin typeface="Bradley Hand ITC" pitchFamily="66" charset="0"/>
            </a:endParaRPr>
          </a:p>
          <a:p>
            <a:pPr marR="0"/>
            <a:endParaRPr lang="ru-RU" smtClean="0">
              <a:latin typeface="Bradley Hand ITC" pitchFamily="66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1066800"/>
            <a:ext cx="80010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5400" b="1">
                <a:solidFill>
                  <a:srgbClr val="FCEE3E"/>
                </a:solidFill>
                <a:latin typeface="Century Gothic" pitchFamily="34" charset="0"/>
              </a:rPr>
              <a:t>История развития Интернет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ru-RU" smtClean="0"/>
              <a:t>Россия и Интернет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2484438"/>
          </a:xfrm>
        </p:spPr>
        <p:txBody>
          <a:bodyPr/>
          <a:lstStyle/>
          <a:p>
            <a:r>
              <a:rPr lang="ru-RU" smtClean="0"/>
              <a:t>Россия впервые получила доступ к Интернету в начале 80-х годов. Доступ был осуществлен Институтом атомной энергии им. И.В.Курчатова. В 1990 году создается РЕЛКОМ – сеть пользователей </a:t>
            </a:r>
            <a:r>
              <a:rPr lang="en-US" smtClean="0"/>
              <a:t>UNIX</a:t>
            </a:r>
            <a:r>
              <a:rPr lang="ru-RU" smtClean="0"/>
              <a:t>.</a:t>
            </a:r>
          </a:p>
          <a:p>
            <a:endParaRPr lang="ru-R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algn="ctr"/>
            <a:r>
              <a:rPr lang="ru-RU" smtClean="0"/>
              <a:t>Интернет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24400"/>
          </a:xfrm>
        </p:spPr>
        <p:txBody>
          <a:bodyPr/>
          <a:lstStyle/>
          <a:p>
            <a:r>
              <a:rPr lang="ru-RU" smtClean="0"/>
              <a:t>Наиболее крупной глобальной сетью, охватывающей практически все страны мира, является компьютерная сеть </a:t>
            </a:r>
            <a:r>
              <a:rPr lang="ru-RU" b="1" smtClean="0"/>
              <a:t>Интернет. </a:t>
            </a:r>
            <a:r>
              <a:rPr lang="ru-RU" smtClean="0"/>
              <a:t>Этот термин появился в 1982 г.</a:t>
            </a:r>
          </a:p>
          <a:p>
            <a:r>
              <a:rPr lang="ru-RU" smtClean="0"/>
              <a:t>В дословном переводе на русский язык Интернет — это «межсеть», т. е. это объединение сетей. Интернет (</a:t>
            </a:r>
            <a:r>
              <a:rPr lang="en-US" smtClean="0"/>
              <a:t>Internet</a:t>
            </a:r>
            <a:r>
              <a:rPr lang="ru-RU" smtClean="0"/>
              <a:t>) — это всемирная информационная сеть. Иногда Интернет называют просто и уважительно Сеть. Это направление компьютерной технологии сейчас стремительно развивается.</a:t>
            </a:r>
          </a:p>
          <a:p>
            <a:endParaRPr lang="ru-R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500" smtClean="0"/>
              <a:t>Историю Интернета можно разделить на Этапы: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ru-RU" sz="2200" smtClean="0">
                <a:latin typeface="Baskerville Old Face" pitchFamily="18" charset="0"/>
              </a:rPr>
              <a:t>1945—1960   Теоретические работы по интерактивному взаимодействию человека с машиной; появление первых интерактивных устройств и вычислительных машин, в которых реализован режим разделения времени</a:t>
            </a:r>
            <a:r>
              <a:rPr lang="ru-RU" sz="2200" smtClean="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itchFamily="18" charset="2"/>
              <a:buNone/>
            </a:pPr>
            <a:endParaRPr lang="ru-RU" sz="220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ru-RU" sz="2200" smtClean="0">
                <a:latin typeface="Baskerville Old Face" pitchFamily="18" charset="0"/>
              </a:rPr>
              <a:t>1961—1970   Разработка технических принципов коммутации пакетов, ввод в действие </a:t>
            </a:r>
            <a:r>
              <a:rPr lang="en-US" sz="2200" smtClean="0">
                <a:latin typeface="Baskerville Old Face" pitchFamily="18" charset="0"/>
              </a:rPr>
              <a:t>ARPANet</a:t>
            </a:r>
            <a:r>
              <a:rPr lang="ru-RU" sz="2200" smtClean="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itchFamily="18" charset="2"/>
              <a:buNone/>
            </a:pPr>
            <a:endParaRPr lang="ru-RU" sz="220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ru-RU" sz="2200" smtClean="0">
                <a:latin typeface="Baskerville Old Face" pitchFamily="18" charset="0"/>
              </a:rPr>
              <a:t>1971—1980   Число узлов </a:t>
            </a:r>
            <a:r>
              <a:rPr lang="en-US" sz="2200" smtClean="0">
                <a:latin typeface="Baskerville Old Face" pitchFamily="18" charset="0"/>
              </a:rPr>
              <a:t>ARPANet </a:t>
            </a:r>
            <a:r>
              <a:rPr lang="ru-RU" sz="2200" smtClean="0">
                <a:latin typeface="Baskerville Old Face" pitchFamily="18" charset="0"/>
              </a:rPr>
              <a:t>возросло до нескольких десятков; проложены специальные кабельные линии, соединяющие некоторые узлы; начинает функционировать электронная почта; о результатах работ ученые докладывают на международных научных конференциях</a:t>
            </a:r>
            <a:r>
              <a:rPr lang="ru-RU" sz="2200" smtClean="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itchFamily="18" charset="2"/>
              <a:buNone/>
            </a:pPr>
            <a:endParaRPr lang="ru-RU" sz="220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ru-RU" sz="2200" smtClean="0">
                <a:latin typeface="Baskerville Old Face" pitchFamily="18" charset="0"/>
              </a:rPr>
              <a:t>1981—1990   Принят протокол TCP/IP. Министерство обороны США решает построить собственную сеть на основе </a:t>
            </a:r>
            <a:r>
              <a:rPr lang="en-US" sz="2200" smtClean="0">
                <a:latin typeface="Baskerville Old Face" pitchFamily="18" charset="0"/>
              </a:rPr>
              <a:t>ARPANet</a:t>
            </a:r>
            <a:r>
              <a:rPr lang="ru-RU" sz="2200" smtClean="0">
                <a:latin typeface="Baskerville Old Face" pitchFamily="18" charset="0"/>
              </a:rPr>
              <a:t>, происходит разделение на </a:t>
            </a:r>
            <a:r>
              <a:rPr lang="en-US" sz="2200" smtClean="0">
                <a:latin typeface="Baskerville Old Face" pitchFamily="18" charset="0"/>
              </a:rPr>
              <a:t>ARPANet </a:t>
            </a:r>
            <a:r>
              <a:rPr lang="ru-RU" sz="2200" smtClean="0">
                <a:latin typeface="Baskerville Old Face" pitchFamily="18" charset="0"/>
              </a:rPr>
              <a:t>и </a:t>
            </a:r>
            <a:r>
              <a:rPr lang="en-US" sz="2200" smtClean="0">
                <a:latin typeface="Baskerville Old Face" pitchFamily="18" charset="0"/>
              </a:rPr>
              <a:t>MILNet</a:t>
            </a:r>
            <a:r>
              <a:rPr lang="ru-RU" sz="2200" smtClean="0">
                <a:latin typeface="Baskerville Old Face" pitchFamily="18" charset="0"/>
              </a:rPr>
              <a:t>, вводится система доменных имен </a:t>
            </a:r>
            <a:r>
              <a:rPr lang="en-US" sz="2200" smtClean="0">
                <a:latin typeface="Baskerville Old Face" pitchFamily="18" charset="0"/>
              </a:rPr>
              <a:t>Domain Name System</a:t>
            </a:r>
            <a:r>
              <a:rPr lang="ru-RU" sz="2200" smtClean="0">
                <a:latin typeface="Baskerville Old Face" pitchFamily="18" charset="0"/>
              </a:rPr>
              <a:t> (</a:t>
            </a:r>
            <a:r>
              <a:rPr lang="en-US" sz="2200" smtClean="0">
                <a:latin typeface="Baskerville Old Face" pitchFamily="18" charset="0"/>
              </a:rPr>
              <a:t>DNS</a:t>
            </a:r>
            <a:r>
              <a:rPr lang="ru-RU" sz="2200" smtClean="0">
                <a:latin typeface="Baskerville Old Face" pitchFamily="18" charset="0"/>
              </a:rPr>
              <a:t>), число хостов доходит до 100 000</a:t>
            </a:r>
            <a:r>
              <a:rPr lang="ru-RU" sz="2200" smtClean="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itchFamily="18" charset="2"/>
              <a:buNone/>
            </a:pPr>
            <a:endParaRPr lang="ru-RU" sz="220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ru-RU" sz="2200" smtClean="0">
                <a:latin typeface="Baskerville Old Face" pitchFamily="18" charset="0"/>
              </a:rPr>
              <a:t>1991—200</a:t>
            </a:r>
            <a:r>
              <a:rPr lang="en-US" sz="2200" smtClean="0">
                <a:latin typeface="Baskerville Old Face" pitchFamily="18" charset="0"/>
              </a:rPr>
              <a:t>8</a:t>
            </a:r>
            <a:r>
              <a:rPr lang="ru-RU" sz="2200" smtClean="0">
                <a:latin typeface="Baskerville Old Face" pitchFamily="18" charset="0"/>
              </a:rPr>
              <a:t>   Новейшая история</a:t>
            </a:r>
          </a:p>
          <a:p>
            <a:pPr>
              <a:lnSpc>
                <a:spcPct val="80000"/>
              </a:lnSpc>
            </a:pPr>
            <a:endParaRPr lang="ru-RU" sz="2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17526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smtClean="0"/>
              <a:t>Агентство по научно-исследовательским проектам    </a:t>
            </a:r>
            <a:r>
              <a:rPr lang="en-US" dirty="0" smtClean="0"/>
              <a:t>ARPA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33650"/>
            <a:ext cx="8229600" cy="4343400"/>
          </a:xfrm>
        </p:spPr>
        <p:txBody>
          <a:bodyPr/>
          <a:lstStyle/>
          <a:p>
            <a:r>
              <a:rPr lang="ru-RU" smtClean="0"/>
              <a:t>В этом же 1957 году, при департаменте обороны США было создано Агентство по научно-исследовательским проектам — </a:t>
            </a:r>
            <a:r>
              <a:rPr lang="en-US" smtClean="0"/>
              <a:t>ARPA</a:t>
            </a:r>
            <a:r>
              <a:rPr lang="ru-RU" smtClean="0"/>
              <a:t>. Перед учеными была поставлена задача создания компьютерной сети, которой могли бы пользоваться военные при ядерном нападении на страну. Сеть должна была использоваться для осуществления связи между командными пунктами системы обороны.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ru-RU" smtClean="0"/>
              <a:t>Главный критерий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6925"/>
            <a:ext cx="8229600" cy="4800600"/>
          </a:xfrm>
        </p:spPr>
        <p:txBody>
          <a:bodyPr>
            <a:normAutofit/>
          </a:bodyPr>
          <a:lstStyle/>
          <a:p>
            <a:r>
              <a:rPr lang="ru-RU" sz="2400" smtClean="0"/>
              <a:t>Главным критерием при создании сети считалась неуязвимость сети во время ядерной атаки даже при разрушении некоторых ветвей и узлов, и также необходимо было учесть вопросы секретности информации, передаваемой по сети. Для выполнения этого условия в 1962 году была предложена концепция сети Пола Бэрена, базирующаяся на двух основных идеях:</a:t>
            </a:r>
          </a:p>
          <a:p>
            <a:r>
              <a:rPr lang="ru-RU" sz="2400" smtClean="0"/>
              <a:t>1)отсутствие центрального компьютера — все</a:t>
            </a:r>
            <a:br>
              <a:rPr lang="ru-RU" sz="2400" smtClean="0"/>
            </a:br>
            <a:r>
              <a:rPr lang="ru-RU" sz="2400" smtClean="0"/>
              <a:t>компьютеры сети равноправны;</a:t>
            </a:r>
          </a:p>
          <a:p>
            <a:r>
              <a:rPr lang="ru-RU" sz="2400" smtClean="0"/>
              <a:t>2) пакетный способ передачи файлов по сети.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2057400"/>
          </a:xfrm>
        </p:spPr>
        <p:txBody>
          <a:bodyPr>
            <a:normAutofit/>
          </a:bodyPr>
          <a:lstStyle/>
          <a:p>
            <a:pPr algn="ctr"/>
            <a:r>
              <a:rPr lang="ru-RU" sz="4500" smtClean="0"/>
              <a:t>Концепция «Галактической</a:t>
            </a:r>
            <a:br>
              <a:rPr lang="ru-RU" sz="4500" smtClean="0"/>
            </a:br>
            <a:r>
              <a:rPr lang="ru-RU" sz="4500" smtClean="0"/>
              <a:t>сети» </a:t>
            </a:r>
            <a:br>
              <a:rPr lang="ru-RU" sz="4500" smtClean="0"/>
            </a:br>
            <a:endParaRPr lang="ru-RU" sz="4500" smtClean="0"/>
          </a:p>
        </p:txBody>
      </p:sp>
      <p:sp>
        <p:nvSpPr>
          <p:cNvPr id="6147" name="Содержимое 8"/>
          <p:cNvSpPr>
            <a:spLocks noGrp="1"/>
          </p:cNvSpPr>
          <p:nvPr>
            <p:ph idx="1"/>
          </p:nvPr>
        </p:nvSpPr>
        <p:spPr>
          <a:xfrm>
            <a:off x="228600" y="2224088"/>
            <a:ext cx="5029200" cy="3886200"/>
          </a:xfrm>
        </p:spPr>
        <p:txBody>
          <a:bodyPr/>
          <a:lstStyle/>
          <a:p>
            <a:r>
              <a:rPr lang="ru-RU" smtClean="0"/>
              <a:t>Еще одним теоретичес-ким источником создания сети явилась концепция «Галактической сети» Джозефа Ликлайдера, который стал руководи-телем компьютерной программы по созданию сети в 1962 году.	</a:t>
            </a:r>
          </a:p>
          <a:p>
            <a:pPr>
              <a:buFont typeface="Wingdings 2" pitchFamily="18" charset="2"/>
              <a:buNone/>
            </a:pPr>
            <a:endParaRPr lang="ru-RU" smtClean="0"/>
          </a:p>
          <a:p>
            <a:endParaRPr lang="ru-RU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447800"/>
            <a:ext cx="34575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400800" y="6096000"/>
            <a:ext cx="164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(1915—1990).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ru-RU" sz="3600" smtClean="0"/>
              <a:t>В 1966 году было начато создание компьютерной сети Арпанет.</a:t>
            </a:r>
            <a:r>
              <a:rPr lang="ru-RU" sz="4500" smtClean="0"/>
              <a:t/>
            </a:r>
            <a:br>
              <a:rPr lang="ru-RU" sz="4500" smtClean="0"/>
            </a:br>
            <a:endParaRPr lang="ru-RU" sz="45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октябре 1967 года для создания Арпанет было решено использовать концепции           П. Бэрена и Дж. Ликлайдера.</a:t>
            </a:r>
          </a:p>
          <a:p>
            <a:endParaRPr lang="ru-RU" smtClean="0"/>
          </a:p>
          <a:p>
            <a:r>
              <a:rPr lang="ru-RU" smtClean="0"/>
              <a:t>С октября по декабрь 1969 года четыре университетских центра США — Калифорнийский университет Лос-Анджелеса, Калифорнийский университет Санта-Барбары, Стенфордский исследовательский институт и Университет штата Юта были объединены в одну сеть.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Год рождения Интернет</a:t>
            </a:r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798638"/>
          </a:xfrm>
        </p:spPr>
        <p:txBody>
          <a:bodyPr/>
          <a:lstStyle/>
          <a:p>
            <a:r>
              <a:rPr lang="ru-RU" b="1" smtClean="0"/>
              <a:t>1969 </a:t>
            </a:r>
            <a:r>
              <a:rPr lang="ru-RU" smtClean="0"/>
              <a:t>год считается годом рождения Интернет, так как дальнейшие события показали, что основой Интернет стала сеть Арпанет.</a:t>
            </a:r>
          </a:p>
          <a:p>
            <a:endParaRPr lang="ru-R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500" smtClean="0"/>
              <a:t>Общественная организация </a:t>
            </a:r>
            <a:r>
              <a:rPr lang="en-US" sz="4500" smtClean="0"/>
              <a:t>INWG </a:t>
            </a:r>
            <a:endParaRPr lang="ru-RU" sz="45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2743200"/>
            <a:ext cx="8229600" cy="4389438"/>
          </a:xfrm>
        </p:spPr>
        <p:txBody>
          <a:bodyPr/>
          <a:lstStyle/>
          <a:p>
            <a:r>
              <a:rPr lang="ru-RU" smtClean="0"/>
              <a:t>В 1972 году была создана общественная организация </a:t>
            </a:r>
            <a:r>
              <a:rPr lang="en-US" smtClean="0"/>
              <a:t>INWG </a:t>
            </a:r>
            <a:r>
              <a:rPr lang="ru-RU" smtClean="0"/>
              <a:t>— рабочая группа по международным сетям, под руководством Винсента Сёрфа. </a:t>
            </a:r>
            <a:r>
              <a:rPr lang="en-US" smtClean="0"/>
              <a:t>INWG </a:t>
            </a:r>
            <a:r>
              <a:rPr lang="ru-RU" smtClean="0"/>
              <a:t>координировала работу по созданию возможности межсетевого обмена.</a:t>
            </a:r>
          </a:p>
          <a:p>
            <a:endParaRPr lang="ru-R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29600" cy="1143000"/>
          </a:xfrm>
        </p:spPr>
        <p:txBody>
          <a:bodyPr/>
          <a:lstStyle/>
          <a:p>
            <a:r>
              <a:rPr lang="ru-RU" smtClean="0"/>
              <a:t>Объединение </a:t>
            </a:r>
            <a:r>
              <a:rPr lang="en-US" smtClean="0"/>
              <a:t>TCP </a:t>
            </a:r>
            <a:r>
              <a:rPr lang="ru-RU" smtClean="0"/>
              <a:t>и </a:t>
            </a:r>
            <a:r>
              <a:rPr lang="en-US" smtClean="0"/>
              <a:t>IP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объединения сетей, работающих по протоколу </a:t>
            </a:r>
            <a:r>
              <a:rPr lang="en-US" smtClean="0"/>
              <a:t>IP </a:t>
            </a:r>
            <a:r>
              <a:rPr lang="ru-RU" smtClean="0"/>
              <a:t>и сетей, работающих по другим протоколам, необходимо было создать специальный межсетевой протокол. Этот протокол был создан Винсентом Сёрфом и Робертом Каном в 1974 году и назван </a:t>
            </a:r>
            <a:r>
              <a:rPr lang="en-US" smtClean="0"/>
              <a:t>TCP</a:t>
            </a:r>
            <a:r>
              <a:rPr lang="ru-RU" smtClean="0"/>
              <a:t>. После объединения в 1982 году двух протоколов </a:t>
            </a:r>
            <a:r>
              <a:rPr lang="en-US" smtClean="0"/>
              <a:t>TCP </a:t>
            </a:r>
            <a:r>
              <a:rPr lang="ru-RU" smtClean="0"/>
              <a:t>и </a:t>
            </a:r>
            <a:r>
              <a:rPr lang="en-US" smtClean="0"/>
              <a:t>IP </a:t>
            </a:r>
            <a:r>
              <a:rPr lang="ru-RU" smtClean="0"/>
              <a:t>в один, протокол TCP/IP стал стандартным протоколом объединенной сети — Интернет.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ctr"/>
            <a:r>
              <a:rPr lang="ru-RU" smtClean="0"/>
              <a:t>«Отец Интернета»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2590800"/>
            <a:ext cx="4191000" cy="2819400"/>
          </a:xfrm>
        </p:spPr>
        <p:txBody>
          <a:bodyPr/>
          <a:lstStyle/>
          <a:p>
            <a:r>
              <a:rPr lang="ru-RU" smtClean="0"/>
              <a:t>В этом же году Сёрф и его коллеги ввели термин «Интернет». Сегодня Винсента Сёрфа называют «Отцом Интернета».</a:t>
            </a:r>
          </a:p>
          <a:p>
            <a:endParaRPr lang="ru-RU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828800"/>
            <a:ext cx="3200400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|2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565</TotalTime>
  <Words>606</Words>
  <PresentationFormat>On-screen Show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Century Gothic</vt:lpstr>
      <vt:lpstr>Arial</vt:lpstr>
      <vt:lpstr>Wingdings 2</vt:lpstr>
      <vt:lpstr>Calibri</vt:lpstr>
      <vt:lpstr>Tw Cen MT Condensed Extra Bold</vt:lpstr>
      <vt:lpstr>Bradley Hand ITC</vt:lpstr>
      <vt:lpstr>Baskerville Old Face</vt:lpstr>
      <vt:lpstr>Поток</vt:lpstr>
      <vt:lpstr>Slide 1</vt:lpstr>
      <vt:lpstr>Агентство по научно-исследовательским проектам    ARPA</vt:lpstr>
      <vt:lpstr>Главный критерий</vt:lpstr>
      <vt:lpstr>Концепция «Галактической сети»  </vt:lpstr>
      <vt:lpstr>     В 1966 году было начато создание компьютерной сети Арпанет. </vt:lpstr>
      <vt:lpstr>Год рождения Интернет</vt:lpstr>
      <vt:lpstr>Общественная организация INWG </vt:lpstr>
      <vt:lpstr>Объединение TCP и IP</vt:lpstr>
      <vt:lpstr>«Отец Интернета»</vt:lpstr>
      <vt:lpstr>Россия и Интернет</vt:lpstr>
      <vt:lpstr>Интернет</vt:lpstr>
      <vt:lpstr>Историю Интернета можно разделить на Этапы: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создания сети Интернет</dc:title>
  <cp:lastModifiedBy>Windows User</cp:lastModifiedBy>
  <cp:revision>48</cp:revision>
  <dcterms:modified xsi:type="dcterms:W3CDTF">2016-09-25T13:21:56Z</dcterms:modified>
</cp:coreProperties>
</file>