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88" r:id="rId3"/>
    <p:sldId id="420" r:id="rId4"/>
    <p:sldId id="421" r:id="rId5"/>
    <p:sldId id="422" r:id="rId6"/>
    <p:sldId id="256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AA6"/>
    <a:srgbClr val="53369A"/>
    <a:srgbClr val="572EA2"/>
    <a:srgbClr val="5EBEB2"/>
    <a:srgbClr val="1D787D"/>
    <a:srgbClr val="488FFF"/>
    <a:srgbClr val="FEC254"/>
    <a:srgbClr val="60C640"/>
    <a:srgbClr val="989898"/>
    <a:srgbClr val="B2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3728" autoAdjust="0"/>
  </p:normalViewPr>
  <p:slideViewPr>
    <p:cSldViewPr>
      <p:cViewPr varScale="1">
        <p:scale>
          <a:sx n="132" d="100"/>
          <a:sy n="132" d="100"/>
        </p:scale>
        <p:origin x="93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5068-3BC9-446E-91BC-6AE064861DEA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233B2-6335-4293-8671-B597919E1F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8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233B2-6335-4293-8671-B597919E1F2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2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4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3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67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3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60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81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77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110237" y="825346"/>
            <a:ext cx="4656832" cy="3906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13A0E6-B52C-E353-EA5E-A4A0A5A6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96" y="22522"/>
            <a:ext cx="2326627" cy="5829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71D2F4-9DE2-142C-8167-8E01E05F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96" y="943542"/>
            <a:ext cx="2928432" cy="34284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2AEE1C-83EA-C40E-D480-7EB5DB768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2" y="14764"/>
            <a:ext cx="1957705" cy="5257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DEFB51-835C-034C-B324-4977D324A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484" y="84821"/>
            <a:ext cx="2070100" cy="419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D922F0-5BB6-88E6-F398-4B45ABBD3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322" y="98474"/>
            <a:ext cx="1433195" cy="3917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618CA0-BC30-6DD4-4CB8-0D8F1EEF0F4D}"/>
              </a:ext>
            </a:extLst>
          </p:cNvPr>
          <p:cNvSpPr txBox="1"/>
          <p:nvPr/>
        </p:nvSpPr>
        <p:spPr>
          <a:xfrm>
            <a:off x="3419872" y="2156569"/>
            <a:ext cx="5644549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b="1" dirty="0">
                <a:solidFill>
                  <a:srgbClr val="422AA6"/>
                </a:solidFill>
                <a:latin typeface="Arial" panose="020B0604020202020204" pitchFamily="34" charset="0"/>
                <a:ea typeface="Golos Text DemiBold" panose="020B0703020202020204" pitchFamily="34" charset="0"/>
                <a:cs typeface="Times New Roman" pitchFamily="18" charset="0"/>
              </a:rPr>
              <a:t>Кейс: «Оценка профессиональных компетенций сотрудника»</a:t>
            </a:r>
            <a:endParaRPr lang="en-US" sz="2200" b="1" dirty="0">
              <a:solidFill>
                <a:srgbClr val="422AA6"/>
              </a:solidFill>
              <a:latin typeface="Arial" panose="020B0604020202020204" pitchFamily="34" charset="0"/>
              <a:ea typeface="Golos Text DemiBold" panose="020B0703020202020204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solidFill>
                <a:srgbClr val="422AA6"/>
              </a:solidFill>
              <a:latin typeface="Arial" panose="020B0604020202020204" pitchFamily="34" charset="0"/>
              <a:ea typeface="Golos Text DemiBold" panose="020B0703020202020204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solidFill>
                <a:srgbClr val="422AA6"/>
              </a:solidFill>
              <a:latin typeface="Arial" panose="020B0604020202020204" pitchFamily="34" charset="0"/>
              <a:ea typeface="Golos Text DemiBold" panose="020B0703020202020204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ru-RU" sz="2200" b="1" dirty="0">
              <a:solidFill>
                <a:srgbClr val="422AA6"/>
              </a:solidFill>
              <a:latin typeface="Arial" panose="020B0604020202020204" pitchFamily="34" charset="0"/>
              <a:ea typeface="Golos Text DemiBold" panose="020B0703020202020204" pitchFamily="34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422AA6"/>
                </a:solidFill>
                <a:latin typeface="Arial" panose="020B0604020202020204" pitchFamily="34" charset="0"/>
                <a:ea typeface="Golos Text DemiBold" panose="020B0703020202020204" pitchFamily="34" charset="0"/>
                <a:cs typeface="Times New Roman" pitchFamily="18" charset="0"/>
              </a:rPr>
              <a:t>09.10.2025 – 31.10.2025 </a:t>
            </a:r>
            <a:endParaRPr lang="ru-RU" sz="2000" dirty="0">
              <a:solidFill>
                <a:srgbClr val="422AA6"/>
              </a:solidFill>
              <a:latin typeface="Arial" panose="020B0604020202020204" pitchFamily="34" charset="0"/>
              <a:ea typeface="Golos Text DemiBold" panose="020B0703020202020204" pitchFamily="34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58975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Рисунок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32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1925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0438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75" y="395288"/>
            <a:ext cx="22479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0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08EC6-3C3F-4EE3-6247-887E09CF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363C21-CBC8-42CB-BDB7-6FD1FD67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7C5F9-9D41-FAFB-CFE2-F81B9F586A3A}"/>
              </a:ext>
            </a:extLst>
          </p:cNvPr>
          <p:cNvSpPr txBox="1"/>
          <p:nvPr/>
        </p:nvSpPr>
        <p:spPr>
          <a:xfrm>
            <a:off x="899591" y="2943643"/>
            <a:ext cx="7704857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Описание:</a:t>
            </a:r>
            <a:endParaRPr lang="ru-RU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платформы для оценки профессиональных компетенций сотрудников, которая позволит компаниям эффективно отслеживать и развивать навыки своих работников. Платформа будет включать инструменты для автоматизированного тестирования, анализа данных и формирования индивидуальных планов развития, что поможет повысить производительность и вовлеченность сотрудников (Сотрудник кандидат, стажер, студент).</a:t>
            </a:r>
          </a:p>
          <a:p>
            <a:pPr algn="just"/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3463BF7C-7F13-8E49-93CA-FA51D97E5663}"/>
              </a:ext>
            </a:extLst>
          </p:cNvPr>
          <p:cNvSpPr/>
          <p:nvPr/>
        </p:nvSpPr>
        <p:spPr>
          <a:xfrm>
            <a:off x="395536" y="943487"/>
            <a:ext cx="8208912" cy="1835181"/>
          </a:xfrm>
          <a:prstGeom prst="roundRect">
            <a:avLst>
              <a:gd name="adj" fmla="val 47836"/>
            </a:avLst>
          </a:prstGeom>
          <a:solidFill>
            <a:schemeClr val="bg1"/>
          </a:solidFill>
          <a:ln>
            <a:noFill/>
          </a:ln>
          <a:effectLst>
            <a:outerShdw blurRad="485457" dist="85583" dir="21540000" sx="101000" sy="101000" algn="tl" rotWithShape="0">
              <a:srgbClr val="4868D9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22AA6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b="1" dirty="0">
                <a:solidFill>
                  <a:srgbClr val="422AA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Задача:</a:t>
            </a:r>
            <a:r>
              <a:rPr lang="ru-RU" sz="2400" dirty="0">
                <a:solidFill>
                  <a:srgbClr val="422AA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создать прототип информационной системы для оценки профессиональных компетенций сотрудников.</a:t>
            </a:r>
            <a:endParaRPr lang="en-US" sz="2400" dirty="0">
              <a:solidFill>
                <a:srgbClr val="422AA6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0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747CF-138A-3A23-56AD-B04E36E7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5BE273-AEA5-A932-E5CD-6CE03977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11205-A2D9-A301-7D87-F681F8BB9D87}"/>
              </a:ext>
            </a:extLst>
          </p:cNvPr>
          <p:cNvSpPr txBox="1"/>
          <p:nvPr/>
        </p:nvSpPr>
        <p:spPr>
          <a:xfrm>
            <a:off x="150190" y="267494"/>
            <a:ext cx="9001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Возможные функции ИС:</a:t>
            </a:r>
            <a:endParaRPr lang="ru-RU" u="sng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ru-RU" b="1" dirty="0"/>
              <a:t>Анализ компетенций:</a:t>
            </a:r>
            <a:endParaRPr lang="ru-RU" dirty="0"/>
          </a:p>
          <a:p>
            <a:pPr lvl="1"/>
            <a:r>
              <a:rPr lang="ru-RU" dirty="0"/>
              <a:t>Формирование отчетов о сильных и слабых сторонах сотрудников.</a:t>
            </a:r>
          </a:p>
          <a:p>
            <a:pPr lvl="1"/>
            <a:r>
              <a:rPr lang="ru-RU" dirty="0"/>
              <a:t>Визуализация результатов в виде графиков и таблиц для удобства восприятия.</a:t>
            </a:r>
          </a:p>
          <a:p>
            <a:pPr lvl="0"/>
            <a:r>
              <a:rPr lang="ru-RU" b="1" dirty="0"/>
              <a:t>Индивидуальные планы развития:</a:t>
            </a:r>
            <a:endParaRPr lang="ru-RU" dirty="0"/>
          </a:p>
          <a:p>
            <a:pPr lvl="1"/>
            <a:r>
              <a:rPr lang="ru-RU" dirty="0"/>
              <a:t>Автоматическое создание индивидуальных планов обучения на основе результатов тестирования.</a:t>
            </a:r>
          </a:p>
          <a:p>
            <a:pPr lvl="1"/>
            <a:r>
              <a:rPr lang="ru-RU" dirty="0"/>
              <a:t>Рекомендации по обучающим курсам и тренингам.</a:t>
            </a:r>
          </a:p>
          <a:p>
            <a:pPr lvl="0"/>
            <a:r>
              <a:rPr lang="ru-RU" b="1" dirty="0"/>
              <a:t>Интеграция с HR-процессами:</a:t>
            </a:r>
            <a:endParaRPr lang="ru-RU" dirty="0"/>
          </a:p>
          <a:p>
            <a:pPr lvl="1"/>
            <a:r>
              <a:rPr lang="ru-RU" dirty="0"/>
              <a:t>Возможность хранения историй собеседований</a:t>
            </a:r>
          </a:p>
          <a:p>
            <a:pPr lvl="1"/>
            <a:r>
              <a:rPr lang="ru-RU" dirty="0"/>
              <a:t>Возможность оставлять комментарии</a:t>
            </a:r>
          </a:p>
          <a:p>
            <a:pPr lvl="0"/>
            <a:r>
              <a:rPr lang="ru-RU" b="1" dirty="0"/>
              <a:t>Мониторинг динамики развития:</a:t>
            </a:r>
            <a:endParaRPr lang="ru-RU" dirty="0"/>
          </a:p>
          <a:p>
            <a:pPr lvl="1"/>
            <a:r>
              <a:rPr lang="ru-RU" dirty="0"/>
              <a:t>Отслеживание изменений в уровне компетенций сотрудников со временем.</a:t>
            </a:r>
          </a:p>
          <a:p>
            <a:pPr lvl="1"/>
            <a:r>
              <a:rPr lang="ru-RU" dirty="0"/>
              <a:t>Возможность сравнения результатов между различными периодами.</a:t>
            </a:r>
          </a:p>
          <a:p>
            <a:pPr lvl="0"/>
            <a:r>
              <a:rPr lang="ru-RU" b="1" dirty="0"/>
              <a:t>Обратная связь и оценка:</a:t>
            </a:r>
            <a:endParaRPr lang="ru-RU" dirty="0"/>
          </a:p>
          <a:p>
            <a:pPr lvl="1"/>
            <a:r>
              <a:rPr lang="ru-RU" dirty="0"/>
              <a:t>Сбор отзывов от сотрудников о процессе оценки и обучения.</a:t>
            </a:r>
          </a:p>
          <a:p>
            <a:r>
              <a:rPr lang="ru-RU" dirty="0"/>
              <a:t>Опросы для оценки удовлетворенности сотрудников </a:t>
            </a:r>
            <a:r>
              <a:rPr lang="ru-RU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37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747CF-138A-3A23-56AD-B04E36E7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5BE273-AEA5-A932-E5CD-6CE03977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11205-A2D9-A301-7D87-F681F8BB9D87}"/>
              </a:ext>
            </a:extLst>
          </p:cNvPr>
          <p:cNvSpPr txBox="1"/>
          <p:nvPr/>
        </p:nvSpPr>
        <p:spPr>
          <a:xfrm>
            <a:off x="179512" y="57930"/>
            <a:ext cx="88436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sng" dirty="0"/>
              <a:t>Технологические аспекты</a:t>
            </a:r>
          </a:p>
          <a:p>
            <a:r>
              <a:rPr lang="ru-RU" b="1" dirty="0"/>
              <a:t>Платформа:</a:t>
            </a:r>
            <a:r>
              <a:rPr lang="ru-RU" dirty="0"/>
              <a:t> Веб-приложение с адаптивным дизайном.</a:t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Технологии:</a:t>
            </a:r>
            <a:r>
              <a:rPr lang="ru-RU" dirty="0"/>
              <a:t> </a:t>
            </a:r>
            <a:r>
              <a:rPr lang="ru-RU" dirty="0" err="1"/>
              <a:t>React</a:t>
            </a:r>
            <a:r>
              <a:rPr lang="ru-RU" dirty="0"/>
              <a:t> для </a:t>
            </a:r>
            <a:r>
              <a:rPr lang="ru-RU" dirty="0" err="1"/>
              <a:t>фронтенда</a:t>
            </a:r>
            <a:r>
              <a:rPr lang="ru-RU" dirty="0"/>
              <a:t>, Node.js или </a:t>
            </a:r>
            <a:r>
              <a:rPr lang="ru-RU" dirty="0" err="1"/>
              <a:t>Django</a:t>
            </a:r>
            <a:r>
              <a:rPr lang="ru-RU" dirty="0"/>
              <a:t>, или </a:t>
            </a:r>
            <a:r>
              <a:rPr lang="ru-RU" dirty="0" err="1"/>
              <a:t>FastAPI</a:t>
            </a:r>
            <a:r>
              <a:rPr lang="ru-RU" dirty="0"/>
              <a:t> для бэкенда, база данных </a:t>
            </a:r>
            <a:r>
              <a:rPr lang="ru-RU" dirty="0" err="1"/>
              <a:t>PostgreSQL</a:t>
            </a:r>
            <a:r>
              <a:rPr lang="ru-RU" dirty="0"/>
              <a:t> и др.</a:t>
            </a:r>
          </a:p>
          <a:p>
            <a:r>
              <a:rPr lang="ru-RU" b="1" dirty="0"/>
              <a:t>Цели решения с точки зрения руководителя</a:t>
            </a:r>
          </a:p>
          <a:p>
            <a:pPr lvl="0"/>
            <a:r>
              <a:rPr lang="ru-RU" dirty="0"/>
              <a:t>Рейтинг по итогам оценки навыков кандидатов, определение соответствия кандидатов требованиям должности.</a:t>
            </a:r>
          </a:p>
          <a:p>
            <a:r>
              <a:rPr lang="ru-RU" b="1" dirty="0"/>
              <a:t>Цели решения с точки зрения сотрудника</a:t>
            </a:r>
          </a:p>
          <a:p>
            <a:pPr lvl="0"/>
            <a:r>
              <a:rPr lang="ru-RU" dirty="0"/>
              <a:t>Показатели отчетности результатов приобретенных полученных навыков кандидатов, определение соответствия кандидатов требованиям должности и более.</a:t>
            </a:r>
          </a:p>
          <a:p>
            <a:pPr lvl="0"/>
            <a:r>
              <a:rPr lang="ru-RU" b="1" i="1" dirty="0"/>
              <a:t>Идентификация потребностей в обучении</a:t>
            </a:r>
            <a:r>
              <a:rPr lang="ru-RU" dirty="0"/>
              <a:t>: Позволяет выявить пробелы в знаниях и навыках сотрудников, что способствует планированию обучения и развития.</a:t>
            </a:r>
          </a:p>
          <a:p>
            <a:pPr lvl="0"/>
            <a:r>
              <a:rPr lang="ru-RU" b="1" i="1" dirty="0"/>
              <a:t>Создание индивидуальных планов развития</a:t>
            </a:r>
            <a:r>
              <a:rPr lang="ru-RU" dirty="0"/>
              <a:t>: Помогает разрабатывать персонализированные программы обучения для повышения квалификации.</a:t>
            </a:r>
          </a:p>
          <a:p>
            <a:pPr lvl="0"/>
            <a:r>
              <a:rPr lang="ru-RU" b="1" i="1" dirty="0"/>
              <a:t>Планирование карьерного пути</a:t>
            </a:r>
            <a:r>
              <a:rPr lang="ru-RU" dirty="0"/>
              <a:t>: Оценка компетенций помогает сотрудникам осознать свои сильные стороны и области для улучшения, что способствует их карьерному росту.</a:t>
            </a:r>
          </a:p>
          <a:p>
            <a:pPr lvl="0"/>
            <a:r>
              <a:rPr lang="ru-RU" dirty="0"/>
              <a:t>Высококвалифицированные сотрудники обеспечивают лучший сервис, что положительно сказывается на репутации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34341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747CF-138A-3A23-56AD-B04E36E7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5BE273-AEA5-A932-E5CD-6CE03977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11205-A2D9-A301-7D87-F681F8BB9D87}"/>
              </a:ext>
            </a:extLst>
          </p:cNvPr>
          <p:cNvSpPr txBox="1"/>
          <p:nvPr/>
        </p:nvSpPr>
        <p:spPr>
          <a:xfrm>
            <a:off x="179512" y="432703"/>
            <a:ext cx="903649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ru-RU" sz="1600" b="1" dirty="0"/>
              <a:t> </a:t>
            </a:r>
            <a:r>
              <a:rPr lang="ru-RU" sz="1600" b="1" u="sng" dirty="0"/>
              <a:t>Артефакты работы участников</a:t>
            </a:r>
          </a:p>
          <a:p>
            <a:r>
              <a:rPr lang="ru-RU" sz="1600" dirty="0"/>
              <a:t>Техническое задание на разработку системы, содержащее:</a:t>
            </a:r>
          </a:p>
          <a:p>
            <a:pPr lvl="0"/>
            <a:r>
              <a:rPr lang="ru-RU" sz="1600" b="1" dirty="0"/>
              <a:t>Введение</a:t>
            </a:r>
            <a:r>
              <a:rPr lang="ru-RU" sz="1600" dirty="0"/>
              <a:t>: описать цель и основные задачи ИС, а также указать контекст и ограничения проекта.</a:t>
            </a:r>
          </a:p>
          <a:p>
            <a:pPr lvl="1"/>
            <a:r>
              <a:rPr lang="ru-RU" sz="1600" dirty="0"/>
              <a:t>Разработать мнемосхему бизнес-процесса по ключевому функционалу</a:t>
            </a:r>
          </a:p>
          <a:p>
            <a:pPr lvl="0"/>
            <a:r>
              <a:rPr lang="ru-RU" sz="1600" b="1" dirty="0"/>
              <a:t>Описание требований</a:t>
            </a:r>
            <a:r>
              <a:rPr lang="ru-RU" sz="1600" dirty="0"/>
              <a:t>: подробно описать функциональные и нефункциональные требования к системе (указать количественные параметры системных требований)</a:t>
            </a:r>
          </a:p>
          <a:p>
            <a:pPr lvl="1"/>
            <a:r>
              <a:rPr lang="ru-RU" sz="1600" dirty="0"/>
              <a:t>Для описания требований в системе и сценариев действий пользователя в системе использовать либо </a:t>
            </a:r>
            <a:r>
              <a:rPr lang="ru-RU" sz="1600" dirty="0" err="1"/>
              <a:t>use</a:t>
            </a:r>
            <a:r>
              <a:rPr lang="ru-RU" sz="1600" dirty="0"/>
              <a:t> </a:t>
            </a:r>
            <a:r>
              <a:rPr lang="ru-RU" sz="1600" dirty="0" err="1"/>
              <a:t>case</a:t>
            </a:r>
            <a:r>
              <a:rPr lang="ru-RU" sz="1600" dirty="0"/>
              <a:t> либо </a:t>
            </a:r>
            <a:r>
              <a:rPr lang="ru-RU" sz="1600" dirty="0" err="1"/>
              <a:t>activity</a:t>
            </a:r>
            <a:r>
              <a:rPr lang="ru-RU" sz="1600" dirty="0"/>
              <a:t> </a:t>
            </a:r>
            <a:r>
              <a:rPr lang="ru-RU" sz="1600" dirty="0" err="1"/>
              <a:t>diagram</a:t>
            </a:r>
            <a:r>
              <a:rPr lang="ru-RU" sz="1600" dirty="0"/>
              <a:t> (UML)</a:t>
            </a:r>
          </a:p>
          <a:p>
            <a:pPr lvl="0"/>
            <a:r>
              <a:rPr lang="ru-RU" sz="1600" b="1" dirty="0"/>
              <a:t>Архитектура системы</a:t>
            </a:r>
            <a:r>
              <a:rPr lang="ru-RU" sz="1600" dirty="0"/>
              <a:t>: описать общую архитектуру системы, включая компоненты, модули, интерфейсы и их взаимодействие.</a:t>
            </a:r>
          </a:p>
          <a:p>
            <a:pPr lvl="1"/>
            <a:r>
              <a:rPr lang="ru-RU" sz="1600" dirty="0"/>
              <a:t>Взаимодействие между компонентами показать на </a:t>
            </a:r>
            <a:r>
              <a:rPr lang="ru-RU" sz="1600" dirty="0" err="1"/>
              <a:t>sequence</a:t>
            </a:r>
            <a:r>
              <a:rPr lang="ru-RU" sz="1600" dirty="0"/>
              <a:t>-диаграмме (в </a:t>
            </a:r>
            <a:r>
              <a:rPr lang="ru-RU" sz="1600" dirty="0" err="1"/>
              <a:t>т.ч</a:t>
            </a:r>
            <a:r>
              <a:rPr lang="ru-RU" sz="1600" dirty="0"/>
              <a:t>. интеграционные взаимодействия)</a:t>
            </a:r>
          </a:p>
          <a:p>
            <a:pPr lvl="1"/>
            <a:r>
              <a:rPr lang="ru-RU" sz="1600" dirty="0"/>
              <a:t>Разработать концептуальную модель данных для описания основных сущностей системы</a:t>
            </a:r>
          </a:p>
          <a:p>
            <a:pPr lvl="1"/>
            <a:r>
              <a:rPr lang="ru-RU" sz="1600" dirty="0" err="1"/>
              <a:t>State</a:t>
            </a:r>
            <a:r>
              <a:rPr lang="ru-RU" sz="1600" dirty="0"/>
              <a:t> </a:t>
            </a:r>
            <a:r>
              <a:rPr lang="ru-RU" sz="1600" dirty="0" err="1"/>
              <a:t>machine</a:t>
            </a:r>
            <a:r>
              <a:rPr lang="ru-RU" sz="1600" dirty="0"/>
              <a:t> для отображения статусной модели в системе</a:t>
            </a:r>
          </a:p>
          <a:p>
            <a:pPr lvl="1"/>
            <a:r>
              <a:rPr lang="ru-RU" sz="1600" dirty="0"/>
              <a:t>Описание набора данных (получаемых и отдаваемых системой) в рамках взаимодействия со смежными системами</a:t>
            </a:r>
          </a:p>
          <a:p>
            <a:pPr lvl="0"/>
            <a:r>
              <a:rPr lang="ru-RU" sz="1600" b="1" dirty="0"/>
              <a:t>Визуальный макет</a:t>
            </a:r>
            <a:r>
              <a:rPr lang="ru-RU" sz="1600" dirty="0"/>
              <a:t>: представить основные формы приложения (</a:t>
            </a:r>
            <a:r>
              <a:rPr lang="ru-RU" sz="1600" dirty="0" err="1"/>
              <a:t>Figma</a:t>
            </a:r>
            <a:r>
              <a:rPr lang="ru-RU" sz="1600" dirty="0"/>
              <a:t>, </a:t>
            </a:r>
            <a:r>
              <a:rPr lang="ru-RU" sz="1600" dirty="0" err="1"/>
              <a:t>Adobe</a:t>
            </a:r>
            <a:r>
              <a:rPr lang="ru-RU" sz="1600" dirty="0"/>
              <a:t> XD, аналоги)</a:t>
            </a:r>
          </a:p>
        </p:txBody>
      </p:sp>
    </p:spTree>
    <p:extLst>
      <p:ext uri="{BB962C8B-B14F-4D97-AF65-F5344CB8AC3E}">
        <p14:creationId xmlns:p14="http://schemas.microsoft.com/office/powerpoint/2010/main" val="122995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7047C9-603F-83EB-705E-D705065662D1}"/>
              </a:ext>
            </a:extLst>
          </p:cNvPr>
          <p:cNvSpPr txBox="1"/>
          <p:nvPr/>
        </p:nvSpPr>
        <p:spPr>
          <a:xfrm>
            <a:off x="1694528" y="118549"/>
            <a:ext cx="546196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даты</a:t>
            </a:r>
          </a:p>
        </p:txBody>
      </p: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62DE7A83-10D0-51AA-C543-EEF1F43EE35F}"/>
              </a:ext>
            </a:extLst>
          </p:cNvPr>
          <p:cNvCxnSpPr>
            <a:cxnSpLocks/>
            <a:stCxn id="13" idx="0"/>
            <a:endCxn id="11" idx="4"/>
          </p:cNvCxnSpPr>
          <p:nvPr/>
        </p:nvCxnSpPr>
        <p:spPr>
          <a:xfrm flipV="1">
            <a:off x="4703154" y="1332885"/>
            <a:ext cx="0" cy="629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E77B07-AC2C-4F94-886C-FCD39E0EC658}"/>
              </a:ext>
            </a:extLst>
          </p:cNvPr>
          <p:cNvSpPr txBox="1"/>
          <p:nvPr/>
        </p:nvSpPr>
        <p:spPr>
          <a:xfrm>
            <a:off x="8806970" y="4868729"/>
            <a:ext cx="26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48389-1D1A-44B4-9541-3C706D1E22FA}"/>
              </a:ext>
            </a:extLst>
          </p:cNvPr>
          <p:cNvSpPr txBox="1"/>
          <p:nvPr/>
        </p:nvSpPr>
        <p:spPr>
          <a:xfrm>
            <a:off x="3575103" y="1032102"/>
            <a:ext cx="9649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13.10.2025</a:t>
            </a:r>
            <a:endParaRPr lang="ru-RU" sz="135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5A5D73-4F9E-4415-ACA4-3F4ECCEA92E4}"/>
              </a:ext>
            </a:extLst>
          </p:cNvPr>
          <p:cNvSpPr txBox="1"/>
          <p:nvPr/>
        </p:nvSpPr>
        <p:spPr>
          <a:xfrm>
            <a:off x="4833278" y="972843"/>
            <a:ext cx="30662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Презентация кейсов хакатона. </a:t>
            </a:r>
            <a:r>
              <a:rPr lang="ru-RU" sz="1350" dirty="0">
                <a:latin typeface="Times New Roman" panose="02020603050405020304" pitchFamily="18" charset="0"/>
              </a:rPr>
              <a:t>Установка на работу.</a:t>
            </a:r>
            <a:endParaRPr lang="ru-RU" sz="13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4D2FAA-0503-44D5-878B-BA0BB658C959}"/>
              </a:ext>
            </a:extLst>
          </p:cNvPr>
          <p:cNvSpPr txBox="1"/>
          <p:nvPr/>
        </p:nvSpPr>
        <p:spPr>
          <a:xfrm>
            <a:off x="2728757" y="2051721"/>
            <a:ext cx="190727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13.10.2025-27.10.2025</a:t>
            </a:r>
            <a:endParaRPr lang="en-US" sz="135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E7FAF6-4290-4A50-8101-779BEC95339A}"/>
              </a:ext>
            </a:extLst>
          </p:cNvPr>
          <p:cNvSpPr txBox="1"/>
          <p:nvPr/>
        </p:nvSpPr>
        <p:spPr>
          <a:xfrm>
            <a:off x="4882269" y="1870485"/>
            <a:ext cx="26420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в группах. Обсуждение и консультация промежуточных результатов в СЭО.</a:t>
            </a:r>
            <a:endParaRPr lang="ru-RU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B44B0C-61BF-42BA-BA3E-A674967B4AD6}"/>
              </a:ext>
            </a:extLst>
          </p:cNvPr>
          <p:cNvSpPr txBox="1"/>
          <p:nvPr/>
        </p:nvSpPr>
        <p:spPr>
          <a:xfrm>
            <a:off x="2999877" y="2932422"/>
            <a:ext cx="1540148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27.10.2025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</a:rPr>
              <a:t>Загрузка до 20.00</a:t>
            </a:r>
            <a:endParaRPr lang="ru-RU" sz="1350" b="1" dirty="0"/>
          </a:p>
          <a:p>
            <a:pPr algn="ctr"/>
            <a:endParaRPr lang="ru-RU" sz="135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65D219-E2CC-49BE-9570-C84DFE7E0575}"/>
              </a:ext>
            </a:extLst>
          </p:cNvPr>
          <p:cNvSpPr txBox="1"/>
          <p:nvPr/>
        </p:nvSpPr>
        <p:spPr>
          <a:xfrm>
            <a:off x="4924391" y="2975874"/>
            <a:ext cx="410080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конкурсных работ и презентаций.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073659-8C7E-4E84-B975-0D717657D685}"/>
              </a:ext>
            </a:extLst>
          </p:cNvPr>
          <p:cNvSpPr txBox="1"/>
          <p:nvPr/>
        </p:nvSpPr>
        <p:spPr>
          <a:xfrm>
            <a:off x="3512223" y="3902752"/>
            <a:ext cx="9649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28.10.2025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</a:rPr>
              <a:t>13.00</a:t>
            </a:r>
            <a:endParaRPr lang="ru-RU" sz="135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411336-9FFC-4794-8C2C-4169C646D9EF}"/>
              </a:ext>
            </a:extLst>
          </p:cNvPr>
          <p:cNvSpPr txBox="1"/>
          <p:nvPr/>
        </p:nvSpPr>
        <p:spPr>
          <a:xfrm>
            <a:off x="4834270" y="3865057"/>
            <a:ext cx="440846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Представление командами результатов выполненных работ.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BA5380C-EEF7-451B-AA04-45EED928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3" y="1226214"/>
            <a:ext cx="817655" cy="760443"/>
          </a:xfrm>
          <a:prstGeom prst="rect">
            <a:avLst/>
          </a:prstGeom>
        </p:spPr>
      </p:pic>
      <p:pic>
        <p:nvPicPr>
          <p:cNvPr id="52" name="Picture 4" descr="https://ip-awards.ru/upload/gazprom-neft-_concept-energy-2023_-_blue_-_RU_.png">
            <a:extLst>
              <a:ext uri="{FF2B5EF4-FFF2-40B4-BE49-F238E27FC236}">
                <a16:creationId xmlns:a16="http://schemas.microsoft.com/office/drawing/2014/main" id="{92F688C5-89AE-4157-BF55-BC69BDB1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1" y="1226214"/>
            <a:ext cx="1435020" cy="3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4497BFA-C565-46A5-A4A1-0BC85045A48B}"/>
              </a:ext>
            </a:extLst>
          </p:cNvPr>
          <p:cNvSpPr txBox="1"/>
          <p:nvPr/>
        </p:nvSpPr>
        <p:spPr>
          <a:xfrm>
            <a:off x="397915" y="673926"/>
            <a:ext cx="235414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Golos Text VF DemiBold" pitchFamily="2" charset="0"/>
                <a:ea typeface="Golos Text VF DemiBold" pitchFamily="2" charset="0"/>
              </a:rPr>
              <a:t>Индустриальные партнеры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AE155CE-EF4F-46C8-9235-C9C8813CF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483" y="2922144"/>
            <a:ext cx="1093943" cy="429529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4CAC1CDD-F323-43D2-852D-D75E84AEEF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4" y="2892039"/>
            <a:ext cx="1145879" cy="49416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8D24D8E-1FED-4F52-AD4E-649C3BDD48BB}"/>
              </a:ext>
            </a:extLst>
          </p:cNvPr>
          <p:cNvSpPr txBox="1"/>
          <p:nvPr/>
        </p:nvSpPr>
        <p:spPr>
          <a:xfrm>
            <a:off x="128850" y="2353661"/>
            <a:ext cx="271426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Golos Text VF DemiBold" pitchFamily="2" charset="0"/>
                <a:ea typeface="Golos Text VF DemiBold" pitchFamily="2" charset="0"/>
              </a:rPr>
              <a:t>Партнеры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77AA3E-CFE7-1276-6B14-4A236AB1A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354" y="4300278"/>
            <a:ext cx="1144203" cy="3385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EF265F-5CF0-52BE-E81B-DABBFE7C6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354" y="3777172"/>
            <a:ext cx="1759429" cy="3156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80B66F-2AC9-5970-EE78-8434635E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BEC1BDC9-0DB5-89AA-2B10-4917974EA6E3}"/>
              </a:ext>
            </a:extLst>
          </p:cNvPr>
          <p:cNvSpPr/>
          <p:nvPr/>
        </p:nvSpPr>
        <p:spPr>
          <a:xfrm>
            <a:off x="4542410" y="1008266"/>
            <a:ext cx="321488" cy="324619"/>
          </a:xfrm>
          <a:prstGeom prst="ellipse">
            <a:avLst/>
          </a:prstGeom>
          <a:solidFill>
            <a:srgbClr val="422AA6"/>
          </a:solidFill>
          <a:ln>
            <a:solidFill>
              <a:srgbClr val="5336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E4D6FB3-85AD-372C-4DDA-347AB73709EE}"/>
              </a:ext>
            </a:extLst>
          </p:cNvPr>
          <p:cNvSpPr/>
          <p:nvPr/>
        </p:nvSpPr>
        <p:spPr>
          <a:xfrm>
            <a:off x="4542410" y="1962092"/>
            <a:ext cx="321488" cy="324619"/>
          </a:xfrm>
          <a:prstGeom prst="ellipse">
            <a:avLst/>
          </a:prstGeom>
          <a:solidFill>
            <a:srgbClr val="422AA6"/>
          </a:solidFill>
          <a:ln>
            <a:solidFill>
              <a:srgbClr val="5336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4E31C4D-E22F-92DB-4BBD-84DBA53173C3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flipV="1">
            <a:off x="4700767" y="2286711"/>
            <a:ext cx="2387" cy="645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9634EE3D-F031-15FB-A342-AA4E8B22EDDB}"/>
              </a:ext>
            </a:extLst>
          </p:cNvPr>
          <p:cNvSpPr/>
          <p:nvPr/>
        </p:nvSpPr>
        <p:spPr>
          <a:xfrm>
            <a:off x="4540023" y="2932422"/>
            <a:ext cx="321488" cy="324619"/>
          </a:xfrm>
          <a:prstGeom prst="ellipse">
            <a:avLst/>
          </a:prstGeom>
          <a:solidFill>
            <a:srgbClr val="422AA6"/>
          </a:solidFill>
          <a:ln>
            <a:solidFill>
              <a:srgbClr val="5336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0906690-11CF-ECEF-4B58-6149E561E29C}"/>
              </a:ext>
            </a:extLst>
          </p:cNvPr>
          <p:cNvCxnSpPr>
            <a:cxnSpLocks/>
            <a:stCxn id="21" idx="0"/>
            <a:endCxn id="15" idx="4"/>
          </p:cNvCxnSpPr>
          <p:nvPr/>
        </p:nvCxnSpPr>
        <p:spPr>
          <a:xfrm flipV="1">
            <a:off x="4700767" y="3257041"/>
            <a:ext cx="0" cy="645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3CCD3113-3290-E2EB-B49B-8B4C4E18958F}"/>
              </a:ext>
            </a:extLst>
          </p:cNvPr>
          <p:cNvSpPr/>
          <p:nvPr/>
        </p:nvSpPr>
        <p:spPr>
          <a:xfrm>
            <a:off x="4540023" y="3902752"/>
            <a:ext cx="321488" cy="324619"/>
          </a:xfrm>
          <a:prstGeom prst="ellipse">
            <a:avLst/>
          </a:prstGeom>
          <a:solidFill>
            <a:srgbClr val="422AA6"/>
          </a:solidFill>
          <a:ln>
            <a:solidFill>
              <a:srgbClr val="5336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4786" y="1675322"/>
            <a:ext cx="1101691" cy="114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13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</TotalTime>
  <Words>225</Words>
  <Application>Microsoft Office PowerPoint</Application>
  <PresentationFormat>Экран (16:9)</PresentationFormat>
  <Paragraphs>63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Golos Text DemiBold</vt:lpstr>
      <vt:lpstr>Golos Text VF DemiBold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Mila Golovchenko</dc:creator>
  <cp:lastModifiedBy>Student</cp:lastModifiedBy>
  <cp:revision>163</cp:revision>
  <dcterms:created xsi:type="dcterms:W3CDTF">2016-02-04T14:29:49Z</dcterms:created>
  <dcterms:modified xsi:type="dcterms:W3CDTF">2025-10-10T06:51:07Z</dcterms:modified>
</cp:coreProperties>
</file>