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sldIdLst>
    <p:sldId id="265" r:id="rId5"/>
    <p:sldId id="257" r:id="rId6"/>
    <p:sldId id="261" r:id="rId7"/>
    <p:sldId id="266" r:id="rId8"/>
    <p:sldId id="263" r:id="rId9"/>
    <p:sldId id="264" r:id="rId10"/>
  </p:sldIdLst>
  <p:sldSz cx="18288000" cy="10287000"/>
  <p:notesSz cx="6858000" cy="9144000"/>
  <p:embeddedFontLst>
    <p:embeddedFont>
      <p:font typeface="ドットゴシック 12" panose="020B0600070205080204" charset="-128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iwi Maru" panose="00000500000000000000" pitchFamily="2" charset="-128"/>
      <p:regular r:id="rId17"/>
    </p:embeddedFont>
    <p:embeddedFont>
      <p:font typeface="游ゴシック" panose="020B0400000000000000" pitchFamily="50" charset="-128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FF72"/>
    <a:srgbClr val="94F49D"/>
    <a:srgbClr val="89FF94"/>
    <a:srgbClr val="27B735"/>
    <a:srgbClr val="395542"/>
    <a:srgbClr val="E0AEF4"/>
    <a:srgbClr val="9BB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13D0A-4990-4BED-8DF5-E339C2328A4A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4AA-CF27-447A-A689-96D0E99964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57F2DEF5-FE5E-4114-9F89-EDE41C568723}"/>
              </a:ext>
            </a:extLst>
          </p:cNvPr>
          <p:cNvGrpSpPr/>
          <p:nvPr/>
        </p:nvGrpSpPr>
        <p:grpSpPr>
          <a:xfrm>
            <a:off x="0" y="266699"/>
            <a:ext cx="5181600" cy="2474969"/>
            <a:chOff x="-152399" y="266700"/>
            <a:chExt cx="5181600" cy="2474969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0F6494A7-BCE3-41D0-B907-64DD57DD2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399" y="727727"/>
              <a:ext cx="5181600" cy="2013942"/>
            </a:xfrm>
            <a:prstGeom prst="rect">
              <a:avLst/>
            </a:prstGeom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589690D-709A-40AB-B0A2-301ED0111E4E}"/>
                </a:ext>
              </a:extLst>
            </p:cNvPr>
            <p:cNvSpPr txBox="1"/>
            <p:nvPr/>
          </p:nvSpPr>
          <p:spPr>
            <a:xfrm>
              <a:off x="152400" y="266700"/>
              <a:ext cx="1881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○○○○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46B16EA-8224-48B1-9469-DE94F84C6D35}"/>
              </a:ext>
            </a:extLst>
          </p:cNvPr>
          <p:cNvGrpSpPr/>
          <p:nvPr/>
        </p:nvGrpSpPr>
        <p:grpSpPr>
          <a:xfrm>
            <a:off x="13393057" y="2664605"/>
            <a:ext cx="4876800" cy="2291255"/>
            <a:chOff x="13411200" y="2395045"/>
            <a:chExt cx="4876800" cy="2291255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9F7F01BA-D2EC-444C-A040-428B075E2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1200" y="2790825"/>
              <a:ext cx="4876800" cy="1895475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815DEC3-588C-44D5-A4CA-B577320C706E}"/>
                </a:ext>
              </a:extLst>
            </p:cNvPr>
            <p:cNvSpPr txBox="1"/>
            <p:nvPr/>
          </p:nvSpPr>
          <p:spPr>
            <a:xfrm>
              <a:off x="16172543" y="2395045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××××</a:t>
              </a:r>
              <a:endParaRPr kumimoji="1" lang="ja-JP" altLang="en-US" sz="3200" dirty="0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297EC4E0-575A-468E-A2F2-2F7F8B2D9887}"/>
              </a:ext>
            </a:extLst>
          </p:cNvPr>
          <p:cNvGrpSpPr/>
          <p:nvPr/>
        </p:nvGrpSpPr>
        <p:grpSpPr>
          <a:xfrm>
            <a:off x="25400" y="5879053"/>
            <a:ext cx="5181600" cy="2476247"/>
            <a:chOff x="-152399" y="265422"/>
            <a:chExt cx="5181600" cy="2476247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42536A57-330E-451A-9F5C-3651F6A8E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399" y="727727"/>
              <a:ext cx="5181600" cy="2013942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E261A3B-8128-4012-BA1E-D69A399CF34C}"/>
                </a:ext>
              </a:extLst>
            </p:cNvPr>
            <p:cNvSpPr txBox="1"/>
            <p:nvPr/>
          </p:nvSpPr>
          <p:spPr>
            <a:xfrm>
              <a:off x="127000" y="265422"/>
              <a:ext cx="1881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チーム名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0C862E8F-3DA1-4C17-8059-5DCEA84705FC}"/>
              </a:ext>
            </a:extLst>
          </p:cNvPr>
          <p:cNvGrpSpPr/>
          <p:nvPr/>
        </p:nvGrpSpPr>
        <p:grpSpPr>
          <a:xfrm>
            <a:off x="13385800" y="7770525"/>
            <a:ext cx="4876800" cy="2291255"/>
            <a:chOff x="13411200" y="2395045"/>
            <a:chExt cx="4876800" cy="2291255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5333B57D-9243-4A16-8F93-812A7685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1200" y="2790825"/>
              <a:ext cx="4876800" cy="1895475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0D2DAAFC-8830-4FE6-93CE-664CDD1A4F72}"/>
                </a:ext>
              </a:extLst>
            </p:cNvPr>
            <p:cNvSpPr txBox="1"/>
            <p:nvPr/>
          </p:nvSpPr>
          <p:spPr>
            <a:xfrm>
              <a:off x="16172543" y="2395045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メンバー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CA70300-ADFD-4361-AEE3-16B3B75C3704}"/>
              </a:ext>
            </a:extLst>
          </p:cNvPr>
          <p:cNvGrpSpPr/>
          <p:nvPr/>
        </p:nvGrpSpPr>
        <p:grpSpPr>
          <a:xfrm>
            <a:off x="3505200" y="1123801"/>
            <a:ext cx="12039600" cy="7124998"/>
            <a:chOff x="6096000" y="135003"/>
            <a:chExt cx="12039600" cy="7124998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D81118CC-4386-46B7-BEF1-C6FF1E4B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5003"/>
              <a:ext cx="12039600" cy="7124998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0D2838BB-0EE4-46A6-8372-60F8ADEBC2D7}"/>
                </a:ext>
              </a:extLst>
            </p:cNvPr>
            <p:cNvSpPr txBox="1"/>
            <p:nvPr/>
          </p:nvSpPr>
          <p:spPr>
            <a:xfrm>
              <a:off x="7201072" y="1527677"/>
              <a:ext cx="9829456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3800" spc="600" dirty="0">
                  <a:latin typeface="Kiwi Maru" panose="00000500000000000000" pitchFamily="2" charset="-128"/>
                  <a:ea typeface="Kiwi Maru" panose="00000500000000000000" pitchFamily="2" charset="-128"/>
                </a:rPr>
                <a:t>AGS</a:t>
              </a:r>
              <a:r>
                <a:rPr kumimoji="1" lang="ja-JP" altLang="en-US" sz="13800" spc="600" dirty="0">
                  <a:latin typeface="Kiwi Maru" panose="00000500000000000000" pitchFamily="2" charset="-128"/>
                  <a:ea typeface="Kiwi Maru" panose="00000500000000000000" pitchFamily="2" charset="-128"/>
                </a:rPr>
                <a:t>中間</a:t>
              </a:r>
              <a:endParaRPr kumimoji="1" lang="en-US" altLang="ja-JP" sz="13800" spc="600" dirty="0">
                <a:latin typeface="Kiwi Maru" panose="00000500000000000000" pitchFamily="2" charset="-128"/>
                <a:ea typeface="Kiwi Maru" panose="00000500000000000000" pitchFamily="2" charset="-128"/>
              </a:endParaRPr>
            </a:p>
            <a:p>
              <a:pPr algn="ctr"/>
              <a:r>
                <a:rPr kumimoji="1" lang="ja-JP" altLang="en-US" sz="13800" spc="600" dirty="0">
                  <a:latin typeface="Kiwi Maru" panose="00000500000000000000" pitchFamily="2" charset="-128"/>
                  <a:ea typeface="Kiwi Maru" panose="00000500000000000000" pitchFamily="2" charset="-128"/>
                </a:rPr>
                <a:t>発表会</a:t>
              </a:r>
            </a:p>
          </p:txBody>
        </p:sp>
      </p:grpSp>
      <p:sp>
        <p:nvSpPr>
          <p:cNvPr id="18" name="TextBox 32">
            <a:extLst>
              <a:ext uri="{FF2B5EF4-FFF2-40B4-BE49-F238E27FC236}">
                <a16:creationId xmlns:a16="http://schemas.microsoft.com/office/drawing/2014/main" id="{73875297-C86C-4401-8306-0AB3A8AF3492}"/>
              </a:ext>
            </a:extLst>
          </p:cNvPr>
          <p:cNvSpPr txBox="1"/>
          <p:nvPr/>
        </p:nvSpPr>
        <p:spPr>
          <a:xfrm>
            <a:off x="-2341419" y="6612720"/>
            <a:ext cx="9864437" cy="1009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altLang="ja-JP" sz="5949" dirty="0" err="1">
                <a:ea typeface="ドットゴシック 12"/>
              </a:rPr>
              <a:t>HappyCat</a:t>
            </a:r>
            <a:endParaRPr lang="en-US" sz="5949" dirty="0">
              <a:ea typeface="ドットゴシック 12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C82794-E910-4C88-A9D0-F6CE678FC159}"/>
              </a:ext>
            </a:extLst>
          </p:cNvPr>
          <p:cNvSpPr txBox="1"/>
          <p:nvPr/>
        </p:nvSpPr>
        <p:spPr>
          <a:xfrm>
            <a:off x="14191343" y="8551011"/>
            <a:ext cx="328022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950" dirty="0"/>
              <a:t>松下遥城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F4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2">
            <a:extLst>
              <a:ext uri="{FF2B5EF4-FFF2-40B4-BE49-F238E27FC236}">
                <a16:creationId xmlns:a16="http://schemas.microsoft.com/office/drawing/2014/main" id="{1F3D3AE2-34C0-4A3C-86B2-316CCEE438A0}"/>
              </a:ext>
            </a:extLst>
          </p:cNvPr>
          <p:cNvSpPr txBox="1"/>
          <p:nvPr/>
        </p:nvSpPr>
        <p:spPr>
          <a:xfrm>
            <a:off x="2658022" y="1889494"/>
            <a:ext cx="13182601" cy="1197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altLang="ja-JP" sz="11500" dirty="0">
                <a:latin typeface="Kiwi Maru" panose="00000500000000000000" pitchFamily="2" charset="-128"/>
                <a:ea typeface="Kiwi Maru" panose="00000500000000000000" pitchFamily="2" charset="-128"/>
              </a:rPr>
              <a:t>Bot</a:t>
            </a:r>
            <a:r>
              <a:rPr lang="ja-JP" altLang="en-US" sz="11500" dirty="0">
                <a:latin typeface="Kiwi Maru" panose="00000500000000000000" pitchFamily="2" charset="-128"/>
                <a:ea typeface="Kiwi Maru" panose="00000500000000000000" pitchFamily="2" charset="-128"/>
              </a:rPr>
              <a:t> </a:t>
            </a:r>
            <a:r>
              <a:rPr lang="en-US" altLang="ja-JP" sz="11500" dirty="0">
                <a:latin typeface="Kiwi Maru" panose="00000500000000000000" pitchFamily="2" charset="-128"/>
                <a:ea typeface="Kiwi Maru" panose="00000500000000000000" pitchFamily="2" charset="-128"/>
              </a:rPr>
              <a:t>Simulator</a:t>
            </a:r>
            <a:endParaRPr lang="en-US" sz="11500" dirty="0">
              <a:latin typeface="Kiwi Maru" panose="00000500000000000000" pitchFamily="2" charset="-128"/>
              <a:ea typeface="Kiwi Maru" panose="00000500000000000000" pitchFamily="2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596867B-6B33-41D2-9A5D-EA68681A7129}"/>
              </a:ext>
            </a:extLst>
          </p:cNvPr>
          <p:cNvSpPr/>
          <p:nvPr/>
        </p:nvSpPr>
        <p:spPr>
          <a:xfrm>
            <a:off x="3039022" y="3935310"/>
            <a:ext cx="12420600" cy="2812478"/>
          </a:xfrm>
          <a:prstGeom prst="rect">
            <a:avLst/>
          </a:prstGeom>
          <a:solidFill>
            <a:srgbClr val="E0AEF4">
              <a:alpha val="35686"/>
            </a:srgb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+mj-ea"/>
                <a:ea typeface="+mj-ea"/>
              </a:rPr>
              <a:t>クイズや心理テスト等を話してくれる</a:t>
            </a:r>
            <a:endParaRPr kumimoji="1" lang="en-US" altLang="ja-JP" sz="48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+mj-ea"/>
                <a:ea typeface="+mj-ea"/>
              </a:rPr>
              <a:t>チャットボットを製作しました。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255FE30-B547-4FF0-A9B1-DF96CF4E0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97" y="7594539"/>
            <a:ext cx="1981201" cy="198120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E2DF7A-B967-4A25-B5E7-6A79CBCD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594539"/>
            <a:ext cx="1981200" cy="19812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605A929-5893-4515-9613-A5DC756BD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503" y="7594539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 txBox="1"/>
          <p:nvPr/>
        </p:nvSpPr>
        <p:spPr>
          <a:xfrm>
            <a:off x="1594969" y="7917535"/>
            <a:ext cx="3086101" cy="366475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1820"/>
              </a:lnSpc>
            </a:pPr>
            <a:endParaRPr lang="en-US" sz="1300" u="sng" dirty="0">
              <a:solidFill>
                <a:srgbClr val="FFFFFF"/>
              </a:solidFill>
              <a:ea typeface="ドットゴシック 1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8B0D4-F49D-47EE-A264-A108F70F1938}"/>
              </a:ext>
            </a:extLst>
          </p:cNvPr>
          <p:cNvSpPr txBox="1"/>
          <p:nvPr/>
        </p:nvSpPr>
        <p:spPr>
          <a:xfrm>
            <a:off x="6166865" y="1028700"/>
            <a:ext cx="11092436" cy="1103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48"/>
              </a:lnSpc>
            </a:pPr>
            <a:r>
              <a:rPr lang="ja-JP" altLang="en-US" sz="8000" dirty="0">
                <a:latin typeface="Kiwi Maru" panose="00000500000000000000" pitchFamily="2" charset="-128"/>
                <a:ea typeface="Kiwi Maru" panose="00000500000000000000" pitchFamily="2" charset="-128"/>
              </a:rPr>
              <a:t>ゲームルールなど</a:t>
            </a:r>
            <a:endParaRPr lang="en-US" sz="8000" dirty="0">
              <a:latin typeface="Kiwi Maru" panose="00000500000000000000" pitchFamily="2" charset="-128"/>
              <a:ea typeface="Kiwi Maru" panose="000005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079B7B-3E78-49AF-8F09-8F9F3D4B7E00}"/>
              </a:ext>
            </a:extLst>
          </p:cNvPr>
          <p:cNvSpPr/>
          <p:nvPr/>
        </p:nvSpPr>
        <p:spPr>
          <a:xfrm>
            <a:off x="6477000" y="2954105"/>
            <a:ext cx="10782300" cy="4094396"/>
          </a:xfrm>
          <a:prstGeom prst="rect">
            <a:avLst/>
          </a:prstGeom>
          <a:solidFill>
            <a:srgbClr val="E0AEF4">
              <a:alpha val="35686"/>
            </a:srgb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チャットボットが出題してくる</a:t>
            </a:r>
            <a:endParaRPr kumimoji="1" lang="en-US" altLang="ja-JP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クイズや質問に答えるだけで</a:t>
            </a:r>
            <a:r>
              <a:rPr kumimoji="1" lang="en-US" altLang="ja-JP" sz="6000" dirty="0">
                <a:solidFill>
                  <a:schemeClr val="tx1"/>
                </a:solidFill>
                <a:latin typeface="+mj-ea"/>
                <a:ea typeface="+mj-ea"/>
              </a:rPr>
              <a:t>OK</a:t>
            </a:r>
          </a:p>
          <a:p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C519334-98E9-4712-866F-3F8A8C2B8A5A}"/>
              </a:ext>
            </a:extLst>
          </p:cNvPr>
          <p:cNvGrpSpPr/>
          <p:nvPr/>
        </p:nvGrpSpPr>
        <p:grpSpPr>
          <a:xfrm>
            <a:off x="6321932" y="7870527"/>
            <a:ext cx="11092436" cy="1837568"/>
            <a:chOff x="6321932" y="7870527"/>
            <a:chExt cx="11092436" cy="1837568"/>
          </a:xfrm>
        </p:grpSpPr>
        <p:sp>
          <p:nvSpPr>
            <p:cNvPr id="3" name="Freeform 3"/>
            <p:cNvSpPr/>
            <p:nvPr/>
          </p:nvSpPr>
          <p:spPr>
            <a:xfrm>
              <a:off x="6321932" y="7870527"/>
              <a:ext cx="11092436" cy="1837568"/>
            </a:xfrm>
            <a:custGeom>
              <a:avLst/>
              <a:gdLst/>
              <a:ahLst/>
              <a:cxnLst/>
              <a:rect l="l" t="t" r="r" b="b"/>
              <a:pathLst>
                <a:path w="2921465" h="483969">
                  <a:moveTo>
                    <a:pt x="34199" y="0"/>
                  </a:moveTo>
                  <a:lnTo>
                    <a:pt x="2887265" y="0"/>
                  </a:lnTo>
                  <a:cubicBezTo>
                    <a:pt x="2896335" y="0"/>
                    <a:pt x="2905034" y="3603"/>
                    <a:pt x="2911448" y="10017"/>
                  </a:cubicBezTo>
                  <a:cubicBezTo>
                    <a:pt x="2917861" y="16430"/>
                    <a:pt x="2921465" y="25129"/>
                    <a:pt x="2921465" y="34199"/>
                  </a:cubicBezTo>
                  <a:lnTo>
                    <a:pt x="2921465" y="449769"/>
                  </a:lnTo>
                  <a:cubicBezTo>
                    <a:pt x="2921465" y="468657"/>
                    <a:pt x="2906153" y="483969"/>
                    <a:pt x="2887265" y="483969"/>
                  </a:cubicBezTo>
                  <a:lnTo>
                    <a:pt x="34199" y="483969"/>
                  </a:lnTo>
                  <a:cubicBezTo>
                    <a:pt x="25129" y="483969"/>
                    <a:pt x="16430" y="480366"/>
                    <a:pt x="10017" y="473952"/>
                  </a:cubicBezTo>
                  <a:cubicBezTo>
                    <a:pt x="3603" y="467538"/>
                    <a:pt x="0" y="458840"/>
                    <a:pt x="0" y="449769"/>
                  </a:cubicBezTo>
                  <a:lnTo>
                    <a:pt x="0" y="34199"/>
                  </a:lnTo>
                  <a:cubicBezTo>
                    <a:pt x="0" y="15312"/>
                    <a:pt x="15312" y="0"/>
                    <a:pt x="34199" y="0"/>
                  </a:cubicBezTo>
                  <a:close/>
                </a:path>
              </a:pathLst>
            </a:custGeom>
            <a:gradFill flip="none" rotWithShape="1">
              <a:gsLst>
                <a:gs pos="92000">
                  <a:srgbClr val="999999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762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7B03D2F-B2DA-4C75-84A0-33F0A3D6EECC}"/>
                </a:ext>
              </a:extLst>
            </p:cNvPr>
            <p:cNvSpPr txBox="1"/>
            <p:nvPr/>
          </p:nvSpPr>
          <p:spPr>
            <a:xfrm>
              <a:off x="6781800" y="8332111"/>
              <a:ext cx="7162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>
                  <a:solidFill>
                    <a:srgbClr val="63FF72"/>
                  </a:solidFill>
                </a:rPr>
                <a:t>スタンプも打てるよ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68188E9-1E31-4F13-A445-F0425E825082}"/>
              </a:ext>
            </a:extLst>
          </p:cNvPr>
          <p:cNvGrpSpPr/>
          <p:nvPr/>
        </p:nvGrpSpPr>
        <p:grpSpPr>
          <a:xfrm>
            <a:off x="302132" y="2954105"/>
            <a:ext cx="5376405" cy="6753990"/>
            <a:chOff x="302132" y="2954105"/>
            <a:chExt cx="5376405" cy="675399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D98A064-9331-4674-9ED0-A75527DF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32" y="2954105"/>
              <a:ext cx="5376405" cy="6753990"/>
            </a:xfrm>
            <a:prstGeom prst="rect">
              <a:avLst/>
            </a:prstGeom>
          </p:spPr>
        </p:pic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30661EB-2724-4BAC-85A4-9E4D59A592DE}"/>
                </a:ext>
              </a:extLst>
            </p:cNvPr>
            <p:cNvGrpSpPr/>
            <p:nvPr/>
          </p:nvGrpSpPr>
          <p:grpSpPr>
            <a:xfrm>
              <a:off x="620289" y="3763759"/>
              <a:ext cx="3189712" cy="1608341"/>
              <a:chOff x="-152399" y="254109"/>
              <a:chExt cx="5181600" cy="2487560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07C48230-3D12-4AA3-AFA2-8ADC12482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2399" y="727727"/>
                <a:ext cx="5181600" cy="2013942"/>
              </a:xfrm>
              <a:prstGeom prst="rect">
                <a:avLst/>
              </a:prstGeom>
            </p:spPr>
          </p:pic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E694D27-C26A-4713-8B95-139047C9C0EB}"/>
                  </a:ext>
                </a:extLst>
              </p:cNvPr>
              <p:cNvSpPr txBox="1"/>
              <p:nvPr/>
            </p:nvSpPr>
            <p:spPr>
              <a:xfrm>
                <a:off x="-28301" y="254109"/>
                <a:ext cx="3225512" cy="714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○○○○</a:t>
                </a: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B2BE429-7D5D-40E0-A5A9-C18B101E59D2}"/>
                </a:ext>
              </a:extLst>
            </p:cNvPr>
            <p:cNvGrpSpPr/>
            <p:nvPr/>
          </p:nvGrpSpPr>
          <p:grpSpPr>
            <a:xfrm>
              <a:off x="2222695" y="5540514"/>
              <a:ext cx="3189712" cy="1705815"/>
              <a:chOff x="13411200" y="2395045"/>
              <a:chExt cx="4876800" cy="2291255"/>
            </a:xfrm>
          </p:grpSpPr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82A329BD-1E32-40EA-85C4-16571473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11200" y="2790825"/>
                <a:ext cx="4876800" cy="1895475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24D21E8-5896-4563-ADD5-9C7F4C46420C}"/>
                  </a:ext>
                </a:extLst>
              </p:cNvPr>
              <p:cNvSpPr txBox="1"/>
              <p:nvPr/>
            </p:nvSpPr>
            <p:spPr>
              <a:xfrm>
                <a:off x="15813094" y="2395045"/>
                <a:ext cx="2188250" cy="62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××××</a:t>
                </a:r>
                <a:endParaRPr kumimoji="1" lang="ja-JP" altLang="en-US" sz="2400" dirty="0"/>
              </a:p>
            </p:txBody>
          </p:sp>
        </p:grp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C06755C-594C-4C15-A973-8A04231F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506" y="7340575"/>
              <a:ext cx="1719262" cy="1993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 txBox="1"/>
          <p:nvPr/>
        </p:nvSpPr>
        <p:spPr>
          <a:xfrm>
            <a:off x="1594969" y="7917535"/>
            <a:ext cx="3086101" cy="366475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ctr">
              <a:lnSpc>
                <a:spcPts val="1820"/>
              </a:lnSpc>
            </a:pPr>
            <a:endParaRPr lang="en-US" sz="1300" u="sng" dirty="0">
              <a:solidFill>
                <a:srgbClr val="FFFFFF"/>
              </a:solidFill>
              <a:ea typeface="ドットゴシック 1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8B0D4-F49D-47EE-A264-A108F70F1938}"/>
              </a:ext>
            </a:extLst>
          </p:cNvPr>
          <p:cNvSpPr txBox="1"/>
          <p:nvPr/>
        </p:nvSpPr>
        <p:spPr>
          <a:xfrm>
            <a:off x="6166865" y="1028700"/>
            <a:ext cx="1109243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48"/>
              </a:lnSpc>
            </a:pPr>
            <a:r>
              <a:rPr lang="ja-JP" altLang="en-US" sz="8000" dirty="0">
                <a:latin typeface="Kiwi Maru" panose="00000500000000000000" pitchFamily="2" charset="-128"/>
                <a:ea typeface="Kiwi Maru" panose="00000500000000000000" pitchFamily="2" charset="-128"/>
              </a:rPr>
              <a:t>ゲームの進捗状況</a:t>
            </a:r>
            <a:endParaRPr lang="en-US" sz="8000" dirty="0">
              <a:latin typeface="Kiwi Maru" panose="00000500000000000000" pitchFamily="2" charset="-128"/>
              <a:ea typeface="Kiwi Maru" panose="00000500000000000000" pitchFamily="2" charset="-128"/>
            </a:endParaRPr>
          </a:p>
        </p:txBody>
      </p:sp>
      <p:sp>
        <p:nvSpPr>
          <p:cNvPr id="34" name="TextBox 32">
            <a:extLst>
              <a:ext uri="{FF2B5EF4-FFF2-40B4-BE49-F238E27FC236}">
                <a16:creationId xmlns:a16="http://schemas.microsoft.com/office/drawing/2014/main" id="{EAFB73ED-A4AF-4269-81F5-2D8929160B7A}"/>
              </a:ext>
            </a:extLst>
          </p:cNvPr>
          <p:cNvSpPr txBox="1"/>
          <p:nvPr/>
        </p:nvSpPr>
        <p:spPr>
          <a:xfrm>
            <a:off x="7424164" y="8626913"/>
            <a:ext cx="9268867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48"/>
              </a:lnSpc>
            </a:pPr>
            <a:r>
              <a:rPr lang="ja-JP" altLang="en-US" sz="6600" dirty="0">
                <a:solidFill>
                  <a:schemeClr val="bg1"/>
                </a:solidFill>
                <a:ea typeface="ドットゴシック 12"/>
              </a:rPr>
              <a:t>順調だよ</a:t>
            </a:r>
            <a:endParaRPr lang="en-US" sz="6600" dirty="0">
              <a:solidFill>
                <a:schemeClr val="bg1"/>
              </a:solidFill>
              <a:ea typeface="ドットゴシック 12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889149-D533-4873-8E1D-02F87271AF0F}"/>
              </a:ext>
            </a:extLst>
          </p:cNvPr>
          <p:cNvSpPr/>
          <p:nvPr/>
        </p:nvSpPr>
        <p:spPr>
          <a:xfrm>
            <a:off x="6248400" y="2954104"/>
            <a:ext cx="11010900" cy="5131551"/>
          </a:xfrm>
          <a:prstGeom prst="rect">
            <a:avLst/>
          </a:prstGeom>
          <a:solidFill>
            <a:srgbClr val="E0AEF4">
              <a:alpha val="35686"/>
            </a:srgb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　・基本的なチャットボットの機能</a:t>
            </a:r>
            <a:r>
              <a:rPr kumimoji="1" lang="en-US" altLang="ja-JP" sz="6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は完成</a:t>
            </a:r>
            <a:endParaRPr kumimoji="1" lang="en-US" altLang="ja-JP" sz="6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　・クイズ、質問の種類は、最低限</a:t>
            </a:r>
            <a:r>
              <a:rPr kumimoji="1" lang="en-US" altLang="ja-JP" sz="6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kumimoji="1" lang="ja-JP" altLang="en-US" sz="6000" dirty="0">
                <a:solidFill>
                  <a:schemeClr val="tx1"/>
                </a:solidFill>
                <a:latin typeface="+mj-ea"/>
                <a:ea typeface="+mj-ea"/>
              </a:rPr>
              <a:t>は準備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AAADD11-F9BD-43F3-9F81-D70C372A9FBF}"/>
              </a:ext>
            </a:extLst>
          </p:cNvPr>
          <p:cNvGrpSpPr/>
          <p:nvPr/>
        </p:nvGrpSpPr>
        <p:grpSpPr>
          <a:xfrm>
            <a:off x="6166864" y="8449432"/>
            <a:ext cx="11092436" cy="1837568"/>
            <a:chOff x="6321932" y="7870527"/>
            <a:chExt cx="11092436" cy="1837568"/>
          </a:xfrm>
        </p:grpSpPr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7239266C-A938-4B8F-8C55-01EB31CE9D53}"/>
                </a:ext>
              </a:extLst>
            </p:cNvPr>
            <p:cNvSpPr/>
            <p:nvPr/>
          </p:nvSpPr>
          <p:spPr>
            <a:xfrm>
              <a:off x="6321932" y="7870527"/>
              <a:ext cx="11092436" cy="1837568"/>
            </a:xfrm>
            <a:custGeom>
              <a:avLst/>
              <a:gdLst/>
              <a:ahLst/>
              <a:cxnLst/>
              <a:rect l="l" t="t" r="r" b="b"/>
              <a:pathLst>
                <a:path w="2921465" h="483969">
                  <a:moveTo>
                    <a:pt x="34199" y="0"/>
                  </a:moveTo>
                  <a:lnTo>
                    <a:pt x="2887265" y="0"/>
                  </a:lnTo>
                  <a:cubicBezTo>
                    <a:pt x="2896335" y="0"/>
                    <a:pt x="2905034" y="3603"/>
                    <a:pt x="2911448" y="10017"/>
                  </a:cubicBezTo>
                  <a:cubicBezTo>
                    <a:pt x="2917861" y="16430"/>
                    <a:pt x="2921465" y="25129"/>
                    <a:pt x="2921465" y="34199"/>
                  </a:cubicBezTo>
                  <a:lnTo>
                    <a:pt x="2921465" y="449769"/>
                  </a:lnTo>
                  <a:cubicBezTo>
                    <a:pt x="2921465" y="468657"/>
                    <a:pt x="2906153" y="483969"/>
                    <a:pt x="2887265" y="483969"/>
                  </a:cubicBezTo>
                  <a:lnTo>
                    <a:pt x="34199" y="483969"/>
                  </a:lnTo>
                  <a:cubicBezTo>
                    <a:pt x="25129" y="483969"/>
                    <a:pt x="16430" y="480366"/>
                    <a:pt x="10017" y="473952"/>
                  </a:cubicBezTo>
                  <a:cubicBezTo>
                    <a:pt x="3603" y="467538"/>
                    <a:pt x="0" y="458840"/>
                    <a:pt x="0" y="449769"/>
                  </a:cubicBezTo>
                  <a:lnTo>
                    <a:pt x="0" y="34199"/>
                  </a:lnTo>
                  <a:cubicBezTo>
                    <a:pt x="0" y="15312"/>
                    <a:pt x="15312" y="0"/>
                    <a:pt x="34199" y="0"/>
                  </a:cubicBezTo>
                  <a:close/>
                </a:path>
              </a:pathLst>
            </a:custGeom>
            <a:gradFill flip="none" rotWithShape="1">
              <a:gsLst>
                <a:gs pos="92000">
                  <a:srgbClr val="999999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762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DA90B52-47F3-4833-A1AE-F1AF098E4FD9}"/>
                </a:ext>
              </a:extLst>
            </p:cNvPr>
            <p:cNvSpPr txBox="1"/>
            <p:nvPr/>
          </p:nvSpPr>
          <p:spPr>
            <a:xfrm>
              <a:off x="6781800" y="8332111"/>
              <a:ext cx="7162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>
                  <a:solidFill>
                    <a:srgbClr val="63FF72"/>
                  </a:solidFill>
                </a:rPr>
                <a:t>日付と天気も見れるよ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306C390C-D0ED-44AE-B6FC-9999412E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2" y="2954105"/>
            <a:ext cx="5376405" cy="675399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9FF119-F304-48D2-A6F7-D6B8DCF19E25}"/>
              </a:ext>
            </a:extLst>
          </p:cNvPr>
          <p:cNvSpPr txBox="1"/>
          <p:nvPr/>
        </p:nvSpPr>
        <p:spPr>
          <a:xfrm>
            <a:off x="1788876" y="4229100"/>
            <a:ext cx="24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○○月〇〇日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64C7F8-F5BE-4CC8-8BA3-5C71BA17C82E}"/>
              </a:ext>
            </a:extLst>
          </p:cNvPr>
          <p:cNvSpPr txBox="1"/>
          <p:nvPr/>
        </p:nvSpPr>
        <p:spPr>
          <a:xfrm>
            <a:off x="2538507" y="5765705"/>
            <a:ext cx="90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天気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2FA1B0B-F948-4B42-9CF8-47F51818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34" y="68961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tx2">
                <a:lumMod val="60000"/>
                <a:lumOff val="4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2">
            <a:extLst>
              <a:ext uri="{FF2B5EF4-FFF2-40B4-BE49-F238E27FC236}">
                <a16:creationId xmlns:a16="http://schemas.microsoft.com/office/drawing/2014/main" id="{E28F7521-2AF2-400B-8601-00648FF869A0}"/>
              </a:ext>
            </a:extLst>
          </p:cNvPr>
          <p:cNvSpPr txBox="1"/>
          <p:nvPr/>
        </p:nvSpPr>
        <p:spPr>
          <a:xfrm>
            <a:off x="2667000" y="736560"/>
            <a:ext cx="13182601" cy="1101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48"/>
              </a:lnSpc>
            </a:pPr>
            <a:r>
              <a:rPr lang="ja-JP" altLang="en-US" sz="9600" dirty="0">
                <a:latin typeface="Kiwi Maru" panose="00000500000000000000" pitchFamily="2" charset="-128"/>
                <a:ea typeface="Kiwi Maru" panose="00000500000000000000" pitchFamily="2" charset="-128"/>
              </a:rPr>
              <a:t>今後の予定</a:t>
            </a:r>
            <a:endParaRPr lang="en-US" sz="9600" dirty="0">
              <a:latin typeface="Kiwi Maru" panose="00000500000000000000" pitchFamily="2" charset="-128"/>
              <a:ea typeface="Kiwi Maru" panose="00000500000000000000" pitchFamily="2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C56EC4F-45C2-47AF-AF9C-519408C40C71}"/>
              </a:ext>
            </a:extLst>
          </p:cNvPr>
          <p:cNvSpPr/>
          <p:nvPr/>
        </p:nvSpPr>
        <p:spPr>
          <a:xfrm>
            <a:off x="1167086" y="2021373"/>
            <a:ext cx="16182428" cy="5783214"/>
          </a:xfrm>
          <a:prstGeom prst="rect">
            <a:avLst/>
          </a:prstGeom>
          <a:solidFill>
            <a:srgbClr val="E0AEF4">
              <a:alpha val="35686"/>
            </a:srgbClr>
          </a:solidFill>
          <a:ln>
            <a:solidFill>
              <a:srgbClr val="00B05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5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　・</a:t>
            </a:r>
            <a:r>
              <a:rPr kumimoji="1" lang="en-US" altLang="ja-JP" sz="54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種類のボットしかいないため、種類を増やす</a:t>
            </a:r>
            <a:endParaRPr kumimoji="1" lang="en-US" altLang="ja-JP" sz="5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kumimoji="1" lang="en-US" altLang="ja-JP" sz="5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　・</a:t>
            </a:r>
            <a:r>
              <a:rPr kumimoji="1" lang="en-US" altLang="ja-JP" sz="5400" dirty="0">
                <a:solidFill>
                  <a:schemeClr val="tx1"/>
                </a:solidFill>
                <a:latin typeface="+mj-ea"/>
                <a:ea typeface="+mj-ea"/>
              </a:rPr>
              <a:t>SE</a:t>
            </a:r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がないため、各アクションに</a:t>
            </a:r>
            <a:r>
              <a:rPr kumimoji="1" lang="en-US" altLang="ja-JP" sz="5400" dirty="0">
                <a:solidFill>
                  <a:schemeClr val="tx1"/>
                </a:solidFill>
                <a:latin typeface="+mj-ea"/>
                <a:ea typeface="+mj-ea"/>
              </a:rPr>
              <a:t>SE</a:t>
            </a:r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をつける</a:t>
            </a:r>
            <a:endParaRPr kumimoji="1" lang="en-US" altLang="ja-JP" sz="5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　　</a:t>
            </a:r>
            <a:endParaRPr kumimoji="1" lang="en-US" altLang="ja-JP" sz="54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kumimoji="1" lang="ja-JP" altLang="en-US" sz="5400" dirty="0">
                <a:solidFill>
                  <a:schemeClr val="tx1"/>
                </a:solidFill>
                <a:latin typeface="+mj-ea"/>
              </a:rPr>
              <a:t>・スタンプを打った時の返答等の細かい演出を加える</a:t>
            </a:r>
            <a:endParaRPr kumimoji="1" lang="en-US" altLang="ja-JP" sz="5400" dirty="0">
              <a:solidFill>
                <a:schemeClr val="tx1"/>
              </a:solidFill>
              <a:latin typeface="+mj-ea"/>
            </a:endParaRPr>
          </a:p>
          <a:p>
            <a:r>
              <a:rPr kumimoji="1" lang="ja-JP" altLang="en-US" sz="5400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endParaRPr kumimoji="1" lang="en-US" altLang="ja-JP" sz="5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5DEE90-1841-4A66-A43F-6769A24B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6" y="8442359"/>
            <a:ext cx="3403194" cy="13227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8F8FC58-1E58-431D-B262-EFBB3B85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343" y="7989438"/>
            <a:ext cx="4191000" cy="16289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A012264-EE61-4F4F-B153-4ED9024CC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" y="9435302"/>
            <a:ext cx="663148" cy="66314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33CD0E3-3508-42A0-912E-E742E4F81C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8077326"/>
            <a:ext cx="1736049" cy="13579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888582-0671-4C84-9B1A-2E0FDB843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950" y="9471639"/>
            <a:ext cx="663148" cy="6631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243A0C-4791-44F7-A588-BBB883BF74A2}"/>
              </a:ext>
            </a:extLst>
          </p:cNvPr>
          <p:cNvSpPr txBox="1"/>
          <p:nvPr/>
        </p:nvSpPr>
        <p:spPr>
          <a:xfrm>
            <a:off x="1451322" y="8743614"/>
            <a:ext cx="182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　・　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3412EB5-F829-4C17-8507-1FCE19B9799D}"/>
              </a:ext>
            </a:extLst>
          </p:cNvPr>
          <p:cNvGrpSpPr/>
          <p:nvPr/>
        </p:nvGrpSpPr>
        <p:grpSpPr>
          <a:xfrm>
            <a:off x="5341256" y="377310"/>
            <a:ext cx="12039600" cy="7124998"/>
            <a:chOff x="5341256" y="377310"/>
            <a:chExt cx="12039600" cy="7124998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EB9BA30F-6F7B-448E-A76B-F734C86C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256" y="377310"/>
              <a:ext cx="12039600" cy="7124998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7146426" y="2804019"/>
              <a:ext cx="8429260" cy="2334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0"/>
                </a:lnSpc>
              </a:pPr>
              <a:r>
                <a:rPr lang="ja-JP" altLang="en-US" sz="6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iwi Maru" panose="00000500000000000000" pitchFamily="2" charset="-128"/>
                  <a:ea typeface="Kiwi Maru" panose="00000500000000000000" pitchFamily="2" charset="-128"/>
                </a:rPr>
                <a:t>ご清聴ありがとう</a:t>
              </a:r>
              <a:endPara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iwi Maru" panose="00000500000000000000" pitchFamily="2" charset="-128"/>
                <a:ea typeface="Kiwi Maru" panose="00000500000000000000" pitchFamily="2" charset="-128"/>
              </a:endParaRPr>
            </a:p>
            <a:p>
              <a:pPr algn="ctr">
                <a:lnSpc>
                  <a:spcPts val="9520"/>
                </a:lnSpc>
              </a:pPr>
              <a:r>
                <a:rPr lang="ja-JP" altLang="en-US" sz="6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iwi Maru" panose="00000500000000000000" pitchFamily="2" charset="-128"/>
                  <a:ea typeface="Kiwi Maru" panose="00000500000000000000" pitchFamily="2" charset="-128"/>
                </a:rPr>
                <a:t>ございました！</a:t>
              </a:r>
              <a:endPara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iwi Maru" panose="00000500000000000000" pitchFamily="2" charset="-128"/>
                <a:ea typeface="Kiwi Maru" panose="00000500000000000000" pitchFamily="2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CFD7AE-2708-495C-A234-10A22866BF63}"/>
              </a:ext>
            </a:extLst>
          </p:cNvPr>
          <p:cNvGrpSpPr/>
          <p:nvPr/>
        </p:nvGrpSpPr>
        <p:grpSpPr>
          <a:xfrm>
            <a:off x="159656" y="260601"/>
            <a:ext cx="5181600" cy="2474969"/>
            <a:chOff x="-152399" y="266700"/>
            <a:chExt cx="5181600" cy="2474969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533C4C01-88E0-4E9F-B0E8-97A81915C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399" y="727727"/>
              <a:ext cx="5181600" cy="2013942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4077FB5-2FB2-42EB-8852-4E7559A34D55}"/>
                </a:ext>
              </a:extLst>
            </p:cNvPr>
            <p:cNvSpPr txBox="1"/>
            <p:nvPr/>
          </p:nvSpPr>
          <p:spPr>
            <a:xfrm>
              <a:off x="152400" y="266700"/>
              <a:ext cx="1881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○○○○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CA6DCE7-7F8C-43F6-AD1C-662E656FE5BC}"/>
              </a:ext>
            </a:extLst>
          </p:cNvPr>
          <p:cNvGrpSpPr/>
          <p:nvPr/>
        </p:nvGrpSpPr>
        <p:grpSpPr>
          <a:xfrm>
            <a:off x="337976" y="6335049"/>
            <a:ext cx="5181600" cy="2474969"/>
            <a:chOff x="-152399" y="266700"/>
            <a:chExt cx="5181600" cy="2474969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CD5BC509-D0B1-4FF2-A720-96FB90A0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399" y="727727"/>
              <a:ext cx="5181600" cy="2013942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4D22AB6-1AFE-4797-AF99-3EE9BF7F9916}"/>
                </a:ext>
              </a:extLst>
            </p:cNvPr>
            <p:cNvSpPr txBox="1"/>
            <p:nvPr/>
          </p:nvSpPr>
          <p:spPr>
            <a:xfrm>
              <a:off x="152400" y="266700"/>
              <a:ext cx="1881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○○○○</a:t>
              </a:r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F3B8FAC4-B2C7-4098-9692-8A616A80A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837" y="5372507"/>
            <a:ext cx="919163" cy="91916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D1E01A3-ECCF-4C77-BDFF-E69510FB0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" y="2804019"/>
            <a:ext cx="919163" cy="91916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FD1D767-C45D-469B-8259-753412427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0" y="8856833"/>
            <a:ext cx="919163" cy="919163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48005E07-C375-4B29-81B2-53CF657C3F1B}"/>
              </a:ext>
            </a:extLst>
          </p:cNvPr>
          <p:cNvSpPr txBox="1"/>
          <p:nvPr/>
        </p:nvSpPr>
        <p:spPr>
          <a:xfrm>
            <a:off x="-304801" y="984521"/>
            <a:ext cx="6467153" cy="1048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iwi Maru" panose="00000500000000000000" pitchFamily="2" charset="-128"/>
                <a:ea typeface="Kiwi Maru" panose="00000500000000000000" pitchFamily="2" charset="-128"/>
              </a:rPr>
              <a:t>プレイしてみてね！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Kiwi Maru" panose="00000500000000000000" pitchFamily="2" charset="-128"/>
              <a:ea typeface="Kiwi Maru" panose="00000500000000000000" pitchFamily="2" charset="-128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53895EC9-56B5-4F5D-A953-5BDA4156F3E6}"/>
              </a:ext>
            </a:extLst>
          </p:cNvPr>
          <p:cNvSpPr txBox="1"/>
          <p:nvPr/>
        </p:nvSpPr>
        <p:spPr>
          <a:xfrm>
            <a:off x="-533400" y="7022717"/>
            <a:ext cx="6467153" cy="1048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iwi Maru" panose="00000500000000000000" pitchFamily="2" charset="-128"/>
                <a:ea typeface="Kiwi Maru" panose="00000500000000000000" pitchFamily="2" charset="-128"/>
              </a:rPr>
              <a:t>タノシイヨ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Kiwi Maru" panose="00000500000000000000" pitchFamily="2" charset="-128"/>
              <a:ea typeface="Kiwi Maru" panose="00000500000000000000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10" ma:contentTypeDescription="新しいドキュメントを作成します。" ma:contentTypeScope="" ma:versionID="ae81d25e14d05b131fb9a97998a9977a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fadb3f0df1c5b26cb83a8a78e70b024f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3FF5A-5390-473C-8EA9-ED22DF37E546}">
  <ds:schemaRefs>
    <ds:schemaRef ds:uri="http://purl.org/dc/elements/1.1/"/>
    <ds:schemaRef ds:uri="http://schemas.microsoft.com/office/2006/documentManagement/types"/>
    <ds:schemaRef ds:uri="http://purl.org/dc/dcmitype/"/>
    <ds:schemaRef ds:uri="02709b60-37ec-424b-b681-c6612ac7fe32"/>
    <ds:schemaRef ds:uri="f9048785-d070-4c78-8f2f-ed2b48eb345c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1E2B5AD-8081-4795-905E-523C052BB0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8FF47-6CB1-40EA-B7A6-B3FDB4F51C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161</Words>
  <Application>Microsoft Office PowerPoint</Application>
  <PresentationFormat>ユーザー設定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Kiwi Maru</vt:lpstr>
      <vt:lpstr>游ゴシック</vt:lpstr>
      <vt:lpstr>ドットゴシック 12</vt:lpstr>
      <vt:lpstr>Calibri</vt:lpstr>
      <vt:lpstr>Arial</vt:lpstr>
      <vt:lpstr>ＭＳ Ｐゴシック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黒とネオングリーンとネオンピンク トレンディ イラスト クリエイティブ プレゼンテーション</dc:title>
  <cp:lastModifiedBy>松下 遥城</cp:lastModifiedBy>
  <cp:revision>39</cp:revision>
  <dcterms:created xsi:type="dcterms:W3CDTF">2006-08-16T00:00:00Z</dcterms:created>
  <dcterms:modified xsi:type="dcterms:W3CDTF">2023-05-31T01:13:04Z</dcterms:modified>
  <dc:identifier>DAFjy6pek78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