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117806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AEB2B7-3C60-4947-B89A-6335C33DD5F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989061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2418478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3375013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241009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EB2B7-3C60-4947-B89A-6335C33DD5F9}"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151960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AEB2B7-3C60-4947-B89A-6335C33DD5F9}" type="datetimeFigureOut">
              <a:rPr lang="en-US" smtClean="0"/>
              <a:t>12/17/2024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2935008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3532950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198834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2479534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AEB2B7-3C60-4947-B89A-6335C33DD5F9}"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155877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AEB2B7-3C60-4947-B89A-6335C33DD5F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3790763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AEB2B7-3C60-4947-B89A-6335C33DD5F9}"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175777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AEB2B7-3C60-4947-B89A-6335C33DD5F9}"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397453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AEB2B7-3C60-4947-B89A-6335C33DD5F9}"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239996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AEB2B7-3C60-4947-B89A-6335C33DD5F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335349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AEB2B7-3C60-4947-B89A-6335C33DD5F9}"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0A3DE-9695-4BAF-A21A-079C95573A56}" type="slidenum">
              <a:rPr lang="en-US" smtClean="0"/>
              <a:t>‹#›</a:t>
            </a:fld>
            <a:endParaRPr lang="en-US"/>
          </a:p>
        </p:txBody>
      </p:sp>
    </p:spTree>
    <p:extLst>
      <p:ext uri="{BB962C8B-B14F-4D97-AF65-F5344CB8AC3E}">
        <p14:creationId xmlns:p14="http://schemas.microsoft.com/office/powerpoint/2010/main" val="51934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AEB2B7-3C60-4947-B89A-6335C33DD5F9}" type="datetimeFigureOut">
              <a:rPr lang="en-US" smtClean="0"/>
              <a:t>12/17/2024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CF0A3DE-9695-4BAF-A21A-079C95573A56}" type="slidenum">
              <a:rPr lang="en-US" smtClean="0"/>
              <a:t>‹#›</a:t>
            </a:fld>
            <a:endParaRPr lang="en-US"/>
          </a:p>
        </p:txBody>
      </p:sp>
    </p:spTree>
    <p:extLst>
      <p:ext uri="{BB962C8B-B14F-4D97-AF65-F5344CB8AC3E}">
        <p14:creationId xmlns:p14="http://schemas.microsoft.com/office/powerpoint/2010/main" val="233412161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2060"/>
          </a:solidFill>
        </p:spPr>
        <p:txBody>
          <a:bodyPr/>
          <a:lstStyle/>
          <a:p>
            <a:r>
              <a:rPr lang="en-US" b="1" dirty="0" smtClean="0">
                <a:ln w="12700" cmpd="sng">
                  <a:solidFill>
                    <a:schemeClr val="accent4"/>
                  </a:solidFill>
                  <a:prstDash val="solid"/>
                </a:ln>
                <a:solidFill>
                  <a:schemeClr val="accent2">
                    <a:lumMod val="75000"/>
                  </a:schemeClr>
                </a:solidFill>
                <a:effectLst>
                  <a:reflection blurRad="6350" stA="60000" endA="900" endPos="58000" dir="5400000" sy="-100000" algn="bl" rotWithShape="0"/>
                </a:effectLst>
              </a:rPr>
              <a:t>Environmental pollution</a:t>
            </a:r>
            <a:endParaRPr lang="en-US" b="1" dirty="0">
              <a:ln w="12700" cmpd="sng">
                <a:solidFill>
                  <a:schemeClr val="accent4"/>
                </a:solidFill>
                <a:prstDash val="solid"/>
              </a:ln>
              <a:solidFill>
                <a:schemeClr val="accent2">
                  <a:lumMod val="75000"/>
                </a:schemeClr>
              </a:solidFill>
              <a:effectLst>
                <a:reflection blurRad="6350" stA="60000" endA="900" endPos="58000" dir="5400000" sy="-100000" algn="bl" rotWithShape="0"/>
              </a:effectLst>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0508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8356" y="973668"/>
            <a:ext cx="4436533" cy="706964"/>
          </a:xfrm>
        </p:spPr>
        <p:txBody>
          <a:bodyPr/>
          <a:lstStyle/>
          <a:p>
            <a:pPr algn="ctr"/>
            <a:r>
              <a:rPr lang="en-US" b="1" dirty="0" smtClean="0">
                <a:ln w="22225">
                  <a:solidFill>
                    <a:schemeClr val="accent2"/>
                  </a:solidFill>
                  <a:prstDash val="solid"/>
                </a:ln>
                <a:solidFill>
                  <a:schemeClr val="accent2">
                    <a:lumMod val="40000"/>
                    <a:lumOff val="60000"/>
                  </a:schemeClr>
                </a:solidFill>
              </a:rPr>
              <a:t>Overview</a:t>
            </a:r>
            <a:endParaRPr lang="en-US"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p:txBody>
          <a:bodyPr/>
          <a:lstStyle/>
          <a:p>
            <a:r>
              <a:rPr lang="en-US" dirty="0" err="1" smtClean="0"/>
              <a:t>Defination</a:t>
            </a:r>
            <a:r>
              <a:rPr lang="en-US" dirty="0" smtClean="0"/>
              <a:t> of Pollution.</a:t>
            </a:r>
          </a:p>
          <a:p>
            <a:r>
              <a:rPr lang="en-US" dirty="0" smtClean="0"/>
              <a:t>Types of Pollution</a:t>
            </a:r>
          </a:p>
          <a:p>
            <a:r>
              <a:rPr lang="en-US" dirty="0" smtClean="0"/>
              <a:t>Air pollution.</a:t>
            </a:r>
          </a:p>
          <a:p>
            <a:r>
              <a:rPr lang="en-US" dirty="0" smtClean="0"/>
              <a:t>Water pollution.</a:t>
            </a:r>
          </a:p>
          <a:p>
            <a:r>
              <a:rPr lang="en-US" dirty="0" smtClean="0"/>
              <a:t>Noise pollution.</a:t>
            </a:r>
          </a:p>
          <a:p>
            <a:r>
              <a:rPr lang="en-US" dirty="0" smtClean="0"/>
              <a:t>Land pollution.</a:t>
            </a:r>
          </a:p>
          <a:p>
            <a:r>
              <a:rPr lang="en-US" dirty="0" smtClean="0"/>
              <a:t>Radio Active Pollution.</a:t>
            </a:r>
            <a:endParaRPr lang="en-US" dirty="0"/>
          </a:p>
        </p:txBody>
      </p:sp>
    </p:spTree>
    <p:extLst>
      <p:ext uri="{BB962C8B-B14F-4D97-AF65-F5344CB8AC3E}">
        <p14:creationId xmlns:p14="http://schemas.microsoft.com/office/powerpoint/2010/main" val="25976903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889" y="973668"/>
            <a:ext cx="5644444" cy="706964"/>
          </a:xfrm>
        </p:spPr>
        <p:txBody>
          <a:bodyPr/>
          <a:lstStyle/>
          <a:p>
            <a:pPr algn="ctr"/>
            <a:r>
              <a:rPr lang="en-US" b="1" dirty="0" err="1" smtClean="0">
                <a:ln w="22225">
                  <a:solidFill>
                    <a:schemeClr val="accent2"/>
                  </a:solidFill>
                  <a:prstDash val="solid"/>
                </a:ln>
                <a:solidFill>
                  <a:schemeClr val="accent2">
                    <a:lumMod val="40000"/>
                    <a:lumOff val="60000"/>
                  </a:schemeClr>
                </a:solidFill>
              </a:rPr>
              <a:t>Defination</a:t>
            </a:r>
            <a:r>
              <a:rPr lang="en-US" b="1" dirty="0" smtClean="0">
                <a:ln w="22225">
                  <a:solidFill>
                    <a:schemeClr val="accent2"/>
                  </a:solidFill>
                  <a:prstDash val="solid"/>
                </a:ln>
                <a:solidFill>
                  <a:schemeClr val="accent2">
                    <a:lumMod val="40000"/>
                    <a:lumOff val="60000"/>
                  </a:schemeClr>
                </a:solidFill>
              </a:rPr>
              <a:t> of </a:t>
            </a:r>
            <a:r>
              <a:rPr lang="en-US" b="1" dirty="0" err="1" smtClean="0">
                <a:ln w="22225">
                  <a:solidFill>
                    <a:schemeClr val="accent2"/>
                  </a:solidFill>
                  <a:prstDash val="solid"/>
                </a:ln>
                <a:solidFill>
                  <a:schemeClr val="accent2">
                    <a:lumMod val="40000"/>
                    <a:lumOff val="60000"/>
                  </a:schemeClr>
                </a:solidFill>
              </a:rPr>
              <a:t>Poiiution</a:t>
            </a:r>
            <a:endParaRPr lang="en-US"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a:xfrm>
            <a:off x="1312999" y="2837744"/>
            <a:ext cx="8825659" cy="3416300"/>
          </a:xfrm>
        </p:spPr>
        <p:txBody>
          <a:bodyPr/>
          <a:lstStyle/>
          <a:p>
            <a:pPr marL="0" indent="0">
              <a:buNone/>
            </a:pPr>
            <a:r>
              <a:rPr lang="en-US" dirty="0" smtClean="0"/>
              <a:t>When Harmful Substances Contaminate the Environment, it is Called pollution.</a:t>
            </a:r>
          </a:p>
          <a:p>
            <a:pPr marL="0" indent="0">
              <a:buNone/>
            </a:pPr>
            <a:endParaRPr lang="en-US" dirty="0"/>
          </a:p>
          <a:p>
            <a:pPr marL="0" indent="0">
              <a:buNone/>
            </a:pPr>
            <a:r>
              <a:rPr lang="en-US" dirty="0" smtClean="0"/>
              <a:t>Pollution refers to the very bad condition of environment in terms of quality and quantity.</a:t>
            </a:r>
          </a:p>
          <a:p>
            <a:pPr marL="0" indent="0">
              <a:buNone/>
            </a:pPr>
            <a:endParaRPr lang="en-US" dirty="0"/>
          </a:p>
        </p:txBody>
      </p:sp>
      <p:sp>
        <p:nvSpPr>
          <p:cNvPr id="4" name="AutoShape 2" descr="1,301,900+ Pollution Stock Photos, Pictures &amp; Royalty-Free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301,900+ Pollution Stock Photos, Pictures &amp; Royalty-Free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1,301,900+ Pollution Stock Photos, Pictures &amp; Royalty-Free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1579" y="4097866"/>
            <a:ext cx="3232688" cy="2156177"/>
          </a:xfrm>
          <a:prstGeom prst="rect">
            <a:avLst/>
          </a:prstGeom>
          <a:ln>
            <a:noFill/>
          </a:ln>
          <a:effectLst>
            <a:softEdge rad="112500"/>
          </a:effectLst>
        </p:spPr>
      </p:pic>
      <p:sp>
        <p:nvSpPr>
          <p:cNvPr id="9" name="TextBox 8"/>
          <p:cNvSpPr txBox="1"/>
          <p:nvPr/>
        </p:nvSpPr>
        <p:spPr>
          <a:xfrm>
            <a:off x="4402667" y="6513689"/>
            <a:ext cx="162560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 </a:t>
            </a:r>
            <a:r>
              <a:rPr lang="en-US"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figure:0</a:t>
            </a:r>
            <a:r>
              <a:rPr lang="en-US" dirty="0" smtClean="0"/>
              <a:t>1</a:t>
            </a:r>
            <a:endParaRPr lang="en-US" dirty="0"/>
          </a:p>
        </p:txBody>
      </p:sp>
    </p:spTree>
    <p:extLst>
      <p:ext uri="{BB962C8B-B14F-4D97-AF65-F5344CB8AC3E}">
        <p14:creationId xmlns:p14="http://schemas.microsoft.com/office/powerpoint/2010/main" val="1102894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6177" y="948267"/>
            <a:ext cx="6965245" cy="912987"/>
          </a:xfrm>
        </p:spPr>
        <p:txBody>
          <a:bodyPr/>
          <a:lstStyle/>
          <a:p>
            <a:pPr algn="ctr"/>
            <a:r>
              <a:rPr lang="en-US" sz="2800" b="1" dirty="0" smtClean="0">
                <a:ln w="22225">
                  <a:solidFill>
                    <a:schemeClr val="accent2"/>
                  </a:solidFill>
                  <a:prstDash val="solid"/>
                </a:ln>
                <a:solidFill>
                  <a:schemeClr val="accent2">
                    <a:lumMod val="40000"/>
                    <a:lumOff val="60000"/>
                  </a:schemeClr>
                </a:solidFill>
              </a:rPr>
              <a:t>Air Pollution</a:t>
            </a:r>
            <a:r>
              <a:rPr lang="en-US" b="1" dirty="0" smtClean="0">
                <a:ln w="22225">
                  <a:solidFill>
                    <a:schemeClr val="accent2"/>
                  </a:solidFill>
                  <a:prstDash val="solid"/>
                </a:ln>
                <a:solidFill>
                  <a:schemeClr val="accent2">
                    <a:lumMod val="40000"/>
                    <a:lumOff val="60000"/>
                  </a:schemeClr>
                </a:solidFill>
              </a:rPr>
              <a:t/>
            </a:r>
            <a:br>
              <a:rPr lang="en-US" b="1" dirty="0" smtClean="0">
                <a:ln w="22225">
                  <a:solidFill>
                    <a:schemeClr val="accent2"/>
                  </a:solidFill>
                  <a:prstDash val="solid"/>
                </a:ln>
                <a:solidFill>
                  <a:schemeClr val="accent2">
                    <a:lumMod val="40000"/>
                    <a:lumOff val="60000"/>
                  </a:schemeClr>
                </a:solidFill>
              </a:rPr>
            </a:br>
            <a:r>
              <a:rPr lang="en-US" sz="2400" b="1" dirty="0" smtClean="0">
                <a:ln w="22225">
                  <a:solidFill>
                    <a:schemeClr val="accent2"/>
                  </a:solidFill>
                  <a:prstDash val="solid"/>
                </a:ln>
                <a:solidFill>
                  <a:schemeClr val="accent2">
                    <a:lumMod val="40000"/>
                    <a:lumOff val="60000"/>
                  </a:schemeClr>
                </a:solidFill>
              </a:rPr>
              <a:t>What is Atmosphere</a:t>
            </a:r>
            <a:endParaRPr lang="en-US" sz="2400"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p:txBody>
          <a:bodyPr>
            <a:normAutofit lnSpcReduction="10000"/>
          </a:bodyPr>
          <a:lstStyle/>
          <a:p>
            <a:r>
              <a:rPr lang="en-US" dirty="0" smtClean="0"/>
              <a:t>Atmosphere is the life blanket of Earth.</a:t>
            </a:r>
          </a:p>
          <a:p>
            <a:r>
              <a:rPr lang="en-US" dirty="0" smtClean="0"/>
              <a:t>It is therefore essential that we know more about the atmosphere and the ways in which it is polluted.</a:t>
            </a:r>
          </a:p>
          <a:p>
            <a:r>
              <a:rPr lang="en-US" dirty="0" smtClean="0"/>
              <a:t>Air is considered safe when it contains no harmful dust and gases.</a:t>
            </a:r>
          </a:p>
          <a:p>
            <a:pPr marL="0" indent="0">
              <a:buNone/>
            </a:pPr>
            <a:r>
              <a:rPr lang="en-US" b="1" dirty="0" smtClean="0">
                <a:ln w="22225">
                  <a:solidFill>
                    <a:schemeClr val="accent2"/>
                  </a:solidFill>
                  <a:prstDash val="solid"/>
                </a:ln>
                <a:solidFill>
                  <a:schemeClr val="accent2">
                    <a:lumMod val="40000"/>
                    <a:lumOff val="60000"/>
                  </a:schemeClr>
                </a:solidFill>
              </a:rPr>
              <a:t>Effects of Air Pollution</a:t>
            </a:r>
          </a:p>
          <a:p>
            <a:pPr>
              <a:buFont typeface="Wingdings" panose="05000000000000000000" pitchFamily="2" charset="2"/>
              <a:buChar char="v"/>
            </a:pPr>
            <a:r>
              <a:rPr lang="en-US" dirty="0" smtClean="0">
                <a:ln w="0"/>
                <a:solidFill>
                  <a:schemeClr val="tx1"/>
                </a:solidFill>
                <a:effectLst>
                  <a:outerShdw blurRad="38100" dist="19050" dir="2700000" algn="tl" rotWithShape="0">
                    <a:schemeClr val="dk1">
                      <a:alpha val="40000"/>
                    </a:schemeClr>
                  </a:outerShdw>
                </a:effectLst>
              </a:rPr>
              <a:t>Human Health</a:t>
            </a:r>
          </a:p>
          <a:p>
            <a:pPr>
              <a:buFont typeface="Wingdings" panose="05000000000000000000" pitchFamily="2" charset="2"/>
              <a:buChar char="v"/>
            </a:pPr>
            <a:r>
              <a:rPr lang="en-US" dirty="0" smtClean="0">
                <a:ln w="0"/>
                <a:solidFill>
                  <a:schemeClr val="tx1"/>
                </a:solidFill>
                <a:effectLst>
                  <a:outerShdw blurRad="38100" dist="19050" dir="2700000" algn="tl" rotWithShape="0">
                    <a:schemeClr val="dk1">
                      <a:alpha val="40000"/>
                    </a:schemeClr>
                  </a:outerShdw>
                </a:effectLst>
              </a:rPr>
              <a:t>Animal.</a:t>
            </a:r>
          </a:p>
          <a:p>
            <a:pPr>
              <a:buFont typeface="Wingdings" panose="05000000000000000000" pitchFamily="2" charset="2"/>
              <a:buChar char="v"/>
            </a:pPr>
            <a:r>
              <a:rPr lang="en-US" dirty="0" smtClean="0">
                <a:ln w="0"/>
                <a:solidFill>
                  <a:schemeClr val="tx1"/>
                </a:solidFill>
                <a:effectLst>
                  <a:outerShdw blurRad="38100" dist="19050" dir="2700000" algn="tl" rotWithShape="0">
                    <a:schemeClr val="dk1">
                      <a:alpha val="40000"/>
                    </a:schemeClr>
                  </a:outerShdw>
                </a:effectLst>
              </a:rPr>
              <a:t>Plants.</a:t>
            </a:r>
          </a:p>
          <a:p>
            <a:pPr>
              <a:buFont typeface="Wingdings" panose="05000000000000000000" pitchFamily="2" charset="2"/>
              <a:buChar char="v"/>
            </a:pPr>
            <a:r>
              <a:rPr lang="en-US" dirty="0" smtClean="0">
                <a:ln w="0"/>
                <a:solidFill>
                  <a:schemeClr val="tx1"/>
                </a:solidFill>
                <a:effectLst>
                  <a:outerShdw blurRad="38100" dist="19050" dir="2700000" algn="tl" rotWithShape="0">
                    <a:schemeClr val="dk1">
                      <a:alpha val="40000"/>
                    </a:schemeClr>
                  </a:outerShdw>
                </a:effectLst>
              </a:rPr>
              <a:t>The Atmosphere as a whole.</a:t>
            </a:r>
          </a:p>
          <a:p>
            <a:pPr marL="0" indent="0" algn="ctr">
              <a:buNone/>
            </a:pPr>
            <a:endParaRPr lang="en-US" b="1" dirty="0" smtClean="0">
              <a:ln w="22225">
                <a:solidFill>
                  <a:schemeClr val="accent2"/>
                </a:solidFill>
                <a:prstDash val="solid"/>
              </a:ln>
              <a:solidFill>
                <a:schemeClr val="accent2">
                  <a:lumMod val="40000"/>
                  <a:lumOff val="60000"/>
                </a:schemeClr>
              </a:solidFill>
            </a:endParaRPr>
          </a:p>
          <a:p>
            <a:endParaRPr lang="en-US" dirty="0"/>
          </a:p>
        </p:txBody>
      </p:sp>
    </p:spTree>
    <p:extLst>
      <p:ext uri="{BB962C8B-B14F-4D97-AF65-F5344CB8AC3E}">
        <p14:creationId xmlns:p14="http://schemas.microsoft.com/office/powerpoint/2010/main" val="1622764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9957" y="973668"/>
            <a:ext cx="4876800" cy="706964"/>
          </a:xfrm>
        </p:spPr>
        <p:txBody>
          <a:bodyPr/>
          <a:lstStyle/>
          <a:p>
            <a:pPr algn="ctr"/>
            <a:r>
              <a:rPr lang="en-US" b="1" dirty="0" smtClean="0">
                <a:ln w="22225">
                  <a:solidFill>
                    <a:schemeClr val="accent2"/>
                  </a:solidFill>
                  <a:prstDash val="solid"/>
                </a:ln>
                <a:solidFill>
                  <a:schemeClr val="accent2">
                    <a:lumMod val="40000"/>
                    <a:lumOff val="60000"/>
                  </a:schemeClr>
                </a:solidFill>
              </a:rPr>
              <a:t>Water pollution</a:t>
            </a:r>
            <a:endParaRPr lang="en-US" b="1" dirty="0">
              <a:ln w="22225">
                <a:solidFill>
                  <a:schemeClr val="accent2"/>
                </a:solidFill>
                <a:prstDash val="solid"/>
              </a:ln>
              <a:solidFill>
                <a:schemeClr val="accent2">
                  <a:lumMod val="40000"/>
                  <a:lumOff val="60000"/>
                </a:schemeClr>
              </a:solidFill>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674784" y="3025422"/>
            <a:ext cx="2976464" cy="2257778"/>
          </a:xfrm>
        </p:spPr>
      </p:pic>
      <p:sp>
        <p:nvSpPr>
          <p:cNvPr id="5" name="TextBox 4"/>
          <p:cNvSpPr txBox="1"/>
          <p:nvPr/>
        </p:nvSpPr>
        <p:spPr>
          <a:xfrm>
            <a:off x="914400" y="2607732"/>
            <a:ext cx="3612444" cy="1754326"/>
          </a:xfrm>
          <a:prstGeom prst="rect">
            <a:avLst/>
          </a:prstGeom>
          <a:solidFill>
            <a:schemeClr val="accent4">
              <a:lumMod val="40000"/>
              <a:lumOff val="60000"/>
            </a:schemeClr>
          </a:solidFill>
        </p:spPr>
        <p:txBody>
          <a:bodyPr wrap="square" rtlCol="0">
            <a:spAutoFit/>
          </a:bodyPr>
          <a:lstStyle/>
          <a:p>
            <a:r>
              <a:rPr lang="en-US" dirty="0" smtClean="0"/>
              <a:t>Any physical (temperature, Oxygen), chemical (mercury), or biological (disease, sewage) change to water that adversely affects its use by alive beings.</a:t>
            </a:r>
            <a:endParaRPr lang="en-US" dirty="0"/>
          </a:p>
        </p:txBody>
      </p:sp>
      <p:sp>
        <p:nvSpPr>
          <p:cNvPr id="6" name="TextBox 5"/>
          <p:cNvSpPr txBox="1"/>
          <p:nvPr/>
        </p:nvSpPr>
        <p:spPr>
          <a:xfrm>
            <a:off x="7574845" y="5757333"/>
            <a:ext cx="1332088" cy="369332"/>
          </a:xfrm>
          <a:prstGeom prst="rect">
            <a:avLst/>
          </a:prstGeom>
          <a:noFill/>
        </p:spPr>
        <p:txBody>
          <a:bodyPr wrap="square" rtlCol="0">
            <a:spAutoFit/>
          </a:bodyPr>
          <a:lstStyle/>
          <a:p>
            <a:r>
              <a:rPr lang="en-US" b="1" dirty="0" smtClean="0">
                <a:ln w="22225">
                  <a:solidFill>
                    <a:schemeClr val="accent2"/>
                  </a:solidFill>
                  <a:prstDash val="solid"/>
                </a:ln>
                <a:solidFill>
                  <a:schemeClr val="accent2">
                    <a:lumMod val="40000"/>
                    <a:lumOff val="60000"/>
                  </a:schemeClr>
                </a:solidFill>
              </a:rPr>
              <a:t>Figure:02</a:t>
            </a: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103685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0022" y="984957"/>
            <a:ext cx="6036068" cy="706964"/>
          </a:xfrm>
        </p:spPr>
        <p:txBody>
          <a:bodyPr/>
          <a:lstStyle/>
          <a:p>
            <a:r>
              <a:rPr lang="en-US" b="1" dirty="0" smtClean="0">
                <a:ln w="22225">
                  <a:solidFill>
                    <a:schemeClr val="accent2"/>
                  </a:solidFill>
                  <a:prstDash val="solid"/>
                </a:ln>
                <a:solidFill>
                  <a:schemeClr val="accent2">
                    <a:lumMod val="40000"/>
                    <a:lumOff val="60000"/>
                  </a:schemeClr>
                </a:solidFill>
              </a:rPr>
              <a:t>Effect of Water pollution</a:t>
            </a:r>
            <a:endParaRPr lang="en-US"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p:txBody>
          <a:bodyPr/>
          <a:lstStyle/>
          <a:p>
            <a:r>
              <a:rPr lang="en-US" dirty="0" smtClean="0"/>
              <a:t>Diseases like Cholera, Malaria, Typhoid (spread during the rainy season).</a:t>
            </a:r>
          </a:p>
          <a:p>
            <a:endParaRPr lang="en-US" dirty="0" smtClean="0"/>
          </a:p>
          <a:p>
            <a:pPr marL="0" indent="0">
              <a:buNone/>
            </a:pPr>
            <a:r>
              <a:rPr lang="en-US" b="1" dirty="0" smtClean="0">
                <a:ln w="22225">
                  <a:solidFill>
                    <a:schemeClr val="accent2"/>
                  </a:solidFill>
                  <a:prstDash val="solid"/>
                </a:ln>
                <a:solidFill>
                  <a:schemeClr val="accent2">
                    <a:lumMod val="40000"/>
                    <a:lumOff val="60000"/>
                  </a:schemeClr>
                </a:solidFill>
              </a:rPr>
              <a:t>How to Avoid Water Pollution</a:t>
            </a:r>
            <a:endParaRPr lang="en-US" b="1" dirty="0">
              <a:ln w="22225">
                <a:solidFill>
                  <a:schemeClr val="accent2"/>
                </a:solidFill>
                <a:prstDash val="solid"/>
              </a:ln>
              <a:solidFill>
                <a:schemeClr val="accent2">
                  <a:lumMod val="40000"/>
                  <a:lumOff val="60000"/>
                </a:schemeClr>
              </a:solidFill>
            </a:endParaRPr>
          </a:p>
          <a:p>
            <a:pPr>
              <a:buFont typeface="Wingdings" panose="05000000000000000000" pitchFamily="2" charset="2"/>
              <a:buChar char="q"/>
            </a:pPr>
            <a:r>
              <a:rPr lang="en-US" dirty="0" smtClean="0">
                <a:ln w="0"/>
                <a:solidFill>
                  <a:schemeClr val="tx1"/>
                </a:solidFill>
                <a:effectLst>
                  <a:outerShdw blurRad="38100" dist="19050" dir="2700000" algn="tl" rotWithShape="0">
                    <a:schemeClr val="dk1">
                      <a:alpha val="40000"/>
                    </a:schemeClr>
                  </a:outerShdw>
                </a:effectLst>
              </a:rPr>
              <a:t>Rivers should not be used for washing clothes or bathing animals in.</a:t>
            </a:r>
          </a:p>
          <a:p>
            <a:pPr>
              <a:buFont typeface="Wingdings" panose="05000000000000000000" pitchFamily="2" charset="2"/>
              <a:buChar char="q"/>
            </a:pPr>
            <a:r>
              <a:rPr lang="en-US" dirty="0" smtClean="0">
                <a:ln w="0"/>
                <a:solidFill>
                  <a:schemeClr val="tx1"/>
                </a:solidFill>
                <a:effectLst>
                  <a:outerShdw blurRad="38100" dist="19050" dir="2700000" algn="tl" rotWithShape="0">
                    <a:schemeClr val="dk1">
                      <a:alpha val="40000"/>
                    </a:schemeClr>
                  </a:outerShdw>
                </a:effectLst>
              </a:rPr>
              <a:t>Harvesting of Rainwater to meet water requirements.</a:t>
            </a:r>
          </a:p>
          <a:p>
            <a:pPr>
              <a:buFont typeface="Wingdings" panose="05000000000000000000" pitchFamily="2" charset="2"/>
              <a:buChar char="q"/>
            </a:pPr>
            <a:r>
              <a:rPr lang="en-US" dirty="0" smtClean="0">
                <a:ln w="0"/>
                <a:solidFill>
                  <a:schemeClr val="tx1"/>
                </a:solidFill>
                <a:effectLst>
                  <a:outerShdw blurRad="38100" dist="19050" dir="2700000" algn="tl" rotWithShape="0">
                    <a:schemeClr val="dk1">
                      <a:alpha val="40000"/>
                    </a:schemeClr>
                  </a:outerShdw>
                </a:effectLst>
              </a:rPr>
              <a:t>Dams and embankments must be created.</a:t>
            </a:r>
          </a:p>
          <a:p>
            <a:pPr>
              <a:buFont typeface="Wingdings" panose="05000000000000000000" pitchFamily="2" charset="2"/>
              <a:buChar char="q"/>
            </a:pPr>
            <a:r>
              <a:rPr lang="en-US" dirty="0" smtClean="0">
                <a:ln w="0"/>
                <a:solidFill>
                  <a:schemeClr val="tx1"/>
                </a:solidFill>
                <a:effectLst>
                  <a:outerShdw blurRad="38100" dist="19050" dir="2700000" algn="tl" rotWithShape="0">
                    <a:schemeClr val="dk1">
                      <a:alpha val="40000"/>
                    </a:schemeClr>
                  </a:outerShdw>
                </a:effectLst>
              </a:rPr>
              <a:t>The river must be contaminated.</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485221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044" y="973668"/>
            <a:ext cx="4425245" cy="706964"/>
          </a:xfrm>
        </p:spPr>
        <p:txBody>
          <a:bodyPr/>
          <a:lstStyle/>
          <a:p>
            <a:pPr algn="ctr"/>
            <a:r>
              <a:rPr lang="en-US" b="1" dirty="0" err="1" smtClean="0">
                <a:ln w="22225">
                  <a:solidFill>
                    <a:schemeClr val="accent2"/>
                  </a:solidFill>
                  <a:prstDash val="solid"/>
                </a:ln>
                <a:solidFill>
                  <a:schemeClr val="accent2">
                    <a:lumMod val="40000"/>
                    <a:lumOff val="60000"/>
                  </a:schemeClr>
                </a:solidFill>
              </a:rPr>
              <a:t>conclution</a:t>
            </a:r>
            <a:endParaRPr lang="en-US" b="1" dirty="0">
              <a:ln w="22225">
                <a:solidFill>
                  <a:schemeClr val="accent2"/>
                </a:solidFill>
                <a:prstDash val="solid"/>
              </a:ln>
              <a:solidFill>
                <a:schemeClr val="accent2">
                  <a:lumMod val="40000"/>
                  <a:lumOff val="60000"/>
                </a:schemeClr>
              </a:solidFill>
            </a:endParaRPr>
          </a:p>
        </p:txBody>
      </p:sp>
      <p:sp>
        <p:nvSpPr>
          <p:cNvPr id="3" name="Content Placeholder 2"/>
          <p:cNvSpPr>
            <a:spLocks noGrp="1"/>
          </p:cNvSpPr>
          <p:nvPr>
            <p:ph idx="1"/>
          </p:nvPr>
        </p:nvSpPr>
        <p:spPr/>
        <p:txBody>
          <a:bodyPr/>
          <a:lstStyle/>
          <a:p>
            <a:pPr marL="0" indent="0">
              <a:buNone/>
            </a:pPr>
            <a:r>
              <a:rPr lang="en-US" dirty="0" smtClean="0"/>
              <a:t>Today, all over the world there is a great concern and worry as to what will become of the earth, considering the inherent effect of the ever increasing environment pollution that has adversely distorted the ecosystem, thereby spurring but the international  communities, the government, generation public, cooperate bodies, policy makers, professionals and even politicians to take adequate measures aimed at addressing environmental problems</a:t>
            </a:r>
            <a:r>
              <a:rPr lang="en-US" dirty="0" smtClean="0"/>
              <a:t>.</a:t>
            </a:r>
          </a:p>
          <a:p>
            <a:pPr marL="0" indent="0">
              <a:buNone/>
            </a:pPr>
            <a:endParaRPr lang="en-US" dirty="0" smtClean="0"/>
          </a:p>
          <a:p>
            <a:pPr marL="0" indent="0" algn="ctr">
              <a:buNone/>
            </a:pPr>
            <a:r>
              <a:rPr lang="en-US" b="1" dirty="0" smtClean="0">
                <a:solidFill>
                  <a:schemeClr val="accent2">
                    <a:lumMod val="75000"/>
                  </a:schemeClr>
                </a:solidFill>
              </a:rPr>
              <a:t>Thank You</a:t>
            </a:r>
            <a:endParaRPr lang="en-US" b="1" dirty="0">
              <a:solidFill>
                <a:schemeClr val="accent2">
                  <a:lumMod val="75000"/>
                </a:schemeClr>
              </a:solidFill>
            </a:endParaRPr>
          </a:p>
        </p:txBody>
      </p:sp>
    </p:spTree>
    <p:extLst>
      <p:ext uri="{BB962C8B-B14F-4D97-AF65-F5344CB8AC3E}">
        <p14:creationId xmlns:p14="http://schemas.microsoft.com/office/powerpoint/2010/main" val="36021487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TotalTime>
  <Words>283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Ion Boardroom</vt:lpstr>
      <vt:lpstr>Environmental pollution</vt:lpstr>
      <vt:lpstr>Overview</vt:lpstr>
      <vt:lpstr>Defination of Poiiution</vt:lpstr>
      <vt:lpstr>Air Pollution What is Atmosphere</vt:lpstr>
      <vt:lpstr>Water pollution</vt:lpstr>
      <vt:lpstr>Effect of Water pollution</vt:lpstr>
      <vt:lpstr>conclution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pollution</dc:title>
  <dc:creator>SUCCESS</dc:creator>
  <cp:lastModifiedBy>SUCCESS</cp:lastModifiedBy>
  <cp:revision>9</cp:revision>
  <dcterms:created xsi:type="dcterms:W3CDTF">2024-12-15T04:38:00Z</dcterms:created>
  <dcterms:modified xsi:type="dcterms:W3CDTF">2024-12-17T04:30:16Z</dcterms:modified>
</cp:coreProperties>
</file>