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76" r:id="rId2"/>
    <p:sldId id="371" r:id="rId3"/>
    <p:sldId id="379" r:id="rId4"/>
    <p:sldId id="380" r:id="rId5"/>
    <p:sldId id="381" r:id="rId6"/>
    <p:sldId id="382" r:id="rId7"/>
    <p:sldId id="383" r:id="rId8"/>
    <p:sldId id="384" r:id="rId9"/>
    <p:sldId id="30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CBA5179-E98F-4947-8C02-BE6E919F359D}">
          <p14:sldIdLst>
            <p14:sldId id="276"/>
            <p14:sldId id="371"/>
            <p14:sldId id="379"/>
            <p14:sldId id="380"/>
            <p14:sldId id="381"/>
            <p14:sldId id="382"/>
            <p14:sldId id="383"/>
            <p14:sldId id="384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8B2"/>
    <a:srgbClr val="F2F2F2"/>
    <a:srgbClr val="2D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0000" autoAdjust="0"/>
  </p:normalViewPr>
  <p:slideViewPr>
    <p:cSldViewPr snapToGrid="0">
      <p:cViewPr varScale="1">
        <p:scale>
          <a:sx n="160" d="100"/>
          <a:sy n="160" d="100"/>
        </p:scale>
        <p:origin x="16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24959C-203D-4BAA-AF1D-F15DE93D73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18E5D4-B242-42EB-864C-5756BB1FF1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28598-C5FB-4CE9-BD07-494C3DB3E8C1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3BBF3D-70DA-427A-984F-B8BB94FFF0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DE07BA-1D7D-4715-86FE-7B6BFF26D4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74FB9-B475-44DD-96E2-40EC80737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756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C702F-C2EB-4EF6-AAB4-2DE055AB721E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B3E62-C51A-4A96-825F-3527487336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39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吉田研ゼ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E5231-F50B-42A8-99E0-1DE0FFBDF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3302" y="2684262"/>
            <a:ext cx="5314950" cy="51685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C3C51FB-99B5-4159-9758-E2E14673A13A}"/>
              </a:ext>
            </a:extLst>
          </p:cNvPr>
          <p:cNvCxnSpPr/>
          <p:nvPr userDrawn="1"/>
        </p:nvCxnSpPr>
        <p:spPr>
          <a:xfrm>
            <a:off x="1553593" y="3293615"/>
            <a:ext cx="6178858" cy="0"/>
          </a:xfrm>
          <a:prstGeom prst="line">
            <a:avLst/>
          </a:prstGeom>
          <a:ln w="60325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1">
            <a:extLst>
              <a:ext uri="{FF2B5EF4-FFF2-40B4-BE49-F238E27FC236}">
                <a16:creationId xmlns:a16="http://schemas.microsoft.com/office/drawing/2014/main" id="{60EDB668-109A-42DF-A475-BAE7FFF8383C}"/>
              </a:ext>
            </a:extLst>
          </p:cNvPr>
          <p:cNvSpPr txBox="1">
            <a:spLocks/>
          </p:cNvSpPr>
          <p:nvPr userDrawn="1"/>
        </p:nvSpPr>
        <p:spPr>
          <a:xfrm>
            <a:off x="2003302" y="3429000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ja-JP" sz="2000" b="0" dirty="0" smtClean="0"/>
              <a:t>4321535</a:t>
            </a:r>
            <a:r>
              <a:rPr lang="ja-JP" altLang="en-US" sz="2000" b="0" dirty="0" smtClean="0"/>
              <a:t> </a:t>
            </a:r>
            <a:r>
              <a:rPr lang="ja-JP" altLang="en-US" sz="2000" b="0" dirty="0"/>
              <a:t>竹村東洋</a:t>
            </a:r>
          </a:p>
        </p:txBody>
      </p:sp>
    </p:spTree>
    <p:extLst>
      <p:ext uri="{BB962C8B-B14F-4D97-AF65-F5344CB8AC3E}">
        <p14:creationId xmlns:p14="http://schemas.microsoft.com/office/powerpoint/2010/main" val="105447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ゼミ資料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D7B3A-4CFB-4362-816E-954CCA11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4895573" cy="56652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A76A72-9A47-4A8E-A518-D47D25624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04142" y="175549"/>
            <a:ext cx="480060" cy="36741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535A3B-5607-4929-90A6-FFC562A83C6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テキスト プレースホルダー 4">
            <a:extLst>
              <a:ext uri="{FF2B5EF4-FFF2-40B4-BE49-F238E27FC236}">
                <a16:creationId xmlns:a16="http://schemas.microsoft.com/office/drawing/2014/main" id="{0F3BEFFF-DC29-4FF0-B6DC-B6634E88DB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453" y="847726"/>
            <a:ext cx="4133571" cy="379712"/>
          </a:xfrm>
          <a:solidFill>
            <a:schemeClr val="bg2">
              <a:lumMod val="5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2FC9261-1284-440A-89F3-DAFCEB6B8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453" y="1227437"/>
            <a:ext cx="4133571" cy="12881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75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7025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" y="74227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256" y="918686"/>
            <a:ext cx="8577488" cy="5419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0AAAF14-B894-4365-81FE-35800A8B1B20}"/>
              </a:ext>
            </a:extLst>
          </p:cNvPr>
          <p:cNvSpPr/>
          <p:nvPr userDrawn="1"/>
        </p:nvSpPr>
        <p:spPr>
          <a:xfrm>
            <a:off x="0" y="6666257"/>
            <a:ext cx="9144000" cy="189258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A563F93-8517-4135-9B23-B37F7FB859AA}"/>
              </a:ext>
            </a:extLst>
          </p:cNvPr>
          <p:cNvCxnSpPr/>
          <p:nvPr userDrawn="1"/>
        </p:nvCxnSpPr>
        <p:spPr>
          <a:xfrm>
            <a:off x="0" y="2486"/>
            <a:ext cx="9144000" cy="0"/>
          </a:xfrm>
          <a:prstGeom prst="line">
            <a:avLst/>
          </a:prstGeom>
          <a:ln w="76200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0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b="1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D7FFE1DC-CB4F-45C0-B11A-71A06B4B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2021.07.08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29E0A0-007C-49AC-9D23-18FC9CAC1B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4575" y="6472238"/>
            <a:ext cx="479425" cy="366712"/>
          </a:xfrm>
          <a:prstGeom prst="rect">
            <a:avLst/>
          </a:prstGeom>
        </p:spPr>
        <p:txBody>
          <a:bodyPr/>
          <a:lstStyle/>
          <a:p>
            <a:fld id="{02535A3B-5607-4929-90A6-FFC562A83C6B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6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702F0-C1DE-4E37-830D-A790BCF6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報告内容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744AB2D-EF4A-412D-8262-A5FB7237E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AB4141-DA2E-46A9-BDB5-93A3CC650C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5885" y="948394"/>
            <a:ext cx="7888257" cy="379712"/>
          </a:xfrm>
        </p:spPr>
        <p:txBody>
          <a:bodyPr/>
          <a:lstStyle/>
          <a:p>
            <a:r>
              <a:rPr lang="ja-JP" altLang="en-US" dirty="0"/>
              <a:t>前回までの内容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1EB9AD-8976-4D9D-98AF-BDAD50A5DF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885" y="1328105"/>
            <a:ext cx="7888257" cy="76461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✓余弦波を用いたアルゴリズム改善　</a:t>
            </a:r>
            <a:endParaRPr lang="en-US" altLang="ja-JP" dirty="0"/>
          </a:p>
          <a:p>
            <a:r>
              <a:rPr lang="ja-JP" altLang="en-US" dirty="0" smtClean="0"/>
              <a:t>✓周波数領域の比較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CE0263E-B6ED-4021-8D41-E2A7D50F8CED}"/>
              </a:ext>
            </a:extLst>
          </p:cNvPr>
          <p:cNvSpPr txBox="1">
            <a:spLocks/>
          </p:cNvSpPr>
          <p:nvPr/>
        </p:nvSpPr>
        <p:spPr>
          <a:xfrm>
            <a:off x="615885" y="2877862"/>
            <a:ext cx="7888257" cy="3797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今回の内容</a:t>
            </a:r>
          </a:p>
        </p:txBody>
      </p:sp>
      <p:sp>
        <p:nvSpPr>
          <p:cNvPr id="7" name="テキスト プレースホルダー 4">
            <a:extLst>
              <a:ext uri="{FF2B5EF4-FFF2-40B4-BE49-F238E27FC236}">
                <a16:creationId xmlns:a16="http://schemas.microsoft.com/office/drawing/2014/main" id="{BFB2E859-6512-4C56-9A26-1B816321C3A9}"/>
              </a:ext>
            </a:extLst>
          </p:cNvPr>
          <p:cNvSpPr txBox="1">
            <a:spLocks/>
          </p:cNvSpPr>
          <p:nvPr/>
        </p:nvSpPr>
        <p:spPr>
          <a:xfrm>
            <a:off x="615884" y="3257575"/>
            <a:ext cx="7888257" cy="961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✓</a:t>
            </a:r>
            <a:r>
              <a:rPr lang="ja-JP" altLang="en-US" dirty="0"/>
              <a:t>マルチレート信号</a:t>
            </a:r>
            <a:r>
              <a:rPr lang="ja-JP" altLang="en-US" dirty="0" smtClean="0"/>
              <a:t>処理の学習</a:t>
            </a:r>
            <a:endParaRPr lang="en-US" altLang="ja-JP" dirty="0"/>
          </a:p>
          <a:p>
            <a:r>
              <a:rPr lang="ja-JP" altLang="en-US" dirty="0" smtClean="0"/>
              <a:t>✓本手法におけるアップサンプリング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76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マルチレート信号処理とは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2080276" y="4523255"/>
            <a:ext cx="4870358" cy="379712"/>
          </a:xfrm>
        </p:spPr>
        <p:txBody>
          <a:bodyPr/>
          <a:lstStyle/>
          <a:p>
            <a:r>
              <a:rPr kumimoji="1" lang="ja-JP" altLang="en-US" dirty="0" smtClean="0"/>
              <a:t>マルチレート信号処理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2080276" y="4902966"/>
            <a:ext cx="4870358" cy="1288149"/>
          </a:xfrm>
        </p:spPr>
        <p:txBody>
          <a:bodyPr/>
          <a:lstStyle/>
          <a:p>
            <a:r>
              <a:rPr kumimoji="1" lang="ja-JP" altLang="en-US" dirty="0" smtClean="0"/>
              <a:t>✓</a:t>
            </a:r>
            <a:r>
              <a:rPr lang="ja-JP" altLang="en-US" dirty="0"/>
              <a:t>サンプリング</a:t>
            </a:r>
            <a:r>
              <a:rPr kumimoji="1" lang="ja-JP" altLang="en-US" dirty="0" smtClean="0"/>
              <a:t>レートを変える</a:t>
            </a:r>
            <a:endParaRPr kumimoji="1" lang="en-US" altLang="ja-JP" dirty="0" smtClean="0"/>
          </a:p>
          <a:p>
            <a:r>
              <a:rPr lang="ja-JP" altLang="en-US" dirty="0" smtClean="0"/>
              <a:t>✓</a:t>
            </a:r>
            <a:r>
              <a:rPr lang="en-US" altLang="ja-JP" dirty="0" smtClean="0"/>
              <a:t>D/A</a:t>
            </a:r>
            <a:r>
              <a:rPr lang="ja-JP" altLang="en-US" dirty="0" smtClean="0"/>
              <a:t>変換では</a:t>
            </a:r>
            <a:r>
              <a:rPr lang="en-US" altLang="ja-JP" dirty="0" smtClean="0"/>
              <a:t>Over/</a:t>
            </a:r>
            <a:r>
              <a:rPr lang="en-US" altLang="ja-JP" dirty="0" err="1" smtClean="0"/>
              <a:t>Umder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Samplimg</a:t>
            </a:r>
            <a:endParaRPr lang="en-US" altLang="ja-JP" dirty="0" smtClean="0"/>
          </a:p>
          <a:p>
            <a:r>
              <a:rPr lang="ja-JP" altLang="en-US" dirty="0" smtClean="0"/>
              <a:t>✓</a:t>
            </a:r>
            <a:r>
              <a:rPr lang="en-US" altLang="ja-JP" dirty="0" smtClean="0">
                <a:solidFill>
                  <a:srgbClr val="3B98B2"/>
                </a:solidFill>
              </a:rPr>
              <a:t>D/D</a:t>
            </a:r>
            <a:r>
              <a:rPr lang="ja-JP" altLang="en-US" dirty="0" smtClean="0">
                <a:solidFill>
                  <a:srgbClr val="3B98B2"/>
                </a:solidFill>
              </a:rPr>
              <a:t>変換では</a:t>
            </a:r>
            <a:r>
              <a:rPr lang="en-US" altLang="ja-JP" dirty="0" smtClean="0">
                <a:solidFill>
                  <a:srgbClr val="3B98B2"/>
                </a:solidFill>
              </a:rPr>
              <a:t>Up/Down</a:t>
            </a:r>
            <a:r>
              <a:rPr lang="ja-JP" altLang="en-US" dirty="0">
                <a:solidFill>
                  <a:srgbClr val="3B98B2"/>
                </a:solidFill>
              </a:rPr>
              <a:t> </a:t>
            </a:r>
            <a:r>
              <a:rPr lang="en-US" altLang="ja-JP" dirty="0" smtClean="0">
                <a:solidFill>
                  <a:srgbClr val="3B98B2"/>
                </a:solidFill>
              </a:rPr>
              <a:t>Sampling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571" y="1049436"/>
            <a:ext cx="3654733" cy="289677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41" y="1069788"/>
            <a:ext cx="3683032" cy="287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9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Up/Down Sampling</a:t>
            </a:r>
            <a:r>
              <a:rPr kumimoji="1" lang="ja-JP" altLang="en-US" dirty="0" smtClean="0"/>
              <a:t>の流れ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377" y="1067672"/>
            <a:ext cx="3871351" cy="2506156"/>
          </a:xfrm>
          <a:prstGeom prst="rect">
            <a:avLst/>
          </a:prstGeom>
        </p:spPr>
      </p:pic>
      <p:sp>
        <p:nvSpPr>
          <p:cNvPr id="9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2080276" y="4523255"/>
            <a:ext cx="4870358" cy="379712"/>
          </a:xfrm>
        </p:spPr>
        <p:txBody>
          <a:bodyPr/>
          <a:lstStyle/>
          <a:p>
            <a:r>
              <a:rPr kumimoji="1" lang="ja-JP" altLang="en-US" dirty="0" smtClean="0"/>
              <a:t>マルチレート信号処理</a:t>
            </a:r>
            <a:endParaRPr kumimoji="1" lang="ja-JP" altLang="en-US" dirty="0"/>
          </a:p>
        </p:txBody>
      </p:sp>
      <p:sp>
        <p:nvSpPr>
          <p:cNvPr id="10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2080276" y="4902966"/>
            <a:ext cx="4870358" cy="876281"/>
          </a:xfrm>
        </p:spPr>
        <p:txBody>
          <a:bodyPr/>
          <a:lstStyle/>
          <a:p>
            <a:r>
              <a:rPr lang="ja-JP" altLang="en-US" dirty="0" smtClean="0"/>
              <a:t>✓新しく</a:t>
            </a:r>
            <a:r>
              <a:rPr lang="en-US" altLang="ja-JP" dirty="0" smtClean="0"/>
              <a:t>sample</a:t>
            </a:r>
            <a:r>
              <a:rPr lang="ja-JP" altLang="en-US" dirty="0" smtClean="0"/>
              <a:t>を挿入</a:t>
            </a:r>
            <a:r>
              <a:rPr lang="en-US" altLang="ja-JP" dirty="0" smtClean="0"/>
              <a:t>/</a:t>
            </a:r>
            <a:r>
              <a:rPr lang="ja-JP" altLang="en-US" dirty="0" smtClean="0"/>
              <a:t>間引く</a:t>
            </a:r>
            <a:endParaRPr lang="en-US" altLang="ja-JP" dirty="0"/>
          </a:p>
          <a:p>
            <a:r>
              <a:rPr lang="ja-JP" altLang="en-US" dirty="0" smtClean="0"/>
              <a:t>✓新規の信号に対して</a:t>
            </a:r>
            <a:r>
              <a:rPr lang="ja-JP" altLang="en-US" dirty="0" smtClean="0">
                <a:solidFill>
                  <a:srgbClr val="3B98B2"/>
                </a:solidFill>
              </a:rPr>
              <a:t>補完</a:t>
            </a:r>
            <a:r>
              <a:rPr lang="ja-JP" altLang="en-US" dirty="0" smtClean="0"/>
              <a:t>を行う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940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どのような補完をするのか？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2220800" y="4367867"/>
            <a:ext cx="4133571" cy="379712"/>
          </a:xfrm>
        </p:spPr>
        <p:txBody>
          <a:bodyPr/>
          <a:lstStyle/>
          <a:p>
            <a:r>
              <a:rPr kumimoji="1" lang="ja-JP" altLang="en-US" dirty="0" smtClean="0"/>
              <a:t>補完処理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2220800" y="4747578"/>
            <a:ext cx="4133571" cy="1288149"/>
          </a:xfrm>
        </p:spPr>
        <p:txBody>
          <a:bodyPr/>
          <a:lstStyle/>
          <a:p>
            <a:r>
              <a:rPr kumimoji="1" lang="ja-JP" altLang="en-US" dirty="0" smtClean="0"/>
              <a:t>✓</a:t>
            </a:r>
            <a:r>
              <a:rPr kumimoji="1" lang="en-US" altLang="ja-JP" dirty="0" smtClean="0"/>
              <a:t>L</a:t>
            </a:r>
            <a:r>
              <a:rPr kumimoji="1" lang="ja-JP" altLang="en-US" dirty="0" smtClean="0"/>
              <a:t>倍</a:t>
            </a:r>
            <a:r>
              <a:rPr kumimoji="1" lang="en-US" altLang="ja-JP" dirty="0" err="1" smtClean="0"/>
              <a:t>upsamplor</a:t>
            </a:r>
            <a:r>
              <a:rPr kumimoji="1" lang="ja-JP" altLang="en-US" dirty="0" smtClean="0"/>
              <a:t>では</a:t>
            </a:r>
            <a:r>
              <a:rPr lang="en-US" altLang="ja-JP" dirty="0" smtClean="0"/>
              <a:t>L-1sample </a:t>
            </a:r>
            <a:r>
              <a:rPr lang="ja-JP" altLang="en-US" dirty="0" smtClean="0"/>
              <a:t>をゼロとして挿入</a:t>
            </a:r>
            <a:endParaRPr lang="en-US" altLang="ja-JP" dirty="0" smtClean="0"/>
          </a:p>
          <a:p>
            <a:r>
              <a:rPr kumimoji="1" lang="ja-JP" altLang="en-US" dirty="0" smtClean="0"/>
              <a:t>✓ゼロの</a:t>
            </a:r>
            <a:r>
              <a:rPr kumimoji="1" lang="en-US" altLang="ja-JP" dirty="0" smtClean="0"/>
              <a:t>sample</a:t>
            </a:r>
            <a:r>
              <a:rPr kumimoji="1" lang="ja-JP" altLang="en-US" dirty="0" smtClean="0"/>
              <a:t>をどうやっていい感じの位置にする？</a:t>
            </a:r>
            <a:endParaRPr kumimoji="1" lang="en-US" altLang="ja-JP" dirty="0" smtClean="0"/>
          </a:p>
          <a:p>
            <a:r>
              <a:rPr lang="ja-JP" altLang="en-US" dirty="0" smtClean="0"/>
              <a:t>✓</a:t>
            </a:r>
            <a:r>
              <a:rPr lang="ja-JP" altLang="en-US" dirty="0" smtClean="0">
                <a:solidFill>
                  <a:srgbClr val="3B98B2"/>
                </a:solidFill>
              </a:rPr>
              <a:t>波形的に見る？周波数領域的</a:t>
            </a:r>
            <a:r>
              <a:rPr lang="ja-JP" altLang="en-US" dirty="0" smtClean="0"/>
              <a:t>に見る？</a:t>
            </a:r>
            <a:endParaRPr kumimoji="1"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070" y="938306"/>
            <a:ext cx="3683032" cy="287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周波数領域的に補完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1942819" y="4194550"/>
            <a:ext cx="5103440" cy="379712"/>
          </a:xfrm>
        </p:spPr>
        <p:txBody>
          <a:bodyPr/>
          <a:lstStyle/>
          <a:p>
            <a:r>
              <a:rPr kumimoji="1" lang="ja-JP" altLang="en-US" dirty="0" smtClean="0"/>
              <a:t>補完方法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1942819" y="4574260"/>
            <a:ext cx="5103440" cy="1228893"/>
          </a:xfrm>
        </p:spPr>
        <p:txBody>
          <a:bodyPr/>
          <a:lstStyle/>
          <a:p>
            <a:r>
              <a:rPr kumimoji="1" lang="ja-JP" altLang="en-US" dirty="0" smtClean="0"/>
              <a:t>✓</a:t>
            </a:r>
            <a:r>
              <a:rPr lang="ja-JP" altLang="en-US" dirty="0" smtClean="0"/>
              <a:t>ゼロ点が入ることでエイリアスが発生</a:t>
            </a:r>
            <a:endParaRPr lang="en-US" altLang="ja-JP" dirty="0" smtClean="0"/>
          </a:p>
          <a:p>
            <a:r>
              <a:rPr kumimoji="1" lang="ja-JP" altLang="en-US" dirty="0" smtClean="0"/>
              <a:t>✓</a:t>
            </a:r>
            <a:r>
              <a:rPr kumimoji="1" lang="en-US" altLang="ja-JP" dirty="0" err="1" smtClean="0">
                <a:solidFill>
                  <a:srgbClr val="3B98B2"/>
                </a:solidFill>
              </a:rPr>
              <a:t>Lp</a:t>
            </a:r>
            <a:r>
              <a:rPr kumimoji="1" lang="ja-JP" altLang="en-US" dirty="0" smtClean="0">
                <a:solidFill>
                  <a:srgbClr val="3B98B2"/>
                </a:solidFill>
              </a:rPr>
              <a:t>フィルタ</a:t>
            </a:r>
            <a:r>
              <a:rPr kumimoji="1" lang="ja-JP" altLang="en-US" dirty="0" smtClean="0"/>
              <a:t>を周波数領域で乗算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→時間領域においては、</a:t>
            </a:r>
            <a:r>
              <a:rPr lang="en-US" altLang="ja-JP" dirty="0" err="1" smtClean="0">
                <a:solidFill>
                  <a:srgbClr val="3B98B2"/>
                </a:solidFill>
              </a:rPr>
              <a:t>sinc</a:t>
            </a:r>
            <a:r>
              <a:rPr lang="ja-JP" altLang="en-US" dirty="0" smtClean="0">
                <a:solidFill>
                  <a:srgbClr val="3B98B2"/>
                </a:solidFill>
              </a:rPr>
              <a:t>関数</a:t>
            </a:r>
            <a:r>
              <a:rPr lang="ja-JP" altLang="en-US" dirty="0" smtClean="0"/>
              <a:t>との畳み込み</a:t>
            </a:r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51" y="1072677"/>
            <a:ext cx="6371379" cy="280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非整数倍に</a:t>
            </a:r>
            <a:r>
              <a:rPr kumimoji="1" lang="en-US" altLang="ja-JP" dirty="0" err="1" smtClean="0"/>
              <a:t>upsampling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するには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2295430" y="3859867"/>
            <a:ext cx="4133571" cy="379712"/>
          </a:xfrm>
        </p:spPr>
        <p:txBody>
          <a:bodyPr/>
          <a:lstStyle/>
          <a:p>
            <a:r>
              <a:rPr kumimoji="1" lang="ja-JP" altLang="en-US" dirty="0" smtClean="0"/>
              <a:t>非整数</a:t>
            </a:r>
            <a:r>
              <a:rPr lang="ja-JP" altLang="en-US" dirty="0" smtClean="0"/>
              <a:t>倍に</a:t>
            </a:r>
            <a:r>
              <a:rPr lang="en-US" altLang="ja-JP" dirty="0" err="1"/>
              <a:t>U</a:t>
            </a:r>
            <a:r>
              <a:rPr lang="en-US" altLang="ja-JP" dirty="0" err="1" smtClean="0"/>
              <a:t>psampling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2295430" y="4239578"/>
            <a:ext cx="4133571" cy="1288149"/>
          </a:xfrm>
        </p:spPr>
        <p:txBody>
          <a:bodyPr/>
          <a:lstStyle/>
          <a:p>
            <a:r>
              <a:rPr kumimoji="1" lang="ja-JP" altLang="en-US" dirty="0" smtClean="0"/>
              <a:t>✓</a:t>
            </a:r>
            <a:r>
              <a:rPr lang="en-US" altLang="ja-JP" dirty="0" smtClean="0"/>
              <a:t>CD</a:t>
            </a:r>
            <a:r>
              <a:rPr lang="ja-JP" altLang="en-US" dirty="0" smtClean="0"/>
              <a:t>音質</a:t>
            </a:r>
            <a:r>
              <a:rPr lang="en-US" altLang="ja-JP" dirty="0" smtClean="0"/>
              <a:t>44.1kHz</a:t>
            </a:r>
            <a:r>
              <a:rPr lang="ja-JP" altLang="en-US" dirty="0" smtClean="0"/>
              <a:t>→</a:t>
            </a:r>
            <a:r>
              <a:rPr lang="en-US" altLang="ja-JP" dirty="0" smtClean="0"/>
              <a:t>48kHz</a:t>
            </a:r>
            <a:r>
              <a:rPr lang="ja-JP" altLang="en-US" dirty="0" smtClean="0"/>
              <a:t>にアップサンプリングするには？</a:t>
            </a:r>
            <a:endParaRPr lang="en-US" altLang="ja-JP" dirty="0" smtClean="0"/>
          </a:p>
          <a:p>
            <a:r>
              <a:rPr lang="ja-JP" altLang="en-US" dirty="0" smtClean="0"/>
              <a:t>✓</a:t>
            </a:r>
            <a:r>
              <a:rPr lang="en-US" altLang="ja-JP" dirty="0" smtClean="0"/>
              <a:t>UP/Down Sampling</a:t>
            </a:r>
            <a:r>
              <a:rPr lang="ja-JP" altLang="en-US" dirty="0" err="1" smtClean="0"/>
              <a:t>は整</a:t>
            </a:r>
            <a:r>
              <a:rPr lang="ja-JP" altLang="en-US" dirty="0" smtClean="0"/>
              <a:t>数倍しかできない</a:t>
            </a:r>
            <a:endParaRPr lang="en-US" altLang="ja-JP" dirty="0" smtClean="0"/>
          </a:p>
          <a:p>
            <a:r>
              <a:rPr lang="ja-JP" altLang="en-US" dirty="0" smtClean="0"/>
              <a:t>✓最小公倍数倍に</a:t>
            </a:r>
            <a:r>
              <a:rPr lang="en-US" altLang="ja-JP" dirty="0" err="1" smtClean="0"/>
              <a:t>UPSampling</a:t>
            </a:r>
            <a:r>
              <a:rPr lang="ja-JP" altLang="en-US" dirty="0" smtClean="0"/>
              <a:t>した後ダウンサンプル</a:t>
            </a:r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973" y="1591763"/>
            <a:ext cx="5954339" cy="154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提案手法への適応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55" y="2060781"/>
            <a:ext cx="2952972" cy="236005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64" y="3706545"/>
            <a:ext cx="3113835" cy="251573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765" y="817090"/>
            <a:ext cx="3113835" cy="24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AA5D0-AE30-4911-8325-5A116890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今後の予定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42912C1-3A31-4743-9635-AD791E956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5669A7-5548-4A37-8A58-C68021768803}"/>
              </a:ext>
            </a:extLst>
          </p:cNvPr>
          <p:cNvSpPr txBox="1"/>
          <p:nvPr/>
        </p:nvSpPr>
        <p:spPr>
          <a:xfrm>
            <a:off x="387249" y="1189106"/>
            <a:ext cx="8356923" cy="62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✓</a:t>
            </a: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ノイズを加えたデータへの</a:t>
            </a: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適用</a:t>
            </a:r>
            <a:endParaRPr kumimoji="1" lang="en-US" altLang="ja-JP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7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25792</TotalTime>
  <Words>211</Words>
  <Application>Microsoft Office PowerPoint</Application>
  <PresentationFormat>画面に合わせる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Arial</vt:lpstr>
      <vt:lpstr>Calibri</vt:lpstr>
      <vt:lpstr>Office テーマ</vt:lpstr>
      <vt:lpstr>2021.07.08</vt:lpstr>
      <vt:lpstr>報告内容</vt:lpstr>
      <vt:lpstr>マルチレート信号処理とは</vt:lpstr>
      <vt:lpstr>Up/Down Samplingの流れ</vt:lpstr>
      <vt:lpstr>どのような補完をするのか？</vt:lpstr>
      <vt:lpstr>周波数領域的に補完</vt:lpstr>
      <vt:lpstr>非整数倍にupsampling するには</vt:lpstr>
      <vt:lpstr>提案手法への適応</vt:lpstr>
      <vt:lpstr>今後の予定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竹村 東洋</dc:creator>
  <cp:lastModifiedBy>YLab</cp:lastModifiedBy>
  <cp:revision>410</cp:revision>
  <dcterms:created xsi:type="dcterms:W3CDTF">2020-05-22T13:59:15Z</dcterms:created>
  <dcterms:modified xsi:type="dcterms:W3CDTF">2021-07-08T11:55:19Z</dcterms:modified>
</cp:coreProperties>
</file>