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6" r:id="rId2"/>
    <p:sldId id="371" r:id="rId3"/>
    <p:sldId id="381" r:id="rId4"/>
    <p:sldId id="383" r:id="rId5"/>
    <p:sldId id="385" r:id="rId6"/>
    <p:sldId id="384" r:id="rId7"/>
    <p:sldId id="387" r:id="rId8"/>
    <p:sldId id="386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81"/>
            <p14:sldId id="383"/>
            <p14:sldId id="385"/>
            <p14:sldId id="384"/>
            <p14:sldId id="387"/>
            <p14:sldId id="386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2021.07.15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B4141-DA2E-46A9-BDB5-93A3CC650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5885" y="948394"/>
            <a:ext cx="7888257" cy="379712"/>
          </a:xfrm>
        </p:spPr>
        <p:txBody>
          <a:bodyPr/>
          <a:lstStyle/>
          <a:p>
            <a:r>
              <a:rPr lang="ja-JP" altLang="en-US" dirty="0"/>
              <a:t>前回までの内容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1EB9AD-8976-4D9D-98AF-BDAD50A5D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885" y="1328105"/>
            <a:ext cx="7888257" cy="76461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✓アップサンプリングの適用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2877862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3257575"/>
            <a:ext cx="7888257" cy="961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✓リサンプリングの適用</a:t>
            </a:r>
            <a:endParaRPr lang="en-US" altLang="ja-JP" dirty="0"/>
          </a:p>
          <a:p>
            <a:r>
              <a:rPr lang="ja-JP" altLang="en-US" dirty="0" smtClean="0"/>
              <a:t>✓</a:t>
            </a:r>
            <a:r>
              <a:rPr lang="ja-JP" altLang="en-US" dirty="0" smtClean="0"/>
              <a:t>ノイズ混入信号へのアルゴリズムの適用</a:t>
            </a:r>
            <a:endParaRPr lang="en-US" altLang="ja-JP" dirty="0" smtClean="0"/>
          </a:p>
          <a:p>
            <a:r>
              <a:rPr lang="ja-JP" altLang="en-US" dirty="0" smtClean="0"/>
              <a:t>✓テスト信号の測定の検討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アップ</a:t>
            </a:r>
            <a:r>
              <a:rPr kumimoji="1" lang="ja-JP" altLang="en-US" dirty="0" smtClean="0"/>
              <a:t>サンプリング処理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401272" y="1169707"/>
            <a:ext cx="4133571" cy="433590"/>
          </a:xfrm>
        </p:spPr>
        <p:txBody>
          <a:bodyPr/>
          <a:lstStyle/>
          <a:p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01272" y="1549417"/>
            <a:ext cx="4133571" cy="1635293"/>
          </a:xfrm>
        </p:spPr>
        <p:txBody>
          <a:bodyPr/>
          <a:lstStyle/>
          <a:p>
            <a:r>
              <a:rPr lang="ja-JP" altLang="en-US" dirty="0" smtClean="0"/>
              <a:t>① 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倍</a:t>
            </a:r>
            <a:r>
              <a:rPr kumimoji="1" lang="en-US" altLang="ja-JP" dirty="0" smtClean="0"/>
              <a:t>up sampler  </a:t>
            </a:r>
            <a:r>
              <a:rPr kumimoji="1" lang="ja-JP" altLang="en-US" dirty="0" smtClean="0"/>
              <a:t>⇒ </a:t>
            </a:r>
            <a:r>
              <a:rPr lang="en-US" altLang="ja-JP" dirty="0" smtClean="0"/>
              <a:t>L-1 sample </a:t>
            </a:r>
            <a:r>
              <a:rPr lang="ja-JP" altLang="en-US" dirty="0" smtClean="0"/>
              <a:t>をゼロとして挿入</a:t>
            </a:r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en-US" altLang="ja-JP" dirty="0" smtClean="0"/>
              <a:t>Interpolation </a:t>
            </a:r>
            <a:r>
              <a:rPr lang="ja-JP" altLang="en-US" dirty="0" smtClean="0"/>
              <a:t>⇒ 折り返しを</a:t>
            </a:r>
            <a:r>
              <a:rPr lang="en-US" altLang="ja-JP" dirty="0" smtClean="0">
                <a:solidFill>
                  <a:srgbClr val="3B98B2"/>
                </a:solidFill>
              </a:rPr>
              <a:t>Low </a:t>
            </a:r>
            <a:r>
              <a:rPr lang="en-US" altLang="ja-JP" dirty="0" err="1" smtClean="0">
                <a:solidFill>
                  <a:srgbClr val="3B98B2"/>
                </a:solidFill>
              </a:rPr>
              <a:t>passfilter</a:t>
            </a:r>
            <a:r>
              <a:rPr lang="ja-JP" altLang="en-US" dirty="0" smtClean="0">
                <a:solidFill>
                  <a:srgbClr val="3B98B2"/>
                </a:solidFill>
              </a:rPr>
              <a:t>で削除</a:t>
            </a:r>
          </a:p>
          <a:p>
            <a:r>
              <a:rPr lang="ja-JP" altLang="en-US" dirty="0" smtClean="0"/>
              <a:t>　⇒</a:t>
            </a:r>
            <a:r>
              <a:rPr lang="en-US" altLang="ja-JP" dirty="0" err="1" smtClean="0"/>
              <a:t>Lowpassfilter</a:t>
            </a:r>
            <a:r>
              <a:rPr lang="ja-JP" altLang="en-US" dirty="0" smtClean="0"/>
              <a:t>のインパルス応答は</a:t>
            </a:r>
            <a:r>
              <a:rPr lang="en-US" altLang="ja-JP" dirty="0" err="1" smtClean="0">
                <a:solidFill>
                  <a:srgbClr val="3B98B2"/>
                </a:solidFill>
              </a:rPr>
              <a:t>sinc</a:t>
            </a:r>
            <a:r>
              <a:rPr lang="ja-JP" altLang="en-US" dirty="0" smtClean="0">
                <a:solidFill>
                  <a:srgbClr val="3B98B2"/>
                </a:solidFill>
              </a:rPr>
              <a:t>関数</a:t>
            </a:r>
            <a:endParaRPr lang="en-US" altLang="ja-JP" dirty="0" smtClean="0">
              <a:solidFill>
                <a:srgbClr val="3B98B2"/>
              </a:solidFill>
            </a:endParaRP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⇒</a:t>
            </a:r>
            <a:r>
              <a:rPr lang="ja-JP" altLang="en-US" dirty="0"/>
              <a:t>時間</a:t>
            </a:r>
            <a:r>
              <a:rPr lang="ja-JP" altLang="en-US" dirty="0" smtClean="0"/>
              <a:t>領域では、</a:t>
            </a:r>
            <a:r>
              <a:rPr lang="en-US" altLang="ja-JP" dirty="0" err="1" smtClean="0"/>
              <a:t>sinc</a:t>
            </a:r>
            <a:r>
              <a:rPr lang="ja-JP" altLang="en-US" dirty="0" smtClean="0"/>
              <a:t>関数と信号の</a:t>
            </a:r>
            <a:r>
              <a:rPr lang="ja-JP" altLang="en-US" dirty="0" smtClean="0"/>
              <a:t>畳み込み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3B98B2"/>
                </a:solidFill>
              </a:rPr>
              <a:t>sinc</a:t>
            </a:r>
            <a:r>
              <a:rPr lang="ja-JP" altLang="en-US" dirty="0" smtClean="0">
                <a:solidFill>
                  <a:srgbClr val="3B98B2"/>
                </a:solidFill>
              </a:rPr>
              <a:t>補完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36" y="1169707"/>
            <a:ext cx="3895725" cy="478155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837083" y="3107764"/>
            <a:ext cx="1111624" cy="6813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073843" y="375530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折り返し</a:t>
            </a:r>
            <a:endParaRPr lang="ja-JP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59177" y="5211482"/>
            <a:ext cx="702236" cy="660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34488" y="5934367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検討する周波数</a:t>
            </a:r>
            <a:r>
              <a:rPr lang="ja-JP" altLang="en-US" sz="1100" b="1" dirty="0">
                <a:solidFill>
                  <a:schemeClr val="accent2">
                    <a:lumMod val="75000"/>
                  </a:schemeClr>
                </a:solidFill>
              </a:rPr>
              <a:t>領域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448304" y="1855775"/>
            <a:ext cx="1210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アップサンプリング後</a:t>
            </a:r>
            <a:endParaRPr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63481" y="1880062"/>
            <a:ext cx="12105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アップサンプリング前</a:t>
            </a:r>
            <a:endParaRPr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712643" y="1459863"/>
            <a:ext cx="6511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Upsampler</a:t>
            </a:r>
            <a:endParaRPr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プレースホルダー 3"/>
          <p:cNvSpPr txBox="1">
            <a:spLocks/>
          </p:cNvSpPr>
          <p:nvPr/>
        </p:nvSpPr>
        <p:spPr>
          <a:xfrm>
            <a:off x="401272" y="3473636"/>
            <a:ext cx="4133571" cy="4335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処理の流れ</a:t>
            </a:r>
            <a:endParaRPr lang="ja-JP" altLang="en-US" dirty="0"/>
          </a:p>
        </p:txBody>
      </p:sp>
      <p:sp>
        <p:nvSpPr>
          <p:cNvPr id="20" name="テキスト プレースホルダー 4"/>
          <p:cNvSpPr txBox="1">
            <a:spLocks/>
          </p:cNvSpPr>
          <p:nvPr/>
        </p:nvSpPr>
        <p:spPr>
          <a:xfrm>
            <a:off x="401272" y="3853346"/>
            <a:ext cx="4133571" cy="1836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✓先行研究では、直接時間領域で</a:t>
            </a:r>
            <a:r>
              <a:rPr lang="en-US" altLang="ja-JP" dirty="0" err="1" smtClean="0"/>
              <a:t>sinc</a:t>
            </a:r>
            <a:r>
              <a:rPr lang="ja-JP" altLang="en-US" dirty="0" smtClean="0"/>
              <a:t>関数を畳み込み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⇒ 余弦波で行うと、一周期目で誤差 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⇒非整数のアップサンプリング処理が不完全</a:t>
            </a:r>
            <a:endParaRPr lang="en-US" altLang="ja-JP" dirty="0" smtClean="0"/>
          </a:p>
          <a:p>
            <a:r>
              <a:rPr lang="ja-JP" altLang="en-US" dirty="0" smtClean="0"/>
              <a:t>✓</a:t>
            </a:r>
            <a:r>
              <a:rPr lang="en-US" altLang="ja-JP" dirty="0" err="1" smtClean="0"/>
              <a:t>upsample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Lowpass</a:t>
            </a:r>
            <a:r>
              <a:rPr lang="ja-JP" altLang="en-US" dirty="0" smtClean="0"/>
              <a:t>でアップサンプリング</a:t>
            </a:r>
            <a:r>
              <a:rPr lang="en-US" altLang="ja-JP" dirty="0" smtClean="0"/>
              <a:t>(MATLB</a:t>
            </a:r>
            <a:r>
              <a:rPr lang="ja-JP" altLang="en-US" dirty="0" smtClean="0"/>
              <a:t>関数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0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リサンプリング処理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1141972" y="1107720"/>
            <a:ext cx="6746970" cy="379712"/>
          </a:xfrm>
        </p:spPr>
        <p:txBody>
          <a:bodyPr/>
          <a:lstStyle/>
          <a:p>
            <a:r>
              <a:rPr kumimoji="1" lang="ja-JP" altLang="en-US" dirty="0" smtClean="0"/>
              <a:t>非整数</a:t>
            </a:r>
            <a:r>
              <a:rPr lang="ja-JP" altLang="en-US" dirty="0" smtClean="0"/>
              <a:t>倍に</a:t>
            </a:r>
            <a:r>
              <a:rPr lang="en-US" altLang="ja-JP" dirty="0" smtClean="0"/>
              <a:t>Up sampling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41971" y="1487431"/>
            <a:ext cx="6746971" cy="924093"/>
          </a:xfrm>
        </p:spPr>
        <p:txBody>
          <a:bodyPr>
            <a:noAutofit/>
          </a:bodyPr>
          <a:lstStyle/>
          <a:p>
            <a:r>
              <a:rPr lang="ja-JP" altLang="en-US" sz="1400" dirty="0" smtClean="0"/>
              <a:t>✓</a:t>
            </a:r>
            <a:r>
              <a:rPr lang="en-US" altLang="ja-JP" sz="1400" dirty="0" smtClean="0"/>
              <a:t>UP/Down Sampling</a:t>
            </a:r>
            <a:r>
              <a:rPr lang="ja-JP" altLang="en-US" sz="1400" dirty="0" err="1" smtClean="0"/>
              <a:t>は整</a:t>
            </a:r>
            <a:r>
              <a:rPr lang="ja-JP" altLang="en-US" sz="1400" dirty="0" smtClean="0"/>
              <a:t>数倍しかできない</a:t>
            </a:r>
            <a:endParaRPr lang="en-US" altLang="ja-JP" sz="1400" dirty="0" smtClean="0"/>
          </a:p>
          <a:p>
            <a:r>
              <a:rPr lang="ja-JP" altLang="en-US" sz="1400" dirty="0" smtClean="0"/>
              <a:t>✓最小公倍数倍に</a:t>
            </a:r>
            <a:r>
              <a:rPr lang="en-US" altLang="ja-JP" sz="1400" dirty="0" smtClean="0"/>
              <a:t>Up Sampling</a:t>
            </a:r>
            <a:r>
              <a:rPr lang="ja-JP" altLang="en-US" sz="1400" dirty="0" smtClean="0"/>
              <a:t>した後ダウンサンプル</a:t>
            </a:r>
            <a:endParaRPr lang="en-US" altLang="ja-JP" sz="14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71" y="2692650"/>
            <a:ext cx="6746971" cy="1544667"/>
          </a:xfrm>
          <a:prstGeom prst="rect">
            <a:avLst/>
          </a:prstGeom>
        </p:spPr>
      </p:pic>
      <p:sp>
        <p:nvSpPr>
          <p:cNvPr id="8" name="テキスト プレースホルダー 4"/>
          <p:cNvSpPr txBox="1">
            <a:spLocks/>
          </p:cNvSpPr>
          <p:nvPr/>
        </p:nvSpPr>
        <p:spPr>
          <a:xfrm>
            <a:off x="1141971" y="4518443"/>
            <a:ext cx="6746971" cy="1051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</a:t>
            </a:r>
            <a:r>
              <a:rPr lang="en-US" altLang="ja-JP" sz="1400" dirty="0"/>
              <a:t>CD</a:t>
            </a:r>
            <a:r>
              <a:rPr lang="ja-JP" altLang="en-US" sz="1400" dirty="0"/>
              <a:t>音質</a:t>
            </a:r>
            <a:r>
              <a:rPr lang="en-US" altLang="ja-JP" sz="1400" dirty="0"/>
              <a:t>44.1kHz</a:t>
            </a:r>
            <a:r>
              <a:rPr lang="ja-JP" altLang="en-US" sz="1400" dirty="0"/>
              <a:t>→</a:t>
            </a:r>
            <a:r>
              <a:rPr lang="en-US" altLang="ja-JP" sz="1400" dirty="0"/>
              <a:t>48kHz</a:t>
            </a:r>
            <a:r>
              <a:rPr lang="ja-JP" altLang="en-US" sz="1400" dirty="0"/>
              <a:t>にアップサンプリングするには</a:t>
            </a:r>
            <a:r>
              <a:rPr lang="ja-JP" altLang="en-US" sz="1400" dirty="0" smtClean="0"/>
              <a:t>？</a:t>
            </a:r>
            <a:endParaRPr lang="en-US" altLang="ja-JP" sz="1400" dirty="0"/>
          </a:p>
          <a:p>
            <a:pPr algn="ctr"/>
            <a:r>
              <a:rPr lang="ja-JP" altLang="en-US" sz="1400" dirty="0" smtClean="0"/>
              <a:t>　</a:t>
            </a:r>
            <a:r>
              <a:rPr lang="en-US" altLang="ja-JP" sz="1400" dirty="0" smtClean="0"/>
              <a:t>44.1k×160=7056kHz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に</a:t>
            </a:r>
            <a:r>
              <a:rPr lang="en-US" altLang="ja-JP" sz="1400" dirty="0" smtClean="0"/>
              <a:t>Up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Sampling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7056k÷147=48kHz</a:t>
            </a:r>
            <a:endParaRPr lang="en-US" altLang="ja-JP" sz="1400" dirty="0"/>
          </a:p>
          <a:p>
            <a:r>
              <a:rPr lang="ja-JP" altLang="en-US" sz="1400" dirty="0" smtClean="0"/>
              <a:t>　　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836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リサンプリング処理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849126" y="979210"/>
            <a:ext cx="3687016" cy="379712"/>
          </a:xfrm>
        </p:spPr>
        <p:txBody>
          <a:bodyPr/>
          <a:lstStyle/>
          <a:p>
            <a:r>
              <a:rPr kumimoji="1"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849126" y="1358922"/>
            <a:ext cx="3687016" cy="2130155"/>
          </a:xfrm>
        </p:spPr>
        <p:txBody>
          <a:bodyPr/>
          <a:lstStyle/>
          <a:p>
            <a:r>
              <a:rPr kumimoji="1" lang="ja-JP" altLang="en-US" dirty="0" smtClean="0"/>
              <a:t>✓</a:t>
            </a:r>
            <a:r>
              <a:rPr kumimoji="1" lang="en-US" altLang="ja-JP" dirty="0" smtClean="0"/>
              <a:t>MATL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 </a:t>
            </a:r>
            <a:r>
              <a:rPr lang="en-US" altLang="ja-JP" dirty="0" err="1" smtClean="0">
                <a:solidFill>
                  <a:srgbClr val="3B98B2"/>
                </a:solidFill>
              </a:rPr>
              <a:t>interp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3B98B2"/>
                </a:solidFill>
              </a:rPr>
              <a:t>decimate</a:t>
            </a:r>
            <a:r>
              <a:rPr lang="en-US" altLang="ja-JP" dirty="0" smtClean="0"/>
              <a:t> </a:t>
            </a:r>
            <a:r>
              <a:rPr lang="ja-JP" altLang="en-US" dirty="0" smtClean="0"/>
              <a:t>関数</a:t>
            </a:r>
            <a:r>
              <a:rPr lang="ja-JP" altLang="en-US" dirty="0"/>
              <a:t>を</a:t>
            </a:r>
            <a:r>
              <a:rPr lang="ja-JP" altLang="en-US" dirty="0" smtClean="0"/>
              <a:t>使用</a:t>
            </a:r>
            <a:endParaRPr lang="en-US" altLang="ja-JP" dirty="0" smtClean="0"/>
          </a:p>
          <a:p>
            <a:r>
              <a:rPr lang="ja-JP" altLang="en-US" dirty="0" smtClean="0"/>
              <a:t>✓振幅上に目立った</a:t>
            </a:r>
            <a:r>
              <a:rPr lang="ja-JP" altLang="en-US" dirty="0" smtClean="0">
                <a:solidFill>
                  <a:srgbClr val="3B98B2"/>
                </a:solidFill>
              </a:rPr>
              <a:t>誤差無し</a:t>
            </a:r>
            <a:endParaRPr lang="en-US" altLang="ja-JP" dirty="0" smtClean="0">
              <a:solidFill>
                <a:srgbClr val="3B98B2"/>
              </a:solidFill>
            </a:endParaRPr>
          </a:p>
          <a:p>
            <a:r>
              <a:rPr lang="ja-JP" altLang="en-US" dirty="0" smtClean="0"/>
              <a:t>✓</a:t>
            </a:r>
            <a:r>
              <a:rPr lang="en-US" altLang="ja-JP" dirty="0" smtClean="0"/>
              <a:t>resample</a:t>
            </a:r>
            <a:r>
              <a:rPr lang="ja-JP" altLang="en-US" dirty="0" smtClean="0"/>
              <a:t>後の波形を</a:t>
            </a:r>
            <a:r>
              <a:rPr lang="en-US" altLang="ja-JP" dirty="0" err="1" smtClean="0"/>
              <a:t>pull,push</a:t>
            </a:r>
            <a:r>
              <a:rPr lang="ja-JP" altLang="en-US" dirty="0" smtClean="0"/>
              <a:t>で合成し</a:t>
            </a:r>
            <a:r>
              <a:rPr lang="en-US" altLang="ja-JP" dirty="0" smtClean="0"/>
              <a:t>FFT</a:t>
            </a:r>
          </a:p>
          <a:p>
            <a:pPr indent="179388"/>
            <a:r>
              <a:rPr lang="ja-JP" altLang="en-US" dirty="0"/>
              <a:t>　</a:t>
            </a:r>
            <a:r>
              <a:rPr lang="ja-JP" altLang="en-US" dirty="0" smtClean="0"/>
              <a:t>   条件</a:t>
            </a:r>
            <a:r>
              <a:rPr lang="en-US" altLang="ja-JP" dirty="0" smtClean="0"/>
              <a:t>: f = 1000[Hz] Fs : 44.1k</a:t>
            </a:r>
            <a:r>
              <a:rPr lang="ja-JP" altLang="en-US" dirty="0" smtClean="0"/>
              <a:t>→</a:t>
            </a:r>
            <a:r>
              <a:rPr lang="en-US" altLang="ja-JP" dirty="0" smtClean="0"/>
              <a:t>48k[Hz]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FFT  : sample 48k[sample] Fs=48k[Hz]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77" y="888724"/>
            <a:ext cx="3447765" cy="26003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0" y="3693459"/>
            <a:ext cx="3415861" cy="25609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77" y="3675515"/>
            <a:ext cx="3447765" cy="258483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413843" y="625437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処理前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94388" y="6254377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Pull-Push</a:t>
            </a:r>
            <a:r>
              <a:rPr lang="ja-JP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比較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ノイズ混入信号への処理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6" y="3623488"/>
            <a:ext cx="3361282" cy="252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30" y="3608102"/>
            <a:ext cx="3361280" cy="2520000"/>
          </a:xfrm>
          <a:prstGeom prst="rect">
            <a:avLst/>
          </a:prstGeom>
        </p:spPr>
      </p:pic>
      <p:sp>
        <p:nvSpPr>
          <p:cNvPr id="10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819243" y="799916"/>
            <a:ext cx="3687016" cy="379712"/>
          </a:xfrm>
        </p:spPr>
        <p:txBody>
          <a:bodyPr/>
          <a:lstStyle/>
          <a:p>
            <a:r>
              <a:rPr kumimoji="1"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819243" y="1179628"/>
            <a:ext cx="3687016" cy="2130155"/>
          </a:xfrm>
        </p:spPr>
        <p:txBody>
          <a:bodyPr/>
          <a:lstStyle/>
          <a:p>
            <a:r>
              <a:rPr kumimoji="1" lang="ja-JP" altLang="en-US" dirty="0" smtClean="0"/>
              <a:t>✓余弦波形に </a:t>
            </a:r>
            <a:r>
              <a:rPr kumimoji="1" lang="en-US" altLang="ja-JP" dirty="0" smtClean="0"/>
              <a:t>-25dB </a:t>
            </a:r>
            <a:r>
              <a:rPr kumimoji="1" lang="ja-JP" altLang="en-US" dirty="0" smtClean="0"/>
              <a:t>のホワイトノイズを付加</a:t>
            </a:r>
            <a:endParaRPr kumimoji="1" lang="en-US" altLang="ja-JP" dirty="0" smtClean="0"/>
          </a:p>
          <a:p>
            <a:r>
              <a:rPr lang="ja-JP" altLang="en-US" dirty="0" smtClean="0"/>
              <a:t>✓ホワイトノイズ無しの余弦波の</a:t>
            </a:r>
            <a:r>
              <a:rPr lang="en-US" altLang="ja-JP" dirty="0" smtClean="0"/>
              <a:t>peak</a:t>
            </a:r>
            <a:r>
              <a:rPr lang="ja-JP" altLang="en-US" dirty="0" smtClean="0"/>
              <a:t>で切り取り</a:t>
            </a:r>
            <a:endParaRPr lang="en-US" altLang="ja-JP" dirty="0" smtClean="0">
              <a:solidFill>
                <a:srgbClr val="3B98B2"/>
              </a:solidFill>
            </a:endParaRPr>
          </a:p>
          <a:p>
            <a:r>
              <a:rPr lang="ja-JP" altLang="en-US" dirty="0" smtClean="0"/>
              <a:t>✓</a:t>
            </a:r>
            <a:r>
              <a:rPr lang="ja-JP" altLang="en-US" dirty="0"/>
              <a:t>切り取った</a:t>
            </a:r>
            <a:r>
              <a:rPr lang="ja-JP" altLang="en-US" dirty="0" smtClean="0"/>
              <a:t>波形を</a:t>
            </a:r>
            <a:r>
              <a:rPr lang="en-US" altLang="ja-JP" dirty="0" err="1" smtClean="0"/>
              <a:t>pull,push</a:t>
            </a:r>
            <a:r>
              <a:rPr lang="ja-JP" altLang="en-US" dirty="0" smtClean="0"/>
              <a:t>で合成し</a:t>
            </a:r>
            <a:r>
              <a:rPr lang="en-US" altLang="ja-JP" dirty="0" smtClean="0"/>
              <a:t>FFT</a:t>
            </a:r>
          </a:p>
          <a:p>
            <a:pPr indent="179388"/>
            <a:r>
              <a:rPr lang="ja-JP" altLang="en-US" dirty="0"/>
              <a:t>　</a:t>
            </a:r>
            <a:r>
              <a:rPr lang="ja-JP" altLang="en-US" dirty="0" smtClean="0"/>
              <a:t>   条件</a:t>
            </a:r>
            <a:r>
              <a:rPr lang="en-US" altLang="ja-JP" dirty="0" smtClean="0"/>
              <a:t>: f = 1000[Hz] Fs : 48k[Hz]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FFT  : sample 48k[sample] Fs=48k[Hz]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055255" y="6143488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Pull-push </a:t>
            </a:r>
            <a:r>
              <a:rPr lang="ja-JP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処理前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23849" y="6101656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Pull-Push</a:t>
            </a:r>
            <a:r>
              <a:rPr lang="ja-JP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比較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17" y="721372"/>
            <a:ext cx="3240403" cy="2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測定系の構築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図 59">
            <a:extLst>
              <a:ext uri="{FF2B5EF4-FFF2-40B4-BE49-F238E27FC236}">
                <a16:creationId xmlns:a16="http://schemas.microsoft.com/office/drawing/2014/main" id="{DC71D3E6-A3B1-4479-9731-7564CEEBD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52" y="2091894"/>
            <a:ext cx="1367810" cy="1008760"/>
          </a:xfrm>
          <a:prstGeom prst="rect">
            <a:avLst/>
          </a:prstGeom>
        </p:spPr>
      </p:pic>
      <p:pic>
        <p:nvPicPr>
          <p:cNvPr id="7" name="図 60">
            <a:extLst>
              <a:ext uri="{FF2B5EF4-FFF2-40B4-BE49-F238E27FC236}">
                <a16:creationId xmlns:a16="http://schemas.microsoft.com/office/drawing/2014/main" id="{AC0F2D8C-76C2-4067-91B6-C8518DD0C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15" y="2289726"/>
            <a:ext cx="1355894" cy="805384"/>
          </a:xfrm>
          <a:prstGeom prst="rect">
            <a:avLst/>
          </a:prstGeom>
        </p:spPr>
      </p:pic>
      <p:pic>
        <p:nvPicPr>
          <p:cNvPr id="8" name="Picture 2" descr="UD-H01 Produktbild">
            <a:extLst>
              <a:ext uri="{FF2B5EF4-FFF2-40B4-BE49-F238E27FC236}">
                <a16:creationId xmlns:a16="http://schemas.microsoft.com/office/drawing/2014/main" id="{5DFE946E-B1E8-47C0-AD8C-28554025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8667" r="91833">
                        <a14:foregroundMark x1="9167" y1="55556" x2="9167" y2="55556"/>
                        <a14:foregroundMark x1="10833" y1="50926" x2="10833" y2="50926"/>
                        <a14:foregroundMark x1="19000" y1="55556" x2="19000" y2="55556"/>
                        <a14:foregroundMark x1="21000" y1="54444" x2="21000" y2="54444"/>
                        <a14:foregroundMark x1="21000" y1="55185" x2="21000" y2="55185"/>
                        <a14:foregroundMark x1="21667" y1="55926" x2="21667" y2="55926"/>
                        <a14:foregroundMark x1="21667" y1="55926" x2="21667" y2="56667"/>
                        <a14:foregroundMark x1="21667" y1="56667" x2="21667" y2="56667"/>
                        <a14:foregroundMark x1="8833" y1="53519" x2="8833" y2="53519"/>
                        <a14:foregroundMark x1="9000" y1="49259" x2="9000" y2="49259"/>
                        <a14:foregroundMark x1="91833" y1="51481" x2="91833" y2="5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24" y="1976239"/>
            <a:ext cx="1377856" cy="124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43">
            <a:extLst>
              <a:ext uri="{FF2B5EF4-FFF2-40B4-BE49-F238E27FC236}">
                <a16:creationId xmlns:a16="http://schemas.microsoft.com/office/drawing/2014/main" id="{E394D049-C7CA-4CE0-BD79-3D596566396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88" y1="27917" x2="45469" y2="8542"/>
                        <a14:foregroundMark x1="45469" y1="8542" x2="78281" y2="9583"/>
                        <a14:foregroundMark x1="78281" y1="9583" x2="66719" y2="32917"/>
                        <a14:foregroundMark x1="66719" y1="32917" x2="9688" y2="28333"/>
                        <a14:foregroundMark x1="61250" y1="21667" x2="61250" y2="21667"/>
                        <a14:foregroundMark x1="68125" y1="13333" x2="68125" y2="13333"/>
                        <a14:foregroundMark x1="63281" y1="26042" x2="63281" y2="26042"/>
                        <a14:foregroundMark x1="53281" y1="23333" x2="53281" y2="23333"/>
                        <a14:foregroundMark x1="60625" y1="17292" x2="60625" y2="17292"/>
                        <a14:foregroundMark x1="54063" y1="24583" x2="54063" y2="24583"/>
                        <a14:foregroundMark x1="60156" y1="25208" x2="60156" y2="25208"/>
                        <a14:foregroundMark x1="57188" y1="21875" x2="57188" y2="21875"/>
                        <a14:foregroundMark x1="58594" y1="17292" x2="58594" y2="17292"/>
                        <a14:foregroundMark x1="66563" y1="18750" x2="66563" y2="18750"/>
                        <a14:foregroundMark x1="66094" y1="24167" x2="66094" y2="24167"/>
                        <a14:foregroundMark x1="65000" y1="22917" x2="65000" y2="22917"/>
                        <a14:foregroundMark x1="64844" y1="18750" x2="64844" y2="18750"/>
                        <a14:foregroundMark x1="64844" y1="15208" x2="64844" y2="15208"/>
                        <a14:foregroundMark x1="63750" y1="13542" x2="63750" y2="13542"/>
                        <a14:foregroundMark x1="55937" y1="24583" x2="55313" y2="25000"/>
                        <a14:foregroundMark x1="49688" y1="26667" x2="49219" y2="26667"/>
                        <a14:foregroundMark x1="48125" y1="26667" x2="48125" y2="26667"/>
                        <a14:foregroundMark x1="55781" y1="27292" x2="56563" y2="27292"/>
                        <a14:foregroundMark x1="63750" y1="26250" x2="63750" y2="2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33" y="3366830"/>
            <a:ext cx="1172047" cy="879035"/>
          </a:xfrm>
          <a:prstGeom prst="rect">
            <a:avLst/>
          </a:prstGeom>
        </p:spPr>
      </p:pic>
      <p:pic>
        <p:nvPicPr>
          <p:cNvPr id="10" name="図 44">
            <a:extLst>
              <a:ext uri="{FF2B5EF4-FFF2-40B4-BE49-F238E27FC236}">
                <a16:creationId xmlns:a16="http://schemas.microsoft.com/office/drawing/2014/main" id="{EFB2C224-FA40-455B-B890-D2B472B4B4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5732" y="3515280"/>
            <a:ext cx="360040" cy="593472"/>
          </a:xfrm>
          <a:prstGeom prst="rect">
            <a:avLst/>
          </a:prstGeom>
        </p:spPr>
      </p:pic>
      <p:sp>
        <p:nvSpPr>
          <p:cNvPr id="11" name="テキスト ボックス 57">
            <a:extLst>
              <a:ext uri="{FF2B5EF4-FFF2-40B4-BE49-F238E27FC236}">
                <a16:creationId xmlns:a16="http://schemas.microsoft.com/office/drawing/2014/main" id="{9CF6B299-8281-4D2B-9857-C215D90C7407}"/>
              </a:ext>
            </a:extLst>
          </p:cNvPr>
          <p:cNvSpPr txBox="1"/>
          <p:nvPr/>
        </p:nvSpPr>
        <p:spPr>
          <a:xfrm>
            <a:off x="1174980" y="4111333"/>
            <a:ext cx="23615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Commercial Power Supply</a:t>
            </a:r>
          </a:p>
          <a:p>
            <a:pPr algn="ctr"/>
            <a:r>
              <a:rPr lang="en-US" altLang="ja-JP" sz="900" dirty="0"/>
              <a:t>(Japan, AC100V</a:t>
            </a:r>
            <a:r>
              <a:rPr kumimoji="1" lang="en-US" altLang="ja-JP" sz="900" dirty="0"/>
              <a:t>, 50Hz)</a:t>
            </a:r>
            <a:endParaRPr kumimoji="1" lang="ja-JP" altLang="en-US" sz="900" dirty="0"/>
          </a:p>
        </p:txBody>
      </p:sp>
      <p:sp>
        <p:nvSpPr>
          <p:cNvPr id="12" name="テキスト ボックス 59">
            <a:extLst>
              <a:ext uri="{FF2B5EF4-FFF2-40B4-BE49-F238E27FC236}">
                <a16:creationId xmlns:a16="http://schemas.microsoft.com/office/drawing/2014/main" id="{A5E61853-A4CE-46D4-A9BB-0ED1154B4544}"/>
              </a:ext>
            </a:extLst>
          </p:cNvPr>
          <p:cNvSpPr txBox="1"/>
          <p:nvPr/>
        </p:nvSpPr>
        <p:spPr>
          <a:xfrm>
            <a:off x="3449873" y="4164109"/>
            <a:ext cx="2481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AC Regulated Power Supply</a:t>
            </a:r>
          </a:p>
          <a:p>
            <a:pPr algn="ctr"/>
            <a:r>
              <a:rPr lang="en-US" altLang="ja-JP" sz="900" dirty="0"/>
              <a:t>(NF EC1000S)</a:t>
            </a:r>
          </a:p>
        </p:txBody>
      </p:sp>
      <p:pic>
        <p:nvPicPr>
          <p:cNvPr id="13" name="図 103">
            <a:extLst>
              <a:ext uri="{FF2B5EF4-FFF2-40B4-BE49-F238E27FC236}">
                <a16:creationId xmlns:a16="http://schemas.microsoft.com/office/drawing/2014/main" id="{2A064F7A-E4CA-4C77-A02A-32FF97CD85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73" y="1071662"/>
            <a:ext cx="853356" cy="684818"/>
          </a:xfrm>
          <a:prstGeom prst="rect">
            <a:avLst/>
          </a:prstGeom>
        </p:spPr>
      </p:pic>
      <p:sp>
        <p:nvSpPr>
          <p:cNvPr id="14" name="Textfeld 10">
            <a:extLst>
              <a:ext uri="{FF2B5EF4-FFF2-40B4-BE49-F238E27FC236}">
                <a16:creationId xmlns:a16="http://schemas.microsoft.com/office/drawing/2014/main" id="{2F728453-0F24-493E-92C5-1AA9D09C4238}"/>
              </a:ext>
            </a:extLst>
          </p:cNvPr>
          <p:cNvSpPr txBox="1"/>
          <p:nvPr/>
        </p:nvSpPr>
        <p:spPr>
          <a:xfrm>
            <a:off x="1342788" y="122095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BFDA3AFE-E911-4AED-BCF0-A1806B0AA5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55752" y="2896221"/>
            <a:ext cx="0" cy="619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20">
            <a:extLst>
              <a:ext uri="{FF2B5EF4-FFF2-40B4-BE49-F238E27FC236}">
                <a16:creationId xmlns:a16="http://schemas.microsoft.com/office/drawing/2014/main" id="{F2872B37-A36D-4DDF-B7D9-686141BCD65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646956" y="2870072"/>
            <a:ext cx="1" cy="4967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 Verbindung mit Pfeil 24">
            <a:extLst>
              <a:ext uri="{FF2B5EF4-FFF2-40B4-BE49-F238E27FC236}">
                <a16:creationId xmlns:a16="http://schemas.microsoft.com/office/drawing/2014/main" id="{309EBAE8-BAD1-4E43-9B67-A744F7C1DD5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355752" y="1816101"/>
            <a:ext cx="0" cy="160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26">
            <a:extLst>
              <a:ext uri="{FF2B5EF4-FFF2-40B4-BE49-F238E27FC236}">
                <a16:creationId xmlns:a16="http://schemas.microsoft.com/office/drawing/2014/main" id="{12AB1512-9F15-438B-BD18-9CF462FEB859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044680" y="2596274"/>
            <a:ext cx="918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28">
            <a:extLst>
              <a:ext uri="{FF2B5EF4-FFF2-40B4-BE49-F238E27FC236}">
                <a16:creationId xmlns:a16="http://schemas.microsoft.com/office/drawing/2014/main" id="{2CE1CF91-D33B-48A6-9126-60F116650E06}"/>
              </a:ext>
            </a:extLst>
          </p:cNvPr>
          <p:cNvCxnSpPr>
            <a:cxnSpLocks/>
          </p:cNvCxnSpPr>
          <p:nvPr/>
        </p:nvCxnSpPr>
        <p:spPr>
          <a:xfrm flipV="1">
            <a:off x="5416092" y="259627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023">
            <a:extLst>
              <a:ext uri="{FF2B5EF4-FFF2-40B4-BE49-F238E27FC236}">
                <a16:creationId xmlns:a16="http://schemas.microsoft.com/office/drawing/2014/main" id="{44F26FCB-2545-40F7-9AD6-457D0A8DB5C8}"/>
              </a:ext>
            </a:extLst>
          </p:cNvPr>
          <p:cNvCxnSpPr>
            <a:stCxn id="10" idx="2"/>
            <a:endCxn id="7" idx="2"/>
          </p:cNvCxnSpPr>
          <p:nvPr/>
        </p:nvCxnSpPr>
        <p:spPr>
          <a:xfrm rot="5400000" flipH="1" flipV="1">
            <a:off x="4151786" y="1299076"/>
            <a:ext cx="1013642" cy="4605710"/>
          </a:xfrm>
          <a:prstGeom prst="bentConnector3">
            <a:avLst>
              <a:gd name="adj1" fmla="val -2255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1027">
            <a:extLst>
              <a:ext uri="{FF2B5EF4-FFF2-40B4-BE49-F238E27FC236}">
                <a16:creationId xmlns:a16="http://schemas.microsoft.com/office/drawing/2014/main" id="{B899F4FA-7219-4E84-831E-B8BFA029429C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flipV="1">
            <a:off x="2535772" y="3806348"/>
            <a:ext cx="1525161" cy="56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1032">
            <a:extLst>
              <a:ext uri="{FF2B5EF4-FFF2-40B4-BE49-F238E27FC236}">
                <a16:creationId xmlns:a16="http://schemas.microsoft.com/office/drawing/2014/main" id="{0DD5031D-A4D0-4E58-BA71-50690DB6F4EC}"/>
              </a:ext>
            </a:extLst>
          </p:cNvPr>
          <p:cNvSpPr txBox="1"/>
          <p:nvPr/>
        </p:nvSpPr>
        <p:spPr>
          <a:xfrm>
            <a:off x="1519858" y="1976239"/>
            <a:ext cx="1625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USB Audio DAC</a:t>
            </a:r>
            <a:r>
              <a:rPr lang="de-DE" dirty="0"/>
              <a:t/>
            </a:r>
            <a:br>
              <a:rPr lang="de-DE" dirty="0"/>
            </a:br>
            <a:r>
              <a:rPr lang="de-DE" sz="900" dirty="0"/>
              <a:t>(TEAC UD-HO1)</a:t>
            </a:r>
          </a:p>
        </p:txBody>
      </p:sp>
      <p:sp>
        <p:nvSpPr>
          <p:cNvPr id="23" name="Textfeld 1033">
            <a:extLst>
              <a:ext uri="{FF2B5EF4-FFF2-40B4-BE49-F238E27FC236}">
                <a16:creationId xmlns:a16="http://schemas.microsoft.com/office/drawing/2014/main" id="{7F4F9347-B713-4F2F-930F-7DE49410CAB8}"/>
              </a:ext>
            </a:extLst>
          </p:cNvPr>
          <p:cNvSpPr txBox="1"/>
          <p:nvPr/>
        </p:nvSpPr>
        <p:spPr>
          <a:xfrm>
            <a:off x="3811054" y="1945377"/>
            <a:ext cx="16561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Audio </a:t>
            </a:r>
            <a:r>
              <a:rPr lang="de-DE" sz="1000" dirty="0" err="1"/>
              <a:t>Amplifier</a:t>
            </a:r>
            <a:endParaRPr lang="de-DE" sz="1000" dirty="0"/>
          </a:p>
          <a:p>
            <a:pPr algn="ctr"/>
            <a:r>
              <a:rPr lang="de-DE" sz="900" dirty="0"/>
              <a:t>(NF EC1000S)</a:t>
            </a:r>
          </a:p>
        </p:txBody>
      </p:sp>
      <p:sp>
        <p:nvSpPr>
          <p:cNvPr id="24" name="Textfeld 42">
            <a:extLst>
              <a:ext uri="{FF2B5EF4-FFF2-40B4-BE49-F238E27FC236}">
                <a16:creationId xmlns:a16="http://schemas.microsoft.com/office/drawing/2014/main" id="{5D27486B-88BE-45C5-ADC1-A666587F44E0}"/>
              </a:ext>
            </a:extLst>
          </p:cNvPr>
          <p:cNvSpPr txBox="1"/>
          <p:nvPr/>
        </p:nvSpPr>
        <p:spPr>
          <a:xfrm>
            <a:off x="6133237" y="1896170"/>
            <a:ext cx="16561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Audio Analyzer</a:t>
            </a:r>
          </a:p>
          <a:p>
            <a:pPr algn="ctr"/>
            <a:r>
              <a:rPr lang="de-DE" sz="900" dirty="0"/>
              <a:t>(Audio Precision Apx525)</a:t>
            </a:r>
          </a:p>
        </p:txBody>
      </p: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93E142E0-287C-44F4-A3B6-3DFB1355CE91}"/>
              </a:ext>
            </a:extLst>
          </p:cNvPr>
          <p:cNvSpPr txBox="1"/>
          <p:nvPr/>
        </p:nvSpPr>
        <p:spPr>
          <a:xfrm>
            <a:off x="1867273" y="2844511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29" name="テキスト ボックス 57">
            <a:extLst>
              <a:ext uri="{FF2B5EF4-FFF2-40B4-BE49-F238E27FC236}">
                <a16:creationId xmlns:a16="http://schemas.microsoft.com/office/drawing/2014/main" id="{E64F9C3F-2A53-46EE-AAA2-73F1B1478410}"/>
              </a:ext>
            </a:extLst>
          </p:cNvPr>
          <p:cNvSpPr txBox="1"/>
          <p:nvPr/>
        </p:nvSpPr>
        <p:spPr>
          <a:xfrm>
            <a:off x="4189531" y="2809969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sp>
        <p:nvSpPr>
          <p:cNvPr id="30" name="テキスト ボックス 57">
            <a:extLst>
              <a:ext uri="{FF2B5EF4-FFF2-40B4-BE49-F238E27FC236}">
                <a16:creationId xmlns:a16="http://schemas.microsoft.com/office/drawing/2014/main" id="{3CB874C8-AA40-400D-97B1-A1D2EC5F7954}"/>
              </a:ext>
            </a:extLst>
          </p:cNvPr>
          <p:cNvSpPr txBox="1"/>
          <p:nvPr/>
        </p:nvSpPr>
        <p:spPr>
          <a:xfrm>
            <a:off x="6477683" y="3098879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31" name="テキスト ボックス 57">
            <a:extLst>
              <a:ext uri="{FF2B5EF4-FFF2-40B4-BE49-F238E27FC236}">
                <a16:creationId xmlns:a16="http://schemas.microsoft.com/office/drawing/2014/main" id="{98798AB7-988D-46E8-BD2B-A9FBE782FBA7}"/>
              </a:ext>
            </a:extLst>
          </p:cNvPr>
          <p:cNvSpPr txBox="1"/>
          <p:nvPr/>
        </p:nvSpPr>
        <p:spPr>
          <a:xfrm>
            <a:off x="2334625" y="1743218"/>
            <a:ext cx="4022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USB</a:t>
            </a:r>
            <a:endParaRPr kumimoji="1" lang="ja-JP" altLang="en-US" sz="800" dirty="0"/>
          </a:p>
        </p:txBody>
      </p:sp>
      <p:sp>
        <p:nvSpPr>
          <p:cNvPr id="3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733640" y="5178840"/>
            <a:ext cx="5958077" cy="997752"/>
          </a:xfrm>
        </p:spPr>
        <p:txBody>
          <a:bodyPr/>
          <a:lstStyle/>
          <a:p>
            <a:r>
              <a:rPr kumimoji="1" lang="ja-JP" altLang="en-US" dirty="0" smtClean="0"/>
              <a:t>✓測定方法の調査</a:t>
            </a:r>
            <a:r>
              <a:rPr lang="en-US" altLang="ja-JP" dirty="0" smtClean="0"/>
              <a:t>,</a:t>
            </a:r>
            <a:r>
              <a:rPr lang="ja-JP" altLang="en-US" dirty="0" smtClean="0"/>
              <a:t>検証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✓測定系の考察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⇒</a:t>
            </a:r>
            <a:r>
              <a:rPr lang="en-US" altLang="ja-JP" dirty="0" smtClean="0"/>
              <a:t>Audio Analyzer </a:t>
            </a:r>
            <a:r>
              <a:rPr lang="ja-JP" altLang="en-US" dirty="0" smtClean="0"/>
              <a:t>のデジタルアウトから </a:t>
            </a:r>
            <a:r>
              <a:rPr lang="en-US" altLang="ja-JP" dirty="0" smtClean="0"/>
              <a:t>DAC </a:t>
            </a:r>
            <a:r>
              <a:rPr lang="ja-JP" altLang="en-US" dirty="0" smtClean="0"/>
              <a:t>にテスト信号を入力</a:t>
            </a:r>
            <a:endParaRPr lang="en-US" altLang="ja-JP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2193944" y="84381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余弦波の入力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測定系の構築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9">
            <a:extLst>
              <a:ext uri="{FF2B5EF4-FFF2-40B4-BE49-F238E27FC236}">
                <a16:creationId xmlns:a16="http://schemas.microsoft.com/office/drawing/2014/main" id="{DC71D3E6-A3B1-4479-9731-7564CEEBD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52" y="2091894"/>
            <a:ext cx="1367810" cy="1008760"/>
          </a:xfrm>
          <a:prstGeom prst="rect">
            <a:avLst/>
          </a:prstGeom>
        </p:spPr>
      </p:pic>
      <p:pic>
        <p:nvPicPr>
          <p:cNvPr id="7" name="図 60">
            <a:extLst>
              <a:ext uri="{FF2B5EF4-FFF2-40B4-BE49-F238E27FC236}">
                <a16:creationId xmlns:a16="http://schemas.microsoft.com/office/drawing/2014/main" id="{AC0F2D8C-76C2-4067-91B6-C8518DD0C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15" y="2289726"/>
            <a:ext cx="1355894" cy="805384"/>
          </a:xfrm>
          <a:prstGeom prst="rect">
            <a:avLst/>
          </a:prstGeom>
        </p:spPr>
      </p:pic>
      <p:pic>
        <p:nvPicPr>
          <p:cNvPr id="8" name="Picture 2" descr="UD-H01 Produktbild">
            <a:extLst>
              <a:ext uri="{FF2B5EF4-FFF2-40B4-BE49-F238E27FC236}">
                <a16:creationId xmlns:a16="http://schemas.microsoft.com/office/drawing/2014/main" id="{5DFE946E-B1E8-47C0-AD8C-28554025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8667" r="91833">
                        <a14:foregroundMark x1="9167" y1="55556" x2="9167" y2="55556"/>
                        <a14:foregroundMark x1="10833" y1="50926" x2="10833" y2="50926"/>
                        <a14:foregroundMark x1="19000" y1="55556" x2="19000" y2="55556"/>
                        <a14:foregroundMark x1="21000" y1="54444" x2="21000" y2="54444"/>
                        <a14:foregroundMark x1="21000" y1="55185" x2="21000" y2="55185"/>
                        <a14:foregroundMark x1="21667" y1="55926" x2="21667" y2="55926"/>
                        <a14:foregroundMark x1="21667" y1="55926" x2="21667" y2="56667"/>
                        <a14:foregroundMark x1="21667" y1="56667" x2="21667" y2="56667"/>
                        <a14:foregroundMark x1="8833" y1="53519" x2="8833" y2="53519"/>
                        <a14:foregroundMark x1="9000" y1="49259" x2="9000" y2="49259"/>
                        <a14:foregroundMark x1="91833" y1="51481" x2="91833" y2="5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24" y="1976239"/>
            <a:ext cx="1377856" cy="124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43">
            <a:extLst>
              <a:ext uri="{FF2B5EF4-FFF2-40B4-BE49-F238E27FC236}">
                <a16:creationId xmlns:a16="http://schemas.microsoft.com/office/drawing/2014/main" id="{E394D049-C7CA-4CE0-BD79-3D596566396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9688" y1="27917" x2="45469" y2="8542"/>
                        <a14:foregroundMark x1="45469" y1="8542" x2="78281" y2="9583"/>
                        <a14:foregroundMark x1="78281" y1="9583" x2="66719" y2="32917"/>
                        <a14:foregroundMark x1="66719" y1="32917" x2="9688" y2="28333"/>
                        <a14:foregroundMark x1="61250" y1="21667" x2="61250" y2="21667"/>
                        <a14:foregroundMark x1="68125" y1="13333" x2="68125" y2="13333"/>
                        <a14:foregroundMark x1="63281" y1="26042" x2="63281" y2="26042"/>
                        <a14:foregroundMark x1="53281" y1="23333" x2="53281" y2="23333"/>
                        <a14:foregroundMark x1="60625" y1="17292" x2="60625" y2="17292"/>
                        <a14:foregroundMark x1="54063" y1="24583" x2="54063" y2="24583"/>
                        <a14:foregroundMark x1="60156" y1="25208" x2="60156" y2="25208"/>
                        <a14:foregroundMark x1="57188" y1="21875" x2="57188" y2="21875"/>
                        <a14:foregroundMark x1="58594" y1="17292" x2="58594" y2="17292"/>
                        <a14:foregroundMark x1="66563" y1="18750" x2="66563" y2="18750"/>
                        <a14:foregroundMark x1="66094" y1="24167" x2="66094" y2="24167"/>
                        <a14:foregroundMark x1="65000" y1="22917" x2="65000" y2="22917"/>
                        <a14:foregroundMark x1="64844" y1="18750" x2="64844" y2="18750"/>
                        <a14:foregroundMark x1="64844" y1="15208" x2="64844" y2="15208"/>
                        <a14:foregroundMark x1="63750" y1="13542" x2="63750" y2="13542"/>
                        <a14:foregroundMark x1="55937" y1="24583" x2="55313" y2="25000"/>
                        <a14:foregroundMark x1="49688" y1="26667" x2="49219" y2="26667"/>
                        <a14:foregroundMark x1="48125" y1="26667" x2="48125" y2="26667"/>
                        <a14:foregroundMark x1="55781" y1="27292" x2="56563" y2="27292"/>
                        <a14:foregroundMark x1="63750" y1="26250" x2="63750" y2="2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33" y="3366830"/>
            <a:ext cx="1172047" cy="879035"/>
          </a:xfrm>
          <a:prstGeom prst="rect">
            <a:avLst/>
          </a:prstGeom>
        </p:spPr>
      </p:pic>
      <p:pic>
        <p:nvPicPr>
          <p:cNvPr id="10" name="図 44">
            <a:extLst>
              <a:ext uri="{FF2B5EF4-FFF2-40B4-BE49-F238E27FC236}">
                <a16:creationId xmlns:a16="http://schemas.microsoft.com/office/drawing/2014/main" id="{EFB2C224-FA40-455B-B890-D2B472B4B4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5732" y="3515280"/>
            <a:ext cx="360040" cy="593472"/>
          </a:xfrm>
          <a:prstGeom prst="rect">
            <a:avLst/>
          </a:prstGeom>
        </p:spPr>
      </p:pic>
      <p:sp>
        <p:nvSpPr>
          <p:cNvPr id="11" name="テキスト ボックス 57">
            <a:extLst>
              <a:ext uri="{FF2B5EF4-FFF2-40B4-BE49-F238E27FC236}">
                <a16:creationId xmlns:a16="http://schemas.microsoft.com/office/drawing/2014/main" id="{9CF6B299-8281-4D2B-9857-C215D90C7407}"/>
              </a:ext>
            </a:extLst>
          </p:cNvPr>
          <p:cNvSpPr txBox="1"/>
          <p:nvPr/>
        </p:nvSpPr>
        <p:spPr>
          <a:xfrm>
            <a:off x="1174980" y="4111333"/>
            <a:ext cx="236154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Commercial Power Supply</a:t>
            </a:r>
          </a:p>
          <a:p>
            <a:pPr algn="ctr"/>
            <a:r>
              <a:rPr lang="en-US" altLang="ja-JP" sz="900" dirty="0"/>
              <a:t>(Japan, AC100V</a:t>
            </a:r>
            <a:r>
              <a:rPr kumimoji="1" lang="en-US" altLang="ja-JP" sz="900" dirty="0"/>
              <a:t>, 50Hz)</a:t>
            </a:r>
            <a:endParaRPr kumimoji="1" lang="ja-JP" altLang="en-US" sz="900" dirty="0"/>
          </a:p>
        </p:txBody>
      </p:sp>
      <p:sp>
        <p:nvSpPr>
          <p:cNvPr id="12" name="テキスト ボックス 59">
            <a:extLst>
              <a:ext uri="{FF2B5EF4-FFF2-40B4-BE49-F238E27FC236}">
                <a16:creationId xmlns:a16="http://schemas.microsoft.com/office/drawing/2014/main" id="{A5E61853-A4CE-46D4-A9BB-0ED1154B4544}"/>
              </a:ext>
            </a:extLst>
          </p:cNvPr>
          <p:cNvSpPr txBox="1"/>
          <p:nvPr/>
        </p:nvSpPr>
        <p:spPr>
          <a:xfrm>
            <a:off x="3449873" y="4164109"/>
            <a:ext cx="24814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AC Regulated Power Supply</a:t>
            </a:r>
          </a:p>
          <a:p>
            <a:pPr algn="ctr"/>
            <a:r>
              <a:rPr lang="en-US" altLang="ja-JP" sz="900" dirty="0"/>
              <a:t>(NF EC1000S)</a:t>
            </a:r>
          </a:p>
        </p:txBody>
      </p:sp>
      <p:pic>
        <p:nvPicPr>
          <p:cNvPr id="13" name="図 103">
            <a:extLst>
              <a:ext uri="{FF2B5EF4-FFF2-40B4-BE49-F238E27FC236}">
                <a16:creationId xmlns:a16="http://schemas.microsoft.com/office/drawing/2014/main" id="{2A064F7A-E4CA-4C77-A02A-32FF97CD85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73" y="1071662"/>
            <a:ext cx="853356" cy="684818"/>
          </a:xfrm>
          <a:prstGeom prst="rect">
            <a:avLst/>
          </a:prstGeom>
        </p:spPr>
      </p:pic>
      <p:sp>
        <p:nvSpPr>
          <p:cNvPr id="14" name="Textfeld 10">
            <a:extLst>
              <a:ext uri="{FF2B5EF4-FFF2-40B4-BE49-F238E27FC236}">
                <a16:creationId xmlns:a16="http://schemas.microsoft.com/office/drawing/2014/main" id="{2F728453-0F24-493E-92C5-1AA9D09C4238}"/>
              </a:ext>
            </a:extLst>
          </p:cNvPr>
          <p:cNvSpPr txBox="1"/>
          <p:nvPr/>
        </p:nvSpPr>
        <p:spPr>
          <a:xfrm>
            <a:off x="1342788" y="122095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</a:t>
            </a:r>
          </a:p>
        </p:txBody>
      </p:sp>
      <p:cxnSp>
        <p:nvCxnSpPr>
          <p:cNvPr id="15" name="Gerade Verbindung mit Pfeil 17">
            <a:extLst>
              <a:ext uri="{FF2B5EF4-FFF2-40B4-BE49-F238E27FC236}">
                <a16:creationId xmlns:a16="http://schemas.microsoft.com/office/drawing/2014/main" id="{BFDA3AFE-E911-4AED-BCF0-A1806B0AA5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55752" y="2896221"/>
            <a:ext cx="0" cy="619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20">
            <a:extLst>
              <a:ext uri="{FF2B5EF4-FFF2-40B4-BE49-F238E27FC236}">
                <a16:creationId xmlns:a16="http://schemas.microsoft.com/office/drawing/2014/main" id="{F2872B37-A36D-4DDF-B7D9-686141BCD65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646956" y="2870072"/>
            <a:ext cx="1" cy="4967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erade Verbindung mit Pfeil 24">
            <a:extLst>
              <a:ext uri="{FF2B5EF4-FFF2-40B4-BE49-F238E27FC236}">
                <a16:creationId xmlns:a16="http://schemas.microsoft.com/office/drawing/2014/main" id="{309EBAE8-BAD1-4E43-9B67-A744F7C1DD5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355752" y="1816101"/>
            <a:ext cx="0" cy="160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26">
            <a:extLst>
              <a:ext uri="{FF2B5EF4-FFF2-40B4-BE49-F238E27FC236}">
                <a16:creationId xmlns:a16="http://schemas.microsoft.com/office/drawing/2014/main" id="{12AB1512-9F15-438B-BD18-9CF462FEB859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044680" y="2596274"/>
            <a:ext cx="9183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28">
            <a:extLst>
              <a:ext uri="{FF2B5EF4-FFF2-40B4-BE49-F238E27FC236}">
                <a16:creationId xmlns:a16="http://schemas.microsoft.com/office/drawing/2014/main" id="{2CE1CF91-D33B-48A6-9126-60F116650E06}"/>
              </a:ext>
            </a:extLst>
          </p:cNvPr>
          <p:cNvCxnSpPr>
            <a:cxnSpLocks/>
          </p:cNvCxnSpPr>
          <p:nvPr/>
        </p:nvCxnSpPr>
        <p:spPr>
          <a:xfrm flipV="1">
            <a:off x="5416092" y="259627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023">
            <a:extLst>
              <a:ext uri="{FF2B5EF4-FFF2-40B4-BE49-F238E27FC236}">
                <a16:creationId xmlns:a16="http://schemas.microsoft.com/office/drawing/2014/main" id="{44F26FCB-2545-40F7-9AD6-457D0A8DB5C8}"/>
              </a:ext>
            </a:extLst>
          </p:cNvPr>
          <p:cNvCxnSpPr>
            <a:stCxn id="10" idx="2"/>
            <a:endCxn id="7" idx="2"/>
          </p:cNvCxnSpPr>
          <p:nvPr/>
        </p:nvCxnSpPr>
        <p:spPr>
          <a:xfrm rot="5400000" flipH="1" flipV="1">
            <a:off x="4151786" y="1299076"/>
            <a:ext cx="1013642" cy="4605710"/>
          </a:xfrm>
          <a:prstGeom prst="bentConnector3">
            <a:avLst>
              <a:gd name="adj1" fmla="val -2255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1027">
            <a:extLst>
              <a:ext uri="{FF2B5EF4-FFF2-40B4-BE49-F238E27FC236}">
                <a16:creationId xmlns:a16="http://schemas.microsoft.com/office/drawing/2014/main" id="{B899F4FA-7219-4E84-831E-B8BFA029429C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flipV="1">
            <a:off x="2535772" y="3806348"/>
            <a:ext cx="1525161" cy="56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1032">
            <a:extLst>
              <a:ext uri="{FF2B5EF4-FFF2-40B4-BE49-F238E27FC236}">
                <a16:creationId xmlns:a16="http://schemas.microsoft.com/office/drawing/2014/main" id="{0DD5031D-A4D0-4E58-BA71-50690DB6F4EC}"/>
              </a:ext>
            </a:extLst>
          </p:cNvPr>
          <p:cNvSpPr txBox="1"/>
          <p:nvPr/>
        </p:nvSpPr>
        <p:spPr>
          <a:xfrm>
            <a:off x="1519858" y="1976239"/>
            <a:ext cx="1625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USB Audio DAC</a:t>
            </a:r>
            <a:r>
              <a:rPr lang="de-DE" dirty="0"/>
              <a:t/>
            </a:r>
            <a:br>
              <a:rPr lang="de-DE" dirty="0"/>
            </a:br>
            <a:r>
              <a:rPr lang="de-DE" sz="900" dirty="0"/>
              <a:t>(TEAC UD-HO1)</a:t>
            </a:r>
          </a:p>
        </p:txBody>
      </p:sp>
      <p:sp>
        <p:nvSpPr>
          <p:cNvPr id="23" name="Textfeld 1033">
            <a:extLst>
              <a:ext uri="{FF2B5EF4-FFF2-40B4-BE49-F238E27FC236}">
                <a16:creationId xmlns:a16="http://schemas.microsoft.com/office/drawing/2014/main" id="{7F4F9347-B713-4F2F-930F-7DE49410CAB8}"/>
              </a:ext>
            </a:extLst>
          </p:cNvPr>
          <p:cNvSpPr txBox="1"/>
          <p:nvPr/>
        </p:nvSpPr>
        <p:spPr>
          <a:xfrm>
            <a:off x="3811054" y="1945377"/>
            <a:ext cx="16561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Audio </a:t>
            </a:r>
            <a:r>
              <a:rPr lang="de-DE" sz="1000" dirty="0" err="1"/>
              <a:t>Amplifier</a:t>
            </a:r>
            <a:endParaRPr lang="de-DE" sz="1000" dirty="0"/>
          </a:p>
          <a:p>
            <a:pPr algn="ctr"/>
            <a:r>
              <a:rPr lang="de-DE" sz="900" dirty="0"/>
              <a:t>(NF EC1000S)</a:t>
            </a:r>
          </a:p>
        </p:txBody>
      </p:sp>
      <p:sp>
        <p:nvSpPr>
          <p:cNvPr id="24" name="Textfeld 42">
            <a:extLst>
              <a:ext uri="{FF2B5EF4-FFF2-40B4-BE49-F238E27FC236}">
                <a16:creationId xmlns:a16="http://schemas.microsoft.com/office/drawing/2014/main" id="{5D27486B-88BE-45C5-ADC1-A666587F44E0}"/>
              </a:ext>
            </a:extLst>
          </p:cNvPr>
          <p:cNvSpPr txBox="1"/>
          <p:nvPr/>
        </p:nvSpPr>
        <p:spPr>
          <a:xfrm>
            <a:off x="6133237" y="1896170"/>
            <a:ext cx="16561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Audio Analyzer</a:t>
            </a:r>
          </a:p>
          <a:p>
            <a:pPr algn="ctr"/>
            <a:r>
              <a:rPr lang="de-DE" sz="900" dirty="0"/>
              <a:t>(Audio Precision Apx525)</a:t>
            </a:r>
          </a:p>
        </p:txBody>
      </p:sp>
      <p:sp>
        <p:nvSpPr>
          <p:cNvPr id="28" name="テキスト ボックス 57">
            <a:extLst>
              <a:ext uri="{FF2B5EF4-FFF2-40B4-BE49-F238E27FC236}">
                <a16:creationId xmlns:a16="http://schemas.microsoft.com/office/drawing/2014/main" id="{93E142E0-287C-44F4-A3B6-3DFB1355CE91}"/>
              </a:ext>
            </a:extLst>
          </p:cNvPr>
          <p:cNvSpPr txBox="1"/>
          <p:nvPr/>
        </p:nvSpPr>
        <p:spPr>
          <a:xfrm>
            <a:off x="1867273" y="2844511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29" name="テキスト ボックス 57">
            <a:extLst>
              <a:ext uri="{FF2B5EF4-FFF2-40B4-BE49-F238E27FC236}">
                <a16:creationId xmlns:a16="http://schemas.microsoft.com/office/drawing/2014/main" id="{E64F9C3F-2A53-46EE-AAA2-73F1B1478410}"/>
              </a:ext>
            </a:extLst>
          </p:cNvPr>
          <p:cNvSpPr txBox="1"/>
          <p:nvPr/>
        </p:nvSpPr>
        <p:spPr>
          <a:xfrm>
            <a:off x="4189531" y="2809969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60Hz</a:t>
            </a:r>
            <a:endParaRPr kumimoji="1" lang="ja-JP" altLang="en-US" sz="800" dirty="0"/>
          </a:p>
        </p:txBody>
      </p:sp>
      <p:sp>
        <p:nvSpPr>
          <p:cNvPr id="30" name="テキスト ボックス 57">
            <a:extLst>
              <a:ext uri="{FF2B5EF4-FFF2-40B4-BE49-F238E27FC236}">
                <a16:creationId xmlns:a16="http://schemas.microsoft.com/office/drawing/2014/main" id="{3CB874C8-AA40-400D-97B1-A1D2EC5F7954}"/>
              </a:ext>
            </a:extLst>
          </p:cNvPr>
          <p:cNvSpPr txBox="1"/>
          <p:nvPr/>
        </p:nvSpPr>
        <p:spPr>
          <a:xfrm>
            <a:off x="6477683" y="3098879"/>
            <a:ext cx="13369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3-wire AC100V 50Hz</a:t>
            </a:r>
            <a:endParaRPr kumimoji="1" lang="ja-JP" altLang="en-US" sz="800" dirty="0"/>
          </a:p>
        </p:txBody>
      </p:sp>
      <p:sp>
        <p:nvSpPr>
          <p:cNvPr id="31" name="テキスト ボックス 57">
            <a:extLst>
              <a:ext uri="{FF2B5EF4-FFF2-40B4-BE49-F238E27FC236}">
                <a16:creationId xmlns:a16="http://schemas.microsoft.com/office/drawing/2014/main" id="{98798AB7-988D-46E8-BD2B-A9FBE782FBA7}"/>
              </a:ext>
            </a:extLst>
          </p:cNvPr>
          <p:cNvSpPr txBox="1"/>
          <p:nvPr/>
        </p:nvSpPr>
        <p:spPr>
          <a:xfrm>
            <a:off x="2334625" y="1743218"/>
            <a:ext cx="4022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USB</a:t>
            </a:r>
            <a:endParaRPr kumimoji="1" lang="ja-JP" altLang="en-US" sz="800" dirty="0"/>
          </a:p>
        </p:txBody>
      </p:sp>
      <p:sp>
        <p:nvSpPr>
          <p:cNvPr id="3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733640" y="5178840"/>
            <a:ext cx="5958077" cy="997752"/>
          </a:xfrm>
        </p:spPr>
        <p:txBody>
          <a:bodyPr/>
          <a:lstStyle/>
          <a:p>
            <a:r>
              <a:rPr kumimoji="1" lang="ja-JP" altLang="en-US" dirty="0" smtClean="0"/>
              <a:t>✓測定方法の調査</a:t>
            </a:r>
            <a:r>
              <a:rPr lang="en-US" altLang="ja-JP" dirty="0" smtClean="0"/>
              <a:t>,</a:t>
            </a:r>
            <a:r>
              <a:rPr lang="ja-JP" altLang="en-US" dirty="0" smtClean="0"/>
              <a:t>検証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✓測定系の考察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⇒</a:t>
            </a:r>
            <a:r>
              <a:rPr lang="en-US" altLang="ja-JP" dirty="0" smtClean="0"/>
              <a:t>Audio Analyzer </a:t>
            </a:r>
            <a:r>
              <a:rPr lang="ja-JP" altLang="en-US" dirty="0" smtClean="0"/>
              <a:t>のデジタルアウトから </a:t>
            </a:r>
            <a:r>
              <a:rPr lang="en-US" altLang="ja-JP" dirty="0" smtClean="0"/>
              <a:t>DAC </a:t>
            </a:r>
            <a:r>
              <a:rPr lang="ja-JP" altLang="en-US" dirty="0" smtClean="0"/>
              <a:t>にテスト信号を入力</a:t>
            </a:r>
            <a:endParaRPr lang="en-US" altLang="ja-JP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2452223" y="824434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テスト信号の余弦波</a:t>
            </a:r>
            <a:endParaRPr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Verbinder: gewinkelt 1023">
            <a:extLst>
              <a:ext uri="{FF2B5EF4-FFF2-40B4-BE49-F238E27FC236}">
                <a16:creationId xmlns:a16="http://schemas.microsoft.com/office/drawing/2014/main" id="{44F26FCB-2545-40F7-9AD6-457D0A8DB5C8}"/>
              </a:ext>
            </a:extLst>
          </p:cNvPr>
          <p:cNvCxnSpPr/>
          <p:nvPr/>
        </p:nvCxnSpPr>
        <p:spPr>
          <a:xfrm rot="5400000" flipH="1" flipV="1">
            <a:off x="4630153" y="-347780"/>
            <a:ext cx="80069" cy="4628873"/>
          </a:xfrm>
          <a:prstGeom prst="bentConnector3">
            <a:avLst>
              <a:gd name="adj1" fmla="val 385504"/>
            </a:avLst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feld 1032">
            <a:extLst>
              <a:ext uri="{FF2B5EF4-FFF2-40B4-BE49-F238E27FC236}">
                <a16:creationId xmlns:a16="http://schemas.microsoft.com/office/drawing/2014/main" id="{0DD5031D-A4D0-4E58-BA71-50690DB6F4EC}"/>
              </a:ext>
            </a:extLst>
          </p:cNvPr>
          <p:cNvSpPr txBox="1"/>
          <p:nvPr/>
        </p:nvSpPr>
        <p:spPr>
          <a:xfrm>
            <a:off x="3857593" y="1350082"/>
            <a:ext cx="162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</a:rPr>
              <a:t>デジタル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out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260294" y="1712441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>
                <a:solidFill>
                  <a:srgbClr val="FF0000"/>
                </a:solidFill>
              </a:rPr>
              <a:t>テスト信号の余弦波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866377"/>
            <a:ext cx="8356923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信号の測定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✓テスト信号へのアルゴリズムの適用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26035</TotalTime>
  <Words>337</Words>
  <Application>Microsoft Office PowerPoint</Application>
  <PresentationFormat>画面に合わせる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Calibri</vt:lpstr>
      <vt:lpstr>Office テーマ</vt:lpstr>
      <vt:lpstr>2021.07.15</vt:lpstr>
      <vt:lpstr>報告内容</vt:lpstr>
      <vt:lpstr>アップサンプリング処理</vt:lpstr>
      <vt:lpstr>リサンプリング処理</vt:lpstr>
      <vt:lpstr>リサンプリング処理</vt:lpstr>
      <vt:lpstr>ノイズ混入信号への処理</vt:lpstr>
      <vt:lpstr>測定系の構築</vt:lpstr>
      <vt:lpstr>測定系の構築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424</cp:revision>
  <dcterms:created xsi:type="dcterms:W3CDTF">2020-05-22T13:59:15Z</dcterms:created>
  <dcterms:modified xsi:type="dcterms:W3CDTF">2021-07-15T11:05:23Z</dcterms:modified>
</cp:coreProperties>
</file>