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0"/>
  </p:notesMasterIdLst>
  <p:handoutMasterIdLst>
    <p:handoutMasterId r:id="rId11"/>
  </p:handoutMasterIdLst>
  <p:sldIdLst>
    <p:sldId id="276" r:id="rId2"/>
    <p:sldId id="371" r:id="rId3"/>
    <p:sldId id="374" r:id="rId4"/>
    <p:sldId id="375" r:id="rId5"/>
    <p:sldId id="376" r:id="rId6"/>
    <p:sldId id="377" r:id="rId7"/>
    <p:sldId id="378" r:id="rId8"/>
    <p:sldId id="30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3CBA5179-E98F-4947-8C02-BE6E919F359D}">
          <p14:sldIdLst>
            <p14:sldId id="276"/>
            <p14:sldId id="371"/>
            <p14:sldId id="374"/>
            <p14:sldId id="375"/>
            <p14:sldId id="376"/>
            <p14:sldId id="377"/>
            <p14:sldId id="378"/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98B2"/>
    <a:srgbClr val="F2F2F2"/>
    <a:srgbClr val="2DA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間スタイル 3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中間スタイル 3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濃色スタイル 2 - アクセント 1/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濃色スタイル 2 - アクセント 5/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25E5076-3810-47DD-B79F-674D7AD40C01}" styleName="濃色スタイル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0000" autoAdjust="0"/>
  </p:normalViewPr>
  <p:slideViewPr>
    <p:cSldViewPr snapToGrid="0">
      <p:cViewPr varScale="1">
        <p:scale>
          <a:sx n="160" d="100"/>
          <a:sy n="160" d="100"/>
        </p:scale>
        <p:origin x="166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B024959C-203D-4BAA-AF1D-F15DE93D73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F18E5D4-B242-42EB-864C-5756BB1FF1B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28598-C5FB-4CE9-BD07-494C3DB3E8C1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F3BBF3D-70DA-427A-984F-B8BB94FFF0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6DE07BA-1D7D-4715-86FE-7B6BFF26D4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74FB9-B475-44DD-96E2-40EC80737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27565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C702F-C2EB-4EF6-AAB4-2DE055AB721E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B3E62-C51A-4A96-825F-3527487336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9395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吉田研ゼ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2E5231-F50B-42A8-99E0-1DE0FFBDF8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03302" y="2684262"/>
            <a:ext cx="5314950" cy="516858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タイトル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C3C51FB-99B5-4159-9758-E2E14673A13A}"/>
              </a:ext>
            </a:extLst>
          </p:cNvPr>
          <p:cNvCxnSpPr/>
          <p:nvPr userDrawn="1"/>
        </p:nvCxnSpPr>
        <p:spPr>
          <a:xfrm>
            <a:off x="1553593" y="3293615"/>
            <a:ext cx="6178858" cy="0"/>
          </a:xfrm>
          <a:prstGeom prst="line">
            <a:avLst/>
          </a:prstGeom>
          <a:ln w="60325">
            <a:solidFill>
              <a:srgbClr val="3B98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タイトル 1">
            <a:extLst>
              <a:ext uri="{FF2B5EF4-FFF2-40B4-BE49-F238E27FC236}">
                <a16:creationId xmlns:a16="http://schemas.microsoft.com/office/drawing/2014/main" id="{60EDB668-109A-42DF-A475-BAE7FFF8383C}"/>
              </a:ext>
            </a:extLst>
          </p:cNvPr>
          <p:cNvSpPr txBox="1">
            <a:spLocks/>
          </p:cNvSpPr>
          <p:nvPr userDrawn="1"/>
        </p:nvSpPr>
        <p:spPr>
          <a:xfrm>
            <a:off x="2003302" y="3429000"/>
            <a:ext cx="5314950" cy="5168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altLang="ja-JP" sz="2000" b="0" dirty="0" smtClean="0"/>
              <a:t>4321535</a:t>
            </a:r>
            <a:r>
              <a:rPr lang="ja-JP" altLang="en-US" sz="2000" b="0" dirty="0" smtClean="0"/>
              <a:t> </a:t>
            </a:r>
            <a:r>
              <a:rPr lang="ja-JP" altLang="en-US" sz="2000" b="0" dirty="0"/>
              <a:t>竹村東洋</a:t>
            </a:r>
          </a:p>
        </p:txBody>
      </p:sp>
    </p:spTree>
    <p:extLst>
      <p:ext uri="{BB962C8B-B14F-4D97-AF65-F5344CB8AC3E}">
        <p14:creationId xmlns:p14="http://schemas.microsoft.com/office/powerpoint/2010/main" val="105447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ゼミ資料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AD7B3A-4CFB-4362-816E-954CCA116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7" y="75994"/>
            <a:ext cx="4895573" cy="566528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7A76A72-9A47-4A8E-A518-D47D25624D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04142" y="175549"/>
            <a:ext cx="480060" cy="36741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2535A3B-5607-4929-90A6-FFC562A83C6B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テキスト プレースホルダー 4">
            <a:extLst>
              <a:ext uri="{FF2B5EF4-FFF2-40B4-BE49-F238E27FC236}">
                <a16:creationId xmlns:a16="http://schemas.microsoft.com/office/drawing/2014/main" id="{0F3BEFFF-DC29-4FF0-B6DC-B6634E88DB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7453" y="847726"/>
            <a:ext cx="4133571" cy="379712"/>
          </a:xfrm>
          <a:solidFill>
            <a:schemeClr val="bg2">
              <a:lumMod val="5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21" name="テキスト プレースホルダー 20">
            <a:extLst>
              <a:ext uri="{FF2B5EF4-FFF2-40B4-BE49-F238E27FC236}">
                <a16:creationId xmlns:a16="http://schemas.microsoft.com/office/drawing/2014/main" id="{A2FC9261-1284-440A-89F3-DAFCEB6B88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7453" y="1227437"/>
            <a:ext cx="4133571" cy="128814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75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97025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" y="74227"/>
            <a:ext cx="5314950" cy="5168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256" y="918686"/>
            <a:ext cx="8577488" cy="5419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0AAAF14-B894-4365-81FE-35800A8B1B20}"/>
              </a:ext>
            </a:extLst>
          </p:cNvPr>
          <p:cNvSpPr/>
          <p:nvPr userDrawn="1"/>
        </p:nvSpPr>
        <p:spPr>
          <a:xfrm>
            <a:off x="0" y="6666257"/>
            <a:ext cx="9144000" cy="189258"/>
          </a:xfrm>
          <a:prstGeom prst="rect">
            <a:avLst/>
          </a:prstGeom>
          <a:solidFill>
            <a:schemeClr val="tx1">
              <a:lumMod val="65000"/>
              <a:lumOff val="3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A563F93-8517-4135-9B23-B37F7FB859AA}"/>
              </a:ext>
            </a:extLst>
          </p:cNvPr>
          <p:cNvCxnSpPr/>
          <p:nvPr userDrawn="1"/>
        </p:nvCxnSpPr>
        <p:spPr>
          <a:xfrm>
            <a:off x="0" y="2486"/>
            <a:ext cx="9144000" cy="0"/>
          </a:xfrm>
          <a:prstGeom prst="line">
            <a:avLst/>
          </a:prstGeom>
          <a:ln w="76200">
            <a:solidFill>
              <a:srgbClr val="3B98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70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b="1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D7FFE1DC-CB4F-45C0-B11A-71A06B4BC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2021.07.01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C29E0A0-007C-49AC-9D23-18FC9CAC1BD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64575" y="6472238"/>
            <a:ext cx="479425" cy="366712"/>
          </a:xfrm>
          <a:prstGeom prst="rect">
            <a:avLst/>
          </a:prstGeom>
        </p:spPr>
        <p:txBody>
          <a:bodyPr/>
          <a:lstStyle/>
          <a:p>
            <a:fld id="{02535A3B-5607-4929-90A6-FFC562A83C6B}" type="slidenum">
              <a:rPr lang="ja-JP" altLang="en-US" smtClean="0"/>
              <a:pPr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62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3702F0-C1DE-4E37-830D-A790BCF6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報告内容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744AB2D-EF4A-412D-8262-A5FB7237E9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2AB4141-DA2E-46A9-BDB5-93A3CC650C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5885" y="948394"/>
            <a:ext cx="7888257" cy="379712"/>
          </a:xfrm>
        </p:spPr>
        <p:txBody>
          <a:bodyPr/>
          <a:lstStyle/>
          <a:p>
            <a:r>
              <a:rPr lang="ja-JP" altLang="en-US" dirty="0"/>
              <a:t>前回までの内容</a:t>
            </a:r>
            <a:endParaRPr kumimoji="1"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A1EB9AD-8976-4D9D-98AF-BDAD50A5DF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885" y="1328106"/>
            <a:ext cx="7888257" cy="536554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✓</a:t>
            </a:r>
            <a:r>
              <a:rPr lang="en-US" altLang="ja-JP" dirty="0" smtClean="0"/>
              <a:t>GCCE</a:t>
            </a:r>
            <a:r>
              <a:rPr lang="ja-JP" altLang="en-US" dirty="0" smtClean="0"/>
              <a:t>資料作成</a:t>
            </a:r>
            <a:endParaRPr lang="en-US" altLang="ja-JP" dirty="0"/>
          </a:p>
          <a:p>
            <a:endParaRPr lang="ja-JP" altLang="en-US" dirty="0"/>
          </a:p>
        </p:txBody>
      </p:sp>
      <p:sp>
        <p:nvSpPr>
          <p:cNvPr id="6" name="テキスト プレースホルダー 3">
            <a:extLst>
              <a:ext uri="{FF2B5EF4-FFF2-40B4-BE49-F238E27FC236}">
                <a16:creationId xmlns:a16="http://schemas.microsoft.com/office/drawing/2014/main" id="{8CE0263E-B6ED-4021-8D41-E2A7D50F8CED}"/>
              </a:ext>
            </a:extLst>
          </p:cNvPr>
          <p:cNvSpPr txBox="1">
            <a:spLocks/>
          </p:cNvSpPr>
          <p:nvPr/>
        </p:nvSpPr>
        <p:spPr>
          <a:xfrm>
            <a:off x="615885" y="2877862"/>
            <a:ext cx="7888257" cy="37971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今回の内容</a:t>
            </a:r>
          </a:p>
        </p:txBody>
      </p:sp>
      <p:sp>
        <p:nvSpPr>
          <p:cNvPr id="7" name="テキスト プレースホルダー 4">
            <a:extLst>
              <a:ext uri="{FF2B5EF4-FFF2-40B4-BE49-F238E27FC236}">
                <a16:creationId xmlns:a16="http://schemas.microsoft.com/office/drawing/2014/main" id="{BFB2E859-6512-4C56-9A26-1B816321C3A9}"/>
              </a:ext>
            </a:extLst>
          </p:cNvPr>
          <p:cNvSpPr txBox="1">
            <a:spLocks/>
          </p:cNvSpPr>
          <p:nvPr/>
        </p:nvSpPr>
        <p:spPr>
          <a:xfrm>
            <a:off x="615884" y="3257575"/>
            <a:ext cx="7888257" cy="9618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✓余弦波を用いたアルゴリズムの改善の</a:t>
            </a:r>
            <a:r>
              <a:rPr lang="ja-JP" altLang="en-US" dirty="0" smtClean="0"/>
              <a:t>検討</a:t>
            </a:r>
            <a:endParaRPr lang="en-US" altLang="ja-JP" dirty="0"/>
          </a:p>
          <a:p>
            <a:r>
              <a:rPr lang="ja-JP" altLang="en-US" dirty="0" smtClean="0"/>
              <a:t>✓</a:t>
            </a:r>
            <a:r>
              <a:rPr lang="ja-JP" altLang="en-US" dirty="0" smtClean="0"/>
              <a:t>周波数領域での比較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9764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F15DD4-C95C-4A60-AADF-1BD932FAB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7" y="75994"/>
            <a:ext cx="5344182" cy="566528"/>
          </a:xfrm>
        </p:spPr>
        <p:txBody>
          <a:bodyPr/>
          <a:lstStyle/>
          <a:p>
            <a:r>
              <a:rPr lang="ja-JP" altLang="en-US" dirty="0" smtClean="0"/>
              <a:t>余弦波を用いた</a:t>
            </a:r>
            <a:r>
              <a:rPr lang="en-US" altLang="ja-JP" dirty="0" smtClean="0"/>
              <a:t>pull-push</a:t>
            </a:r>
            <a:r>
              <a:rPr lang="ja-JP" altLang="en-US" dirty="0" smtClean="0"/>
              <a:t>波形の作成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37EADAD-B358-40E2-8D23-20ACFA2095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>
          <a:xfrm>
            <a:off x="1934970" y="5094766"/>
            <a:ext cx="5451946" cy="977330"/>
          </a:xfrm>
        </p:spPr>
        <p:txBody>
          <a:bodyPr>
            <a:noAutofit/>
          </a:bodyPr>
          <a:lstStyle/>
          <a:p>
            <a:r>
              <a:rPr lang="ja-JP" altLang="en-US" sz="1600" dirty="0" smtClean="0"/>
              <a:t>✓</a:t>
            </a:r>
            <a:r>
              <a:rPr lang="en-US" altLang="ja-JP" sz="1600" dirty="0" smtClean="0"/>
              <a:t>f=1000[Hz] , </a:t>
            </a:r>
            <a:r>
              <a:rPr kumimoji="1" lang="en-US" altLang="ja-JP" sz="1600" dirty="0" smtClean="0"/>
              <a:t>Fs=44.1kHz , </a:t>
            </a:r>
            <a:r>
              <a:rPr lang="en-US" altLang="ja-JP" sz="1600" dirty="0" smtClean="0"/>
              <a:t>1000</a:t>
            </a:r>
            <a:r>
              <a:rPr lang="ja-JP" altLang="en-US" sz="1600" dirty="0" smtClean="0"/>
              <a:t>周期の余弦波から作成</a:t>
            </a:r>
            <a:endParaRPr lang="en-US" altLang="ja-JP" sz="1600" dirty="0" smtClean="0"/>
          </a:p>
          <a:p>
            <a:r>
              <a:rPr lang="ja-JP" altLang="en-US" sz="1600" dirty="0" smtClean="0"/>
              <a:t>✓</a:t>
            </a:r>
            <a:r>
              <a:rPr lang="en-US" altLang="ja-JP" sz="1600" dirty="0" smtClean="0"/>
              <a:t>44100sample,Fs =44.1kHz</a:t>
            </a:r>
            <a:r>
              <a:rPr lang="ja-JP" altLang="en-US" sz="1600" dirty="0" smtClean="0"/>
              <a:t>で</a:t>
            </a:r>
            <a:r>
              <a:rPr lang="en-US" altLang="ja-JP" sz="1600" dirty="0" smtClean="0"/>
              <a:t>FFT</a:t>
            </a: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631" y="1409201"/>
            <a:ext cx="4031209" cy="3022255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86" y="1409201"/>
            <a:ext cx="4031209" cy="3022255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2043953" y="4510723"/>
            <a:ext cx="890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smtClean="0"/>
              <a:t>pull</a:t>
            </a:r>
            <a:r>
              <a:rPr kumimoji="1" lang="ja-JP" altLang="en-US" sz="1400" b="1" dirty="0" smtClean="0"/>
              <a:t>波形</a:t>
            </a:r>
            <a:endParaRPr kumimoji="1" lang="ja-JP" altLang="en-US" sz="1400" b="1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565153" y="4510723"/>
            <a:ext cx="91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smtClean="0"/>
              <a:t>push</a:t>
            </a:r>
            <a:r>
              <a:rPr kumimoji="1" lang="ja-JP" altLang="en-US" sz="1400" b="1" dirty="0" smtClean="0"/>
              <a:t>波形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60200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先行</a:t>
            </a:r>
            <a:r>
              <a:rPr lang="ja-JP" altLang="en-US" dirty="0" smtClean="0"/>
              <a:t>研究との比較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2319336" y="4909442"/>
            <a:ext cx="5473982" cy="1288149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✓作成過程が酷似している余弦波ではスペクトル</a:t>
            </a:r>
            <a:r>
              <a:rPr kumimoji="1" lang="ja-JP" altLang="en-US" dirty="0" smtClean="0">
                <a:solidFill>
                  <a:srgbClr val="3B98B2"/>
                </a:solidFill>
              </a:rPr>
              <a:t>概形の差が少ない</a:t>
            </a:r>
            <a:endParaRPr kumimoji="1" lang="en-US" altLang="ja-JP" dirty="0" smtClean="0">
              <a:solidFill>
                <a:srgbClr val="3B98B2"/>
              </a:solidFill>
            </a:endParaRPr>
          </a:p>
          <a:p>
            <a:r>
              <a:rPr lang="ja-JP" altLang="en-US" dirty="0" smtClean="0"/>
              <a:t>✓作成過程の異なる正弦波ではスペクトル</a:t>
            </a:r>
            <a:r>
              <a:rPr lang="ja-JP" altLang="en-US" dirty="0" smtClean="0">
                <a:solidFill>
                  <a:srgbClr val="3B98B2"/>
                </a:solidFill>
              </a:rPr>
              <a:t>概形の差が大きい</a:t>
            </a:r>
            <a:endParaRPr lang="en-US" altLang="ja-JP" dirty="0" smtClean="0">
              <a:solidFill>
                <a:srgbClr val="3B98B2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accent2">
                    <a:lumMod val="75000"/>
                  </a:schemeClr>
                </a:solidFill>
              </a:rPr>
              <a:t>→</a:t>
            </a:r>
            <a:r>
              <a:rPr lang="ja-JP" altLang="en-US" dirty="0" smtClean="0">
                <a:solidFill>
                  <a:schemeClr val="accent2">
                    <a:lumMod val="75000"/>
                  </a:schemeClr>
                </a:solidFill>
              </a:rPr>
              <a:t>そもそもスペクトルが乱れる理由は？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96" y="1256076"/>
            <a:ext cx="4033554" cy="3024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841" y="1256076"/>
            <a:ext cx="4054627" cy="3039812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1954312" y="4298004"/>
            <a:ext cx="1966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/>
              <a:t>正</a:t>
            </a:r>
            <a:r>
              <a:rPr kumimoji="1" lang="ja-JP" altLang="en-US" sz="1200" b="1" dirty="0" smtClean="0"/>
              <a:t>弦波から作成</a:t>
            </a:r>
            <a:r>
              <a:rPr kumimoji="1" lang="en-US" altLang="ja-JP" sz="1200" b="1" dirty="0" smtClean="0"/>
              <a:t>(</a:t>
            </a:r>
            <a:r>
              <a:rPr kumimoji="1" lang="ja-JP" altLang="en-US" sz="1200" b="1" dirty="0" smtClean="0"/>
              <a:t>先行研究</a:t>
            </a:r>
            <a:r>
              <a:rPr kumimoji="1" lang="en-US" altLang="ja-JP" sz="1200" b="1" dirty="0" smtClean="0"/>
              <a:t>)</a:t>
            </a:r>
            <a:endParaRPr kumimoji="1" lang="ja-JP" altLang="en-US" sz="12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367930" y="4306446"/>
            <a:ext cx="1488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/>
              <a:t>余弦波から作成</a:t>
            </a:r>
            <a:endParaRPr kumimoji="1" lang="ja-JP" altLang="en-US" sz="12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822054" y="838430"/>
            <a:ext cx="3162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/>
              <a:t>元波形：</a:t>
            </a:r>
            <a:r>
              <a:rPr lang="en-US" altLang="ja-JP" sz="1200" b="1" dirty="0"/>
              <a:t> f=1000[Hz] , </a:t>
            </a:r>
            <a:r>
              <a:rPr kumimoji="1" lang="en-US" altLang="ja-JP" sz="1200" b="1" dirty="0"/>
              <a:t>Fs=44.1kHz , </a:t>
            </a:r>
            <a:r>
              <a:rPr lang="en-US" altLang="ja-JP" sz="1200" b="1" dirty="0"/>
              <a:t>1000</a:t>
            </a:r>
            <a:r>
              <a:rPr lang="ja-JP" altLang="en-US" sz="1200" b="1" dirty="0"/>
              <a:t>周期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62317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周波数領域の比較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2"/>
          </p:nvPr>
        </p:nvSpPr>
        <p:spPr>
          <a:xfrm>
            <a:off x="4733830" y="1628966"/>
            <a:ext cx="4296616" cy="446679"/>
          </a:xfrm>
        </p:spPr>
        <p:txBody>
          <a:bodyPr/>
          <a:lstStyle/>
          <a:p>
            <a:r>
              <a:rPr lang="ja-JP" altLang="en-US" dirty="0" smtClean="0"/>
              <a:t>波形のサンプル点数と分割数の関係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4733829" y="2008675"/>
            <a:ext cx="4296617" cy="2354149"/>
          </a:xfrm>
        </p:spPr>
        <p:txBody>
          <a:bodyPr>
            <a:normAutofit lnSpcReduction="10000"/>
          </a:bodyPr>
          <a:lstStyle/>
          <a:p>
            <a:r>
              <a:rPr lang="ja-JP" altLang="en-US" sz="1400" dirty="0" smtClean="0"/>
              <a:t>✓先行研究では、正弦波を４分割</a:t>
            </a:r>
            <a:endParaRPr lang="en-US" altLang="ja-JP" sz="1400" dirty="0" smtClean="0"/>
          </a:p>
          <a:p>
            <a:r>
              <a:rPr lang="ja-JP" altLang="en-US" sz="1400" dirty="0" smtClean="0"/>
              <a:t>✓つまり、</a:t>
            </a:r>
            <a:r>
              <a:rPr lang="en-US" altLang="ja-JP" sz="1400" dirty="0" smtClean="0"/>
              <a:t>sample</a:t>
            </a:r>
            <a:r>
              <a:rPr lang="ja-JP" altLang="en-US" sz="1400" dirty="0" smtClean="0"/>
              <a:t>数は以下の関係である必要がある。</a:t>
            </a:r>
            <a:endParaRPr lang="en-US" altLang="ja-JP" sz="1400" dirty="0" smtClean="0"/>
          </a:p>
          <a:p>
            <a:endParaRPr lang="en-US" altLang="ja-JP" dirty="0" smtClean="0"/>
          </a:p>
          <a:p>
            <a:endParaRPr lang="en-US" altLang="ja-JP" sz="800" dirty="0" smtClean="0"/>
          </a:p>
          <a:p>
            <a:r>
              <a:rPr lang="ja-JP" altLang="en-US" dirty="0" smtClean="0"/>
              <a:t>✓</a:t>
            </a:r>
            <a:r>
              <a:rPr lang="ja-JP" altLang="en-US" sz="1500" dirty="0" smtClean="0"/>
              <a:t>アップサンプリングは、上記の</a:t>
            </a:r>
            <a:r>
              <a:rPr lang="ja-JP" altLang="en-US" sz="1500" dirty="0"/>
              <a:t>条件</a:t>
            </a:r>
            <a:r>
              <a:rPr lang="ja-JP" altLang="en-US" sz="1500" dirty="0" smtClean="0"/>
              <a:t>を満たす　</a:t>
            </a:r>
            <a:endParaRPr lang="en-US" altLang="ja-JP" sz="1500" dirty="0" smtClean="0"/>
          </a:p>
          <a:p>
            <a:r>
              <a:rPr lang="ja-JP" altLang="en-US" sz="1500" dirty="0" smtClean="0"/>
              <a:t>    ためのリサンプリング</a:t>
            </a:r>
            <a:endParaRPr lang="en-US" altLang="ja-JP" sz="1500" dirty="0" smtClean="0"/>
          </a:p>
        </p:txBody>
      </p:sp>
      <p:pic>
        <p:nvPicPr>
          <p:cNvPr id="10" name="Grafik 2">
            <a:extLst>
              <a:ext uri="{FF2B5EF4-FFF2-40B4-BE49-F238E27FC236}">
                <a16:creationId xmlns:a16="http://schemas.microsoft.com/office/drawing/2014/main" id="{B139BFD2-2149-424C-B0DC-4ACB8B18A2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21" y="1654381"/>
            <a:ext cx="3845321" cy="28839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テキスト ボックス 10"/>
          <p:cNvSpPr txBox="1"/>
          <p:nvPr/>
        </p:nvSpPr>
        <p:spPr>
          <a:xfrm>
            <a:off x="2120836" y="1187635"/>
            <a:ext cx="1314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2</a:t>
            </a:r>
            <a:r>
              <a:rPr kumimoji="1" lang="ja-JP" altLang="en-US" sz="1600" b="1" dirty="0" smtClean="0"/>
              <a:t>周期</a:t>
            </a:r>
            <a:endParaRPr kumimoji="1" lang="ja-JP" altLang="en-US" sz="1600" b="1" dirty="0"/>
          </a:p>
        </p:txBody>
      </p:sp>
      <p:sp>
        <p:nvSpPr>
          <p:cNvPr id="12" name="Rechteck 5">
            <a:extLst>
              <a:ext uri="{FF2B5EF4-FFF2-40B4-BE49-F238E27FC236}">
                <a16:creationId xmlns:a16="http://schemas.microsoft.com/office/drawing/2014/main" id="{A7676375-9D65-4F06-A3C7-A1CD02A3DC53}"/>
              </a:ext>
            </a:extLst>
          </p:cNvPr>
          <p:cNvSpPr/>
          <p:nvPr/>
        </p:nvSpPr>
        <p:spPr>
          <a:xfrm>
            <a:off x="1058114" y="1913061"/>
            <a:ext cx="382131" cy="229437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5">
            <a:extLst>
              <a:ext uri="{FF2B5EF4-FFF2-40B4-BE49-F238E27FC236}">
                <a16:creationId xmlns:a16="http://schemas.microsoft.com/office/drawing/2014/main" id="{A7676375-9D65-4F06-A3C7-A1CD02A3DC53}"/>
              </a:ext>
            </a:extLst>
          </p:cNvPr>
          <p:cNvSpPr/>
          <p:nvPr/>
        </p:nvSpPr>
        <p:spPr>
          <a:xfrm>
            <a:off x="1440245" y="1913061"/>
            <a:ext cx="382131" cy="229437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5">
            <a:extLst>
              <a:ext uri="{FF2B5EF4-FFF2-40B4-BE49-F238E27FC236}">
                <a16:creationId xmlns:a16="http://schemas.microsoft.com/office/drawing/2014/main" id="{A7676375-9D65-4F06-A3C7-A1CD02A3DC53}"/>
              </a:ext>
            </a:extLst>
          </p:cNvPr>
          <p:cNvSpPr/>
          <p:nvPr/>
        </p:nvSpPr>
        <p:spPr>
          <a:xfrm>
            <a:off x="1822376" y="1913062"/>
            <a:ext cx="382131" cy="229437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5">
            <a:extLst>
              <a:ext uri="{FF2B5EF4-FFF2-40B4-BE49-F238E27FC236}">
                <a16:creationId xmlns:a16="http://schemas.microsoft.com/office/drawing/2014/main" id="{A7676375-9D65-4F06-A3C7-A1CD02A3DC53}"/>
              </a:ext>
            </a:extLst>
          </p:cNvPr>
          <p:cNvSpPr/>
          <p:nvPr/>
        </p:nvSpPr>
        <p:spPr>
          <a:xfrm>
            <a:off x="2204507" y="1913061"/>
            <a:ext cx="382131" cy="229437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1058114" y="1526189"/>
            <a:ext cx="3029707" cy="0"/>
          </a:xfrm>
          <a:prstGeom prst="straightConnector1">
            <a:avLst/>
          </a:prstGeom>
          <a:ln>
            <a:solidFill>
              <a:srgbClr val="3B98B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正方形/長方形 20"/>
              <p:cNvSpPr/>
              <p:nvPr/>
            </p:nvSpPr>
            <p:spPr>
              <a:xfrm>
                <a:off x="1190034" y="4834043"/>
                <a:ext cx="25944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𝑆𝑎𝑚𝑝𝑙𝑒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=1/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×2×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𝐹𝑠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21" name="正方形/長方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034" y="4834043"/>
                <a:ext cx="2594493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正方形/長方形 21"/>
              <p:cNvSpPr/>
              <p:nvPr/>
            </p:nvSpPr>
            <p:spPr>
              <a:xfrm>
                <a:off x="5609454" y="3026398"/>
                <a:ext cx="22507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de-DE" altLang="ja-JP" i="1">
                        <a:latin typeface="Cambria Math" panose="02040503050406030204" pitchFamily="18" charset="0"/>
                      </a:rPr>
                      <m:t>𝐹𝑠</m:t>
                    </m:r>
                    <m:r>
                      <a:rPr lang="de-DE" altLang="ja-JP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altLang="ja-JP" i="1">
                            <a:latin typeface="Cambria Math" panose="02040503050406030204" pitchFamily="18" charset="0"/>
                          </a:rPr>
                          <m:t>4∗</m:t>
                        </m:r>
                        <m:r>
                          <a:rPr lang="de-DE" altLang="ja-JP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de-DE" altLang="ja-JP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altLang="ja-JP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 dirty="0"/>
                  <a:t>　</a:t>
                </a:r>
                <a:endParaRPr lang="de-DE" altLang="ja-JP" dirty="0"/>
              </a:p>
            </p:txBody>
          </p:sp>
        </mc:Choice>
        <mc:Fallback>
          <p:sp>
            <p:nvSpPr>
              <p:cNvPr id="22" name="正方形/長方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9454" y="3026398"/>
                <a:ext cx="2250744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正方形/長方形 22"/>
          <p:cNvSpPr/>
          <p:nvPr/>
        </p:nvSpPr>
        <p:spPr>
          <a:xfrm>
            <a:off x="5436222" y="4742534"/>
            <a:ext cx="2622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000" b="1" dirty="0" smtClean="0">
                <a:solidFill>
                  <a:srgbClr val="3B98B2"/>
                </a:solidFill>
              </a:rPr>
              <a:t>余弦波の場合は</a:t>
            </a:r>
            <a:r>
              <a:rPr lang="en-US" altLang="ja-JP" sz="2000" b="1" dirty="0" smtClean="0">
                <a:solidFill>
                  <a:srgbClr val="3B98B2"/>
                </a:solidFill>
              </a:rPr>
              <a:t>2</a:t>
            </a:r>
            <a:r>
              <a:rPr lang="ja-JP" altLang="en-US" sz="2000" b="1" dirty="0" smtClean="0">
                <a:solidFill>
                  <a:srgbClr val="3B98B2"/>
                </a:solidFill>
              </a:rPr>
              <a:t>分割</a:t>
            </a:r>
            <a:endParaRPr lang="de-DE" altLang="ja-JP" sz="2000" b="1" dirty="0">
              <a:solidFill>
                <a:srgbClr val="3B98B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正方形/長方形 23"/>
              <p:cNvSpPr/>
              <p:nvPr/>
            </p:nvSpPr>
            <p:spPr>
              <a:xfrm>
                <a:off x="5214074" y="5196235"/>
                <a:ext cx="329006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ja-JP" altLang="en-US" sz="2400" i="1" smtClean="0">
                        <a:solidFill>
                          <a:srgbClr val="3B98B2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de-DE" altLang="ja-JP" sz="2400" i="1">
                        <a:solidFill>
                          <a:srgbClr val="3B98B2"/>
                        </a:solidFill>
                        <a:latin typeface="Cambria Math" panose="02040503050406030204" pitchFamily="18" charset="0"/>
                      </a:rPr>
                      <m:t>𝐹𝑠</m:t>
                    </m:r>
                    <m:r>
                      <a:rPr lang="de-DE" altLang="ja-JP" sz="2400" i="1">
                        <a:solidFill>
                          <a:srgbClr val="3B98B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altLang="ja-JP" sz="2400" i="1">
                            <a:solidFill>
                              <a:srgbClr val="3B98B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solidFill>
                              <a:srgbClr val="3B98B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altLang="ja-JP" sz="2400" i="1">
                            <a:solidFill>
                              <a:srgbClr val="3B98B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altLang="ja-JP" sz="2400" i="1">
                            <a:solidFill>
                              <a:srgbClr val="3B98B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de-DE" altLang="ja-JP" sz="2400" i="1">
                        <a:solidFill>
                          <a:srgbClr val="3B98B2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altLang="ja-JP" sz="2400" i="1">
                        <a:solidFill>
                          <a:srgbClr val="3B98B2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 sz="2400" dirty="0" smtClean="0"/>
                  <a:t> </a:t>
                </a:r>
                <a:r>
                  <a:rPr lang="en-US" altLang="ja-JP" sz="2400" dirty="0" smtClean="0">
                    <a:solidFill>
                      <a:srgbClr val="3B98B2"/>
                    </a:solidFill>
                  </a:rPr>
                  <a:t>??</a:t>
                </a:r>
                <a:r>
                  <a:rPr lang="ja-JP" altLang="en-US" sz="2400" dirty="0"/>
                  <a:t>　</a:t>
                </a:r>
                <a:endParaRPr lang="de-DE" altLang="ja-JP" sz="2400" dirty="0"/>
              </a:p>
            </p:txBody>
          </p:sp>
        </mc:Choice>
        <mc:Fallback>
          <p:sp>
            <p:nvSpPr>
              <p:cNvPr id="24" name="正方形/長方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074" y="5196235"/>
                <a:ext cx="3290068" cy="461665"/>
              </a:xfrm>
              <a:prstGeom prst="rect">
                <a:avLst/>
              </a:prstGeom>
              <a:blipFill>
                <a:blip r:embed="rId5"/>
                <a:stretch>
                  <a:fillRect t="-11842" b="-27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858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Fs</a:t>
            </a:r>
            <a:r>
              <a:rPr kumimoji="1" lang="ja-JP" altLang="en-US" dirty="0" smtClean="0"/>
              <a:t>ごとの比較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8" y="1235602"/>
            <a:ext cx="3025154" cy="22680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752" y="1247554"/>
            <a:ext cx="3024000" cy="22680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752" y="4055707"/>
            <a:ext cx="3024000" cy="226800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8" y="4043755"/>
            <a:ext cx="3025166" cy="2268000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241987" y="5019532"/>
            <a:ext cx="1304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smtClean="0"/>
              <a:t>Fs=48kHz</a:t>
            </a:r>
            <a:endParaRPr kumimoji="1" lang="ja-JP" altLang="en-US" sz="2000" b="1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41986" y="2146500"/>
            <a:ext cx="1304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smtClean="0"/>
              <a:t>Fs=42kHz</a:t>
            </a:r>
            <a:endParaRPr kumimoji="1" lang="ja-JP" altLang="en-US" sz="2000" b="1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316724" y="805213"/>
            <a:ext cx="2016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/>
              <a:t>正弦波から作成</a:t>
            </a:r>
            <a:endParaRPr kumimoji="1" lang="ja-JP" altLang="en-US" sz="1600" b="1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198449" y="763381"/>
            <a:ext cx="1684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/>
              <a:t>余弦波から作成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9330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困っている事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1920640" y="4843201"/>
            <a:ext cx="5292961" cy="1551623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✓クリスチャンの昨年のプログラムを用いて、</a:t>
            </a:r>
            <a:r>
              <a:rPr kumimoji="1" lang="ja-JP" altLang="en-US" dirty="0" smtClean="0">
                <a:solidFill>
                  <a:srgbClr val="3B98B2"/>
                </a:solidFill>
              </a:rPr>
              <a:t>同様の条件で</a:t>
            </a:r>
            <a:r>
              <a:rPr kumimoji="1" lang="en-US" altLang="ja-JP" dirty="0" smtClean="0">
                <a:solidFill>
                  <a:srgbClr val="3B98B2"/>
                </a:solidFill>
              </a:rPr>
              <a:t>FFT</a:t>
            </a:r>
          </a:p>
          <a:p>
            <a:r>
              <a:rPr lang="ja-JP" altLang="en-US" dirty="0" smtClean="0"/>
              <a:t>　　元波形</a:t>
            </a:r>
            <a:r>
              <a:rPr lang="ja-JP" altLang="en-US" dirty="0"/>
              <a:t>：</a:t>
            </a:r>
            <a:r>
              <a:rPr lang="en-US" altLang="ja-JP" dirty="0" smtClean="0"/>
              <a:t>f=1000[Hz] , Fs=48kHz , 1000</a:t>
            </a:r>
            <a:r>
              <a:rPr lang="ja-JP" altLang="en-US" dirty="0" smtClean="0"/>
              <a:t>周期</a:t>
            </a:r>
            <a:endParaRPr lang="en-US" altLang="ja-JP" dirty="0" smtClean="0"/>
          </a:p>
          <a:p>
            <a:pPr>
              <a:lnSpc>
                <a:spcPct val="100000"/>
              </a:lnSpc>
            </a:pPr>
            <a:r>
              <a:rPr lang="ja-JP" altLang="en-US" dirty="0" smtClean="0"/>
              <a:t>　　</a:t>
            </a:r>
            <a:r>
              <a:rPr lang="en-US" altLang="ja-JP" dirty="0" smtClean="0"/>
              <a:t>FFT</a:t>
            </a:r>
            <a:r>
              <a:rPr lang="ja-JP" altLang="en-US" dirty="0" smtClean="0"/>
              <a:t>　   ：</a:t>
            </a:r>
            <a:r>
              <a:rPr lang="en-US" altLang="ja-JP" dirty="0" smtClean="0"/>
              <a:t>48000sample,Fs </a:t>
            </a:r>
            <a:r>
              <a:rPr lang="en-US" altLang="ja-JP" dirty="0"/>
              <a:t>=</a:t>
            </a:r>
            <a:r>
              <a:rPr lang="en-US" altLang="ja-JP" dirty="0" smtClean="0"/>
              <a:t>48kHz</a:t>
            </a:r>
            <a:r>
              <a:rPr lang="ja-JP" altLang="en-US" dirty="0"/>
              <a:t>で</a:t>
            </a:r>
            <a:r>
              <a:rPr lang="en-US" altLang="ja-JP" dirty="0"/>
              <a:t>FFT</a:t>
            </a:r>
          </a:p>
          <a:p>
            <a:r>
              <a:rPr kumimoji="1" lang="ja-JP" altLang="en-US" dirty="0" smtClean="0"/>
              <a:t>✓出力概形が</a:t>
            </a:r>
            <a:r>
              <a:rPr kumimoji="1" lang="ja-JP" altLang="en-US" dirty="0" smtClean="0">
                <a:solidFill>
                  <a:srgbClr val="3B98B2"/>
                </a:solidFill>
              </a:rPr>
              <a:t>なめらか</a:t>
            </a:r>
            <a:r>
              <a:rPr kumimoji="1" lang="ja-JP" altLang="en-US" dirty="0" smtClean="0"/>
              <a:t>、分解能が同じなのになぜ？</a:t>
            </a:r>
            <a:endParaRPr kumimoji="1" lang="ja-JP" altLang="en-US" dirty="0"/>
          </a:p>
        </p:txBody>
      </p:sp>
      <p:pic>
        <p:nvPicPr>
          <p:cNvPr id="7" name="Grafik 16">
            <a:extLst>
              <a:ext uri="{FF2B5EF4-FFF2-40B4-BE49-F238E27FC236}">
                <a16:creationId xmlns:a16="http://schemas.microsoft.com/office/drawing/2014/main" id="{A8F27F91-A5DA-4240-BA4E-6304BE562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017" y="1008760"/>
            <a:ext cx="3864155" cy="3126315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70" y="1008760"/>
            <a:ext cx="4128000" cy="3096000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1581623" y="4152044"/>
            <a:ext cx="178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/>
              <a:t>今週</a:t>
            </a:r>
            <a:r>
              <a:rPr kumimoji="1" lang="en-US" altLang="ja-JP" sz="1600" b="1" dirty="0" smtClean="0"/>
              <a:t>FFT</a:t>
            </a:r>
            <a:r>
              <a:rPr kumimoji="1" lang="ja-JP" altLang="en-US" sz="1600" b="1" dirty="0" smtClean="0"/>
              <a:t>したもの</a:t>
            </a:r>
            <a:endParaRPr kumimoji="1" lang="ja-JP" altLang="en-US" sz="16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126722" y="4168512"/>
            <a:ext cx="178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/>
              <a:t>プレゼンの資料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2349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AAA5D0-AE30-4911-8325-5A116890C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今後の予定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42912C1-3A31-4743-9635-AD791E956C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B5669A7-5548-4A37-8A58-C68021768803}"/>
              </a:ext>
            </a:extLst>
          </p:cNvPr>
          <p:cNvSpPr txBox="1"/>
          <p:nvPr/>
        </p:nvSpPr>
        <p:spPr>
          <a:xfrm>
            <a:off x="387249" y="1189106"/>
            <a:ext cx="8356923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ja-JP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✓</a:t>
            </a:r>
            <a:r>
              <a:rPr kumimoji="1" lang="en-US" altLang="ja-JP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sinc</a:t>
            </a:r>
            <a:r>
              <a:rPr kumimoji="1" lang="ja-JP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関数を用いたリサンプリング</a:t>
            </a:r>
            <a:endParaRPr kumimoji="1" lang="en-US" altLang="ja-JP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kumimoji="1" lang="ja-JP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✓ノイズを加えたデータへの適用</a:t>
            </a:r>
            <a:endParaRPr kumimoji="1" lang="en-US" altLang="ja-JP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72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25598</TotalTime>
  <Words>258</Words>
  <Application>Microsoft Office PowerPoint</Application>
  <PresentationFormat>画面に合わせる (4:3)</PresentationFormat>
  <Paragraphs>55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游ゴシック</vt:lpstr>
      <vt:lpstr>Arial</vt:lpstr>
      <vt:lpstr>Calibri</vt:lpstr>
      <vt:lpstr>Cambria Math</vt:lpstr>
      <vt:lpstr>Office テーマ</vt:lpstr>
      <vt:lpstr>2021.07.01</vt:lpstr>
      <vt:lpstr>報告内容</vt:lpstr>
      <vt:lpstr>余弦波を用いたpull-push波形の作成</vt:lpstr>
      <vt:lpstr>先行研究との比較</vt:lpstr>
      <vt:lpstr>周波数領域の比較</vt:lpstr>
      <vt:lpstr>Fsごとの比較</vt:lpstr>
      <vt:lpstr>困っている事</vt:lpstr>
      <vt:lpstr>今後の予定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竹村 東洋</dc:creator>
  <cp:lastModifiedBy>YLab</cp:lastModifiedBy>
  <cp:revision>403</cp:revision>
  <dcterms:created xsi:type="dcterms:W3CDTF">2020-05-22T13:59:15Z</dcterms:created>
  <dcterms:modified xsi:type="dcterms:W3CDTF">2021-07-01T11:20:10Z</dcterms:modified>
</cp:coreProperties>
</file>