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76" r:id="rId2"/>
    <p:sldId id="371" r:id="rId3"/>
    <p:sldId id="382" r:id="rId4"/>
    <p:sldId id="374" r:id="rId5"/>
    <p:sldId id="379" r:id="rId6"/>
    <p:sldId id="380" r:id="rId7"/>
    <p:sldId id="381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71"/>
            <p14:sldId id="382"/>
            <p14:sldId id="374"/>
            <p14:sldId id="379"/>
            <p14:sldId id="380"/>
            <p14:sldId id="381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2F2F2"/>
    <a:srgbClr val="2D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0000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2021/9/16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 smtClean="0"/>
              <a:t>4321535</a:t>
            </a:r>
            <a:r>
              <a:rPr lang="ja-JP" altLang="en-US" sz="2000" b="0" dirty="0" smtClean="0"/>
              <a:t> </a:t>
            </a:r>
            <a:r>
              <a:rPr lang="ja-JP" altLang="en-US" sz="2000" b="0" dirty="0"/>
              <a:t>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2021.09.16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9E0A0-007C-49AC-9D23-18FC9CAC1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6472238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02F0-C1DE-4E37-830D-A790BCF6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44AB2D-EF4A-412D-8262-A5FB7237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CE0263E-B6ED-4021-8D41-E2A7D50F8CED}"/>
              </a:ext>
            </a:extLst>
          </p:cNvPr>
          <p:cNvSpPr txBox="1">
            <a:spLocks/>
          </p:cNvSpPr>
          <p:nvPr/>
        </p:nvSpPr>
        <p:spPr>
          <a:xfrm>
            <a:off x="615885" y="989306"/>
            <a:ext cx="7888257" cy="3797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今回の内容</a:t>
            </a:r>
          </a:p>
        </p:txBody>
      </p:sp>
      <p:sp>
        <p:nvSpPr>
          <p:cNvPr id="7" name="テキスト プレースホルダー 4">
            <a:extLst>
              <a:ext uri="{FF2B5EF4-FFF2-40B4-BE49-F238E27FC236}">
                <a16:creationId xmlns:a16="http://schemas.microsoft.com/office/drawing/2014/main" id="{BFB2E859-6512-4C56-9A26-1B816321C3A9}"/>
              </a:ext>
            </a:extLst>
          </p:cNvPr>
          <p:cNvSpPr txBox="1">
            <a:spLocks/>
          </p:cNvSpPr>
          <p:nvPr/>
        </p:nvSpPr>
        <p:spPr>
          <a:xfrm>
            <a:off x="615884" y="1369019"/>
            <a:ext cx="7888257" cy="17447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✓夏休みにやったこと（環境構築とか、就活とか）</a:t>
            </a:r>
            <a:endParaRPr lang="en-US" altLang="ja-JP" dirty="0"/>
          </a:p>
          <a:p>
            <a:r>
              <a:rPr lang="ja-JP" altLang="en-US" dirty="0" smtClean="0"/>
              <a:t>✓テスト音源の測定</a:t>
            </a:r>
            <a:endParaRPr lang="en-US" altLang="ja-JP" dirty="0" smtClean="0"/>
          </a:p>
          <a:p>
            <a:r>
              <a:rPr lang="ja-JP" altLang="en-US" dirty="0" smtClean="0"/>
              <a:t>✓テスト音源の作成</a:t>
            </a:r>
            <a:endParaRPr lang="en-US" altLang="ja-JP" dirty="0" smtClean="0"/>
          </a:p>
          <a:p>
            <a:r>
              <a:rPr lang="ja-JP" altLang="en-US" dirty="0" smtClean="0"/>
              <a:t>✓測定系について相談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976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136743"/>
            <a:ext cx="57816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DD4-C95C-4A60-AADF-1BD932FA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344182" cy="566528"/>
          </a:xfrm>
        </p:spPr>
        <p:txBody>
          <a:bodyPr/>
          <a:lstStyle/>
          <a:p>
            <a:r>
              <a:rPr lang="ja-JP" altLang="en-US" dirty="0"/>
              <a:t>測定</a:t>
            </a:r>
            <a:r>
              <a:rPr lang="ja-JP" altLang="en-US" dirty="0" smtClean="0"/>
              <a:t>系・測定音声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ADAD-B358-40E2-8D23-20ACFA209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1284941" y="1010023"/>
            <a:ext cx="6593131" cy="3185464"/>
            <a:chOff x="1174980" y="1071662"/>
            <a:chExt cx="6639700" cy="3477168"/>
          </a:xfrm>
        </p:grpSpPr>
        <p:pic>
          <p:nvPicPr>
            <p:cNvPr id="15" name="図 59">
              <a:extLst>
                <a:ext uri="{FF2B5EF4-FFF2-40B4-BE49-F238E27FC236}">
                  <a16:creationId xmlns:a16="http://schemas.microsoft.com/office/drawing/2014/main" id="{DC71D3E6-A3B1-4479-9731-7564CEEB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052" y="2091894"/>
              <a:ext cx="1367810" cy="1008760"/>
            </a:xfrm>
            <a:prstGeom prst="rect">
              <a:avLst/>
            </a:prstGeom>
          </p:spPr>
        </p:pic>
        <p:pic>
          <p:nvPicPr>
            <p:cNvPr id="16" name="図 60">
              <a:extLst>
                <a:ext uri="{FF2B5EF4-FFF2-40B4-BE49-F238E27FC236}">
                  <a16:creationId xmlns:a16="http://schemas.microsoft.com/office/drawing/2014/main" id="{AC0F2D8C-76C2-4067-91B6-C8518DD0C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515" y="2289726"/>
              <a:ext cx="1355894" cy="805384"/>
            </a:xfrm>
            <a:prstGeom prst="rect">
              <a:avLst/>
            </a:prstGeom>
          </p:spPr>
        </p:pic>
        <p:pic>
          <p:nvPicPr>
            <p:cNvPr id="17" name="Picture 2" descr="UD-H01 Produktbild">
              <a:extLst>
                <a:ext uri="{FF2B5EF4-FFF2-40B4-BE49-F238E27FC236}">
                  <a16:creationId xmlns:a16="http://schemas.microsoft.com/office/drawing/2014/main" id="{5DFE946E-B1E8-47C0-AD8C-28554025F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8667" r="91833">
                          <a14:foregroundMark x1="9167" y1="55556" x2="9167" y2="55556"/>
                          <a14:foregroundMark x1="10833" y1="50926" x2="10833" y2="50926"/>
                          <a14:foregroundMark x1="19000" y1="55556" x2="19000" y2="55556"/>
                          <a14:foregroundMark x1="21000" y1="54444" x2="21000" y2="54444"/>
                          <a14:foregroundMark x1="21000" y1="55185" x2="21000" y2="55185"/>
                          <a14:foregroundMark x1="21667" y1="55926" x2="21667" y2="55926"/>
                          <a14:foregroundMark x1="21667" y1="55926" x2="21667" y2="56667"/>
                          <a14:foregroundMark x1="21667" y1="56667" x2="21667" y2="56667"/>
                          <a14:foregroundMark x1="8833" y1="53519" x2="8833" y2="53519"/>
                          <a14:foregroundMark x1="9000" y1="49259" x2="9000" y2="49259"/>
                          <a14:foregroundMark x1="91833" y1="51481" x2="91833" y2="51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24" y="1976239"/>
              <a:ext cx="1377856" cy="1240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図 43">
              <a:extLst>
                <a:ext uri="{FF2B5EF4-FFF2-40B4-BE49-F238E27FC236}">
                  <a16:creationId xmlns:a16="http://schemas.microsoft.com/office/drawing/2014/main" id="{E394D049-C7CA-4CE0-BD79-3D596566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9688" y1="27917" x2="45469" y2="8542"/>
                          <a14:foregroundMark x1="45469" y1="8542" x2="78281" y2="9583"/>
                          <a14:foregroundMark x1="78281" y1="9583" x2="66719" y2="32917"/>
                          <a14:foregroundMark x1="66719" y1="32917" x2="9688" y2="28333"/>
                          <a14:foregroundMark x1="61250" y1="21667" x2="61250" y2="21667"/>
                          <a14:foregroundMark x1="68125" y1="13333" x2="68125" y2="13333"/>
                          <a14:foregroundMark x1="63281" y1="26042" x2="63281" y2="26042"/>
                          <a14:foregroundMark x1="53281" y1="23333" x2="53281" y2="23333"/>
                          <a14:foregroundMark x1="60625" y1="17292" x2="60625" y2="17292"/>
                          <a14:foregroundMark x1="54063" y1="24583" x2="54063" y2="24583"/>
                          <a14:foregroundMark x1="60156" y1="25208" x2="60156" y2="25208"/>
                          <a14:foregroundMark x1="57188" y1="21875" x2="57188" y2="21875"/>
                          <a14:foregroundMark x1="58594" y1="17292" x2="58594" y2="17292"/>
                          <a14:foregroundMark x1="66563" y1="18750" x2="66563" y2="18750"/>
                          <a14:foregroundMark x1="66094" y1="24167" x2="66094" y2="24167"/>
                          <a14:foregroundMark x1="65000" y1="22917" x2="65000" y2="22917"/>
                          <a14:foregroundMark x1="64844" y1="18750" x2="64844" y2="18750"/>
                          <a14:foregroundMark x1="64844" y1="15208" x2="64844" y2="15208"/>
                          <a14:foregroundMark x1="63750" y1="13542" x2="63750" y2="13542"/>
                          <a14:foregroundMark x1="55937" y1="24583" x2="55313" y2="25000"/>
                          <a14:foregroundMark x1="49688" y1="26667" x2="49219" y2="26667"/>
                          <a14:foregroundMark x1="48125" y1="26667" x2="48125" y2="26667"/>
                          <a14:foregroundMark x1="55781" y1="27292" x2="56563" y2="27292"/>
                          <a14:foregroundMark x1="63750" y1="26250" x2="63750" y2="2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933" y="3366830"/>
              <a:ext cx="1172047" cy="879035"/>
            </a:xfrm>
            <a:prstGeom prst="rect">
              <a:avLst/>
            </a:prstGeom>
          </p:spPr>
        </p:pic>
        <p:pic>
          <p:nvPicPr>
            <p:cNvPr id="19" name="図 44">
              <a:extLst>
                <a:ext uri="{FF2B5EF4-FFF2-40B4-BE49-F238E27FC236}">
                  <a16:creationId xmlns:a16="http://schemas.microsoft.com/office/drawing/2014/main" id="{EFB2C224-FA40-455B-B890-D2B472B4B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75732" y="3515280"/>
              <a:ext cx="360040" cy="593472"/>
            </a:xfrm>
            <a:prstGeom prst="rect">
              <a:avLst/>
            </a:prstGeom>
          </p:spPr>
        </p:pic>
        <p:sp>
          <p:nvSpPr>
            <p:cNvPr id="20" name="テキスト ボックス 57">
              <a:extLst>
                <a:ext uri="{FF2B5EF4-FFF2-40B4-BE49-F238E27FC236}">
                  <a16:creationId xmlns:a16="http://schemas.microsoft.com/office/drawing/2014/main" id="{9CF6B299-8281-4D2B-9857-C215D90C7407}"/>
                </a:ext>
              </a:extLst>
            </p:cNvPr>
            <p:cNvSpPr txBox="1"/>
            <p:nvPr/>
          </p:nvSpPr>
          <p:spPr>
            <a:xfrm>
              <a:off x="1174980" y="4111333"/>
              <a:ext cx="236154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Commercial Power Supply</a:t>
              </a:r>
            </a:p>
            <a:p>
              <a:pPr algn="ctr"/>
              <a:r>
                <a:rPr lang="en-US" altLang="ja-JP" sz="900" dirty="0"/>
                <a:t>(Japan, AC100V</a:t>
              </a:r>
              <a:r>
                <a:rPr kumimoji="1" lang="en-US" altLang="ja-JP" sz="900" dirty="0"/>
                <a:t>, 50Hz)</a:t>
              </a:r>
              <a:endParaRPr kumimoji="1" lang="ja-JP" altLang="en-US" sz="900" dirty="0"/>
            </a:p>
          </p:txBody>
        </p:sp>
        <p:sp>
          <p:nvSpPr>
            <p:cNvPr id="21" name="テキスト ボックス 59">
              <a:extLst>
                <a:ext uri="{FF2B5EF4-FFF2-40B4-BE49-F238E27FC236}">
                  <a16:creationId xmlns:a16="http://schemas.microsoft.com/office/drawing/2014/main" id="{A5E61853-A4CE-46D4-A9BB-0ED1154B4544}"/>
                </a:ext>
              </a:extLst>
            </p:cNvPr>
            <p:cNvSpPr txBox="1"/>
            <p:nvPr/>
          </p:nvSpPr>
          <p:spPr>
            <a:xfrm>
              <a:off x="3449873" y="4164109"/>
              <a:ext cx="2481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/>
                <a:t>AC Regulated Power Supply</a:t>
              </a:r>
            </a:p>
            <a:p>
              <a:pPr algn="ctr"/>
              <a:r>
                <a:rPr lang="en-US" altLang="ja-JP" sz="900" dirty="0"/>
                <a:t>(NF EC1000S)</a:t>
              </a:r>
            </a:p>
          </p:txBody>
        </p:sp>
        <p:pic>
          <p:nvPicPr>
            <p:cNvPr id="22" name="図 103">
              <a:extLst>
                <a:ext uri="{FF2B5EF4-FFF2-40B4-BE49-F238E27FC236}">
                  <a16:creationId xmlns:a16="http://schemas.microsoft.com/office/drawing/2014/main" id="{2A064F7A-E4CA-4C77-A02A-32FF97CD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073" y="1071662"/>
              <a:ext cx="853356" cy="684818"/>
            </a:xfrm>
            <a:prstGeom prst="rect">
              <a:avLst/>
            </a:prstGeom>
          </p:spPr>
        </p:pic>
        <p:sp>
          <p:nvSpPr>
            <p:cNvPr id="23" name="Textfeld 10">
              <a:extLst>
                <a:ext uri="{FF2B5EF4-FFF2-40B4-BE49-F238E27FC236}">
                  <a16:creationId xmlns:a16="http://schemas.microsoft.com/office/drawing/2014/main" id="{2F728453-0F24-493E-92C5-1AA9D09C4238}"/>
                </a:ext>
              </a:extLst>
            </p:cNvPr>
            <p:cNvSpPr txBox="1"/>
            <p:nvPr/>
          </p:nvSpPr>
          <p:spPr>
            <a:xfrm>
              <a:off x="1342788" y="1220950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PC</a:t>
              </a:r>
            </a:p>
          </p:txBody>
        </p:sp>
        <p:cxnSp>
          <p:nvCxnSpPr>
            <p:cNvPr id="24" name="Gerade Verbindung mit Pfeil 17">
              <a:extLst>
                <a:ext uri="{FF2B5EF4-FFF2-40B4-BE49-F238E27FC236}">
                  <a16:creationId xmlns:a16="http://schemas.microsoft.com/office/drawing/2014/main" id="{BFDA3AFE-E911-4AED-BCF0-A1806B0AA55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2355752" y="2896221"/>
              <a:ext cx="0" cy="61905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Gerade Verbindung mit Pfeil 20">
              <a:extLst>
                <a:ext uri="{FF2B5EF4-FFF2-40B4-BE49-F238E27FC236}">
                  <a16:creationId xmlns:a16="http://schemas.microsoft.com/office/drawing/2014/main" id="{F2872B37-A36D-4DDF-B7D9-686141BCD6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646956" y="2870072"/>
              <a:ext cx="1" cy="49675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Gerade Verbindung mit Pfeil 24">
              <a:extLst>
                <a:ext uri="{FF2B5EF4-FFF2-40B4-BE49-F238E27FC236}">
                  <a16:creationId xmlns:a16="http://schemas.microsoft.com/office/drawing/2014/main" id="{309EBAE8-BAD1-4E43-9B67-A744F7C1DD5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2355752" y="1816101"/>
              <a:ext cx="0" cy="160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12AB1512-9F15-438B-BD18-9CF462FEB859}"/>
                </a:ext>
              </a:extLst>
            </p:cNvPr>
            <p:cNvCxnSpPr>
              <a:stCxn id="17" idx="3"/>
              <a:endCxn id="15" idx="1"/>
            </p:cNvCxnSpPr>
            <p:nvPr/>
          </p:nvCxnSpPr>
          <p:spPr>
            <a:xfrm>
              <a:off x="3044680" y="2596274"/>
              <a:ext cx="918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8">
              <a:extLst>
                <a:ext uri="{FF2B5EF4-FFF2-40B4-BE49-F238E27FC236}">
                  <a16:creationId xmlns:a16="http://schemas.microsoft.com/office/drawing/2014/main" id="{2CE1CF91-D33B-48A6-9126-60F116650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092" y="2596274"/>
              <a:ext cx="7920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Verbinder: gewinkelt 1023">
              <a:extLst>
                <a:ext uri="{FF2B5EF4-FFF2-40B4-BE49-F238E27FC236}">
                  <a16:creationId xmlns:a16="http://schemas.microsoft.com/office/drawing/2014/main" id="{44F26FCB-2545-40F7-9AD6-457D0A8DB5C8}"/>
                </a:ext>
              </a:extLst>
            </p:cNvPr>
            <p:cNvCxnSpPr>
              <a:stCxn id="19" idx="2"/>
              <a:endCxn id="16" idx="2"/>
            </p:cNvCxnSpPr>
            <p:nvPr/>
          </p:nvCxnSpPr>
          <p:spPr>
            <a:xfrm rot="5400000" flipH="1" flipV="1">
              <a:off x="4151786" y="1299076"/>
              <a:ext cx="1013642" cy="4605710"/>
            </a:xfrm>
            <a:prstGeom prst="bentConnector3">
              <a:avLst>
                <a:gd name="adj1" fmla="val -22552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Gerade Verbindung mit Pfeil 1027">
              <a:extLst>
                <a:ext uri="{FF2B5EF4-FFF2-40B4-BE49-F238E27FC236}">
                  <a16:creationId xmlns:a16="http://schemas.microsoft.com/office/drawing/2014/main" id="{B899F4FA-7219-4E84-831E-B8BFA029429C}"/>
                </a:ext>
              </a:extLst>
            </p:cNvPr>
            <p:cNvCxnSpPr>
              <a:stCxn id="19" idx="1"/>
              <a:endCxn id="18" idx="1"/>
            </p:cNvCxnSpPr>
            <p:nvPr/>
          </p:nvCxnSpPr>
          <p:spPr>
            <a:xfrm flipV="1">
              <a:off x="2535772" y="3806348"/>
              <a:ext cx="1525161" cy="566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Textfeld 1032">
              <a:extLst>
                <a:ext uri="{FF2B5EF4-FFF2-40B4-BE49-F238E27FC236}">
                  <a16:creationId xmlns:a16="http://schemas.microsoft.com/office/drawing/2014/main" id="{0DD5031D-A4D0-4E58-BA71-50690DB6F4EC}"/>
                </a:ext>
              </a:extLst>
            </p:cNvPr>
            <p:cNvSpPr txBox="1"/>
            <p:nvPr/>
          </p:nvSpPr>
          <p:spPr>
            <a:xfrm>
              <a:off x="1519858" y="1976239"/>
              <a:ext cx="16251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/>
                <a:t>USB Audio DAC</a:t>
              </a:r>
              <a:r>
                <a:rPr lang="de-DE" dirty="0"/>
                <a:t/>
              </a:r>
              <a:br>
                <a:rPr lang="de-DE" dirty="0"/>
              </a:br>
              <a:r>
                <a:rPr lang="de-DE" sz="900" dirty="0"/>
                <a:t>(TEAC UD-HO1)</a:t>
              </a:r>
            </a:p>
          </p:txBody>
        </p:sp>
        <p:sp>
          <p:nvSpPr>
            <p:cNvPr id="32" name="Textfeld 1033">
              <a:extLst>
                <a:ext uri="{FF2B5EF4-FFF2-40B4-BE49-F238E27FC236}">
                  <a16:creationId xmlns:a16="http://schemas.microsoft.com/office/drawing/2014/main" id="{7F4F9347-B713-4F2F-930F-7DE49410CAB8}"/>
                </a:ext>
              </a:extLst>
            </p:cNvPr>
            <p:cNvSpPr txBox="1"/>
            <p:nvPr/>
          </p:nvSpPr>
          <p:spPr>
            <a:xfrm>
              <a:off x="3811054" y="1945377"/>
              <a:ext cx="16561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/>
                <a:t>Audio </a:t>
              </a:r>
              <a:r>
                <a:rPr lang="de-DE" sz="1000" dirty="0" err="1"/>
                <a:t>Amplifier</a:t>
              </a:r>
              <a:endParaRPr lang="de-DE" sz="1000" dirty="0"/>
            </a:p>
            <a:p>
              <a:pPr algn="ctr"/>
              <a:r>
                <a:rPr lang="de-DE" sz="900" dirty="0"/>
                <a:t>(NF EC1000S)</a:t>
              </a:r>
            </a:p>
          </p:txBody>
        </p:sp>
        <p:sp>
          <p:nvSpPr>
            <p:cNvPr id="33" name="Textfeld 42">
              <a:extLst>
                <a:ext uri="{FF2B5EF4-FFF2-40B4-BE49-F238E27FC236}">
                  <a16:creationId xmlns:a16="http://schemas.microsoft.com/office/drawing/2014/main" id="{5D27486B-88BE-45C5-ADC1-A666587F44E0}"/>
                </a:ext>
              </a:extLst>
            </p:cNvPr>
            <p:cNvSpPr txBox="1"/>
            <p:nvPr/>
          </p:nvSpPr>
          <p:spPr>
            <a:xfrm>
              <a:off x="6133237" y="1896170"/>
              <a:ext cx="16561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/>
                <a:t>Audio Analyzer</a:t>
              </a:r>
            </a:p>
            <a:p>
              <a:pPr algn="ctr"/>
              <a:r>
                <a:rPr lang="de-DE" sz="900" dirty="0"/>
                <a:t>(Audio Precision Apx525)</a:t>
              </a:r>
            </a:p>
          </p:txBody>
        </p:sp>
        <p:sp>
          <p:nvSpPr>
            <p:cNvPr id="34" name="テキスト ボックス 57">
              <a:extLst>
                <a:ext uri="{FF2B5EF4-FFF2-40B4-BE49-F238E27FC236}">
                  <a16:creationId xmlns:a16="http://schemas.microsoft.com/office/drawing/2014/main" id="{93E142E0-287C-44F4-A3B6-3DFB1355CE91}"/>
                </a:ext>
              </a:extLst>
            </p:cNvPr>
            <p:cNvSpPr txBox="1"/>
            <p:nvPr/>
          </p:nvSpPr>
          <p:spPr>
            <a:xfrm>
              <a:off x="1867273" y="2844511"/>
              <a:ext cx="13369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dirty="0"/>
                <a:t>3-wire AC100V 50Hz</a:t>
              </a:r>
              <a:endParaRPr kumimoji="1" lang="ja-JP" altLang="en-US" sz="800" dirty="0"/>
            </a:p>
          </p:txBody>
        </p:sp>
        <p:sp>
          <p:nvSpPr>
            <p:cNvPr id="35" name="テキスト ボックス 57">
              <a:extLst>
                <a:ext uri="{FF2B5EF4-FFF2-40B4-BE49-F238E27FC236}">
                  <a16:creationId xmlns:a16="http://schemas.microsoft.com/office/drawing/2014/main" id="{E64F9C3F-2A53-46EE-AAA2-73F1B1478410}"/>
                </a:ext>
              </a:extLst>
            </p:cNvPr>
            <p:cNvSpPr txBox="1"/>
            <p:nvPr/>
          </p:nvSpPr>
          <p:spPr>
            <a:xfrm>
              <a:off x="4189531" y="2809969"/>
              <a:ext cx="13369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dirty="0"/>
                <a:t>3-wire AC100V 60Hz</a:t>
              </a:r>
              <a:endParaRPr kumimoji="1" lang="ja-JP" altLang="en-US" sz="800" dirty="0"/>
            </a:p>
          </p:txBody>
        </p:sp>
        <p:sp>
          <p:nvSpPr>
            <p:cNvPr id="36" name="テキスト ボックス 57">
              <a:extLst>
                <a:ext uri="{FF2B5EF4-FFF2-40B4-BE49-F238E27FC236}">
                  <a16:creationId xmlns:a16="http://schemas.microsoft.com/office/drawing/2014/main" id="{3CB874C8-AA40-400D-97B1-A1D2EC5F7954}"/>
                </a:ext>
              </a:extLst>
            </p:cNvPr>
            <p:cNvSpPr txBox="1"/>
            <p:nvPr/>
          </p:nvSpPr>
          <p:spPr>
            <a:xfrm>
              <a:off x="6477683" y="3098879"/>
              <a:ext cx="133699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dirty="0"/>
                <a:t>3-wire AC100V 50Hz</a:t>
              </a:r>
              <a:endParaRPr kumimoji="1" lang="ja-JP" altLang="en-US" sz="800" dirty="0"/>
            </a:p>
          </p:txBody>
        </p:sp>
        <p:sp>
          <p:nvSpPr>
            <p:cNvPr id="37" name="テキスト ボックス 57">
              <a:extLst>
                <a:ext uri="{FF2B5EF4-FFF2-40B4-BE49-F238E27FC236}">
                  <a16:creationId xmlns:a16="http://schemas.microsoft.com/office/drawing/2014/main" id="{98798AB7-988D-46E8-BD2B-A9FBE782FBA7}"/>
                </a:ext>
              </a:extLst>
            </p:cNvPr>
            <p:cNvSpPr txBox="1"/>
            <p:nvPr/>
          </p:nvSpPr>
          <p:spPr>
            <a:xfrm>
              <a:off x="2334625" y="1743218"/>
              <a:ext cx="4022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" dirty="0"/>
                <a:t>USB</a:t>
              </a:r>
              <a:endParaRPr kumimoji="1" lang="ja-JP" altLang="en-US" sz="800" dirty="0"/>
            </a:p>
          </p:txBody>
        </p:sp>
      </p:grpSp>
      <p:sp>
        <p:nvSpPr>
          <p:cNvPr id="40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11003" y="4642163"/>
            <a:ext cx="6714605" cy="151611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✓音声データ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  </a:t>
            </a:r>
            <a:r>
              <a:rPr kumimoji="1" lang="en-US" altLang="ja-JP" dirty="0" smtClean="0"/>
              <a:t>Fs =</a:t>
            </a:r>
            <a:r>
              <a:rPr lang="ja-JP" altLang="en-US" dirty="0"/>
              <a:t> </a:t>
            </a:r>
            <a:r>
              <a:rPr lang="en-US" altLang="ja-JP" dirty="0" smtClean="0"/>
              <a:t>48k[Hz]  F=10</a:t>
            </a:r>
            <a:r>
              <a:rPr lang="ja-JP" altLang="en-US" dirty="0" smtClean="0"/>
              <a:t> </a:t>
            </a:r>
            <a:r>
              <a:rPr lang="en-US" altLang="ja-JP" dirty="0" smtClean="0"/>
              <a:t>, 100 , 1000[Hz]</a:t>
            </a:r>
            <a:r>
              <a:rPr lang="ja-JP" altLang="en-US" dirty="0" smtClean="0"/>
              <a:t> 　</a:t>
            </a:r>
            <a:r>
              <a:rPr lang="en-US" altLang="ja-JP" dirty="0" smtClean="0"/>
              <a:t>10</a:t>
            </a:r>
            <a:r>
              <a:rPr lang="ja-JP" altLang="en-US" dirty="0" smtClean="0"/>
              <a:t>周期分</a:t>
            </a:r>
            <a:endParaRPr lang="en-US" altLang="ja-JP" dirty="0" smtClean="0"/>
          </a:p>
          <a:p>
            <a:r>
              <a:rPr kumimoji="1" lang="ja-JP" altLang="en-US" dirty="0" smtClean="0"/>
              <a:t>✓測定条件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  </a:t>
            </a:r>
            <a:r>
              <a:rPr lang="ja-JP" altLang="en-US" dirty="0" smtClean="0"/>
              <a:t>オートトリガ</a:t>
            </a:r>
            <a:r>
              <a:rPr lang="en-US" altLang="ja-JP" dirty="0" smtClean="0"/>
              <a:t>(</a:t>
            </a:r>
            <a:r>
              <a:rPr lang="ja-JP" altLang="en-US" dirty="0" smtClean="0"/>
              <a:t>立下り</a:t>
            </a:r>
            <a:r>
              <a:rPr lang="en-US" altLang="ja-JP" dirty="0" smtClean="0"/>
              <a:t>)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Fs=48k[Hz]</a:t>
            </a:r>
            <a:r>
              <a:rPr lang="ja-JP" altLang="en-US" dirty="0" smtClean="0"/>
              <a:t>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20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測定音声に対する考察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462869" y="4676825"/>
            <a:ext cx="6337722" cy="186741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✓使用する</a:t>
            </a:r>
            <a:r>
              <a:rPr kumimoji="1" lang="ja-JP" altLang="en-US" dirty="0" smtClean="0"/>
              <a:t>音声区間を</a:t>
            </a:r>
            <a:r>
              <a:rPr kumimoji="1" lang="ja-JP" altLang="en-US" dirty="0" smtClean="0"/>
              <a:t>どう切り出すか</a:t>
            </a:r>
            <a:r>
              <a:rPr kumimoji="1" lang="ja-JP" altLang="en-US" dirty="0" smtClean="0"/>
              <a:t>？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→</a:t>
            </a:r>
            <a:r>
              <a:rPr lang="en-US" altLang="ja-JP" dirty="0" smtClean="0"/>
              <a:t>max</a:t>
            </a:r>
            <a:r>
              <a:rPr lang="ja-JP" altLang="en-US" dirty="0" smtClean="0"/>
              <a:t>ピーク関数で切り出し開始点を確認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ja-JP" altLang="en-US" dirty="0" smtClean="0"/>
              <a:t>→ガイド波形を用いて立ち上がり</a:t>
            </a:r>
            <a:r>
              <a:rPr lang="en-US" altLang="ja-JP" dirty="0" smtClean="0"/>
              <a:t>,</a:t>
            </a:r>
            <a:r>
              <a:rPr lang="ja-JP" altLang="en-US" dirty="0" smtClean="0"/>
              <a:t>立下り点を抽出</a:t>
            </a:r>
            <a:endParaRPr lang="en-US" altLang="ja-JP" dirty="0" smtClean="0"/>
          </a:p>
          <a:p>
            <a:r>
              <a:rPr kumimoji="1" lang="ja-JP" altLang="en-US" dirty="0" smtClean="0"/>
              <a:t>✓周波数ごとに</a:t>
            </a:r>
            <a:r>
              <a:rPr lang="ja-JP" altLang="en-US" dirty="0" smtClean="0"/>
              <a:t>信号長さは変えるべきか？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→</a:t>
            </a:r>
            <a:r>
              <a:rPr lang="en-US" altLang="ja-JP" dirty="0" smtClean="0"/>
              <a:t>FFT</a:t>
            </a:r>
            <a:r>
              <a:rPr lang="ja-JP" altLang="en-US" dirty="0" smtClean="0"/>
              <a:t>の分解能が変化するため、信号長は一定にするべき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→周波数が増加すると、立ち上がり・立下りの合成回数が減少</a:t>
            </a:r>
            <a:endParaRPr lang="en-US" altLang="ja-JP" dirty="0" smtClean="0"/>
          </a:p>
        </p:txBody>
      </p:sp>
      <p:sp>
        <p:nvSpPr>
          <p:cNvPr id="6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>
            <a:off x="1104748" y="994178"/>
            <a:ext cx="7190593" cy="3576024"/>
            <a:chOff x="1044983" y="627632"/>
            <a:chExt cx="7257755" cy="3829017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682"/>
            <a:stretch/>
          </p:blipFill>
          <p:spPr>
            <a:xfrm>
              <a:off x="1845501" y="906430"/>
              <a:ext cx="5798405" cy="3272645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1934137" y="1195293"/>
              <a:ext cx="998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C00000"/>
                  </a:solidFill>
                </a:rPr>
                <a:t>1.97443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349065" y="1210528"/>
              <a:ext cx="998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C00000"/>
                  </a:solidFill>
                </a:rPr>
                <a:t>2.07691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735173" y="1168096"/>
              <a:ext cx="998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C00000"/>
                  </a:solidFill>
                </a:rPr>
                <a:t>2.07685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303996" y="1132240"/>
              <a:ext cx="998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C00000"/>
                  </a:solidFill>
                </a:rPr>
                <a:t>2.07736</a:t>
              </a:r>
              <a:endParaRPr kumimoji="1" lang="ja-JP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295276" y="627632"/>
              <a:ext cx="998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3B98B2"/>
                  </a:solidFill>
                </a:rPr>
                <a:t>47</a:t>
              </a:r>
              <a:endParaRPr kumimoji="1" lang="ja-JP" altLang="en-US" dirty="0">
                <a:solidFill>
                  <a:srgbClr val="3B98B2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735173" y="627632"/>
              <a:ext cx="998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3B98B2"/>
                  </a:solidFill>
                </a:rPr>
                <a:t>95</a:t>
              </a:r>
              <a:endParaRPr kumimoji="1" lang="ja-JP" altLang="en-US" dirty="0">
                <a:solidFill>
                  <a:srgbClr val="3B98B2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7192107" y="630954"/>
              <a:ext cx="998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3B98B2"/>
                  </a:solidFill>
                </a:rPr>
                <a:t>143</a:t>
              </a:r>
              <a:endParaRPr kumimoji="1" lang="ja-JP" altLang="en-US" dirty="0">
                <a:solidFill>
                  <a:srgbClr val="3B98B2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44983" y="1256848"/>
              <a:ext cx="998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rgbClr val="C00000"/>
                  </a:solidFill>
                </a:rPr>
                <a:t>振幅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2276" y="668321"/>
              <a:ext cx="998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rgbClr val="3B98B2"/>
                  </a:solidFill>
                </a:rPr>
                <a:t>sample</a:t>
              </a:r>
              <a:endParaRPr kumimoji="1" lang="ja-JP" altLang="en-US" sz="1400" b="1" dirty="0">
                <a:solidFill>
                  <a:srgbClr val="3B98B2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460183" y="4195039"/>
              <a:ext cx="20297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b="1" dirty="0" smtClean="0"/>
                <a:t>測定した</a:t>
              </a:r>
              <a:r>
                <a:rPr lang="en-US" altLang="ja-JP" sz="1100" b="1" dirty="0" smtClean="0"/>
                <a:t>1000Hz</a:t>
              </a:r>
              <a:r>
                <a:rPr lang="ja-JP" altLang="en-US" sz="1100" b="1" dirty="0" smtClean="0"/>
                <a:t>音声と極大点</a:t>
              </a:r>
              <a:endParaRPr lang="ja-JP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82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検証データの条件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891738" y="2586774"/>
            <a:ext cx="3786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2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K</a:t>
            </a:r>
            <a:r>
              <a:rPr lang="ja-JP" altLang="ja-JP" sz="1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：周期数　</a:t>
            </a:r>
            <a:r>
              <a:rPr lang="en-US" altLang="ja-JP" sz="1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Fs</a:t>
            </a:r>
            <a:r>
              <a:rPr lang="ja-JP" altLang="ja-JP" sz="1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：サンプリング周波数　</a:t>
            </a:r>
            <a:r>
              <a:rPr lang="en-US" altLang="ja-JP" sz="1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f</a:t>
            </a:r>
            <a:r>
              <a:rPr lang="ja-JP" altLang="ja-JP" sz="1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：周波数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5073575" y="1815279"/>
                <a:ext cx="2928918" cy="616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ja-JP" alt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ja-JP" altLang="en-US" i="0">
                          <a:latin typeface="Cambria Math" panose="02040503050406030204" pitchFamily="18" charset="0"/>
                        </a:rPr>
                        <m:t>ample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ja-JP" altLang="en-US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ja-JP" alt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ja-JP" alt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ja-JP" altLang="en-US" i="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ja-JP" altLang="en-US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ja-JP" altLang="en-US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ja-JP" altLang="en-US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  <m:r>
                        <a:rPr lang="ja-JP" alt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75" y="1815279"/>
                <a:ext cx="2928918" cy="616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187952" y="4220939"/>
            <a:ext cx="7041648" cy="2138025"/>
          </a:xfrm>
        </p:spPr>
        <p:txBody>
          <a:bodyPr>
            <a:noAutofit/>
          </a:bodyPr>
          <a:lstStyle/>
          <a:p>
            <a:r>
              <a:rPr lang="ja-JP" altLang="en-US" sz="1600" dirty="0"/>
              <a:t>✓</a:t>
            </a:r>
            <a:r>
              <a:rPr lang="en-US" altLang="ja-JP" sz="1600" dirty="0" smtClean="0"/>
              <a:t>sample</a:t>
            </a:r>
            <a:r>
              <a:rPr lang="ja-JP" altLang="en-US" sz="1600" dirty="0" smtClean="0"/>
              <a:t>数は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の倍数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→波形を分割する際一周期あたり</a:t>
            </a:r>
            <a:r>
              <a:rPr lang="en-US" altLang="ja-JP" sz="1600" dirty="0" smtClean="0">
                <a:solidFill>
                  <a:srgbClr val="3B98B2"/>
                </a:solidFill>
              </a:rPr>
              <a:t>2</a:t>
            </a:r>
            <a:r>
              <a:rPr lang="ja-JP" altLang="en-US" sz="1600" dirty="0" smtClean="0">
                <a:solidFill>
                  <a:srgbClr val="3B98B2"/>
                </a:solidFill>
              </a:rPr>
              <a:t>分割</a:t>
            </a:r>
            <a:r>
              <a:rPr lang="ja-JP" altLang="en-US" sz="1600" dirty="0" smtClean="0"/>
              <a:t>するため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✓</a:t>
            </a:r>
            <a:r>
              <a:rPr lang="en-US" altLang="ja-JP" sz="1600" dirty="0" smtClean="0"/>
              <a:t>k/f </a:t>
            </a:r>
            <a:r>
              <a:rPr lang="ja-JP" altLang="en-US" sz="1600" dirty="0" smtClean="0"/>
              <a:t>が整数 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　→ 測定時の</a:t>
            </a:r>
            <a:r>
              <a:rPr lang="en-US" altLang="ja-JP" sz="1600" dirty="0" smtClean="0"/>
              <a:t>Fs</a:t>
            </a:r>
            <a:r>
              <a:rPr lang="ja-JP" altLang="en-US" sz="1600" dirty="0" smtClean="0"/>
              <a:t>は</a:t>
            </a:r>
            <a:r>
              <a:rPr lang="en-US" altLang="ja-JP" sz="1600" dirty="0" smtClean="0">
                <a:solidFill>
                  <a:srgbClr val="3B98B2"/>
                </a:solidFill>
              </a:rPr>
              <a:t>48K</a:t>
            </a:r>
            <a:r>
              <a:rPr lang="ja-JP" altLang="en-US" sz="1600" dirty="0" smtClean="0">
                <a:solidFill>
                  <a:srgbClr val="3B98B2"/>
                </a:solidFill>
              </a:rPr>
              <a:t>で固定</a:t>
            </a:r>
            <a:r>
              <a:rPr lang="ja-JP" altLang="en-US" sz="1600" dirty="0" smtClean="0"/>
              <a:t>するため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　</a:t>
            </a:r>
            <a:r>
              <a:rPr lang="ja-JP" altLang="en-US" sz="1600" dirty="0" smtClean="0">
                <a:solidFill>
                  <a:srgbClr val="3B98B2"/>
                </a:solidFill>
              </a:rPr>
              <a:t>→ </a:t>
            </a:r>
            <a:r>
              <a:rPr lang="en-US" altLang="ja-JP" sz="1600" dirty="0" smtClean="0">
                <a:solidFill>
                  <a:srgbClr val="3B98B2"/>
                </a:solidFill>
              </a:rPr>
              <a:t>K=</a:t>
            </a:r>
            <a:r>
              <a:rPr lang="en-US" altLang="ja-JP" sz="1600" dirty="0" err="1" smtClean="0">
                <a:solidFill>
                  <a:srgbClr val="3B98B2"/>
                </a:solidFill>
              </a:rPr>
              <a:t>n×f</a:t>
            </a:r>
            <a:r>
              <a:rPr lang="en-US" altLang="ja-JP" sz="1600" dirty="0" smtClean="0">
                <a:solidFill>
                  <a:srgbClr val="3B98B2"/>
                </a:solidFill>
              </a:rPr>
              <a:t> (n=1,2,…)</a:t>
            </a:r>
            <a:r>
              <a:rPr lang="ja-JP" altLang="en-US" sz="1600" dirty="0">
                <a:solidFill>
                  <a:srgbClr val="3B98B2"/>
                </a:solidFill>
              </a:rPr>
              <a:t> </a:t>
            </a:r>
            <a:r>
              <a:rPr lang="ja-JP" altLang="en-US" sz="1600" dirty="0" smtClean="0"/>
              <a:t>を満たす周期数を選択</a:t>
            </a:r>
            <a:endParaRPr lang="en-US" altLang="ja-JP" sz="1600" dirty="0" smtClean="0"/>
          </a:p>
        </p:txBody>
      </p:sp>
      <p:pic>
        <p:nvPicPr>
          <p:cNvPr id="10" name="Grafik 2">
            <a:extLst>
              <a:ext uri="{FF2B5EF4-FFF2-40B4-BE49-F238E27FC236}">
                <a16:creationId xmlns:a16="http://schemas.microsoft.com/office/drawing/2014/main" id="{B139BFD2-2149-424C-B0DC-4ACB8B18A2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1947" r="4645" b="2107"/>
          <a:stretch/>
        </p:blipFill>
        <p:spPr>
          <a:xfrm>
            <a:off x="1177365" y="1045882"/>
            <a:ext cx="3418541" cy="2767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正方形/長方形 10"/>
          <p:cNvSpPr/>
          <p:nvPr/>
        </p:nvSpPr>
        <p:spPr>
          <a:xfrm>
            <a:off x="1187952" y="1135528"/>
            <a:ext cx="604989" cy="2593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20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作成したテスト音源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374431" y="4321790"/>
            <a:ext cx="6418266" cy="200013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✓測定データの頭が切れないように無音区間を設定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→無音区間からオーディオアナライザで測定</a:t>
            </a:r>
            <a:endParaRPr lang="en-US" altLang="ja-JP" dirty="0" smtClean="0"/>
          </a:p>
          <a:p>
            <a:r>
              <a:rPr lang="ja-JP" altLang="en-US" dirty="0" smtClean="0"/>
              <a:t>✓検証に用いる信号長の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倍の長さの余弦波を作成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→余弦波のデータの</a:t>
            </a:r>
            <a:r>
              <a:rPr lang="en-US" altLang="ja-JP" dirty="0" smtClean="0"/>
              <a:t>sample</a:t>
            </a:r>
            <a:r>
              <a:rPr lang="ja-JP" altLang="en-US" dirty="0" smtClean="0"/>
              <a:t>数は</a:t>
            </a:r>
            <a:r>
              <a:rPr lang="en-US" altLang="ja-JP" dirty="0" smtClean="0">
                <a:solidFill>
                  <a:srgbClr val="3B98B2"/>
                </a:solidFill>
              </a:rPr>
              <a:t>2</a:t>
            </a:r>
            <a:r>
              <a:rPr lang="ja-JP" altLang="en-US" dirty="0" err="1" smtClean="0">
                <a:solidFill>
                  <a:srgbClr val="3B98B2"/>
                </a:solidFill>
              </a:rPr>
              <a:t>の整</a:t>
            </a:r>
            <a:r>
              <a:rPr lang="ja-JP" altLang="en-US" dirty="0" smtClean="0">
                <a:solidFill>
                  <a:srgbClr val="3B98B2"/>
                </a:solidFill>
              </a:rPr>
              <a:t>数倍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→</a:t>
            </a:r>
            <a:r>
              <a:rPr lang="en-US" altLang="ja-JP" dirty="0" smtClean="0"/>
              <a:t>10Hz</a:t>
            </a:r>
            <a:r>
              <a:rPr lang="ja-JP" altLang="en-US" dirty="0" smtClean="0"/>
              <a:t>刻みで 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3B98B2"/>
                </a:solidFill>
              </a:rPr>
              <a:t>20 – 20k[Hz] </a:t>
            </a:r>
            <a:r>
              <a:rPr lang="ja-JP" altLang="en-US" dirty="0" smtClean="0"/>
              <a:t>の周波数の余弦波データを作成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→</a:t>
            </a:r>
            <a:r>
              <a:rPr lang="en-US" altLang="ja-JP" dirty="0">
                <a:solidFill>
                  <a:srgbClr val="3B98B2"/>
                </a:solidFill>
              </a:rPr>
              <a:t> </a:t>
            </a:r>
            <a:r>
              <a:rPr lang="en-US" altLang="ja-JP" dirty="0" smtClean="0">
                <a:solidFill>
                  <a:srgbClr val="3B98B2"/>
                </a:solidFill>
              </a:rPr>
              <a:t>K=10×f </a:t>
            </a:r>
            <a:r>
              <a:rPr lang="ja-JP" altLang="en-US" dirty="0" smtClean="0"/>
              <a:t>として周期数を決定 </a:t>
            </a: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07" y="1280113"/>
            <a:ext cx="4945849" cy="27734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374431" y="22974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無音区間</a:t>
            </a: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46697" y="917264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検証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使う信号長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×2</a:t>
            </a:r>
          </a:p>
        </p:txBody>
      </p:sp>
    </p:spTree>
    <p:extLst>
      <p:ext uri="{BB962C8B-B14F-4D97-AF65-F5344CB8AC3E}">
        <p14:creationId xmlns:p14="http://schemas.microsoft.com/office/powerpoint/2010/main" val="375044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AA5D0-AE30-4911-8325-5A11689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今後の予定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2912C1-3A31-4743-9635-AD791E95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5669A7-5548-4A37-8A58-C68021768803}"/>
              </a:ext>
            </a:extLst>
          </p:cNvPr>
          <p:cNvSpPr txBox="1"/>
          <p:nvPr/>
        </p:nvSpPr>
        <p:spPr>
          <a:xfrm>
            <a:off x="387249" y="973953"/>
            <a:ext cx="8356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✓オーディオアナライザを用いた測定</a:t>
            </a:r>
            <a:endParaRPr kumimoji="1"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Fs=48k[Hz]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時 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秒 が測定上限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→シーケンス機能を利用して自動測定環境を構築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✓測定したデータを検証するデータように切り出し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25660</TotalTime>
  <Words>188</Words>
  <Application>Microsoft Office PowerPoint</Application>
  <PresentationFormat>画面に合わせる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Calibri</vt:lpstr>
      <vt:lpstr>Cambria Math</vt:lpstr>
      <vt:lpstr>Times New Roman</vt:lpstr>
      <vt:lpstr>Office テーマ</vt:lpstr>
      <vt:lpstr>2021.09.16</vt:lpstr>
      <vt:lpstr>報告内容</vt:lpstr>
      <vt:lpstr>環境構築</vt:lpstr>
      <vt:lpstr>測定系・測定音声</vt:lpstr>
      <vt:lpstr>測定音声に対する考察</vt:lpstr>
      <vt:lpstr>検証データの条件</vt:lpstr>
      <vt:lpstr>作成したテスト音源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411</cp:revision>
  <dcterms:created xsi:type="dcterms:W3CDTF">2020-05-22T13:59:15Z</dcterms:created>
  <dcterms:modified xsi:type="dcterms:W3CDTF">2021-09-16T09:02:15Z</dcterms:modified>
</cp:coreProperties>
</file>