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6" r:id="rId2"/>
    <p:sldId id="371" r:id="rId3"/>
    <p:sldId id="374" r:id="rId4"/>
    <p:sldId id="382" r:id="rId5"/>
    <p:sldId id="380" r:id="rId6"/>
    <p:sldId id="381" r:id="rId7"/>
    <p:sldId id="383" r:id="rId8"/>
    <p:sldId id="384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74"/>
            <p14:sldId id="382"/>
            <p14:sldId id="380"/>
            <p14:sldId id="381"/>
            <p14:sldId id="383"/>
            <p14:sldId id="384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2021.10.05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989306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1369019"/>
            <a:ext cx="7888257" cy="12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✓音源の測定</a:t>
            </a:r>
            <a:endParaRPr lang="en-US" altLang="ja-JP" dirty="0"/>
          </a:p>
          <a:p>
            <a:r>
              <a:rPr lang="ja-JP" altLang="en-US" dirty="0" smtClean="0"/>
              <a:t>✓</a:t>
            </a:r>
            <a:r>
              <a:rPr lang="ja-JP" altLang="en-US" dirty="0" smtClean="0"/>
              <a:t>使用音源の切り出し</a:t>
            </a:r>
            <a:endParaRPr lang="en-US" altLang="ja-JP" dirty="0" smtClean="0"/>
          </a:p>
          <a:p>
            <a:r>
              <a:rPr lang="ja-JP" altLang="en-US" dirty="0" smtClean="0"/>
              <a:t>✓</a:t>
            </a:r>
            <a:r>
              <a:rPr lang="ja-JP" altLang="en-US" dirty="0" smtClean="0"/>
              <a:t>測定音源に対する検証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/>
              <a:t>測定</a:t>
            </a:r>
            <a:r>
              <a:rPr lang="ja-JP" altLang="en-US" dirty="0" smtClean="0"/>
              <a:t>系・テスト音源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0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92405" y="5204518"/>
            <a:ext cx="6714605" cy="117891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</a:t>
            </a:r>
            <a:r>
              <a:rPr lang="en-US" altLang="ja-JP" dirty="0" smtClean="0"/>
              <a:t>Amp  </a:t>
            </a:r>
            <a:r>
              <a:rPr lang="en-US" altLang="ja-JP" dirty="0" err="1" smtClean="0"/>
              <a:t>dac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は共に商用電源から供給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オーディオアナライザのみクリーン電源</a:t>
            </a:r>
            <a:endParaRPr lang="en-US" altLang="ja-JP" dirty="0" smtClean="0"/>
          </a:p>
          <a:p>
            <a:r>
              <a:rPr kumimoji="1" lang="ja-JP" altLang="en-US" dirty="0" smtClean="0"/>
              <a:t>✓測定条件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</a:t>
            </a:r>
            <a:r>
              <a:rPr lang="ja-JP" altLang="en-US" dirty="0" smtClean="0"/>
              <a:t>オートトリガ  </a:t>
            </a:r>
            <a:r>
              <a:rPr lang="en-US" altLang="ja-JP" dirty="0" smtClean="0"/>
              <a:t>Fs=48k[Hz</a:t>
            </a:r>
            <a:r>
              <a:rPr lang="en-US" altLang="ja-JP" dirty="0" smtClean="0"/>
              <a:t>]</a:t>
            </a:r>
            <a:r>
              <a:rPr lang="ja-JP" altLang="en-US" dirty="0"/>
              <a:t> </a:t>
            </a:r>
            <a:r>
              <a:rPr lang="en-US" altLang="ja-JP" dirty="0" smtClean="0"/>
              <a:t>20[sec]</a:t>
            </a:r>
            <a:r>
              <a:rPr lang="ja-JP" altLang="en-US" dirty="0" smtClean="0"/>
              <a:t>測定</a:t>
            </a:r>
            <a:r>
              <a:rPr lang="ja-JP" altLang="en-US" dirty="0" smtClean="0"/>
              <a:t>　</a:t>
            </a:r>
            <a:endParaRPr lang="en-US" altLang="ja-JP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61527" y="1476210"/>
            <a:ext cx="5121119" cy="2523670"/>
            <a:chOff x="1232477" y="998070"/>
            <a:chExt cx="6593131" cy="3249071"/>
          </a:xfrm>
        </p:grpSpPr>
        <p:pic>
          <p:nvPicPr>
            <p:cNvPr id="15" name="図 59">
              <a:extLst>
                <a:ext uri="{FF2B5EF4-FFF2-40B4-BE49-F238E27FC236}">
                  <a16:creationId xmlns:a16="http://schemas.microsoft.com/office/drawing/2014/main" id="{DC71D3E6-A3B1-4479-9731-7564CEEB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994" y="1932713"/>
              <a:ext cx="1358217" cy="924134"/>
            </a:xfrm>
            <a:prstGeom prst="rect">
              <a:avLst/>
            </a:prstGeom>
          </p:spPr>
        </p:pic>
        <p:pic>
          <p:nvPicPr>
            <p:cNvPr id="16" name="図 60">
              <a:extLst>
                <a:ext uri="{FF2B5EF4-FFF2-40B4-BE49-F238E27FC236}">
                  <a16:creationId xmlns:a16="http://schemas.microsoft.com/office/drawing/2014/main" id="{AC0F2D8C-76C2-4067-91B6-C8518DD0C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182" y="2113949"/>
              <a:ext cx="1346384" cy="737819"/>
            </a:xfrm>
            <a:prstGeom prst="rect">
              <a:avLst/>
            </a:prstGeom>
          </p:spPr>
        </p:pic>
        <p:pic>
          <p:nvPicPr>
            <p:cNvPr id="18" name="図 43">
              <a:extLst>
                <a:ext uri="{FF2B5EF4-FFF2-40B4-BE49-F238E27FC236}">
                  <a16:creationId xmlns:a16="http://schemas.microsoft.com/office/drawing/2014/main" id="{E394D049-C7CA-4CE0-BD79-3D596566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9688" y1="27917" x2="45469" y2="8542"/>
                          <a14:foregroundMark x1="45469" y1="8542" x2="78281" y2="9583"/>
                          <a14:foregroundMark x1="78281" y1="9583" x2="66719" y2="32917"/>
                          <a14:foregroundMark x1="66719" y1="32917" x2="9688" y2="28333"/>
                          <a14:foregroundMark x1="61250" y1="21667" x2="61250" y2="21667"/>
                          <a14:foregroundMark x1="68125" y1="13333" x2="68125" y2="13333"/>
                          <a14:foregroundMark x1="63281" y1="26042" x2="63281" y2="26042"/>
                          <a14:foregroundMark x1="53281" y1="23333" x2="53281" y2="23333"/>
                          <a14:foregroundMark x1="60625" y1="17292" x2="60625" y2="17292"/>
                          <a14:foregroundMark x1="54063" y1="24583" x2="54063" y2="24583"/>
                          <a14:foregroundMark x1="60156" y1="25208" x2="60156" y2="25208"/>
                          <a14:foregroundMark x1="57188" y1="21875" x2="57188" y2="21875"/>
                          <a14:foregroundMark x1="58594" y1="17292" x2="58594" y2="17292"/>
                          <a14:foregroundMark x1="66563" y1="18750" x2="66563" y2="18750"/>
                          <a14:foregroundMark x1="66094" y1="24167" x2="66094" y2="24167"/>
                          <a14:foregroundMark x1="65000" y1="22917" x2="65000" y2="22917"/>
                          <a14:foregroundMark x1="64844" y1="18750" x2="64844" y2="18750"/>
                          <a14:foregroundMark x1="64844" y1="15208" x2="64844" y2="15208"/>
                          <a14:foregroundMark x1="63750" y1="13542" x2="63750" y2="13542"/>
                          <a14:foregroundMark x1="55937" y1="24583" x2="55313" y2="25000"/>
                          <a14:foregroundMark x1="49688" y1="26667" x2="49219" y2="26667"/>
                          <a14:foregroundMark x1="48125" y1="26667" x2="48125" y2="26667"/>
                          <a14:foregroundMark x1="55781" y1="27292" x2="56563" y2="27292"/>
                          <a14:foregroundMark x1="63750" y1="26250" x2="63750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557" y="3136037"/>
              <a:ext cx="1163827" cy="805292"/>
            </a:xfrm>
            <a:prstGeom prst="rect">
              <a:avLst/>
            </a:prstGeom>
          </p:spPr>
        </p:pic>
        <p:pic>
          <p:nvPicPr>
            <p:cNvPr id="19" name="図 44">
              <a:extLst>
                <a:ext uri="{FF2B5EF4-FFF2-40B4-BE49-F238E27FC236}">
                  <a16:creationId xmlns:a16="http://schemas.microsoft.com/office/drawing/2014/main" id="{EFB2C224-FA40-455B-B890-D2B472B4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6210" y="3236690"/>
              <a:ext cx="357515" cy="543685"/>
            </a:xfrm>
            <a:prstGeom prst="rect">
              <a:avLst/>
            </a:prstGeom>
          </p:spPr>
        </p:pic>
        <p:sp>
          <p:nvSpPr>
            <p:cNvPr id="20" name="テキスト ボックス 57">
              <a:extLst>
                <a:ext uri="{FF2B5EF4-FFF2-40B4-BE49-F238E27FC236}">
                  <a16:creationId xmlns:a16="http://schemas.microsoft.com/office/drawing/2014/main" id="{9CF6B299-8281-4D2B-9857-C215D90C7407}"/>
                </a:ext>
              </a:extLst>
            </p:cNvPr>
            <p:cNvSpPr txBox="1"/>
            <p:nvPr/>
          </p:nvSpPr>
          <p:spPr>
            <a:xfrm>
              <a:off x="1232477" y="3782739"/>
              <a:ext cx="2344978" cy="416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Commercial Power Supply</a:t>
              </a:r>
            </a:p>
            <a:p>
              <a:pPr algn="ctr"/>
              <a:r>
                <a:rPr lang="en-US" altLang="ja-JP" sz="700" dirty="0"/>
                <a:t>(Japan, AC100V</a:t>
              </a:r>
              <a:r>
                <a:rPr kumimoji="1" lang="en-US" altLang="ja-JP" sz="700" dirty="0"/>
                <a:t>, 50Hz)</a:t>
              </a:r>
              <a:endParaRPr kumimoji="1" lang="ja-JP" altLang="en-US" sz="700" dirty="0"/>
            </a:p>
          </p:txBody>
        </p:sp>
        <p:sp>
          <p:nvSpPr>
            <p:cNvPr id="21" name="テキスト ボックス 59">
              <a:extLst>
                <a:ext uri="{FF2B5EF4-FFF2-40B4-BE49-F238E27FC236}">
                  <a16:creationId xmlns:a16="http://schemas.microsoft.com/office/drawing/2014/main" id="{A5E61853-A4CE-46D4-A9BB-0ED1154B4544}"/>
                </a:ext>
              </a:extLst>
            </p:cNvPr>
            <p:cNvSpPr txBox="1"/>
            <p:nvPr/>
          </p:nvSpPr>
          <p:spPr>
            <a:xfrm>
              <a:off x="3491415" y="3831086"/>
              <a:ext cx="2464070" cy="416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AC Regulated Power Supply</a:t>
              </a:r>
            </a:p>
            <a:p>
              <a:pPr algn="ctr"/>
              <a:r>
                <a:rPr lang="en-US" altLang="ja-JP" sz="700" dirty="0"/>
                <a:t>(NF EC1000S)</a:t>
              </a:r>
            </a:p>
          </p:txBody>
        </p:sp>
        <p:pic>
          <p:nvPicPr>
            <p:cNvPr id="22" name="図 103">
              <a:extLst>
                <a:ext uri="{FF2B5EF4-FFF2-40B4-BE49-F238E27FC236}">
                  <a16:creationId xmlns:a16="http://schemas.microsoft.com/office/drawing/2014/main" id="{2A064F7A-E4CA-4C77-A02A-32FF97CD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81" y="998070"/>
              <a:ext cx="847371" cy="627368"/>
            </a:xfrm>
            <a:prstGeom prst="rect">
              <a:avLst/>
            </a:prstGeom>
          </p:spPr>
        </p:pic>
        <p:sp>
          <p:nvSpPr>
            <p:cNvPr id="23" name="Textfeld 10">
              <a:extLst>
                <a:ext uri="{FF2B5EF4-FFF2-40B4-BE49-F238E27FC236}">
                  <a16:creationId xmlns:a16="http://schemas.microsoft.com/office/drawing/2014/main" id="{2F728453-0F24-493E-92C5-1AA9D09C4238}"/>
                </a:ext>
              </a:extLst>
            </p:cNvPr>
            <p:cNvSpPr txBox="1"/>
            <p:nvPr/>
          </p:nvSpPr>
          <p:spPr>
            <a:xfrm>
              <a:off x="1399108" y="1134833"/>
              <a:ext cx="643527" cy="3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PC</a:t>
              </a:r>
            </a:p>
          </p:txBody>
        </p:sp>
        <p:cxnSp>
          <p:nvCxnSpPr>
            <p:cNvPr id="24" name="Gerade Verbindung mit Pfeil 17">
              <a:extLst>
                <a:ext uri="{FF2B5EF4-FFF2-40B4-BE49-F238E27FC236}">
                  <a16:creationId xmlns:a16="http://schemas.microsoft.com/office/drawing/2014/main" id="{BFDA3AFE-E911-4AED-BCF0-A1806B0AA55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404967" y="2669564"/>
              <a:ext cx="0" cy="5671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Gerade Verbindung mit Pfeil 20">
              <a:extLst>
                <a:ext uri="{FF2B5EF4-FFF2-40B4-BE49-F238E27FC236}">
                  <a16:creationId xmlns:a16="http://schemas.microsoft.com/office/drawing/2014/main" id="{F2872B37-A36D-4DDF-B7D9-686141BCD65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V="1">
              <a:off x="2583725" y="2677430"/>
              <a:ext cx="2092718" cy="83110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Gerade Verbindung mit Pfeil 24">
              <a:extLst>
                <a:ext uri="{FF2B5EF4-FFF2-40B4-BE49-F238E27FC236}">
                  <a16:creationId xmlns:a16="http://schemas.microsoft.com/office/drawing/2014/main" id="{309EBAE8-BAD1-4E43-9B67-A744F7C1DD51}"/>
                </a:ext>
              </a:extLst>
            </p:cNvPr>
            <p:cNvCxnSpPr>
              <a:cxnSpLocks/>
            </p:cNvCxnSpPr>
            <p:nvPr/>
          </p:nvCxnSpPr>
          <p:spPr>
            <a:xfrm>
              <a:off x="2404967" y="1680057"/>
              <a:ext cx="0" cy="146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12AB1512-9F15-438B-BD18-9CF462FEB859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3089063" y="2394780"/>
              <a:ext cx="911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8">
              <a:extLst>
                <a:ext uri="{FF2B5EF4-FFF2-40B4-BE49-F238E27FC236}">
                  <a16:creationId xmlns:a16="http://schemas.microsoft.com/office/drawing/2014/main" id="{2CE1CF91-D33B-48A6-9126-60F116650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43" y="2394780"/>
              <a:ext cx="7865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Verbinder: gewinkelt 1023">
              <a:extLst>
                <a:ext uri="{FF2B5EF4-FFF2-40B4-BE49-F238E27FC236}">
                  <a16:creationId xmlns:a16="http://schemas.microsoft.com/office/drawing/2014/main" id="{44F26FCB-2545-40F7-9AD6-457D0A8DB5C8}"/>
                </a:ext>
              </a:extLst>
            </p:cNvPr>
            <p:cNvCxnSpPr>
              <a:stCxn id="18" idx="3"/>
              <a:endCxn id="16" idx="2"/>
            </p:cNvCxnSpPr>
            <p:nvPr/>
          </p:nvCxnSpPr>
          <p:spPr>
            <a:xfrm flipV="1">
              <a:off x="5348384" y="2851768"/>
              <a:ext cx="1629990" cy="686915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Gerade Verbindung mit Pfeil 1027">
              <a:extLst>
                <a:ext uri="{FF2B5EF4-FFF2-40B4-BE49-F238E27FC236}">
                  <a16:creationId xmlns:a16="http://schemas.microsoft.com/office/drawing/2014/main" id="{B899F4FA-7219-4E84-831E-B8BFA029429C}"/>
                </a:ext>
              </a:extLst>
            </p:cNvPr>
            <p:cNvCxnSpPr>
              <a:stCxn id="19" idx="1"/>
              <a:endCxn id="18" idx="1"/>
            </p:cNvCxnSpPr>
            <p:nvPr/>
          </p:nvCxnSpPr>
          <p:spPr>
            <a:xfrm>
              <a:off x="2583725" y="3508533"/>
              <a:ext cx="1600832" cy="3015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feld 1032">
              <a:extLst>
                <a:ext uri="{FF2B5EF4-FFF2-40B4-BE49-F238E27FC236}">
                  <a16:creationId xmlns:a16="http://schemas.microsoft.com/office/drawing/2014/main" id="{0DD5031D-A4D0-4E58-BA71-50690DB6F4EC}"/>
                </a:ext>
              </a:extLst>
            </p:cNvPr>
            <p:cNvSpPr txBox="1"/>
            <p:nvPr/>
          </p:nvSpPr>
          <p:spPr>
            <a:xfrm>
              <a:off x="1574936" y="1826761"/>
              <a:ext cx="1613789" cy="416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/>
                <a:t>USB Audio DAC</a:t>
              </a:r>
              <a:r>
                <a:rPr lang="de-DE" sz="1400" dirty="0"/>
                <a:t/>
              </a:r>
              <a:br>
                <a:rPr lang="de-DE" sz="1400" dirty="0"/>
              </a:br>
              <a:r>
                <a:rPr lang="de-DE" sz="700" dirty="0" smtClean="0"/>
                <a:t>(Nuface Dac-80)</a:t>
              </a:r>
              <a:endParaRPr lang="de-DE" sz="700" dirty="0"/>
            </a:p>
          </p:txBody>
        </p:sp>
        <p:sp>
          <p:nvSpPr>
            <p:cNvPr id="32" name="Textfeld 1033">
              <a:extLst>
                <a:ext uri="{FF2B5EF4-FFF2-40B4-BE49-F238E27FC236}">
                  <a16:creationId xmlns:a16="http://schemas.microsoft.com/office/drawing/2014/main" id="{7F4F9347-B713-4F2F-930F-7DE49410CAB8}"/>
                </a:ext>
              </a:extLst>
            </p:cNvPr>
            <p:cNvSpPr txBox="1"/>
            <p:nvPr/>
          </p:nvSpPr>
          <p:spPr>
            <a:xfrm>
              <a:off x="3850062" y="1798488"/>
              <a:ext cx="1644559" cy="416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/>
                <a:t>Audio </a:t>
              </a:r>
              <a:r>
                <a:rPr lang="de-DE" sz="800" dirty="0" err="1"/>
                <a:t>Amplifier</a:t>
              </a:r>
              <a:endParaRPr lang="de-DE" sz="800" dirty="0"/>
            </a:p>
            <a:p>
              <a:pPr algn="ctr"/>
              <a:r>
                <a:rPr lang="de-DE" sz="700" dirty="0"/>
                <a:t>(NF EC1000S)</a:t>
              </a:r>
            </a:p>
          </p:txBody>
        </p:sp>
        <p:sp>
          <p:nvSpPr>
            <p:cNvPr id="33" name="Textfeld 42">
              <a:extLst>
                <a:ext uri="{FF2B5EF4-FFF2-40B4-BE49-F238E27FC236}">
                  <a16:creationId xmlns:a16="http://schemas.microsoft.com/office/drawing/2014/main" id="{5D27486B-88BE-45C5-ADC1-A666587F44E0}"/>
                </a:ext>
              </a:extLst>
            </p:cNvPr>
            <p:cNvSpPr txBox="1"/>
            <p:nvPr/>
          </p:nvSpPr>
          <p:spPr>
            <a:xfrm>
              <a:off x="6155959" y="1753409"/>
              <a:ext cx="1644559" cy="416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/>
                <a:t>Audio Analyzer</a:t>
              </a:r>
            </a:p>
            <a:p>
              <a:pPr algn="ctr"/>
              <a:r>
                <a:rPr lang="de-DE" sz="700" dirty="0"/>
                <a:t>(Audio Precision Apx525)</a:t>
              </a:r>
            </a:p>
          </p:txBody>
        </p:sp>
        <p:sp>
          <p:nvSpPr>
            <p:cNvPr id="34" name="テキスト ボックス 57">
              <a:extLst>
                <a:ext uri="{FF2B5EF4-FFF2-40B4-BE49-F238E27FC236}">
                  <a16:creationId xmlns:a16="http://schemas.microsoft.com/office/drawing/2014/main" id="{93E142E0-287C-44F4-A3B6-3DFB1355CE91}"/>
                </a:ext>
              </a:extLst>
            </p:cNvPr>
            <p:cNvSpPr txBox="1"/>
            <p:nvPr/>
          </p:nvSpPr>
          <p:spPr>
            <a:xfrm>
              <a:off x="1919914" y="2622192"/>
              <a:ext cx="1327621" cy="237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" dirty="0"/>
                <a:t>3-wire AC100V 50Hz</a:t>
              </a:r>
              <a:endParaRPr kumimoji="1" lang="ja-JP" altLang="en-US" sz="600" dirty="0"/>
            </a:p>
          </p:txBody>
        </p:sp>
        <p:sp>
          <p:nvSpPr>
            <p:cNvPr id="35" name="テキスト ボックス 57">
              <a:extLst>
                <a:ext uri="{FF2B5EF4-FFF2-40B4-BE49-F238E27FC236}">
                  <a16:creationId xmlns:a16="http://schemas.microsoft.com/office/drawing/2014/main" id="{E64F9C3F-2A53-46EE-AAA2-73F1B1478410}"/>
                </a:ext>
              </a:extLst>
            </p:cNvPr>
            <p:cNvSpPr txBox="1"/>
            <p:nvPr/>
          </p:nvSpPr>
          <p:spPr>
            <a:xfrm>
              <a:off x="4225885" y="2590548"/>
              <a:ext cx="1327621" cy="237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" dirty="0"/>
                <a:t>3-wire AC100V 60Hz</a:t>
              </a:r>
              <a:endParaRPr kumimoji="1" lang="ja-JP" altLang="en-US" sz="600" dirty="0"/>
            </a:p>
          </p:txBody>
        </p:sp>
        <p:sp>
          <p:nvSpPr>
            <p:cNvPr id="36" name="テキスト ボックス 57">
              <a:extLst>
                <a:ext uri="{FF2B5EF4-FFF2-40B4-BE49-F238E27FC236}">
                  <a16:creationId xmlns:a16="http://schemas.microsoft.com/office/drawing/2014/main" id="{3CB874C8-AA40-400D-97B1-A1D2EC5F7954}"/>
                </a:ext>
              </a:extLst>
            </p:cNvPr>
            <p:cNvSpPr txBox="1"/>
            <p:nvPr/>
          </p:nvSpPr>
          <p:spPr>
            <a:xfrm>
              <a:off x="6497987" y="2855221"/>
              <a:ext cx="1327621" cy="237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" dirty="0"/>
                <a:t>3-wire AC100V 50Hz</a:t>
              </a:r>
              <a:endParaRPr kumimoji="1" lang="ja-JP" altLang="en-US" sz="600" dirty="0"/>
            </a:p>
          </p:txBody>
        </p:sp>
        <p:sp>
          <p:nvSpPr>
            <p:cNvPr id="37" name="テキスト ボックス 57">
              <a:extLst>
                <a:ext uri="{FF2B5EF4-FFF2-40B4-BE49-F238E27FC236}">
                  <a16:creationId xmlns:a16="http://schemas.microsoft.com/office/drawing/2014/main" id="{98798AB7-988D-46E8-BD2B-A9FBE782FBA7}"/>
                </a:ext>
              </a:extLst>
            </p:cNvPr>
            <p:cNvSpPr txBox="1"/>
            <p:nvPr/>
          </p:nvSpPr>
          <p:spPr>
            <a:xfrm>
              <a:off x="2383989" y="1613288"/>
              <a:ext cx="399471" cy="237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" dirty="0"/>
                <a:t>USB</a:t>
              </a:r>
              <a:endParaRPr kumimoji="1" lang="ja-JP" altLang="en-US" sz="600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8870" y="2228014"/>
              <a:ext cx="1255387" cy="286946"/>
            </a:xfrm>
            <a:prstGeom prst="rect">
              <a:avLst/>
            </a:prstGeom>
          </p:spPr>
        </p:pic>
      </p:grpSp>
      <p:pic>
        <p:nvPicPr>
          <p:cNvPr id="38" name="図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6283" y="861992"/>
            <a:ext cx="2296781" cy="174866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82" y="2928254"/>
            <a:ext cx="2269782" cy="170233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986924" y="259772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00" b="1" dirty="0"/>
              <a:t>音源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986924" y="463059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00" b="1" dirty="0" smtClean="0"/>
              <a:t>測定音源</a:t>
            </a:r>
            <a:endParaRPr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6020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 smtClean="0"/>
              <a:t>使用するデータの切り出し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" y="1195294"/>
            <a:ext cx="3354793" cy="251609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0" y="1195294"/>
            <a:ext cx="3342341" cy="250675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205012" y="3711389"/>
            <a:ext cx="11945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050" b="1" dirty="0" smtClean="0"/>
              <a:t>取得音源</a:t>
            </a:r>
            <a:r>
              <a:rPr lang="en-US" altLang="ja-JP" sz="1050" b="1" dirty="0" smtClean="0"/>
              <a:t/>
            </a:r>
            <a:br>
              <a:rPr lang="en-US" altLang="ja-JP" sz="1050" b="1" dirty="0" smtClean="0"/>
            </a:br>
            <a:r>
              <a:rPr lang="en-US" altLang="ja-JP" sz="1050" b="1" dirty="0" smtClean="0"/>
              <a:t>Fs=48kHz f=500Hz</a:t>
            </a:r>
            <a:endParaRPr lang="ja-JP" altLang="en-US" sz="1050" b="1" dirty="0"/>
          </a:p>
        </p:txBody>
      </p:sp>
      <p:sp>
        <p:nvSpPr>
          <p:cNvPr id="39" name="正方形/長方形 38"/>
          <p:cNvSpPr/>
          <p:nvPr/>
        </p:nvSpPr>
        <p:spPr>
          <a:xfrm>
            <a:off x="6163967" y="3675533"/>
            <a:ext cx="11945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050" b="1" dirty="0" smtClean="0"/>
              <a:t>切り出し</a:t>
            </a:r>
            <a:r>
              <a:rPr lang="ja-JP" altLang="en-US" sz="1050" b="1" dirty="0"/>
              <a:t>後</a:t>
            </a:r>
            <a:r>
              <a:rPr lang="ja-JP" altLang="en-US" sz="1050" b="1" dirty="0" smtClean="0"/>
              <a:t>音源</a:t>
            </a:r>
            <a:r>
              <a:rPr lang="en-US" altLang="ja-JP" sz="1050" b="1" dirty="0" smtClean="0"/>
              <a:t/>
            </a:r>
            <a:br>
              <a:rPr lang="en-US" altLang="ja-JP" sz="1050" b="1" dirty="0" smtClean="0"/>
            </a:br>
            <a:r>
              <a:rPr lang="en-US" altLang="ja-JP" sz="1050" b="1" dirty="0" smtClean="0"/>
              <a:t>Fs=48kHz f=500Hz</a:t>
            </a:r>
            <a:endParaRPr lang="ja-JP" altLang="en-US" sz="1050" b="1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389629" y="4618824"/>
            <a:ext cx="6714605" cy="145327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✓測定したデータから検証に使用するデータを切り出し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 </a:t>
            </a:r>
            <a:r>
              <a:rPr lang="en-US" altLang="ja-JP" dirty="0" smtClean="0">
                <a:solidFill>
                  <a:srgbClr val="3B98B2"/>
                </a:solidFill>
              </a:rPr>
              <a:t>peaks</a:t>
            </a:r>
            <a:r>
              <a:rPr lang="ja-JP" altLang="en-US" dirty="0" smtClean="0">
                <a:solidFill>
                  <a:srgbClr val="3B98B2"/>
                </a:solidFill>
              </a:rPr>
              <a:t> </a:t>
            </a:r>
            <a:r>
              <a:rPr lang="en-US" altLang="ja-JP" dirty="0" smtClean="0">
                <a:solidFill>
                  <a:srgbClr val="3B98B2"/>
                </a:solidFill>
              </a:rPr>
              <a:t>find </a:t>
            </a:r>
            <a:r>
              <a:rPr lang="ja-JP" altLang="en-US" dirty="0" smtClean="0">
                <a:solidFill>
                  <a:srgbClr val="3B98B2"/>
                </a:solidFill>
              </a:rPr>
              <a:t>関数</a:t>
            </a:r>
            <a:r>
              <a:rPr lang="ja-JP" altLang="en-US" dirty="0" smtClean="0"/>
              <a:t>でピークを検出し、</a:t>
            </a:r>
            <a:r>
              <a:rPr lang="ja-JP" altLang="en-US" dirty="0" smtClean="0">
                <a:solidFill>
                  <a:srgbClr val="3B98B2"/>
                </a:solidFill>
              </a:rPr>
              <a:t>振幅</a:t>
            </a:r>
            <a:r>
              <a:rPr lang="en-US" altLang="ja-JP" dirty="0" smtClean="0">
                <a:solidFill>
                  <a:srgbClr val="3B98B2"/>
                </a:solidFill>
              </a:rPr>
              <a:t>0.8</a:t>
            </a:r>
            <a:r>
              <a:rPr lang="ja-JP" altLang="en-US" dirty="0" smtClean="0">
                <a:solidFill>
                  <a:srgbClr val="3B98B2"/>
                </a:solidFill>
              </a:rPr>
              <a:t>以上</a:t>
            </a:r>
            <a:r>
              <a:rPr lang="ja-JP" altLang="en-US" dirty="0" smtClean="0"/>
              <a:t>の値を計算（</a:t>
            </a:r>
            <a:r>
              <a:rPr lang="ja-JP" altLang="en-US" dirty="0" smtClean="0">
                <a:solidFill>
                  <a:schemeClr val="accent2"/>
                </a:solidFill>
              </a:rPr>
              <a:t>図中オレンジ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 検出したピークの前から</a:t>
            </a:r>
            <a:r>
              <a:rPr lang="ja-JP" altLang="en-US" dirty="0" smtClean="0">
                <a:solidFill>
                  <a:srgbClr val="3B98B2"/>
                </a:solidFill>
              </a:rPr>
              <a:t>五つ目</a:t>
            </a:r>
            <a:r>
              <a:rPr lang="ja-JP" altLang="en-US" dirty="0" smtClean="0"/>
              <a:t>を切り出し開始点として切り出し</a:t>
            </a:r>
            <a:endParaRPr lang="en-US" altLang="ja-JP" dirty="0" smtClean="0"/>
          </a:p>
          <a:p>
            <a:r>
              <a:rPr lang="ja-JP" altLang="en-US" dirty="0" smtClean="0"/>
              <a:t>✓各周波数ごとに、切り出しの時間を変化（</a:t>
            </a:r>
            <a:r>
              <a:rPr lang="en-US" altLang="ja-JP" dirty="0" smtClean="0"/>
              <a:t>sample</a:t>
            </a:r>
            <a:r>
              <a:rPr lang="ja-JP" altLang="en-US" dirty="0" smtClean="0"/>
              <a:t>数を一定とするため）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039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切り出しデータ長の決定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0044" y="1113951"/>
            <a:ext cx="4419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ja-JP" altLang="ja-JP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：周期数　</a:t>
            </a:r>
            <a:r>
              <a:rPr lang="en-US" altLang="ja-JP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Fs</a:t>
            </a:r>
            <a:r>
              <a:rPr lang="ja-JP" altLang="ja-JP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：サンプリング周波数　</a:t>
            </a:r>
            <a:r>
              <a:rPr lang="en-US" altLang="ja-JP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f</a:t>
            </a:r>
            <a:r>
              <a:rPr lang="ja-JP" altLang="ja-JP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：周波数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2910093" y="1502935"/>
                <a:ext cx="2928918" cy="616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ja-JP" alt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ample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ja-JP" alt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ja-JP" altLang="en-US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ja-JP" altLang="en-US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ja-JP" altLang="en-US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  <m:r>
                        <a:rPr lang="ja-JP" alt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93" y="1502935"/>
                <a:ext cx="2928918" cy="616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3798144" y="2119386"/>
                <a:ext cx="1152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dirty="0" smtClean="0"/>
                  <a:t>= 48000</a:t>
                </a:r>
                <a:endParaRPr lang="ja-JP" altLang="en-US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44" y="2119386"/>
                <a:ext cx="1152816" cy="369332"/>
              </a:xfrm>
              <a:prstGeom prst="rect">
                <a:avLst/>
              </a:prstGeom>
              <a:blipFill>
                <a:blip r:embed="rId3"/>
                <a:stretch>
                  <a:fillRect t="-10000" r="-370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3175863" y="2584271"/>
                <a:ext cx="1453539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f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(n:</a:t>
                </a:r>
                <a:r>
                  <a:rPr lang="ja-JP" altLang="en-US" sz="1400" b="1" dirty="0" smtClean="0"/>
                  <a:t>整数</a:t>
                </a:r>
                <a:r>
                  <a:rPr lang="en-US" altLang="ja-JP" sz="1400" b="1" dirty="0" smtClean="0"/>
                  <a:t>)</a:t>
                </a:r>
                <a:endParaRPr lang="en-US" altLang="ja-JP" sz="1400" b="1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63" y="2584271"/>
                <a:ext cx="1453539" cy="489814"/>
              </a:xfrm>
              <a:prstGeom prst="rect">
                <a:avLst/>
              </a:prstGeom>
              <a:blipFill>
                <a:blip r:embed="rId4"/>
                <a:stretch>
                  <a:fillRect r="-840"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794867" y="3465847"/>
            <a:ext cx="3786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検証に最低限必要な周期数を</a:t>
            </a:r>
            <a:r>
              <a:rPr lang="en-US" altLang="ja-JP" sz="1400" b="1" kern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kn</a:t>
            </a:r>
            <a:r>
              <a:rPr lang="ja-JP" altLang="en-US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とすると</a:t>
            </a:r>
            <a:endParaRPr lang="ja-JP" altLang="ja-JP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4863817" y="2704753"/>
                <a:ext cx="1127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ja-JP" altLang="en-US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ja-JP" alt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17" y="2704753"/>
                <a:ext cx="1127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3906246" y="4051214"/>
                <a:ext cx="1249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ja-JP" altLang="en-US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ja-JP" alt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46" y="4051214"/>
                <a:ext cx="12490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3269439" y="4750753"/>
            <a:ext cx="262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今回</a:t>
            </a:r>
            <a:r>
              <a:rPr lang="ja-JP" altLang="en-US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は、</a:t>
            </a:r>
            <a:r>
              <a:rPr lang="en-US" altLang="ja-JP" sz="1400" b="1" kern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kn</a:t>
            </a:r>
            <a:r>
              <a:rPr lang="en-US" altLang="ja-JP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=1</a:t>
            </a:r>
            <a:r>
              <a:rPr lang="ja-JP" altLang="en-US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として実施</a:t>
            </a:r>
            <a:endParaRPr lang="ja-JP" altLang="ja-JP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61974" y="2730452"/>
            <a:ext cx="2579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←</a:t>
            </a:r>
            <a:r>
              <a:rPr lang="en-US" altLang="ja-JP" sz="1400" b="1" dirty="0" smtClean="0"/>
              <a:t>sample</a:t>
            </a:r>
            <a:r>
              <a:rPr lang="ja-JP" altLang="en-US" sz="1400" b="1" dirty="0" smtClean="0"/>
              <a:t>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の倍数とするため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32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立上り</a:t>
            </a:r>
            <a:r>
              <a:rPr kumimoji="1" lang="ja-JP" altLang="en-US" dirty="0" smtClean="0"/>
              <a:t>・立下り</a:t>
            </a:r>
            <a:r>
              <a:rPr lang="ja-JP" altLang="en-US" dirty="0"/>
              <a:t>の</a:t>
            </a:r>
            <a:r>
              <a:rPr lang="ja-JP" altLang="en-US" dirty="0" smtClean="0"/>
              <a:t>切り出し方法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374431" y="4196284"/>
            <a:ext cx="6418266" cy="218658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✓ガイド波形を用いた切り出し方法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→ジッタによる時間軸方向の影響が大きく、</a:t>
            </a:r>
            <a:r>
              <a:rPr lang="ja-JP" altLang="en-US" dirty="0" smtClean="0">
                <a:solidFill>
                  <a:srgbClr val="3B98B2"/>
                </a:solidFill>
              </a:rPr>
              <a:t>切り出し点が大きくずれてしまう</a:t>
            </a:r>
            <a:r>
              <a:rPr lang="en-US" altLang="ja-JP" dirty="0">
                <a:solidFill>
                  <a:srgbClr val="3B98B2"/>
                </a:solidFill>
              </a:rPr>
              <a:t/>
            </a:r>
            <a:br>
              <a:rPr lang="en-US" altLang="ja-JP" dirty="0">
                <a:solidFill>
                  <a:srgbClr val="3B98B2"/>
                </a:solidFill>
              </a:rPr>
            </a:br>
            <a:r>
              <a:rPr lang="ja-JP" altLang="en-US" dirty="0" smtClean="0"/>
              <a:t>　→誤差は一定ではなく、時間がたつにつれ</a:t>
            </a:r>
            <a:r>
              <a:rPr lang="ja-JP" altLang="en-US" dirty="0" smtClean="0">
                <a:solidFill>
                  <a:srgbClr val="3B98B2"/>
                </a:solidFill>
              </a:rPr>
              <a:t>増加</a:t>
            </a:r>
            <a:r>
              <a:rPr lang="ja-JP" altLang="en-US" dirty="0" smtClean="0"/>
              <a:t>（切り出し開始点のズレではない）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→先行研究では、ガイド波形を用いたが、使用する信号長が短かったのでは？</a:t>
            </a:r>
            <a:endParaRPr lang="en-US" altLang="ja-JP" dirty="0" smtClean="0"/>
          </a:p>
          <a:p>
            <a:r>
              <a:rPr lang="ja-JP" altLang="en-US" dirty="0" smtClean="0"/>
              <a:t>✓本実験では、</a:t>
            </a:r>
            <a:r>
              <a:rPr lang="ja-JP" altLang="en-US" dirty="0" smtClean="0">
                <a:solidFill>
                  <a:srgbClr val="3B98B2"/>
                </a:solidFill>
              </a:rPr>
              <a:t>最大値・最小値</a:t>
            </a:r>
            <a:r>
              <a:rPr lang="ja-JP" altLang="en-US" dirty="0" smtClean="0"/>
              <a:t>を用いた切り出しを採用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→今回の測定では、ノイズの影響が小さくノイズによる影響は極めて小さかった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→今後を考え、ガイド波形を用いた</a:t>
            </a:r>
            <a:r>
              <a:rPr lang="ja-JP" altLang="en-US" dirty="0" smtClean="0">
                <a:solidFill>
                  <a:srgbClr val="3B98B2"/>
                </a:solidFill>
              </a:rPr>
              <a:t>切り出しの改良</a:t>
            </a:r>
            <a:r>
              <a:rPr lang="ja-JP" altLang="en-US" dirty="0" smtClean="0"/>
              <a:t>の検討中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9" y="1057411"/>
            <a:ext cx="3406088" cy="255456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819837" y="3629905"/>
            <a:ext cx="159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900" b="1" dirty="0"/>
              <a:t>測定</a:t>
            </a:r>
            <a:r>
              <a:rPr lang="ja-JP" altLang="en-US" sz="900" b="1" dirty="0" smtClean="0"/>
              <a:t>音源とガイド波形</a:t>
            </a:r>
            <a:r>
              <a:rPr lang="en-US" altLang="ja-JP" sz="900" b="1" dirty="0"/>
              <a:t/>
            </a:r>
            <a:br>
              <a:rPr lang="en-US" altLang="ja-JP" sz="900" b="1" dirty="0"/>
            </a:br>
            <a:r>
              <a:rPr lang="en-US" altLang="ja-JP" sz="900" b="1" dirty="0"/>
              <a:t>Fs=48kHz f=500Hz</a:t>
            </a:r>
            <a:endParaRPr lang="ja-JP" altLang="en-US" sz="9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381192" y="3606516"/>
            <a:ext cx="2411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00" b="1" dirty="0" smtClean="0"/>
              <a:t>Sample </a:t>
            </a:r>
            <a:r>
              <a:rPr lang="ja-JP" altLang="en-US" sz="900" b="1" dirty="0" smtClean="0"/>
              <a:t>ごとのガイド波形と測定音源の誤差</a:t>
            </a:r>
            <a:r>
              <a:rPr lang="en-US" altLang="ja-JP" sz="900" b="1" dirty="0"/>
              <a:t/>
            </a:r>
            <a:br>
              <a:rPr lang="en-US" altLang="ja-JP" sz="900" b="1" dirty="0"/>
            </a:br>
            <a:r>
              <a:rPr lang="ja-JP" altLang="en-US" sz="900" b="1" dirty="0" smtClean="0"/>
              <a:t>横軸 </a:t>
            </a:r>
            <a:r>
              <a:rPr lang="en-US" altLang="ja-JP" sz="900" b="1" dirty="0" smtClean="0"/>
              <a:t>: sample </a:t>
            </a:r>
            <a:r>
              <a:rPr lang="ja-JP" altLang="en-US" sz="900" b="1" dirty="0" smtClean="0"/>
              <a:t>縦軸 </a:t>
            </a:r>
            <a:r>
              <a:rPr lang="en-US" altLang="ja-JP" sz="900" b="1" dirty="0" smtClean="0"/>
              <a:t>:</a:t>
            </a:r>
            <a:r>
              <a:rPr lang="ja-JP" altLang="en-US" sz="900" b="1" dirty="0"/>
              <a:t> </a:t>
            </a:r>
            <a:r>
              <a:rPr lang="ja-JP" altLang="en-US" sz="900" b="1" dirty="0" smtClean="0"/>
              <a:t>測定値</a:t>
            </a:r>
            <a:r>
              <a:rPr lang="en-US" altLang="ja-JP" sz="900" b="1" dirty="0" smtClean="0"/>
              <a:t>-</a:t>
            </a:r>
            <a:r>
              <a:rPr lang="ja-JP" altLang="en-US" sz="900" b="1" dirty="0" smtClean="0"/>
              <a:t>ガイド</a:t>
            </a:r>
            <a:r>
              <a:rPr lang="ja-JP" altLang="en-US" sz="900" b="1" dirty="0"/>
              <a:t>値</a:t>
            </a:r>
            <a:endParaRPr lang="en-US" altLang="ja-JP" sz="9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23" y="1027594"/>
            <a:ext cx="2880659" cy="25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検証結果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44" y="775472"/>
            <a:ext cx="3237530" cy="253701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11" y="844201"/>
            <a:ext cx="3190554" cy="246828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69" y="3651624"/>
            <a:ext cx="3433950" cy="265982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488" y="3651624"/>
            <a:ext cx="3362042" cy="2605741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1460435" y="3312484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Fs=48kHz f=100Hz</a:t>
            </a:r>
            <a:endParaRPr lang="ja-JP" altLang="en-US" sz="11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5539376" y="3267661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Fs=48kHz </a:t>
            </a:r>
            <a:r>
              <a:rPr lang="en-US" altLang="ja-JP" sz="1100" b="1" dirty="0"/>
              <a:t>f=500Hz</a:t>
            </a:r>
            <a:endParaRPr lang="ja-JP" altLang="en-US" sz="11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1460435" y="6311447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Fs=48kHz f=1000Hz</a:t>
            </a:r>
            <a:endParaRPr lang="ja-JP" altLang="en-US" sz="11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55918" y="6293518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Fs=48kHz f=5000Hz</a:t>
            </a:r>
            <a:endParaRPr lang="ja-JP" altLang="en-US" sz="11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5916112" y="23657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 smtClean="0"/>
              <a:t>青</a:t>
            </a:r>
            <a:r>
              <a:rPr lang="en-US" altLang="ja-JP" b="1" dirty="0" smtClean="0"/>
              <a:t>: </a:t>
            </a:r>
            <a:r>
              <a:rPr lang="ja-JP" altLang="en-US" b="1" dirty="0" smtClean="0"/>
              <a:t>立上り 橙</a:t>
            </a:r>
            <a:r>
              <a:rPr lang="en-US" altLang="ja-JP" b="1" dirty="0" smtClean="0"/>
              <a:t>: </a:t>
            </a:r>
            <a:r>
              <a:rPr lang="ja-JP" altLang="en-US" b="1" dirty="0" smtClean="0"/>
              <a:t>立下り</a:t>
            </a:r>
            <a:r>
              <a:rPr lang="en-US" altLang="ja-JP" b="1" dirty="0" smtClean="0"/>
              <a:t> 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178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長を変えた検証結果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460435" y="3312484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 f=500Hz k=500[</a:t>
            </a:r>
            <a:r>
              <a:rPr lang="ja-JP" altLang="en-US" sz="1100" b="1" dirty="0" smtClean="0"/>
              <a:t>周期</a:t>
            </a:r>
            <a:r>
              <a:rPr lang="en-US" altLang="ja-JP" sz="1100" b="1" dirty="0" smtClean="0"/>
              <a:t>]</a:t>
            </a:r>
            <a:endParaRPr lang="ja-JP" altLang="en-US" sz="11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5539376" y="3267661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f=500Hz</a:t>
            </a:r>
            <a:r>
              <a:rPr lang="ja-JP" altLang="en-US" sz="1100" b="1" dirty="0"/>
              <a:t> </a:t>
            </a:r>
            <a:r>
              <a:rPr lang="en-US" altLang="ja-JP" sz="1100" b="1" dirty="0" smtClean="0"/>
              <a:t>k=1000</a:t>
            </a:r>
            <a:r>
              <a:rPr lang="en-US" altLang="ja-JP" sz="1100" b="1" dirty="0"/>
              <a:t>[</a:t>
            </a:r>
            <a:r>
              <a:rPr lang="ja-JP" altLang="en-US" sz="1100" b="1" dirty="0"/>
              <a:t>周期</a:t>
            </a:r>
            <a:r>
              <a:rPr lang="en-US" altLang="ja-JP" sz="1100" b="1" dirty="0"/>
              <a:t>]</a:t>
            </a:r>
            <a:endParaRPr lang="ja-JP" altLang="en-US" sz="11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1460435" y="6311447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f=1000Hz k=1500</a:t>
            </a:r>
            <a:r>
              <a:rPr lang="en-US" altLang="ja-JP" sz="1100" b="1" dirty="0"/>
              <a:t>[</a:t>
            </a:r>
            <a:r>
              <a:rPr lang="ja-JP" altLang="en-US" sz="1100" b="1" dirty="0"/>
              <a:t>周期</a:t>
            </a:r>
            <a:r>
              <a:rPr lang="en-US" altLang="ja-JP" sz="1100" b="1" dirty="0"/>
              <a:t>]</a:t>
            </a:r>
            <a:endParaRPr lang="ja-JP" altLang="en-US" sz="11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00" y="695441"/>
            <a:ext cx="3315975" cy="263151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725011"/>
            <a:ext cx="3310444" cy="256042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00" y="3687483"/>
            <a:ext cx="3341553" cy="26179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0" y="3650607"/>
            <a:ext cx="3330052" cy="265486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539376" y="6311447"/>
            <a:ext cx="2411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/>
              <a:t>f=1000Hz k=1500</a:t>
            </a:r>
            <a:r>
              <a:rPr lang="en-US" altLang="ja-JP" sz="1100" b="1" dirty="0"/>
              <a:t>[</a:t>
            </a:r>
            <a:r>
              <a:rPr lang="ja-JP" altLang="en-US" sz="1100" b="1" dirty="0"/>
              <a:t>周期</a:t>
            </a:r>
            <a:r>
              <a:rPr lang="en-US" altLang="ja-JP" sz="1100" b="1" dirty="0"/>
              <a:t>]</a:t>
            </a:r>
            <a:endParaRPr lang="ja-JP" altLang="en-US" sz="11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916112" y="23657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 smtClean="0"/>
              <a:t>青</a:t>
            </a:r>
            <a:r>
              <a:rPr lang="en-US" altLang="ja-JP" b="1" dirty="0" smtClean="0"/>
              <a:t>: </a:t>
            </a:r>
            <a:r>
              <a:rPr lang="ja-JP" altLang="en-US" b="1" dirty="0" smtClean="0"/>
              <a:t>立上り 橙</a:t>
            </a:r>
            <a:r>
              <a:rPr lang="en-US" altLang="ja-JP" b="1" dirty="0" smtClean="0"/>
              <a:t>: </a:t>
            </a:r>
            <a:r>
              <a:rPr lang="ja-JP" altLang="en-US" b="1" dirty="0" smtClean="0"/>
              <a:t>立下り</a:t>
            </a:r>
            <a:r>
              <a:rPr lang="en-US" altLang="ja-JP" b="1" dirty="0" smtClean="0"/>
              <a:t> 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40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973953"/>
            <a:ext cx="835692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✓切り出し方法の考察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✓機材を変えた測定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✓動画作成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25807</TotalTime>
  <Words>272</Words>
  <Application>Microsoft Office PowerPoint</Application>
  <PresentationFormat>画面に合わせる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Cambria Math</vt:lpstr>
      <vt:lpstr>Times New Roman</vt:lpstr>
      <vt:lpstr>Office テーマ</vt:lpstr>
      <vt:lpstr>2021.10.05</vt:lpstr>
      <vt:lpstr>報告内容</vt:lpstr>
      <vt:lpstr>測定系・テスト音源</vt:lpstr>
      <vt:lpstr>使用するデータの切り出し</vt:lpstr>
      <vt:lpstr>切り出しデータ長の決定</vt:lpstr>
      <vt:lpstr>立上り・立下りの切り出し方法</vt:lpstr>
      <vt:lpstr>検証結果</vt:lpstr>
      <vt:lpstr>信号長を変えた検証結果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419</cp:revision>
  <dcterms:created xsi:type="dcterms:W3CDTF">2020-05-22T13:59:15Z</dcterms:created>
  <dcterms:modified xsi:type="dcterms:W3CDTF">2021-10-05T06:00:40Z</dcterms:modified>
</cp:coreProperties>
</file>