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76" r:id="rId2"/>
    <p:sldId id="371" r:id="rId3"/>
    <p:sldId id="390" r:id="rId4"/>
    <p:sldId id="391" r:id="rId5"/>
    <p:sldId id="392" r:id="rId6"/>
    <p:sldId id="382" r:id="rId7"/>
    <p:sldId id="389" r:id="rId8"/>
    <p:sldId id="385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90"/>
            <p14:sldId id="391"/>
            <p14:sldId id="392"/>
            <p14:sldId id="382"/>
            <p14:sldId id="389"/>
            <p14:sldId id="385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9F9F9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>
        <p:scale>
          <a:sx n="150" d="100"/>
          <a:sy n="150" d="100"/>
        </p:scale>
        <p:origin x="10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2021.10.29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989306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1369019"/>
            <a:ext cx="7888257" cy="961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✓補完</a:t>
            </a:r>
            <a:r>
              <a:rPr lang="ja-JP" altLang="en-US" dirty="0" smtClean="0"/>
              <a:t>フィルタに関する考察</a:t>
            </a:r>
            <a:endParaRPr lang="en-US" altLang="ja-JP" dirty="0"/>
          </a:p>
          <a:p>
            <a:r>
              <a:rPr lang="ja-JP" altLang="en-US" dirty="0" smtClean="0"/>
              <a:t>✓切り出しに関する検討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アップサンプリングの考察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745" y="4577153"/>
            <a:ext cx="7342505" cy="1394391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✓テスト信号に対し、</a:t>
            </a:r>
            <a:r>
              <a:rPr lang="ja-JP" altLang="en-US" sz="1800" dirty="0">
                <a:solidFill>
                  <a:srgbClr val="3B98B2"/>
                </a:solidFill>
              </a:rPr>
              <a:t>一周期あたりのサンプル数が少ない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→立上り・立下り</a:t>
            </a:r>
            <a:r>
              <a:rPr lang="ja-JP" altLang="en-US" sz="1800" dirty="0">
                <a:solidFill>
                  <a:srgbClr val="3B98B2"/>
                </a:solidFill>
              </a:rPr>
              <a:t>合成が滑らかに行われない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→</a:t>
            </a:r>
            <a:r>
              <a:rPr lang="en-US" altLang="ja-JP" sz="1800" dirty="0"/>
              <a:t>FFT</a:t>
            </a:r>
            <a:r>
              <a:rPr lang="ja-JP" altLang="en-US" sz="1800" dirty="0"/>
              <a:t>結果に</a:t>
            </a:r>
            <a:r>
              <a:rPr lang="en-US" altLang="ja-JP" sz="1800" dirty="0">
                <a:solidFill>
                  <a:srgbClr val="3B98B2"/>
                </a:solidFill>
              </a:rPr>
              <a:t>-50[dB]</a:t>
            </a:r>
            <a:r>
              <a:rPr lang="ja-JP" altLang="en-US" sz="1800" dirty="0"/>
              <a:t>以上の</a:t>
            </a:r>
            <a:r>
              <a:rPr lang="ja-JP" altLang="en-US" sz="1800" dirty="0">
                <a:solidFill>
                  <a:srgbClr val="3B98B2"/>
                </a:solidFill>
              </a:rPr>
              <a:t>高調波成分のピーク</a:t>
            </a:r>
            <a:r>
              <a:rPr lang="ja-JP" altLang="en-US" sz="1800" dirty="0"/>
              <a:t>を確認</a:t>
            </a:r>
            <a:endParaRPr lang="en-US" altLang="ja-JP" sz="1800" dirty="0"/>
          </a:p>
        </p:txBody>
      </p:sp>
      <p:pic>
        <p:nvPicPr>
          <p:cNvPr id="18" name="図 17" descr="グラフ, ヒストグラム&#10;&#10;自動的に生成された説明">
            <a:extLst>
              <a:ext uri="{FF2B5EF4-FFF2-40B4-BE49-F238E27FC236}">
                <a16:creationId xmlns:a16="http://schemas.microsoft.com/office/drawing/2014/main" id="{6A76C845-86B0-4202-9BAF-72F38283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48" y="1152779"/>
            <a:ext cx="3938783" cy="2952961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0D4954B-A024-4EC0-94C2-052DF1644854}"/>
              </a:ext>
            </a:extLst>
          </p:cNvPr>
          <p:cNvCxnSpPr/>
          <p:nvPr/>
        </p:nvCxnSpPr>
        <p:spPr>
          <a:xfrm>
            <a:off x="5283200" y="1727200"/>
            <a:ext cx="3067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94EFD1-AF7E-4E86-9D6B-B4731E11C414}"/>
              </a:ext>
            </a:extLst>
          </p:cNvPr>
          <p:cNvSpPr txBox="1"/>
          <p:nvPr/>
        </p:nvSpPr>
        <p:spPr>
          <a:xfrm>
            <a:off x="8167691" y="1440934"/>
            <a:ext cx="87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-50dB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8702E4-94CE-487E-8926-B2AEA1EB2A96}"/>
              </a:ext>
            </a:extLst>
          </p:cNvPr>
          <p:cNvSpPr txBox="1"/>
          <p:nvPr/>
        </p:nvSpPr>
        <p:spPr>
          <a:xfrm>
            <a:off x="5372565" y="4080048"/>
            <a:ext cx="328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FFT</a:t>
            </a:r>
            <a:r>
              <a:rPr lang="ja-JP" altLang="en-US" sz="1400" b="1" dirty="0"/>
              <a:t>結果 </a:t>
            </a:r>
            <a:r>
              <a:rPr lang="en-US" altLang="ja-JP" sz="1400" b="1" dirty="0"/>
              <a:t>f=5000[Hz] Fs=48k[Hz]</a:t>
            </a:r>
            <a:endParaRPr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1180907" y="4081648"/>
            <a:ext cx="316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立上り合成波形 </a:t>
            </a:r>
            <a:r>
              <a:rPr lang="en-US" altLang="ja-JP" sz="1400" b="1" dirty="0"/>
              <a:t>f=5000[Hz] Fs=48k[Hz]</a:t>
            </a:r>
            <a:r>
              <a:rPr lang="ja-JP" altLang="en-US" sz="1400" b="1" dirty="0"/>
              <a:t> </a:t>
            </a:r>
            <a:endParaRPr lang="ja-JP" altLang="en-US" sz="1400" dirty="0"/>
          </a:p>
        </p:txBody>
      </p:sp>
      <p:pic>
        <p:nvPicPr>
          <p:cNvPr id="29" name="図 28" descr="グラフ&#10;&#10;自動的に生成された説明">
            <a:extLst>
              <a:ext uri="{FF2B5EF4-FFF2-40B4-BE49-F238E27FC236}">
                <a16:creationId xmlns:a16="http://schemas.microsoft.com/office/drawing/2014/main" id="{9FC9E947-BD94-4D24-832B-081F7AF6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7" y="1134088"/>
            <a:ext cx="3938783" cy="295296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3786910" y="675926"/>
            <a:ext cx="542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Fs = 48k[Hz]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64[bit] 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F5EE417-9257-4F96-97D9-E6422B767903}"/>
              </a:ext>
            </a:extLst>
          </p:cNvPr>
          <p:cNvSpPr txBox="1"/>
          <p:nvPr/>
        </p:nvSpPr>
        <p:spPr>
          <a:xfrm>
            <a:off x="1247453" y="6159272"/>
            <a:ext cx="6863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BB5533"/>
                </a:solidFill>
              </a:rPr>
              <a:t>余弦波信号をアップサンプリングし、サンプル数を増加</a:t>
            </a:r>
          </a:p>
        </p:txBody>
      </p:sp>
    </p:spTree>
    <p:extLst>
      <p:ext uri="{BB962C8B-B14F-4D97-AF65-F5344CB8AC3E}">
        <p14:creationId xmlns:p14="http://schemas.microsoft.com/office/powerpoint/2010/main" val="446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9BAAB47D-2570-49EF-A926-C8566FA7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33" y="1221023"/>
            <a:ext cx="3771518" cy="28546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アップサンプリングの考察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F1951-9FBE-4F26-98B8-FD885ABF6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332" y="4694129"/>
            <a:ext cx="7978402" cy="1754637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1800" dirty="0" smtClean="0"/>
              <a:t>✓カットオフ周波数は、アップサンプル前の</a:t>
            </a:r>
            <a:r>
              <a:rPr lang="en-US" altLang="ja-JP" sz="1800" dirty="0" smtClean="0"/>
              <a:t>Fs×0.44</a:t>
            </a:r>
            <a:r>
              <a:rPr lang="ja-JP" altLang="en-US" sz="1800" dirty="0" smtClean="0"/>
              <a:t>で設定。</a:t>
            </a:r>
            <a:endParaRPr lang="en-US" altLang="ja-JP" sz="1800" dirty="0" smtClean="0"/>
          </a:p>
          <a:p>
            <a:r>
              <a:rPr lang="ja-JP" altLang="en-US" sz="1800" dirty="0" smtClean="0"/>
              <a:t>✓</a:t>
            </a:r>
            <a:r>
              <a:rPr lang="ja-JP" altLang="en-US" sz="1800" dirty="0"/>
              <a:t>立上り・立下り合成が</a:t>
            </a:r>
            <a:r>
              <a:rPr lang="ja-JP" altLang="en-US" sz="1800" dirty="0">
                <a:solidFill>
                  <a:srgbClr val="3B98B2"/>
                </a:solidFill>
              </a:rPr>
              <a:t>滑らかに行われている</a:t>
            </a:r>
            <a:r>
              <a:rPr lang="ja-JP" altLang="en-US" sz="1800" dirty="0"/>
              <a:t>ことを確認</a:t>
            </a:r>
            <a:endParaRPr lang="en-US" altLang="ja-JP" sz="1800" dirty="0"/>
          </a:p>
          <a:p>
            <a:r>
              <a:rPr kumimoji="1" lang="ja-JP" altLang="en-US" sz="1800" dirty="0"/>
              <a:t>✓</a:t>
            </a:r>
            <a:r>
              <a:rPr kumimoji="1" lang="en-US" altLang="ja-JP" sz="1800" dirty="0"/>
              <a:t>FFT</a:t>
            </a:r>
            <a:r>
              <a:rPr kumimoji="1" lang="ja-JP" altLang="en-US" sz="1800" dirty="0"/>
              <a:t>結果の高調波成分のピークが</a:t>
            </a:r>
            <a:r>
              <a:rPr kumimoji="1" lang="en-US" altLang="ja-JP" sz="1800" dirty="0">
                <a:solidFill>
                  <a:srgbClr val="3B98B2"/>
                </a:solidFill>
              </a:rPr>
              <a:t>-150[</a:t>
            </a:r>
            <a:r>
              <a:rPr kumimoji="1" lang="en-US" altLang="ja-JP" sz="1800" dirty="0" err="1">
                <a:solidFill>
                  <a:srgbClr val="3B98B2"/>
                </a:solidFill>
              </a:rPr>
              <a:t>db</a:t>
            </a:r>
            <a:r>
              <a:rPr kumimoji="1" lang="en-US" altLang="ja-JP" sz="1800" dirty="0">
                <a:solidFill>
                  <a:srgbClr val="3B98B2"/>
                </a:solidFill>
              </a:rPr>
              <a:t>]</a:t>
            </a:r>
            <a:r>
              <a:rPr kumimoji="1" lang="ja-JP" altLang="en-US" sz="1800" dirty="0">
                <a:solidFill>
                  <a:srgbClr val="3B98B2"/>
                </a:solidFill>
              </a:rPr>
              <a:t>以下に低下</a:t>
            </a:r>
            <a:r>
              <a:rPr kumimoji="1" lang="en-US" altLang="ja-JP" sz="1800" dirty="0"/>
              <a:t/>
            </a:r>
            <a:br>
              <a:rPr kumimoji="1" lang="en-US" altLang="ja-JP" sz="1800" dirty="0"/>
            </a:br>
            <a:r>
              <a:rPr kumimoji="1" lang="ja-JP" altLang="en-US" sz="1800" dirty="0"/>
              <a:t> 　→これらのピークには、補完時の</a:t>
            </a:r>
            <a:r>
              <a:rPr kumimoji="1" lang="ja-JP" altLang="en-US" sz="1800" dirty="0">
                <a:solidFill>
                  <a:srgbClr val="3B98B2"/>
                </a:solidFill>
              </a:rPr>
              <a:t>ローパスフィルタの改善</a:t>
            </a:r>
            <a:r>
              <a:rPr kumimoji="1" lang="ja-JP" altLang="en-US" sz="1800" dirty="0"/>
              <a:t>が</a:t>
            </a:r>
            <a:r>
              <a:rPr kumimoji="1" lang="ja-JP" altLang="en-US" sz="1800" dirty="0" smtClean="0"/>
              <a:t>必要</a:t>
            </a:r>
            <a:r>
              <a:rPr kumimoji="1" lang="en-US" altLang="ja-JP" sz="1800" dirty="0" smtClean="0"/>
              <a:t>?</a:t>
            </a:r>
            <a:endParaRPr kumimoji="1" lang="en-US" altLang="ja-JP" sz="18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0D4954B-A024-4EC0-94C2-052DF1644854}"/>
              </a:ext>
            </a:extLst>
          </p:cNvPr>
          <p:cNvCxnSpPr/>
          <p:nvPr/>
        </p:nvCxnSpPr>
        <p:spPr>
          <a:xfrm>
            <a:off x="5273871" y="2384425"/>
            <a:ext cx="3067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94EFD1-AF7E-4E86-9D6B-B4731E11C414}"/>
              </a:ext>
            </a:extLst>
          </p:cNvPr>
          <p:cNvSpPr txBox="1"/>
          <p:nvPr/>
        </p:nvSpPr>
        <p:spPr>
          <a:xfrm>
            <a:off x="7966584" y="2059058"/>
            <a:ext cx="87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-150dB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8702E4-94CE-487E-8926-B2AEA1EB2A96}"/>
              </a:ext>
            </a:extLst>
          </p:cNvPr>
          <p:cNvSpPr txBox="1"/>
          <p:nvPr/>
        </p:nvSpPr>
        <p:spPr>
          <a:xfrm>
            <a:off x="5386388" y="4085184"/>
            <a:ext cx="3288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FFT</a:t>
            </a:r>
            <a:r>
              <a:rPr lang="ja-JP" altLang="en-US" sz="1600" b="1" dirty="0"/>
              <a:t>結果 </a:t>
            </a:r>
            <a:r>
              <a:rPr lang="en-US" altLang="ja-JP" sz="1600" b="1" dirty="0"/>
              <a:t> f=5000[Hz] Fs=240k[Hz]</a:t>
            </a:r>
            <a:r>
              <a:rPr lang="ja-JP" altLang="en-US" sz="1600" b="1" dirty="0"/>
              <a:t> </a:t>
            </a:r>
            <a:endParaRPr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1E6701-E8DE-40F7-A074-E8E02B3BCF7C}"/>
              </a:ext>
            </a:extLst>
          </p:cNvPr>
          <p:cNvSpPr txBox="1"/>
          <p:nvPr/>
        </p:nvSpPr>
        <p:spPr>
          <a:xfrm>
            <a:off x="793751" y="4123284"/>
            <a:ext cx="3938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/>
              <a:t>5</a:t>
            </a:r>
            <a:r>
              <a:rPr lang="ja-JP" altLang="en-US" sz="1400" b="1" dirty="0"/>
              <a:t>倍アップサンプリング 立上り合成波形 </a:t>
            </a:r>
            <a:r>
              <a:rPr lang="en-US" altLang="ja-JP" sz="1400" b="1" dirty="0"/>
              <a:t/>
            </a:r>
            <a:br>
              <a:rPr lang="en-US" altLang="ja-JP" sz="1400" b="1" dirty="0"/>
            </a:br>
            <a:r>
              <a:rPr lang="ja-JP" altLang="en-US" sz="1400" b="1" dirty="0"/>
              <a:t> </a:t>
            </a:r>
            <a:r>
              <a:rPr lang="en-US" altLang="ja-JP" sz="1400" b="1" dirty="0"/>
              <a:t>f=5000[Hz] Fs=240k[Hz]</a:t>
            </a:r>
            <a:r>
              <a:rPr lang="ja-JP" altLang="en-US" sz="1400" b="1" dirty="0"/>
              <a:t> </a:t>
            </a:r>
            <a:endParaRPr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D0150B3-D300-4845-B4E5-EC6270F5D405}"/>
              </a:ext>
            </a:extLst>
          </p:cNvPr>
          <p:cNvSpPr txBox="1"/>
          <p:nvPr/>
        </p:nvSpPr>
        <p:spPr>
          <a:xfrm>
            <a:off x="3482109" y="714030"/>
            <a:ext cx="5502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5000[Hz] Fs =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240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k[Hz]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64[bit] 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図 5" descr="グラフ&#10;&#10;中程度の精度で自動的に生成された説明">
            <a:extLst>
              <a:ext uri="{FF2B5EF4-FFF2-40B4-BE49-F238E27FC236}">
                <a16:creationId xmlns:a16="http://schemas.microsoft.com/office/drawing/2014/main" id="{30FC04BA-9F73-4E8C-86C7-2356BCC1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6" y="1244085"/>
            <a:ext cx="3771518" cy="282756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859335" y="208983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7K</a:t>
            </a:r>
            <a:endParaRPr kumimoji="1" lang="ja-JP" altLang="en-US" sz="12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30004" y="208511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9</a:t>
            </a:r>
            <a:r>
              <a:rPr kumimoji="1" lang="en-US" altLang="ja-JP" sz="1200" b="1" dirty="0" smtClean="0"/>
              <a:t>K</a:t>
            </a:r>
            <a:endParaRPr kumimoji="1" lang="ja-JP" altLang="en-US" sz="12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65150" y="2081935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11K</a:t>
            </a:r>
            <a:endParaRPr kumimoji="1" lang="ja-JP" altLang="en-US" sz="12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6679311" y="2082293"/>
            <a:ext cx="426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200" b="1" dirty="0" smtClean="0"/>
              <a:t>13K</a:t>
            </a:r>
            <a:endParaRPr kumimoji="1" lang="ja-JP" altLang="en-US" sz="12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6208" y="2111127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17K</a:t>
            </a:r>
            <a:endParaRPr kumimoji="1" lang="ja-JP" altLang="en-US" sz="12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62496" y="210582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19K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38185" y="209252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21K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37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アップサンプリングの考察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227821" y="4019738"/>
            <a:ext cx="4133571" cy="379712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64" y="1172329"/>
            <a:ext cx="8451564" cy="467602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000250" y="6007476"/>
            <a:ext cx="5657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/>
              <a:t>5</a:t>
            </a:r>
            <a:r>
              <a:rPr lang="ja-JP" altLang="en-US" sz="1600" b="1" dirty="0"/>
              <a:t>倍アップサンプリング </a:t>
            </a:r>
            <a:r>
              <a:rPr lang="ja-JP" altLang="en-US" sz="1600" b="1" dirty="0" smtClean="0"/>
              <a:t>波形 </a:t>
            </a:r>
            <a:r>
              <a:rPr lang="en-US" altLang="ja-JP" sz="1600" b="1" dirty="0" smtClean="0"/>
              <a:t>f=5000[Hz</a:t>
            </a:r>
            <a:r>
              <a:rPr lang="en-US" altLang="ja-JP" sz="1600" b="1" dirty="0"/>
              <a:t>] Fs=240k[Hz]</a:t>
            </a:r>
            <a:r>
              <a:rPr lang="ja-JP" altLang="en-US" sz="1600" b="1" dirty="0"/>
              <a:t> </a:t>
            </a:r>
            <a:endParaRPr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2000" y="152400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5000[Hz]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641965" y="3272225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smtClean="0"/>
              <a:t>43000[Hz</a:t>
            </a:r>
            <a:r>
              <a:rPr kumimoji="1" lang="en-US" altLang="ja-JP" b="1" dirty="0"/>
              <a:t>]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4145551" y="3272225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smtClean="0"/>
              <a:t>53000[Hz</a:t>
            </a:r>
            <a:r>
              <a:rPr kumimoji="1" lang="en-US" altLang="ja-JP" b="1" dirty="0"/>
              <a:t>]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6215342" y="3322003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smtClean="0"/>
              <a:t>91000[Hz</a:t>
            </a:r>
            <a:r>
              <a:rPr kumimoji="1" lang="en-US" altLang="ja-JP" b="1" dirty="0"/>
              <a:t>]</a:t>
            </a:r>
            <a:endParaRPr kumimoji="1"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7373031" y="331664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smtClean="0"/>
              <a:t>101000[Hz</a:t>
            </a:r>
            <a:r>
              <a:rPr kumimoji="1" lang="en-US" altLang="ja-JP" b="1" dirty="0"/>
              <a:t>]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1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 smtClean="0"/>
              <a:t>切り出しに関する検討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951031" y="4380101"/>
            <a:ext cx="7469045" cy="1419089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sz="1400" dirty="0" smtClean="0"/>
              <a:t>✓</a:t>
            </a:r>
            <a:r>
              <a:rPr lang="ja-JP" altLang="en-US" sz="1400" dirty="0" smtClean="0"/>
              <a:t>測定音源を</a:t>
            </a:r>
            <a:r>
              <a:rPr lang="en-US" altLang="ja-JP" sz="1400" dirty="0" smtClean="0"/>
              <a:t>3</a:t>
            </a:r>
            <a:r>
              <a:rPr lang="ja-JP" altLang="en-US" sz="1400" dirty="0" smtClean="0"/>
              <a:t>周期ずつ取り出し、ガイド波形と</a:t>
            </a:r>
            <a:r>
              <a:rPr lang="ja-JP" altLang="en-US" sz="1400" dirty="0" smtClean="0">
                <a:solidFill>
                  <a:srgbClr val="3B98B2"/>
                </a:solidFill>
              </a:rPr>
              <a:t>相互相関を取る</a:t>
            </a:r>
            <a:endParaRPr lang="en-US" altLang="ja-JP" sz="1400" dirty="0" smtClean="0">
              <a:solidFill>
                <a:srgbClr val="3B98B2"/>
              </a:solidFill>
            </a:endParaRPr>
          </a:p>
          <a:p>
            <a:r>
              <a:rPr lang="ja-JP" altLang="en-US" sz="1400" dirty="0" smtClean="0"/>
              <a:t>✓</a:t>
            </a:r>
            <a:r>
              <a:rPr lang="ja-JP" altLang="en-US" sz="1400" dirty="0"/>
              <a:t>ガイド</a:t>
            </a:r>
            <a:r>
              <a:rPr lang="ja-JP" altLang="en-US" sz="1400" dirty="0" smtClean="0"/>
              <a:t>波形は</a:t>
            </a:r>
            <a:r>
              <a:rPr lang="en-US" altLang="ja-JP" sz="1400" dirty="0" smtClean="0">
                <a:solidFill>
                  <a:srgbClr val="3B98B2"/>
                </a:solidFill>
              </a:rPr>
              <a:t>10</a:t>
            </a:r>
            <a:r>
              <a:rPr lang="ja-JP" altLang="en-US" sz="1400" dirty="0" smtClean="0">
                <a:solidFill>
                  <a:srgbClr val="3B98B2"/>
                </a:solidFill>
              </a:rPr>
              <a:t>周期分</a:t>
            </a:r>
            <a:r>
              <a:rPr lang="ja-JP" altLang="en-US" sz="1400" dirty="0" smtClean="0"/>
              <a:t>使用</a:t>
            </a:r>
            <a:endParaRPr lang="en-US" altLang="ja-JP" sz="1400" dirty="0" smtClean="0"/>
          </a:p>
          <a:p>
            <a:r>
              <a:rPr lang="ja-JP" altLang="en-US" sz="1400" dirty="0" smtClean="0"/>
              <a:t>  → 周波数は理論値（自己相関では</a:t>
            </a:r>
            <a:r>
              <a:rPr lang="ja-JP" altLang="en-US" sz="1400" dirty="0"/>
              <a:t>誤差</a:t>
            </a:r>
            <a:r>
              <a:rPr lang="ja-JP" altLang="en-US" sz="1400" dirty="0" smtClean="0"/>
              <a:t>が発生）振幅は</a:t>
            </a:r>
            <a:r>
              <a:rPr lang="ja-JP" altLang="en-US" sz="1400" dirty="0" smtClean="0">
                <a:solidFill>
                  <a:srgbClr val="3B98B2"/>
                </a:solidFill>
              </a:rPr>
              <a:t>測定音源</a:t>
            </a:r>
            <a:r>
              <a:rPr lang="en-US" altLang="ja-JP" sz="1400" dirty="0" smtClean="0">
                <a:solidFill>
                  <a:srgbClr val="3B98B2"/>
                </a:solidFill>
              </a:rPr>
              <a:t>3</a:t>
            </a:r>
            <a:r>
              <a:rPr lang="ja-JP" altLang="en-US" sz="1400" dirty="0" smtClean="0">
                <a:solidFill>
                  <a:srgbClr val="3B98B2"/>
                </a:solidFill>
              </a:rPr>
              <a:t>周期分の</a:t>
            </a:r>
            <a:r>
              <a:rPr lang="en-US" altLang="ja-JP" sz="1400" dirty="0" smtClean="0">
                <a:solidFill>
                  <a:srgbClr val="3B98B2"/>
                </a:solidFill>
              </a:rPr>
              <a:t>peaks</a:t>
            </a:r>
            <a:r>
              <a:rPr lang="ja-JP" altLang="en-US" sz="1400" dirty="0" smtClean="0">
                <a:solidFill>
                  <a:srgbClr val="3B98B2"/>
                </a:solidFill>
              </a:rPr>
              <a:t>の平均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554523" y="36193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測定音声</a:t>
            </a:r>
            <a:endParaRPr lang="en-US" altLang="ja-JP" sz="11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5987465" y="3601914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測定音源とガイド波形</a:t>
            </a:r>
            <a:endParaRPr lang="en-US" altLang="ja-JP" sz="11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35" y="920597"/>
            <a:ext cx="3355135" cy="26254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16" y="912932"/>
            <a:ext cx="3513138" cy="268898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1416424" y="1015431"/>
            <a:ext cx="466164" cy="2373228"/>
          </a:xfrm>
          <a:prstGeom prst="rect">
            <a:avLst/>
          </a:prstGeom>
          <a:noFill/>
          <a:ln w="28575"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9856" y="3425962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3B98B2"/>
                </a:solidFill>
              </a:rPr>
              <a:t>3</a:t>
            </a:r>
            <a:r>
              <a:rPr lang="ja-JP" altLang="en-US" b="1" dirty="0" smtClean="0">
                <a:solidFill>
                  <a:srgbClr val="3B98B2"/>
                </a:solidFill>
              </a:rPr>
              <a:t>波形分切り出し</a:t>
            </a:r>
            <a:endParaRPr lang="ja-JP" altLang="en-US" b="1" dirty="0">
              <a:solidFill>
                <a:srgbClr val="3B98B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274236" y="1069788"/>
            <a:ext cx="821764" cy="2216372"/>
          </a:xfrm>
          <a:prstGeom prst="rect">
            <a:avLst/>
          </a:prstGeom>
          <a:noFill/>
          <a:ln w="28575"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 smtClean="0"/>
              <a:t>切り出しに関する検討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26721" y="4285376"/>
            <a:ext cx="7086549" cy="1886723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✓ 相互相関には</a:t>
            </a:r>
            <a:r>
              <a:rPr lang="en-US" altLang="ja-JP" sz="1400" dirty="0" smtClean="0"/>
              <a:t>3</a:t>
            </a:r>
            <a:r>
              <a:rPr lang="ja-JP" altLang="en-US" sz="1400" dirty="0" smtClean="0"/>
              <a:t>周期分の測定音源を切り出し</a:t>
            </a:r>
            <a:endParaRPr lang="en-US" altLang="ja-JP" sz="1400" dirty="0" smtClean="0"/>
          </a:p>
          <a:p>
            <a:r>
              <a:rPr lang="ja-JP" altLang="en-US" sz="1400" dirty="0" smtClean="0"/>
              <a:t>✓ 立上り・立下り切り出しには</a:t>
            </a:r>
            <a:r>
              <a:rPr lang="ja-JP" altLang="en-US" sz="1400" dirty="0" smtClean="0">
                <a:solidFill>
                  <a:srgbClr val="3B98B2"/>
                </a:solidFill>
              </a:rPr>
              <a:t>中心の</a:t>
            </a:r>
            <a:r>
              <a:rPr lang="en-US" altLang="ja-JP" sz="1400" dirty="0" smtClean="0">
                <a:solidFill>
                  <a:srgbClr val="3B98B2"/>
                </a:solidFill>
              </a:rPr>
              <a:t>1</a:t>
            </a:r>
            <a:r>
              <a:rPr lang="ja-JP" altLang="en-US" sz="1400" dirty="0" smtClean="0">
                <a:solidFill>
                  <a:srgbClr val="3B98B2"/>
                </a:solidFill>
              </a:rPr>
              <a:t>周期を使用</a:t>
            </a:r>
            <a:endParaRPr lang="en-US" altLang="ja-JP" sz="1400" dirty="0" smtClean="0">
              <a:solidFill>
                <a:srgbClr val="3B98B2"/>
              </a:solidFill>
            </a:endParaRPr>
          </a:p>
          <a:p>
            <a:r>
              <a:rPr lang="ja-JP" altLang="en-US" sz="1400" dirty="0" smtClean="0"/>
              <a:t>✓</a:t>
            </a:r>
            <a:r>
              <a:rPr lang="ja-JP" altLang="en-US" sz="1400" dirty="0"/>
              <a:t>ガイド</a:t>
            </a:r>
            <a:r>
              <a:rPr lang="ja-JP" altLang="en-US" sz="1400" dirty="0" smtClean="0"/>
              <a:t>波形は</a:t>
            </a:r>
            <a:r>
              <a:rPr lang="en-US" altLang="ja-JP" sz="1400" dirty="0" smtClean="0">
                <a:solidFill>
                  <a:srgbClr val="3B98B2"/>
                </a:solidFill>
              </a:rPr>
              <a:t>10</a:t>
            </a:r>
            <a:r>
              <a:rPr lang="ja-JP" altLang="en-US" sz="1400" dirty="0" smtClean="0">
                <a:solidFill>
                  <a:srgbClr val="3B98B2"/>
                </a:solidFill>
              </a:rPr>
              <a:t>周期分</a:t>
            </a:r>
            <a:r>
              <a:rPr lang="ja-JP" altLang="en-US" sz="1400" dirty="0" smtClean="0"/>
              <a:t>作成</a:t>
            </a:r>
            <a:endParaRPr lang="en-US" altLang="ja-JP" sz="1400" dirty="0" smtClean="0"/>
          </a:p>
          <a:p>
            <a:r>
              <a:rPr lang="ja-JP" altLang="en-US" sz="1400" dirty="0" smtClean="0"/>
              <a:t>→ 周波数は</a:t>
            </a:r>
            <a:r>
              <a:rPr lang="ja-JP" altLang="en-US" sz="1400" dirty="0" smtClean="0">
                <a:solidFill>
                  <a:srgbClr val="3B98B2"/>
                </a:solidFill>
              </a:rPr>
              <a:t>理論値</a:t>
            </a:r>
            <a:r>
              <a:rPr lang="ja-JP" altLang="en-US" sz="1400" dirty="0" smtClean="0"/>
              <a:t>（自己相関ではズレが発生）振幅は</a:t>
            </a:r>
            <a:r>
              <a:rPr lang="ja-JP" altLang="en-US" sz="1400" dirty="0" smtClean="0">
                <a:solidFill>
                  <a:srgbClr val="3B98B2"/>
                </a:solidFill>
              </a:rPr>
              <a:t>測定音源の</a:t>
            </a:r>
            <a:r>
              <a:rPr lang="en-US" altLang="ja-JP" sz="1400" dirty="0" smtClean="0">
                <a:solidFill>
                  <a:srgbClr val="3B98B2"/>
                </a:solidFill>
              </a:rPr>
              <a:t>peaks</a:t>
            </a:r>
            <a:r>
              <a:rPr lang="ja-JP" altLang="en-US" sz="1400" dirty="0" smtClean="0">
                <a:solidFill>
                  <a:srgbClr val="3B98B2"/>
                </a:solidFill>
              </a:rPr>
              <a:t>の平均</a:t>
            </a:r>
            <a:endParaRPr lang="en-US" altLang="ja-JP" sz="1400" dirty="0" smtClean="0">
              <a:solidFill>
                <a:srgbClr val="3B98B2"/>
              </a:solidFill>
            </a:endParaRPr>
          </a:p>
          <a:p>
            <a:endParaRPr lang="en-US" altLang="ja-JP" sz="1400" dirty="0" smtClean="0">
              <a:solidFill>
                <a:srgbClr val="3B98B2"/>
              </a:solidFill>
            </a:endParaRPr>
          </a:p>
          <a:p>
            <a:endParaRPr lang="en-US" altLang="ja-JP" sz="14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554523" y="36193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測定音声</a:t>
            </a:r>
            <a:endParaRPr lang="en-US" altLang="ja-JP" sz="11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5987465" y="3601914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測定音源とガイド波形</a:t>
            </a:r>
            <a:endParaRPr lang="en-US" altLang="ja-JP" sz="11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35" y="920597"/>
            <a:ext cx="3355135" cy="26254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16" y="912932"/>
            <a:ext cx="3513138" cy="268898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1416424" y="1015431"/>
            <a:ext cx="466164" cy="2373228"/>
          </a:xfrm>
          <a:prstGeom prst="rect">
            <a:avLst/>
          </a:prstGeom>
          <a:noFill/>
          <a:ln w="19050"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274236" y="1069788"/>
            <a:ext cx="821764" cy="2216372"/>
          </a:xfrm>
          <a:prstGeom prst="rect">
            <a:avLst/>
          </a:prstGeom>
          <a:noFill/>
          <a:ln w="19050"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580778" y="1015431"/>
            <a:ext cx="466164" cy="237322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24878" y="648795"/>
            <a:ext cx="89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3B98B2"/>
                </a:solidFill>
              </a:rPr>
              <a:t>Frame1</a:t>
            </a:r>
            <a:endParaRPr lang="ja-JP" altLang="en-US" dirty="0">
              <a:solidFill>
                <a:srgbClr val="3B98B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518136" y="648795"/>
            <a:ext cx="89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accent6"/>
                </a:solidFill>
              </a:rPr>
              <a:t>Frame2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535706" y="1015431"/>
            <a:ext cx="298824" cy="2373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B98B2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66132" y="633058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立上り・立下り切り出し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kumimoji="1" lang="ja-JP" altLang="en-US" dirty="0" smtClean="0"/>
              <a:t>（検証）ノイズ信号を用いた検討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836330" y="4565169"/>
            <a:ext cx="7667812" cy="1363490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✓上図の場合</a:t>
            </a:r>
            <a:r>
              <a:rPr lang="en-US" altLang="ja-JP" sz="1400" dirty="0" smtClean="0"/>
              <a:t>Lag</a:t>
            </a:r>
            <a:r>
              <a:rPr lang="ja-JP" altLang="en-US" sz="1400" dirty="0" smtClean="0"/>
              <a:t>は</a:t>
            </a:r>
            <a:r>
              <a:rPr lang="en-US" altLang="ja-JP" sz="1400" dirty="0" smtClean="0"/>
              <a:t>2[sample]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→ </a:t>
            </a:r>
            <a:r>
              <a:rPr lang="ja-JP" altLang="en-US" sz="1400" dirty="0"/>
              <a:t>相互</a:t>
            </a:r>
            <a:r>
              <a:rPr lang="ja-JP" altLang="en-US" sz="1400" dirty="0" smtClean="0"/>
              <a:t>相関を用いて</a:t>
            </a:r>
            <a:r>
              <a:rPr lang="en-US" altLang="ja-JP" sz="1400" dirty="0" smtClean="0"/>
              <a:t>2[sample]</a:t>
            </a:r>
            <a:r>
              <a:rPr lang="ja-JP" altLang="en-US" sz="1400" dirty="0" smtClean="0"/>
              <a:t>の</a:t>
            </a:r>
            <a:r>
              <a:rPr lang="ja-JP" altLang="en-US" sz="1400" dirty="0" smtClean="0">
                <a:solidFill>
                  <a:srgbClr val="3B98B2"/>
                </a:solidFill>
              </a:rPr>
              <a:t>ズレを解消</a:t>
            </a:r>
            <a:endParaRPr lang="en-US" altLang="ja-JP" sz="1400" dirty="0" smtClean="0">
              <a:solidFill>
                <a:srgbClr val="3B98B2"/>
              </a:solidFill>
            </a:endParaRPr>
          </a:p>
          <a:p>
            <a:r>
              <a:rPr lang="ja-JP" altLang="en-US" sz="1400" dirty="0" smtClean="0"/>
              <a:t>✓抽出した</a:t>
            </a:r>
            <a:r>
              <a:rPr lang="ja-JP" altLang="en-US" sz="1400" dirty="0" smtClean="0">
                <a:solidFill>
                  <a:srgbClr val="3B98B2"/>
                </a:solidFill>
              </a:rPr>
              <a:t>立下りの頭の</a:t>
            </a:r>
            <a:r>
              <a:rPr lang="en-US" altLang="ja-JP" sz="1400" dirty="0" smtClean="0">
                <a:solidFill>
                  <a:srgbClr val="3B98B2"/>
                </a:solidFill>
              </a:rPr>
              <a:t>sample</a:t>
            </a:r>
            <a:r>
              <a:rPr lang="ja-JP" altLang="en-US" sz="1400" dirty="0" smtClean="0"/>
              <a:t>を</a:t>
            </a:r>
            <a:r>
              <a:rPr lang="ja-JP" altLang="en-US" sz="1400" dirty="0" smtClean="0">
                <a:solidFill>
                  <a:srgbClr val="3B98B2"/>
                </a:solidFill>
              </a:rPr>
              <a:t>次の</a:t>
            </a:r>
            <a:r>
              <a:rPr lang="en-US" altLang="ja-JP" sz="1400" dirty="0" smtClean="0">
                <a:solidFill>
                  <a:srgbClr val="3B98B2"/>
                </a:solidFill>
              </a:rPr>
              <a:t>Frame</a:t>
            </a:r>
            <a:r>
              <a:rPr lang="ja-JP" altLang="en-US" sz="1400" dirty="0" smtClean="0">
                <a:solidFill>
                  <a:srgbClr val="3B98B2"/>
                </a:solidFill>
              </a:rPr>
              <a:t>の切り出し点</a:t>
            </a:r>
            <a:r>
              <a:rPr lang="ja-JP" altLang="en-US" sz="1400" dirty="0" smtClean="0"/>
              <a:t>として測定音源すべてを切り出し</a:t>
            </a:r>
            <a:endParaRPr lang="en-US" altLang="ja-JP" sz="1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6" y="980143"/>
            <a:ext cx="3811073" cy="298225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91" y="980143"/>
            <a:ext cx="3724114" cy="298225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049555" y="3962401"/>
            <a:ext cx="29434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100" b="1" dirty="0" smtClean="0"/>
              <a:t>測定音源＋ガイド波形</a:t>
            </a:r>
            <a:r>
              <a:rPr lang="en-US" altLang="ja-JP" sz="1100" b="1" dirty="0" smtClean="0"/>
              <a:t/>
            </a:r>
            <a:br>
              <a:rPr lang="en-US" altLang="ja-JP" sz="1100" b="1" dirty="0" smtClean="0"/>
            </a:br>
            <a:r>
              <a:rPr lang="en-US" altLang="ja-JP" sz="1100" b="1" dirty="0" smtClean="0"/>
              <a:t>Fs=48k[Hz] F=500[Hz] 450-453</a:t>
            </a:r>
            <a:r>
              <a:rPr lang="ja-JP" altLang="en-US" sz="1100" b="1" dirty="0" smtClean="0"/>
              <a:t>周期を切り出し</a:t>
            </a:r>
            <a:endParaRPr lang="en-US" altLang="ja-JP" sz="11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5671530" y="3962400"/>
            <a:ext cx="2441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100" b="1" dirty="0" smtClean="0"/>
              <a:t>測定音源＋ガイド波形</a:t>
            </a:r>
            <a:r>
              <a:rPr lang="ja-JP" altLang="en-US" sz="1100" b="1" dirty="0"/>
              <a:t>　</a:t>
            </a:r>
            <a:r>
              <a:rPr lang="ja-JP" altLang="en-US" sz="1100" b="1" dirty="0" smtClean="0"/>
              <a:t>相互相関後</a:t>
            </a:r>
            <a:endParaRPr lang="en-US" altLang="ja-JP" sz="1100" b="1" dirty="0"/>
          </a:p>
        </p:txBody>
      </p:sp>
      <p:sp>
        <p:nvSpPr>
          <p:cNvPr id="7" name="楕円 6"/>
          <p:cNvSpPr/>
          <p:nvPr/>
        </p:nvSpPr>
        <p:spPr>
          <a:xfrm>
            <a:off x="5420659" y="1311032"/>
            <a:ext cx="167341" cy="149411"/>
          </a:xfrm>
          <a:prstGeom prst="ellipse">
            <a:avLst/>
          </a:prstGeom>
          <a:noFill/>
          <a:ln>
            <a:solidFill>
              <a:srgbClr val="3B9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76578" y="834444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solidFill>
                  <a:srgbClr val="3B98B2"/>
                </a:solidFill>
              </a:rPr>
              <a:t>次フレーム切り出し点</a:t>
            </a:r>
            <a:endParaRPr lang="ja-JP" altLang="en-US" sz="1400" b="1" dirty="0">
              <a:solidFill>
                <a:srgbClr val="3B98B2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99387" y="6093127"/>
            <a:ext cx="5726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</a:t>
            </a:r>
            <a:r>
              <a:rPr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現在フレームの移動、立上り・立下りの配列合成を実装中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973953"/>
            <a:ext cx="8356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✓切り出し方法の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実装完了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取得波形のアップサンプリング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26096</TotalTime>
  <Words>355</Words>
  <Application>Microsoft Office PowerPoint</Application>
  <PresentationFormat>画面に合わせる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Calibri</vt:lpstr>
      <vt:lpstr>Office テーマ</vt:lpstr>
      <vt:lpstr>2021.10.29</vt:lpstr>
      <vt:lpstr>報告内容</vt:lpstr>
      <vt:lpstr>アップサンプリングの考察</vt:lpstr>
      <vt:lpstr>アップサンプリングの考察</vt:lpstr>
      <vt:lpstr>アップサンプリングの考察</vt:lpstr>
      <vt:lpstr>切り出しに関する検討</vt:lpstr>
      <vt:lpstr>切り出しに関する検討</vt:lpstr>
      <vt:lpstr>（検証）ノイズ信号を用いた検討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437</cp:revision>
  <dcterms:created xsi:type="dcterms:W3CDTF">2020-05-22T13:59:15Z</dcterms:created>
  <dcterms:modified xsi:type="dcterms:W3CDTF">2021-10-29T05:46:18Z</dcterms:modified>
</cp:coreProperties>
</file>