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276" r:id="rId2"/>
    <p:sldId id="371" r:id="rId3"/>
    <p:sldId id="390" r:id="rId4"/>
    <p:sldId id="393" r:id="rId5"/>
    <p:sldId id="391" r:id="rId6"/>
    <p:sldId id="395" r:id="rId7"/>
    <p:sldId id="396" r:id="rId8"/>
    <p:sldId id="398" r:id="rId9"/>
    <p:sldId id="397" r:id="rId10"/>
    <p:sldId id="404" r:id="rId11"/>
    <p:sldId id="399" r:id="rId12"/>
    <p:sldId id="405" r:id="rId13"/>
    <p:sldId id="402" r:id="rId14"/>
    <p:sldId id="403" r:id="rId15"/>
    <p:sldId id="30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CBA5179-E98F-4947-8C02-BE6E919F359D}">
          <p14:sldIdLst>
            <p14:sldId id="276"/>
            <p14:sldId id="371"/>
            <p14:sldId id="390"/>
            <p14:sldId id="393"/>
            <p14:sldId id="391"/>
            <p14:sldId id="395"/>
            <p14:sldId id="396"/>
            <p14:sldId id="398"/>
            <p14:sldId id="397"/>
            <p14:sldId id="404"/>
            <p14:sldId id="399"/>
            <p14:sldId id="405"/>
            <p14:sldId id="402"/>
            <p14:sldId id="403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98B2"/>
    <a:srgbClr val="E6E6E6"/>
    <a:srgbClr val="F9F9F9"/>
    <a:srgbClr val="F2F2F2"/>
    <a:srgbClr val="2DA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0000" autoAdjust="0"/>
  </p:normalViewPr>
  <p:slideViewPr>
    <p:cSldViewPr snapToGrid="0">
      <p:cViewPr varScale="1">
        <p:scale>
          <a:sx n="160" d="100"/>
          <a:sy n="160" d="100"/>
        </p:scale>
        <p:origin x="166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024959C-203D-4BAA-AF1D-F15DE93D73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F18E5D4-B242-42EB-864C-5756BB1FF1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28598-C5FB-4CE9-BD07-494C3DB3E8C1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3BBF3D-70DA-427A-984F-B8BB94FFF0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DE07BA-1D7D-4715-86FE-7B6BFF26D4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74FB9-B475-44DD-96E2-40EC80737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756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C702F-C2EB-4EF6-AAB4-2DE055AB721E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B3E62-C51A-4A96-825F-3527487336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395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吉田研ゼ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2E5231-F50B-42A8-99E0-1DE0FFBDF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3302" y="2684262"/>
            <a:ext cx="5314950" cy="516858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タイトル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C3C51FB-99B5-4159-9758-E2E14673A13A}"/>
              </a:ext>
            </a:extLst>
          </p:cNvPr>
          <p:cNvCxnSpPr/>
          <p:nvPr userDrawn="1"/>
        </p:nvCxnSpPr>
        <p:spPr>
          <a:xfrm>
            <a:off x="1553593" y="3293615"/>
            <a:ext cx="6178858" cy="0"/>
          </a:xfrm>
          <a:prstGeom prst="line">
            <a:avLst/>
          </a:prstGeom>
          <a:ln w="60325">
            <a:solidFill>
              <a:srgbClr val="3B9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タイトル 1">
            <a:extLst>
              <a:ext uri="{FF2B5EF4-FFF2-40B4-BE49-F238E27FC236}">
                <a16:creationId xmlns:a16="http://schemas.microsoft.com/office/drawing/2014/main" id="{60EDB668-109A-42DF-A475-BAE7FFF8383C}"/>
              </a:ext>
            </a:extLst>
          </p:cNvPr>
          <p:cNvSpPr txBox="1">
            <a:spLocks/>
          </p:cNvSpPr>
          <p:nvPr userDrawn="1"/>
        </p:nvSpPr>
        <p:spPr>
          <a:xfrm>
            <a:off x="2003302" y="3429000"/>
            <a:ext cx="5314950" cy="5168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ja-JP" sz="2000" b="0" dirty="0" smtClean="0"/>
              <a:t>4321535</a:t>
            </a:r>
            <a:r>
              <a:rPr lang="ja-JP" altLang="en-US" sz="2000" b="0" dirty="0" smtClean="0"/>
              <a:t> </a:t>
            </a:r>
            <a:r>
              <a:rPr lang="ja-JP" altLang="en-US" sz="2000" b="0" dirty="0"/>
              <a:t>竹村東洋</a:t>
            </a:r>
          </a:p>
        </p:txBody>
      </p:sp>
    </p:spTree>
    <p:extLst>
      <p:ext uri="{BB962C8B-B14F-4D97-AF65-F5344CB8AC3E}">
        <p14:creationId xmlns:p14="http://schemas.microsoft.com/office/powerpoint/2010/main" val="105447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ゼミ資料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D7B3A-4CFB-4362-816E-954CCA11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4895573" cy="566528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7A76A72-9A47-4A8E-A518-D47D25624D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04142" y="175549"/>
            <a:ext cx="480060" cy="36741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2535A3B-5607-4929-90A6-FFC562A83C6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テキスト プレースホルダー 4">
            <a:extLst>
              <a:ext uri="{FF2B5EF4-FFF2-40B4-BE49-F238E27FC236}">
                <a16:creationId xmlns:a16="http://schemas.microsoft.com/office/drawing/2014/main" id="{0F3BEFFF-DC29-4FF0-B6DC-B6634E88DB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453" y="847726"/>
            <a:ext cx="4133571" cy="379712"/>
          </a:xfrm>
          <a:solidFill>
            <a:schemeClr val="bg2">
              <a:lumMod val="5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A2FC9261-1284-440A-89F3-DAFCEB6B88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453" y="1227437"/>
            <a:ext cx="4133571" cy="12881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75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7025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" y="74227"/>
            <a:ext cx="5314950" cy="5168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256" y="918686"/>
            <a:ext cx="8577488" cy="5419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0AAAF14-B894-4365-81FE-35800A8B1B20}"/>
              </a:ext>
            </a:extLst>
          </p:cNvPr>
          <p:cNvSpPr/>
          <p:nvPr userDrawn="1"/>
        </p:nvSpPr>
        <p:spPr>
          <a:xfrm>
            <a:off x="0" y="6666257"/>
            <a:ext cx="9144000" cy="189258"/>
          </a:xfrm>
          <a:prstGeom prst="rect">
            <a:avLst/>
          </a:pr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A563F93-8517-4135-9B23-B37F7FB859AA}"/>
              </a:ext>
            </a:extLst>
          </p:cNvPr>
          <p:cNvCxnSpPr/>
          <p:nvPr userDrawn="1"/>
        </p:nvCxnSpPr>
        <p:spPr>
          <a:xfrm>
            <a:off x="0" y="2486"/>
            <a:ext cx="9144000" cy="0"/>
          </a:xfrm>
          <a:prstGeom prst="line">
            <a:avLst/>
          </a:prstGeom>
          <a:ln w="76200">
            <a:solidFill>
              <a:srgbClr val="3B9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70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b="1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D7FFE1DC-CB4F-45C0-B11A-71A06B4B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2021.12.10</a:t>
            </a:r>
            <a:r>
              <a:rPr lang="ja-JP" altLang="en-US" dirty="0" smtClean="0"/>
              <a:t>ゼミ資料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C29E0A0-007C-49AC-9D23-18FC9CAC1BD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64575" y="6472238"/>
            <a:ext cx="479425" cy="366712"/>
          </a:xfrm>
          <a:prstGeom prst="rect">
            <a:avLst/>
          </a:prstGeom>
        </p:spPr>
        <p:txBody>
          <a:bodyPr/>
          <a:lstStyle/>
          <a:p>
            <a:fld id="{02535A3B-5607-4929-90A6-FFC562A83C6B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62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F15DD4-C95C-4A60-AADF-1BD932FA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5344182" cy="566528"/>
          </a:xfrm>
        </p:spPr>
        <p:txBody>
          <a:bodyPr/>
          <a:lstStyle/>
          <a:p>
            <a:r>
              <a:rPr kumimoji="1" lang="ja-JP" altLang="en-US" dirty="0" smtClean="0"/>
              <a:t>非線形歪み信号を用いた検討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37EADAD-B358-40E2-8D23-20ACFA209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41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1246194" y="4535284"/>
            <a:ext cx="6917665" cy="1536810"/>
          </a:xfrm>
        </p:spPr>
        <p:txBody>
          <a:bodyPr>
            <a:noAutofit/>
          </a:bodyPr>
          <a:lstStyle/>
          <a:p>
            <a:r>
              <a:rPr lang="ja-JP" altLang="en-US" sz="1800" dirty="0" smtClean="0"/>
              <a:t>✓入出力特性を多項式で近似し、非線形歪みを持つ信号を作成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→ 二次高調波が </a:t>
            </a:r>
            <a:r>
              <a:rPr lang="en-US" altLang="ja-JP" sz="1800" dirty="0" smtClean="0"/>
              <a:t>-70db </a:t>
            </a:r>
            <a:r>
              <a:rPr lang="ja-JP" altLang="en-US" sz="1800" dirty="0" smtClean="0"/>
              <a:t>それ以降は、</a:t>
            </a:r>
            <a:r>
              <a:rPr lang="en-US" altLang="ja-JP" sz="1800" dirty="0" smtClean="0"/>
              <a:t>-10dB/</a:t>
            </a:r>
            <a:r>
              <a:rPr lang="en-US" altLang="ja-JP" sz="1800" dirty="0" err="1" smtClean="0"/>
              <a:t>oct</a:t>
            </a:r>
            <a:r>
              <a:rPr lang="en-US" altLang="ja-JP" sz="1800" dirty="0" smtClean="0"/>
              <a:t> </a:t>
            </a:r>
            <a:r>
              <a:rPr lang="ja-JP" altLang="en-US" sz="1800" dirty="0" smtClean="0"/>
              <a:t>で単調減衰</a:t>
            </a:r>
            <a:endParaRPr lang="en-US" altLang="ja-JP" sz="1800" dirty="0" smtClean="0"/>
          </a:p>
          <a:p>
            <a:r>
              <a:rPr lang="ja-JP" altLang="en-US" sz="1800" dirty="0" smtClean="0">
                <a:solidFill>
                  <a:srgbClr val="3B98B2"/>
                </a:solidFill>
              </a:rPr>
              <a:t>✓ </a:t>
            </a:r>
            <a:r>
              <a:rPr lang="en-US" altLang="ja-JP" sz="1800" dirty="0" smtClean="0">
                <a:solidFill>
                  <a:srgbClr val="3B98B2"/>
                </a:solidFill>
              </a:rPr>
              <a:t>f = 500Hz Fs = 48k </a:t>
            </a:r>
            <a:r>
              <a:rPr lang="ja-JP" altLang="en-US" sz="1800" dirty="0" smtClean="0"/>
              <a:t>として</a:t>
            </a:r>
            <a:r>
              <a:rPr lang="ja-JP" altLang="en-US" sz="1800" dirty="0"/>
              <a:t>信号を作成</a:t>
            </a:r>
            <a:endParaRPr lang="en-US" altLang="ja-JP" sz="1800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1738194" y="3844624"/>
            <a:ext cx="14542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b="1" dirty="0" smtClean="0"/>
              <a:t>非線形な入出力特性</a:t>
            </a:r>
            <a:endParaRPr lang="en-US" altLang="ja-JP" sz="1100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814" y="1041689"/>
            <a:ext cx="3682780" cy="2761033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5325569" y="3802722"/>
            <a:ext cx="27238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b="1" dirty="0" smtClean="0"/>
              <a:t>立下りのみ歪みあり信号（非線形歪み）</a:t>
            </a:r>
            <a:endParaRPr lang="en-US" altLang="ja-JP" sz="1100" b="1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09" y="1041689"/>
            <a:ext cx="3751245" cy="281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1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プレースホルダー 3"/>
          <p:cNvSpPr txBox="1">
            <a:spLocks/>
          </p:cNvSpPr>
          <p:nvPr/>
        </p:nvSpPr>
        <p:spPr>
          <a:xfrm>
            <a:off x="209641" y="3667102"/>
            <a:ext cx="8726749" cy="3272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立下り：</a:t>
            </a:r>
            <a:r>
              <a:rPr lang="ja-JP" altLang="en-US" dirty="0" smtClean="0"/>
              <a:t>歪みあり</a:t>
            </a:r>
            <a:r>
              <a:rPr lang="ja-JP" altLang="en-US" dirty="0"/>
              <a:t>　立上り：</a:t>
            </a:r>
            <a:r>
              <a:rPr lang="ja-JP" altLang="en-US" dirty="0" smtClean="0"/>
              <a:t>歪みなし</a:t>
            </a:r>
            <a:r>
              <a:rPr lang="ja-JP" altLang="en-US" dirty="0"/>
              <a:t>　疑似非線形</a:t>
            </a:r>
            <a:r>
              <a:rPr lang="ja-JP" altLang="en-US" dirty="0" smtClean="0"/>
              <a:t>信号　</a:t>
            </a:r>
            <a:r>
              <a:rPr lang="en-US" altLang="ja-JP" dirty="0"/>
              <a:t> F=500[Hz]  Fs=48k[Hz]  64[bit]  500</a:t>
            </a:r>
            <a:r>
              <a:rPr lang="ja-JP" altLang="en-US" dirty="0"/>
              <a:t>周期分</a:t>
            </a:r>
          </a:p>
        </p:txBody>
      </p:sp>
      <p:sp>
        <p:nvSpPr>
          <p:cNvPr id="29" name="テキスト プレースホルダー 4"/>
          <p:cNvSpPr txBox="1">
            <a:spLocks/>
          </p:cNvSpPr>
          <p:nvPr/>
        </p:nvSpPr>
        <p:spPr>
          <a:xfrm>
            <a:off x="209641" y="3994354"/>
            <a:ext cx="8726749" cy="24311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39DF643-BFBC-4893-88CF-B8EDBE2E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6916605" cy="566528"/>
          </a:xfrm>
        </p:spPr>
        <p:txBody>
          <a:bodyPr/>
          <a:lstStyle/>
          <a:p>
            <a:r>
              <a:rPr lang="ja-JP" altLang="en-US" dirty="0" smtClean="0"/>
              <a:t>疑似非線形音声への適応 </a:t>
            </a:r>
            <a:r>
              <a:rPr lang="en-US" altLang="ja-JP" dirty="0" smtClean="0"/>
              <a:t>Ⅰ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5F6512F-FCCC-4A2E-99D9-CB8E3A4B3F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96" y="4225481"/>
            <a:ext cx="2592999" cy="19440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55" y="4225481"/>
            <a:ext cx="2592987" cy="194400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603" y="4225481"/>
            <a:ext cx="2592999" cy="1944000"/>
          </a:xfrm>
          <a:prstGeom prst="rect">
            <a:avLst/>
          </a:prstGeom>
        </p:spPr>
      </p:pic>
      <p:sp>
        <p:nvSpPr>
          <p:cNvPr id="21" name="テキスト プレースホルダー 3"/>
          <p:cNvSpPr>
            <a:spLocks noGrp="1"/>
          </p:cNvSpPr>
          <p:nvPr>
            <p:ph type="body" sz="quarter" idx="12"/>
          </p:nvPr>
        </p:nvSpPr>
        <p:spPr>
          <a:xfrm>
            <a:off x="203665" y="716198"/>
            <a:ext cx="8726749" cy="353788"/>
          </a:xfrm>
        </p:spPr>
        <p:txBody>
          <a:bodyPr/>
          <a:lstStyle/>
          <a:p>
            <a:r>
              <a:rPr kumimoji="1" lang="ja-JP" altLang="en-US" dirty="0" smtClean="0"/>
              <a:t>立下り：歪みなし　立上り：歪みあり　疑似非線形信号　</a:t>
            </a:r>
            <a:r>
              <a:rPr kumimoji="1" lang="en-US" altLang="ja-JP" dirty="0" smtClean="0"/>
              <a:t>F=500[Hz]  Fs=48k[Hz]  64[bit]  500</a:t>
            </a:r>
            <a:r>
              <a:rPr kumimoji="1" lang="ja-JP" altLang="en-US" dirty="0" smtClean="0"/>
              <a:t>周期分　</a:t>
            </a:r>
            <a:endParaRPr kumimoji="1" lang="ja-JP" altLang="en-US" dirty="0"/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203665" y="1069985"/>
            <a:ext cx="8726749" cy="2406257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60" y="1204991"/>
            <a:ext cx="2592987" cy="1944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72" y="1211708"/>
            <a:ext cx="2592988" cy="19440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595" y="1205732"/>
            <a:ext cx="2592988" cy="1944000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1010817" y="3145496"/>
            <a:ext cx="1326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b="1" dirty="0" smtClean="0"/>
              <a:t>波形全体への</a:t>
            </a:r>
            <a:r>
              <a:rPr lang="en-US" altLang="ja-JP" sz="1200" b="1" dirty="0" smtClean="0"/>
              <a:t>FFT</a:t>
            </a:r>
            <a:endParaRPr lang="ja-JP" altLang="en-US" sz="1200" dirty="0"/>
          </a:p>
        </p:txBody>
      </p:sp>
      <p:sp>
        <p:nvSpPr>
          <p:cNvPr id="35" name="正方形/長方形 34"/>
          <p:cNvSpPr/>
          <p:nvPr/>
        </p:nvSpPr>
        <p:spPr>
          <a:xfrm>
            <a:off x="3967715" y="3131804"/>
            <a:ext cx="1479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b="1" dirty="0" smtClean="0"/>
              <a:t>立下り波形への</a:t>
            </a:r>
            <a:r>
              <a:rPr lang="en-US" altLang="ja-JP" sz="1200" b="1" dirty="0" smtClean="0"/>
              <a:t>FFT</a:t>
            </a:r>
            <a:endParaRPr lang="ja-JP" altLang="en-US" sz="1200" dirty="0"/>
          </a:p>
        </p:txBody>
      </p:sp>
      <p:sp>
        <p:nvSpPr>
          <p:cNvPr id="37" name="正方形/長方形 36"/>
          <p:cNvSpPr/>
          <p:nvPr/>
        </p:nvSpPr>
        <p:spPr>
          <a:xfrm>
            <a:off x="6825584" y="3143756"/>
            <a:ext cx="1479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b="1" dirty="0"/>
              <a:t>立上り</a:t>
            </a:r>
            <a:r>
              <a:rPr lang="ja-JP" altLang="en-US" sz="1200" b="1" dirty="0" smtClean="0"/>
              <a:t>波形への</a:t>
            </a:r>
            <a:r>
              <a:rPr lang="en-US" altLang="ja-JP" sz="1200" b="1" dirty="0" smtClean="0"/>
              <a:t>FFT</a:t>
            </a:r>
            <a:endParaRPr lang="ja-JP" altLang="en-US" sz="1200" dirty="0"/>
          </a:p>
        </p:txBody>
      </p:sp>
      <p:sp>
        <p:nvSpPr>
          <p:cNvPr id="38" name="正方形/長方形 37"/>
          <p:cNvSpPr/>
          <p:nvPr/>
        </p:nvSpPr>
        <p:spPr>
          <a:xfrm>
            <a:off x="1043460" y="6162198"/>
            <a:ext cx="1326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b="1" dirty="0" smtClean="0"/>
              <a:t>波形全体への</a:t>
            </a:r>
            <a:r>
              <a:rPr lang="en-US" altLang="ja-JP" sz="1200" b="1" dirty="0" smtClean="0"/>
              <a:t>FFT</a:t>
            </a:r>
            <a:endParaRPr lang="ja-JP" altLang="en-US" sz="1200" dirty="0"/>
          </a:p>
        </p:txBody>
      </p:sp>
      <p:sp>
        <p:nvSpPr>
          <p:cNvPr id="39" name="正方形/長方形 38"/>
          <p:cNvSpPr/>
          <p:nvPr/>
        </p:nvSpPr>
        <p:spPr>
          <a:xfrm>
            <a:off x="4000358" y="6148506"/>
            <a:ext cx="1479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b="1" dirty="0" smtClean="0"/>
              <a:t>立下り波形への</a:t>
            </a:r>
            <a:r>
              <a:rPr lang="en-US" altLang="ja-JP" sz="1200" b="1" dirty="0" smtClean="0"/>
              <a:t>FFT</a:t>
            </a:r>
            <a:endParaRPr lang="ja-JP" altLang="en-US" sz="1200" dirty="0"/>
          </a:p>
        </p:txBody>
      </p:sp>
      <p:sp>
        <p:nvSpPr>
          <p:cNvPr id="40" name="正方形/長方形 39"/>
          <p:cNvSpPr/>
          <p:nvPr/>
        </p:nvSpPr>
        <p:spPr>
          <a:xfrm>
            <a:off x="6858227" y="6160458"/>
            <a:ext cx="1479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b="1" dirty="0"/>
              <a:t>立上り</a:t>
            </a:r>
            <a:r>
              <a:rPr lang="ja-JP" altLang="en-US" sz="1200" b="1" dirty="0" smtClean="0"/>
              <a:t>波形への</a:t>
            </a:r>
            <a:r>
              <a:rPr lang="en-US" altLang="ja-JP" sz="1200" b="1" dirty="0" smtClean="0"/>
              <a:t>FFT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9055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F15DD4-C95C-4A60-AADF-1BD932FA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5344182" cy="566528"/>
          </a:xfrm>
        </p:spPr>
        <p:txBody>
          <a:bodyPr/>
          <a:lstStyle/>
          <a:p>
            <a:r>
              <a:rPr kumimoji="1" lang="ja-JP" altLang="en-US" dirty="0" smtClean="0"/>
              <a:t>非線形歪み信号を用いた検討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37EADAD-B358-40E2-8D23-20ACFA209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41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663388" y="4607002"/>
            <a:ext cx="7560235" cy="1536810"/>
          </a:xfrm>
        </p:spPr>
        <p:txBody>
          <a:bodyPr>
            <a:noAutofit/>
          </a:bodyPr>
          <a:lstStyle/>
          <a:p>
            <a:r>
              <a:rPr lang="ja-JP" altLang="en-US" sz="1600" dirty="0" smtClean="0"/>
              <a:t>✓実際に測定した信号を用い、立上りまたは立下りのみが測定信号の波形を作成</a:t>
            </a:r>
            <a:endParaRPr lang="en-US" altLang="ja-JP" sz="1600" dirty="0" smtClean="0"/>
          </a:p>
          <a:p>
            <a:r>
              <a:rPr lang="ja-JP" altLang="en-US" sz="1600" dirty="0"/>
              <a:t>　</a:t>
            </a:r>
            <a:r>
              <a:rPr lang="ja-JP" altLang="en-US" sz="1600" dirty="0" smtClean="0"/>
              <a:t>→測定信号＋歪みなしテスト信号（</a:t>
            </a:r>
            <a:r>
              <a:rPr lang="en-US" altLang="ja-JP" sz="1600" dirty="0" smtClean="0">
                <a:solidFill>
                  <a:srgbClr val="3B98B2"/>
                </a:solidFill>
              </a:rPr>
              <a:t>16bit</a:t>
            </a:r>
            <a:r>
              <a:rPr lang="ja-JP" altLang="en-US" sz="1600" dirty="0" smtClean="0"/>
              <a:t>）の合成信号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　→ 測定信号＋歪みなしテスト信号（</a:t>
            </a:r>
            <a:r>
              <a:rPr lang="en-US" altLang="ja-JP" sz="1600" dirty="0" smtClean="0">
                <a:solidFill>
                  <a:srgbClr val="3B98B2"/>
                </a:solidFill>
              </a:rPr>
              <a:t>double</a:t>
            </a:r>
            <a:r>
              <a:rPr lang="ja-JP" altLang="en-US" sz="1600" dirty="0" smtClean="0"/>
              <a:t>）の合成信号</a:t>
            </a:r>
            <a:endParaRPr lang="en-US" altLang="ja-JP" sz="1600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3084392" y="4081883"/>
            <a:ext cx="25827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b="1" dirty="0" smtClean="0"/>
              <a:t>立下りのみ歪みあり信号（測定信号）</a:t>
            </a:r>
            <a:endParaRPr lang="en-US" altLang="ja-JP" sz="1100" b="1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432" y="871802"/>
            <a:ext cx="3904946" cy="320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6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プレースホルダー 3"/>
          <p:cNvSpPr txBox="1">
            <a:spLocks/>
          </p:cNvSpPr>
          <p:nvPr/>
        </p:nvSpPr>
        <p:spPr>
          <a:xfrm>
            <a:off x="209641" y="3667102"/>
            <a:ext cx="8726749" cy="3272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立下り：</a:t>
            </a:r>
            <a:r>
              <a:rPr lang="ja-JP" altLang="en-US" dirty="0" smtClean="0"/>
              <a:t>歪みあり</a:t>
            </a:r>
            <a:r>
              <a:rPr lang="ja-JP" altLang="en-US" dirty="0"/>
              <a:t>　立上り：</a:t>
            </a:r>
            <a:r>
              <a:rPr lang="ja-JP" altLang="en-US" dirty="0" smtClean="0"/>
              <a:t>歪みなし</a:t>
            </a:r>
            <a:r>
              <a:rPr lang="ja-JP" altLang="en-US" dirty="0"/>
              <a:t>　疑似非線形</a:t>
            </a:r>
            <a:r>
              <a:rPr lang="ja-JP" altLang="en-US" dirty="0" smtClean="0"/>
              <a:t>信号　</a:t>
            </a:r>
            <a:r>
              <a:rPr lang="en-US" altLang="ja-JP" dirty="0"/>
              <a:t> F=500[Hz]  Fs=48k[Hz]  64[bit]  500</a:t>
            </a:r>
            <a:r>
              <a:rPr lang="ja-JP" altLang="en-US" dirty="0"/>
              <a:t>周期分</a:t>
            </a:r>
          </a:p>
        </p:txBody>
      </p:sp>
      <p:sp>
        <p:nvSpPr>
          <p:cNvPr id="29" name="テキスト プレースホルダー 4"/>
          <p:cNvSpPr txBox="1">
            <a:spLocks/>
          </p:cNvSpPr>
          <p:nvPr/>
        </p:nvSpPr>
        <p:spPr>
          <a:xfrm>
            <a:off x="209641" y="3994354"/>
            <a:ext cx="8726749" cy="24311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39DF643-BFBC-4893-88CF-B8EDBE2E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6916605" cy="566528"/>
          </a:xfrm>
        </p:spPr>
        <p:txBody>
          <a:bodyPr/>
          <a:lstStyle/>
          <a:p>
            <a:r>
              <a:rPr lang="ja-JP" altLang="en-US" dirty="0" smtClean="0"/>
              <a:t>疑似非線形音声への適応 </a:t>
            </a:r>
            <a:r>
              <a:rPr lang="en-US" altLang="ja-JP" dirty="0" smtClean="0"/>
              <a:t>Ⅱ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5F6512F-FCCC-4A2E-99D9-CB8E3A4B3F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21" name="テキスト プレースホルダー 3"/>
          <p:cNvSpPr>
            <a:spLocks noGrp="1"/>
          </p:cNvSpPr>
          <p:nvPr>
            <p:ph type="body" sz="quarter" idx="12"/>
          </p:nvPr>
        </p:nvSpPr>
        <p:spPr>
          <a:xfrm>
            <a:off x="203665" y="716198"/>
            <a:ext cx="8726749" cy="353788"/>
          </a:xfrm>
        </p:spPr>
        <p:txBody>
          <a:bodyPr/>
          <a:lstStyle/>
          <a:p>
            <a:r>
              <a:rPr kumimoji="1" lang="ja-JP" altLang="en-US" dirty="0" smtClean="0"/>
              <a:t>立下り：歪みなし　立上り：歪みあり　疑似非線形信号　</a:t>
            </a:r>
            <a:r>
              <a:rPr kumimoji="1" lang="en-US" altLang="ja-JP" dirty="0" smtClean="0"/>
              <a:t>F=500[Hz]  Fs=48k[Hz]  16[bit]  500</a:t>
            </a:r>
            <a:r>
              <a:rPr kumimoji="1" lang="ja-JP" altLang="en-US" dirty="0" smtClean="0"/>
              <a:t>周期分　</a:t>
            </a:r>
            <a:endParaRPr kumimoji="1" lang="ja-JP" altLang="en-US" dirty="0"/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203665" y="1069985"/>
            <a:ext cx="8726749" cy="2406257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010817" y="3145496"/>
            <a:ext cx="1326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b="1" dirty="0" smtClean="0"/>
              <a:t>波形全体への</a:t>
            </a:r>
            <a:r>
              <a:rPr lang="en-US" altLang="ja-JP" sz="1200" b="1" dirty="0" smtClean="0"/>
              <a:t>FFT</a:t>
            </a:r>
            <a:endParaRPr lang="ja-JP" altLang="en-US" sz="1200" dirty="0"/>
          </a:p>
        </p:txBody>
      </p:sp>
      <p:sp>
        <p:nvSpPr>
          <p:cNvPr id="35" name="正方形/長方形 34"/>
          <p:cNvSpPr/>
          <p:nvPr/>
        </p:nvSpPr>
        <p:spPr>
          <a:xfrm>
            <a:off x="3967715" y="3131804"/>
            <a:ext cx="1479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b="1" dirty="0" smtClean="0"/>
              <a:t>立下り波形への</a:t>
            </a:r>
            <a:r>
              <a:rPr lang="en-US" altLang="ja-JP" sz="1200" b="1" dirty="0" smtClean="0"/>
              <a:t>FFT</a:t>
            </a:r>
            <a:endParaRPr lang="ja-JP" altLang="en-US" sz="1200" dirty="0"/>
          </a:p>
        </p:txBody>
      </p:sp>
      <p:sp>
        <p:nvSpPr>
          <p:cNvPr id="37" name="正方形/長方形 36"/>
          <p:cNvSpPr/>
          <p:nvPr/>
        </p:nvSpPr>
        <p:spPr>
          <a:xfrm>
            <a:off x="6825584" y="3143756"/>
            <a:ext cx="1479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b="1" dirty="0"/>
              <a:t>立上り</a:t>
            </a:r>
            <a:r>
              <a:rPr lang="ja-JP" altLang="en-US" sz="1200" b="1" dirty="0" smtClean="0"/>
              <a:t>波形への</a:t>
            </a:r>
            <a:r>
              <a:rPr lang="en-US" altLang="ja-JP" sz="1200" b="1" dirty="0" smtClean="0"/>
              <a:t>FFT</a:t>
            </a:r>
            <a:endParaRPr lang="ja-JP" altLang="en-US" sz="1200" dirty="0"/>
          </a:p>
        </p:txBody>
      </p:sp>
      <p:sp>
        <p:nvSpPr>
          <p:cNvPr id="38" name="正方形/長方形 37"/>
          <p:cNvSpPr/>
          <p:nvPr/>
        </p:nvSpPr>
        <p:spPr>
          <a:xfrm>
            <a:off x="1043460" y="6162198"/>
            <a:ext cx="1326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b="1" dirty="0" smtClean="0"/>
              <a:t>波形全体への</a:t>
            </a:r>
            <a:r>
              <a:rPr lang="en-US" altLang="ja-JP" sz="1200" b="1" dirty="0" smtClean="0"/>
              <a:t>FFT</a:t>
            </a:r>
            <a:endParaRPr lang="ja-JP" altLang="en-US" sz="1200" dirty="0"/>
          </a:p>
        </p:txBody>
      </p:sp>
      <p:sp>
        <p:nvSpPr>
          <p:cNvPr id="39" name="正方形/長方形 38"/>
          <p:cNvSpPr/>
          <p:nvPr/>
        </p:nvSpPr>
        <p:spPr>
          <a:xfrm>
            <a:off x="4000358" y="6148506"/>
            <a:ext cx="1479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b="1" dirty="0" smtClean="0"/>
              <a:t>立下り波形への</a:t>
            </a:r>
            <a:r>
              <a:rPr lang="en-US" altLang="ja-JP" sz="1200" b="1" dirty="0" smtClean="0"/>
              <a:t>FFT</a:t>
            </a:r>
            <a:endParaRPr lang="ja-JP" altLang="en-US" sz="1200" dirty="0"/>
          </a:p>
        </p:txBody>
      </p:sp>
      <p:sp>
        <p:nvSpPr>
          <p:cNvPr id="40" name="正方形/長方形 39"/>
          <p:cNvSpPr/>
          <p:nvPr/>
        </p:nvSpPr>
        <p:spPr>
          <a:xfrm>
            <a:off x="6858227" y="6160458"/>
            <a:ext cx="1479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b="1" dirty="0"/>
              <a:t>立上り</a:t>
            </a:r>
            <a:r>
              <a:rPr lang="ja-JP" altLang="en-US" sz="1200" b="1" dirty="0" smtClean="0"/>
              <a:t>波形への</a:t>
            </a:r>
            <a:r>
              <a:rPr lang="en-US" altLang="ja-JP" sz="1200" b="1" dirty="0" smtClean="0"/>
              <a:t>FFT</a:t>
            </a:r>
            <a:endParaRPr lang="ja-JP" altLang="en-US" sz="12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7" y="4204506"/>
            <a:ext cx="2592000" cy="1944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161" y="4195498"/>
            <a:ext cx="2585755" cy="193931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161" y="4193758"/>
            <a:ext cx="2604011" cy="1953008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263" y="1196083"/>
            <a:ext cx="2592000" cy="19440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12" y="1223700"/>
            <a:ext cx="2592000" cy="19440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34" y="1216854"/>
            <a:ext cx="2592000" cy="1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2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プレースホルダー 3"/>
          <p:cNvSpPr txBox="1">
            <a:spLocks/>
          </p:cNvSpPr>
          <p:nvPr/>
        </p:nvSpPr>
        <p:spPr>
          <a:xfrm>
            <a:off x="209641" y="3667102"/>
            <a:ext cx="8726749" cy="3272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立下り：</a:t>
            </a:r>
            <a:r>
              <a:rPr lang="ja-JP" altLang="en-US" dirty="0" smtClean="0"/>
              <a:t>歪みあり</a:t>
            </a:r>
            <a:r>
              <a:rPr lang="ja-JP" altLang="en-US" dirty="0"/>
              <a:t>　立上り：</a:t>
            </a:r>
            <a:r>
              <a:rPr lang="ja-JP" altLang="en-US" dirty="0" smtClean="0"/>
              <a:t>歪みなし</a:t>
            </a:r>
            <a:r>
              <a:rPr lang="ja-JP" altLang="en-US" dirty="0"/>
              <a:t>　疑似非線形</a:t>
            </a:r>
            <a:r>
              <a:rPr lang="ja-JP" altLang="en-US" dirty="0" smtClean="0"/>
              <a:t>信号　</a:t>
            </a:r>
            <a:r>
              <a:rPr lang="en-US" altLang="ja-JP" dirty="0"/>
              <a:t> F=500[Hz]  Fs=48k[Hz]  64[bit]  500</a:t>
            </a:r>
            <a:r>
              <a:rPr lang="ja-JP" altLang="en-US" dirty="0"/>
              <a:t>周期分</a:t>
            </a:r>
          </a:p>
        </p:txBody>
      </p:sp>
      <p:sp>
        <p:nvSpPr>
          <p:cNvPr id="29" name="テキスト プレースホルダー 4"/>
          <p:cNvSpPr txBox="1">
            <a:spLocks/>
          </p:cNvSpPr>
          <p:nvPr/>
        </p:nvSpPr>
        <p:spPr>
          <a:xfrm>
            <a:off x="209641" y="3994354"/>
            <a:ext cx="8726749" cy="24311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39DF643-BFBC-4893-88CF-B8EDBE2E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6916605" cy="566528"/>
          </a:xfrm>
        </p:spPr>
        <p:txBody>
          <a:bodyPr/>
          <a:lstStyle/>
          <a:p>
            <a:r>
              <a:rPr lang="ja-JP" altLang="en-US" dirty="0" smtClean="0"/>
              <a:t>疑似非線形音声への適応 </a:t>
            </a:r>
            <a:r>
              <a:rPr lang="en-US" altLang="ja-JP" dirty="0"/>
              <a:t>Ⅲ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5F6512F-FCCC-4A2E-99D9-CB8E3A4B3F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21" name="テキスト プレースホルダー 3"/>
          <p:cNvSpPr>
            <a:spLocks noGrp="1"/>
          </p:cNvSpPr>
          <p:nvPr>
            <p:ph type="body" sz="quarter" idx="12"/>
          </p:nvPr>
        </p:nvSpPr>
        <p:spPr>
          <a:xfrm>
            <a:off x="203665" y="716198"/>
            <a:ext cx="8726749" cy="353788"/>
          </a:xfrm>
        </p:spPr>
        <p:txBody>
          <a:bodyPr/>
          <a:lstStyle/>
          <a:p>
            <a:r>
              <a:rPr kumimoji="1" lang="ja-JP" altLang="en-US" dirty="0" smtClean="0"/>
              <a:t>立下り：歪みなし　立上り：歪みあり　疑似非線形信号　</a:t>
            </a:r>
            <a:r>
              <a:rPr kumimoji="1" lang="en-US" altLang="ja-JP" dirty="0" smtClean="0"/>
              <a:t>F=500[Hz]  Fs=48k[Hz]  16[bit]  500</a:t>
            </a:r>
            <a:r>
              <a:rPr kumimoji="1" lang="ja-JP" altLang="en-US" dirty="0" smtClean="0"/>
              <a:t>周期分　</a:t>
            </a:r>
            <a:endParaRPr kumimoji="1" lang="ja-JP" altLang="en-US" dirty="0"/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203665" y="1069985"/>
            <a:ext cx="8726749" cy="2406257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010817" y="3145496"/>
            <a:ext cx="1326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b="1" dirty="0" smtClean="0"/>
              <a:t>波形全体への</a:t>
            </a:r>
            <a:r>
              <a:rPr lang="en-US" altLang="ja-JP" sz="1200" b="1" dirty="0" smtClean="0"/>
              <a:t>FFT</a:t>
            </a:r>
            <a:endParaRPr lang="ja-JP" altLang="en-US" sz="1200" dirty="0"/>
          </a:p>
        </p:txBody>
      </p:sp>
      <p:sp>
        <p:nvSpPr>
          <p:cNvPr id="35" name="正方形/長方形 34"/>
          <p:cNvSpPr/>
          <p:nvPr/>
        </p:nvSpPr>
        <p:spPr>
          <a:xfrm>
            <a:off x="3967715" y="3131804"/>
            <a:ext cx="1479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b="1" dirty="0" smtClean="0"/>
              <a:t>立下り波形への</a:t>
            </a:r>
            <a:r>
              <a:rPr lang="en-US" altLang="ja-JP" sz="1200" b="1" dirty="0" smtClean="0"/>
              <a:t>FFT</a:t>
            </a:r>
            <a:endParaRPr lang="ja-JP" altLang="en-US" sz="1200" dirty="0"/>
          </a:p>
        </p:txBody>
      </p:sp>
      <p:sp>
        <p:nvSpPr>
          <p:cNvPr id="37" name="正方形/長方形 36"/>
          <p:cNvSpPr/>
          <p:nvPr/>
        </p:nvSpPr>
        <p:spPr>
          <a:xfrm>
            <a:off x="6825584" y="3143756"/>
            <a:ext cx="1479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b="1" dirty="0"/>
              <a:t>立上り</a:t>
            </a:r>
            <a:r>
              <a:rPr lang="ja-JP" altLang="en-US" sz="1200" b="1" dirty="0" smtClean="0"/>
              <a:t>波形への</a:t>
            </a:r>
            <a:r>
              <a:rPr lang="en-US" altLang="ja-JP" sz="1200" b="1" dirty="0" smtClean="0"/>
              <a:t>FFT</a:t>
            </a:r>
            <a:endParaRPr lang="ja-JP" altLang="en-US" sz="1200" dirty="0"/>
          </a:p>
        </p:txBody>
      </p:sp>
      <p:sp>
        <p:nvSpPr>
          <p:cNvPr id="38" name="正方形/長方形 37"/>
          <p:cNvSpPr/>
          <p:nvPr/>
        </p:nvSpPr>
        <p:spPr>
          <a:xfrm>
            <a:off x="1043460" y="6162198"/>
            <a:ext cx="1326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b="1" dirty="0" smtClean="0"/>
              <a:t>波形全体への</a:t>
            </a:r>
            <a:r>
              <a:rPr lang="en-US" altLang="ja-JP" sz="1200" b="1" dirty="0" smtClean="0"/>
              <a:t>FFT</a:t>
            </a:r>
            <a:endParaRPr lang="ja-JP" altLang="en-US" sz="1200" dirty="0"/>
          </a:p>
        </p:txBody>
      </p:sp>
      <p:sp>
        <p:nvSpPr>
          <p:cNvPr id="39" name="正方形/長方形 38"/>
          <p:cNvSpPr/>
          <p:nvPr/>
        </p:nvSpPr>
        <p:spPr>
          <a:xfrm>
            <a:off x="4000358" y="6148506"/>
            <a:ext cx="1479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b="1" dirty="0" smtClean="0"/>
              <a:t>立下り波形への</a:t>
            </a:r>
            <a:r>
              <a:rPr lang="en-US" altLang="ja-JP" sz="1200" b="1" dirty="0" smtClean="0"/>
              <a:t>FFT</a:t>
            </a:r>
            <a:endParaRPr lang="ja-JP" altLang="en-US" sz="1200" dirty="0"/>
          </a:p>
        </p:txBody>
      </p:sp>
      <p:sp>
        <p:nvSpPr>
          <p:cNvPr id="40" name="正方形/長方形 39"/>
          <p:cNvSpPr/>
          <p:nvPr/>
        </p:nvSpPr>
        <p:spPr>
          <a:xfrm>
            <a:off x="6858227" y="6160458"/>
            <a:ext cx="1479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b="1" dirty="0"/>
              <a:t>立上り</a:t>
            </a:r>
            <a:r>
              <a:rPr lang="ja-JP" altLang="en-US" sz="1200" b="1" dirty="0" smtClean="0"/>
              <a:t>波形への</a:t>
            </a:r>
            <a:r>
              <a:rPr lang="en-US" altLang="ja-JP" sz="1200" b="1" dirty="0" smtClean="0"/>
              <a:t>FFT</a:t>
            </a:r>
            <a:endParaRPr lang="ja-JP" altLang="en-US" sz="12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19" y="1179019"/>
            <a:ext cx="2592000" cy="1944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161" y="1183430"/>
            <a:ext cx="2592000" cy="19440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161" y="1165211"/>
            <a:ext cx="2592000" cy="19440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19" y="4194121"/>
            <a:ext cx="2592000" cy="19440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04" y="4190814"/>
            <a:ext cx="2592000" cy="194400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414" y="4222471"/>
            <a:ext cx="2592000" cy="1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9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AA5D0-AE30-4911-8325-5A116890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今後の予定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42912C1-3A31-4743-9635-AD791E956C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5669A7-5548-4A37-8A58-C68021768803}"/>
              </a:ext>
            </a:extLst>
          </p:cNvPr>
          <p:cNvSpPr txBox="1"/>
          <p:nvPr/>
        </p:nvSpPr>
        <p:spPr>
          <a:xfrm>
            <a:off x="387249" y="973953"/>
            <a:ext cx="8356923" cy="62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✓</a:t>
            </a:r>
            <a:r>
              <a: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中間</a:t>
            </a:r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発表資料の作成</a:t>
            </a:r>
            <a:endParaRPr kumimoji="1" lang="en-US" altLang="ja-JP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7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3702F0-C1DE-4E37-830D-A790BCF6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報告内容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744AB2D-EF4A-412D-8262-A5FB7237E9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CE0263E-B6ED-4021-8D41-E2A7D50F8CED}"/>
              </a:ext>
            </a:extLst>
          </p:cNvPr>
          <p:cNvSpPr txBox="1">
            <a:spLocks/>
          </p:cNvSpPr>
          <p:nvPr/>
        </p:nvSpPr>
        <p:spPr>
          <a:xfrm>
            <a:off x="615885" y="989306"/>
            <a:ext cx="7888257" cy="3797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今回の内容</a:t>
            </a:r>
          </a:p>
        </p:txBody>
      </p:sp>
      <p:sp>
        <p:nvSpPr>
          <p:cNvPr id="7" name="テキスト プレースホルダー 4">
            <a:extLst>
              <a:ext uri="{FF2B5EF4-FFF2-40B4-BE49-F238E27FC236}">
                <a16:creationId xmlns:a16="http://schemas.microsoft.com/office/drawing/2014/main" id="{BFB2E859-6512-4C56-9A26-1B816321C3A9}"/>
              </a:ext>
            </a:extLst>
          </p:cNvPr>
          <p:cNvSpPr txBox="1">
            <a:spLocks/>
          </p:cNvSpPr>
          <p:nvPr/>
        </p:nvSpPr>
        <p:spPr>
          <a:xfrm>
            <a:off x="615884" y="1369019"/>
            <a:ext cx="7888257" cy="9618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✓アップサンプリング＋提案した切り出し方を用いた、測定音源の解析法のまとめ</a:t>
            </a:r>
            <a:endParaRPr lang="en-US" altLang="ja-JP" dirty="0"/>
          </a:p>
          <a:p>
            <a:r>
              <a:rPr lang="ja-JP" altLang="en-US" dirty="0" smtClean="0"/>
              <a:t>✓疑似非線形音声に対する提案手法の検討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9764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9DF643-BFBC-4893-88CF-B8EDBE2E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6916605" cy="566528"/>
          </a:xfrm>
        </p:spPr>
        <p:txBody>
          <a:bodyPr/>
          <a:lstStyle/>
          <a:p>
            <a:r>
              <a:rPr lang="ja-JP" altLang="en-US" dirty="0" smtClean="0"/>
              <a:t>測定音源に対するアルゴリズムの拡張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5F6512F-FCCC-4A2E-99D9-CB8E3A4B3F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25" name="テキスト プレースホルダー 3">
            <a:extLst>
              <a:ext uri="{FF2B5EF4-FFF2-40B4-BE49-F238E27FC236}">
                <a16:creationId xmlns:a16="http://schemas.microsoft.com/office/drawing/2014/main" id="{8CE0263E-B6ED-4021-8D41-E2A7D50F8CED}"/>
              </a:ext>
            </a:extLst>
          </p:cNvPr>
          <p:cNvSpPr txBox="1">
            <a:spLocks/>
          </p:cNvSpPr>
          <p:nvPr/>
        </p:nvSpPr>
        <p:spPr>
          <a:xfrm>
            <a:off x="783227" y="3535007"/>
            <a:ext cx="8020114" cy="4388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dirty="0" smtClean="0"/>
              <a:t>生じた問題点</a:t>
            </a:r>
            <a:endParaRPr lang="ja-JP" altLang="en-US" sz="1600" dirty="0"/>
          </a:p>
        </p:txBody>
      </p:sp>
      <p:sp>
        <p:nvSpPr>
          <p:cNvPr id="28" name="テキスト プレースホルダー 4">
            <a:extLst>
              <a:ext uri="{FF2B5EF4-FFF2-40B4-BE49-F238E27FC236}">
                <a16:creationId xmlns:a16="http://schemas.microsoft.com/office/drawing/2014/main" id="{BFB2E859-6512-4C56-9A26-1B816321C3A9}"/>
              </a:ext>
            </a:extLst>
          </p:cNvPr>
          <p:cNvSpPr txBox="1">
            <a:spLocks/>
          </p:cNvSpPr>
          <p:nvPr/>
        </p:nvSpPr>
        <p:spPr>
          <a:xfrm>
            <a:off x="783227" y="3914719"/>
            <a:ext cx="8020114" cy="24143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dirty="0" smtClean="0"/>
              <a:t>✓高い周波数で波形の</a:t>
            </a:r>
            <a:r>
              <a:rPr lang="ja-JP" altLang="en-US" sz="1600" dirty="0" smtClean="0">
                <a:solidFill>
                  <a:srgbClr val="3B98B2"/>
                </a:solidFill>
              </a:rPr>
              <a:t>切断・接合が困難</a:t>
            </a:r>
            <a:endParaRPr lang="en-US" altLang="ja-JP" sz="1600" dirty="0" smtClean="0">
              <a:solidFill>
                <a:srgbClr val="3B98B2"/>
              </a:solidFill>
            </a:endParaRPr>
          </a:p>
          <a:p>
            <a:r>
              <a:rPr lang="ja-JP" altLang="en-US" sz="1600" dirty="0"/>
              <a:t>　</a:t>
            </a:r>
            <a:r>
              <a:rPr lang="ja-JP" altLang="en-US" sz="1600" dirty="0" smtClean="0"/>
              <a:t>⇒</a:t>
            </a:r>
            <a:r>
              <a:rPr lang="en-US" altLang="ja-JP" sz="1600" dirty="0" smtClean="0"/>
              <a:t>FFT</a:t>
            </a:r>
            <a:r>
              <a:rPr lang="ja-JP" altLang="en-US" sz="1600" dirty="0" smtClean="0"/>
              <a:t>上に大きな</a:t>
            </a:r>
            <a:r>
              <a:rPr lang="ja-JP" altLang="en-US" sz="1600" dirty="0"/>
              <a:t>ピーク</a:t>
            </a:r>
            <a:endParaRPr lang="en-US" altLang="ja-JP" sz="1600" dirty="0" smtClean="0"/>
          </a:p>
          <a:p>
            <a:r>
              <a:rPr lang="ja-JP" altLang="en-US" sz="1600" dirty="0" smtClean="0"/>
              <a:t>✓ガイド波形と</a:t>
            </a:r>
            <a:r>
              <a:rPr lang="ja-JP" altLang="en-US" sz="1600" dirty="0" smtClean="0">
                <a:solidFill>
                  <a:srgbClr val="3B98B2"/>
                </a:solidFill>
              </a:rPr>
              <a:t>測定信号でズレ</a:t>
            </a:r>
            <a:endParaRPr lang="en-US" altLang="ja-JP" sz="1600" dirty="0" smtClean="0">
              <a:solidFill>
                <a:srgbClr val="3B98B2"/>
              </a:solidFill>
            </a:endParaRPr>
          </a:p>
          <a:p>
            <a:r>
              <a:rPr lang="ja-JP" altLang="en-US" sz="1600" dirty="0"/>
              <a:t>　</a:t>
            </a:r>
            <a:r>
              <a:rPr lang="ja-JP" altLang="en-US" sz="1600" dirty="0" smtClean="0"/>
              <a:t>⇒立上り・立下りの</a:t>
            </a:r>
            <a:r>
              <a:rPr lang="ja-JP" altLang="en-US" sz="1600" dirty="0" smtClean="0">
                <a:solidFill>
                  <a:srgbClr val="3B98B2"/>
                </a:solidFill>
              </a:rPr>
              <a:t>明確な区分ができない</a:t>
            </a:r>
            <a:endParaRPr lang="en-US" altLang="ja-JP" sz="1600" dirty="0" smtClean="0">
              <a:solidFill>
                <a:srgbClr val="3B98B2"/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968" y="4010859"/>
            <a:ext cx="2943288" cy="2281187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3387865" y="2837320"/>
            <a:ext cx="2441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 smtClean="0"/>
              <a:t>図</a:t>
            </a:r>
            <a:r>
              <a:rPr lang="en-US" altLang="ja-JP" sz="1600" b="1" dirty="0" smtClean="0"/>
              <a:t>1. </a:t>
            </a:r>
            <a:r>
              <a:rPr lang="ja-JP" altLang="en-US" sz="1600" b="1" dirty="0" smtClean="0"/>
              <a:t>先行研究の測定方法</a:t>
            </a:r>
            <a:endParaRPr lang="ja-JP" altLang="en-US" b="1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1479671" y="1579373"/>
            <a:ext cx="6258081" cy="699247"/>
            <a:chOff x="1530686" y="1680912"/>
            <a:chExt cx="6258081" cy="699247"/>
          </a:xfrm>
        </p:grpSpPr>
        <p:sp>
          <p:nvSpPr>
            <p:cNvPr id="7" name="正方形/長方形 6"/>
            <p:cNvSpPr/>
            <p:nvPr/>
          </p:nvSpPr>
          <p:spPr>
            <a:xfrm>
              <a:off x="1530686" y="1680912"/>
              <a:ext cx="1591371" cy="69924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測定音源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888403" y="1680912"/>
              <a:ext cx="1591371" cy="69924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ガイド波形</a:t>
              </a:r>
              <a:r>
                <a:rPr kumimoji="1" lang="en-US" altLang="ja-JP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/>
              </a:r>
              <a:br>
                <a:rPr kumimoji="1" lang="en-US" altLang="ja-JP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kumimoji="1" lang="ja-JP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切り出し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6197396" y="1680912"/>
              <a:ext cx="1591371" cy="69924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Push</a:t>
              </a:r>
              <a:r>
                <a:rPr kumimoji="1" lang="ja-JP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・</a:t>
              </a:r>
              <a:r>
                <a:rPr kumimoji="1" lang="en-US" altLang="ja-JP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Pull</a:t>
              </a:r>
            </a:p>
            <a:p>
              <a:pPr algn="ctr"/>
              <a:r>
                <a: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合成</a:t>
              </a:r>
            </a:p>
          </p:txBody>
        </p:sp>
        <p:cxnSp>
          <p:nvCxnSpPr>
            <p:cNvPr id="12" name="直線矢印コネクタ 11"/>
            <p:cNvCxnSpPr/>
            <p:nvPr/>
          </p:nvCxnSpPr>
          <p:spPr>
            <a:xfrm>
              <a:off x="3275106" y="2030535"/>
              <a:ext cx="469863" cy="0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/>
            <p:nvPr/>
          </p:nvCxnSpPr>
          <p:spPr>
            <a:xfrm>
              <a:off x="5594627" y="2030535"/>
              <a:ext cx="469863" cy="0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68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9DF643-BFBC-4893-88CF-B8EDBE2E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6916605" cy="566528"/>
          </a:xfrm>
        </p:spPr>
        <p:txBody>
          <a:bodyPr/>
          <a:lstStyle/>
          <a:p>
            <a:r>
              <a:rPr kumimoji="1" lang="ja-JP" altLang="en-US" dirty="0" smtClean="0"/>
              <a:t>今回の提案手法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5F6512F-FCCC-4A2E-99D9-CB8E3A4B3F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571707" y="977262"/>
            <a:ext cx="1828904" cy="7284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測定音源</a:t>
            </a:r>
            <a:endParaRPr kumimoji="1" lang="ja-JP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571707" y="2110296"/>
            <a:ext cx="1828904" cy="7284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Upsampling</a:t>
            </a:r>
            <a:endParaRPr kumimoji="1" lang="ja-JP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1571707" y="3243330"/>
            <a:ext cx="1828904" cy="7284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波形の分離</a:t>
            </a:r>
            <a:endParaRPr kumimoji="1" lang="ja-JP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1571707" y="4299195"/>
            <a:ext cx="1828904" cy="7284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波形の合成</a:t>
            </a:r>
            <a:endParaRPr kumimoji="1" lang="ja-JP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571707" y="5355060"/>
            <a:ext cx="1828904" cy="7284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FFT </a:t>
            </a:r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評価</a:t>
            </a:r>
            <a:endParaRPr kumimoji="1" lang="ja-JP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3702422" y="1185319"/>
            <a:ext cx="41506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音響機器からの</a:t>
            </a:r>
            <a:r>
              <a:rPr lang="ja-JP" altLang="en-US" sz="2000" b="1" dirty="0" smtClean="0">
                <a:solidFill>
                  <a:srgbClr val="3B98B2"/>
                </a:solidFill>
              </a:rPr>
              <a:t>出力信号を測定</a:t>
            </a:r>
            <a:endParaRPr lang="en-US" altLang="ja-JP" sz="2000" b="1" dirty="0">
              <a:solidFill>
                <a:srgbClr val="3B98B2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3702422" y="2343514"/>
            <a:ext cx="41506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取得信号の</a:t>
            </a:r>
            <a:r>
              <a:rPr lang="ja-JP" altLang="en-US" sz="2000" b="1" dirty="0" smtClean="0">
                <a:solidFill>
                  <a:srgbClr val="3B98B2"/>
                </a:solidFill>
              </a:rPr>
              <a:t>アップサンプリング</a:t>
            </a:r>
            <a:endParaRPr lang="en-US" altLang="ja-JP" sz="2000" b="1" dirty="0">
              <a:solidFill>
                <a:srgbClr val="3B98B2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3642354" y="3410573"/>
            <a:ext cx="41506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立上り・立下りの</a:t>
            </a:r>
            <a:r>
              <a:rPr lang="ja-JP" altLang="en-US" sz="2000" b="1" dirty="0" smtClean="0">
                <a:solidFill>
                  <a:srgbClr val="3B98B2"/>
                </a:solidFill>
              </a:rPr>
              <a:t>分離</a:t>
            </a:r>
            <a:endParaRPr lang="en-US" altLang="ja-JP" sz="2000" b="1" dirty="0">
              <a:solidFill>
                <a:srgbClr val="3B98B2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3779814" y="4477632"/>
            <a:ext cx="41506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立上り・立下りのみの</a:t>
            </a:r>
            <a:r>
              <a:rPr lang="ja-JP" altLang="en-US" sz="2000" b="1" dirty="0" smtClean="0">
                <a:solidFill>
                  <a:srgbClr val="3B98B2"/>
                </a:solidFill>
              </a:rPr>
              <a:t>波形合成</a:t>
            </a:r>
            <a:endParaRPr lang="en-US" altLang="ja-JP" sz="2000" b="1" dirty="0">
              <a:solidFill>
                <a:srgbClr val="3B98B2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3702421" y="5544691"/>
            <a:ext cx="41506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各波形を</a:t>
            </a:r>
            <a:r>
              <a:rPr lang="ja-JP" altLang="en-US" sz="2000" b="1" dirty="0" smtClean="0">
                <a:solidFill>
                  <a:srgbClr val="3B98B2"/>
                </a:solidFill>
              </a:rPr>
              <a:t>周波数領域で評価</a:t>
            </a:r>
            <a:endParaRPr lang="en-US" altLang="ja-JP" sz="2000" b="1" dirty="0">
              <a:solidFill>
                <a:srgbClr val="3B98B2"/>
              </a:solidFill>
            </a:endParaRPr>
          </a:p>
        </p:txBody>
      </p:sp>
      <p:sp>
        <p:nvSpPr>
          <p:cNvPr id="49" name="二等辺三角形 48"/>
          <p:cNvSpPr/>
          <p:nvPr/>
        </p:nvSpPr>
        <p:spPr>
          <a:xfrm rot="10800000">
            <a:off x="2315828" y="1855700"/>
            <a:ext cx="340658" cy="132609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二等辺三角形 50"/>
          <p:cNvSpPr/>
          <p:nvPr/>
        </p:nvSpPr>
        <p:spPr>
          <a:xfrm rot="10800000">
            <a:off x="2315827" y="2974721"/>
            <a:ext cx="340658" cy="132609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二等辺三角形 51"/>
          <p:cNvSpPr/>
          <p:nvPr/>
        </p:nvSpPr>
        <p:spPr>
          <a:xfrm rot="10800000">
            <a:off x="2315827" y="4069170"/>
            <a:ext cx="340658" cy="132609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二等辺三角形 52"/>
          <p:cNvSpPr/>
          <p:nvPr/>
        </p:nvSpPr>
        <p:spPr>
          <a:xfrm rot="10800000">
            <a:off x="2315827" y="5125035"/>
            <a:ext cx="340658" cy="132609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85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9DF643-BFBC-4893-88CF-B8EDBE2E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6916605" cy="566528"/>
          </a:xfrm>
        </p:spPr>
        <p:txBody>
          <a:bodyPr/>
          <a:lstStyle/>
          <a:p>
            <a:r>
              <a:rPr kumimoji="1" lang="ja-JP" altLang="en-US" dirty="0" smtClean="0"/>
              <a:t>アップサンプリングの考察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5F6512F-FCCC-4A2E-99D9-CB8E3A4B3F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DF1951-9FBE-4F26-98B8-FD885ABF63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7263" y="4801707"/>
            <a:ext cx="7978402" cy="1246482"/>
          </a:xfrm>
        </p:spPr>
        <p:txBody>
          <a:bodyPr>
            <a:normAutofit/>
          </a:bodyPr>
          <a:lstStyle/>
          <a:p>
            <a:r>
              <a:rPr lang="ja-JP" altLang="en-US" sz="1800" dirty="0" smtClean="0"/>
              <a:t>✓測定音源を</a:t>
            </a:r>
            <a:r>
              <a:rPr lang="en-US" altLang="ja-JP" sz="1800" dirty="0" smtClean="0"/>
              <a:t>10</a:t>
            </a:r>
            <a:r>
              <a:rPr lang="ja-JP" altLang="en-US" sz="1800" dirty="0" smtClean="0"/>
              <a:t>倍アップサンプリング</a:t>
            </a:r>
            <a:endParaRPr lang="en-US" altLang="ja-JP" sz="1800" dirty="0" smtClean="0"/>
          </a:p>
          <a:p>
            <a:r>
              <a:rPr lang="ja-JP" altLang="en-US" sz="1800" dirty="0" smtClean="0"/>
              <a:t>✓前回ゼミで提案した自作のフィルタを使用</a:t>
            </a:r>
            <a:endParaRPr lang="en-US" altLang="ja-JP" sz="1800" dirty="0" smtClean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D1E6701-E8DE-40F7-A074-E8E02B3BCF7C}"/>
              </a:ext>
            </a:extLst>
          </p:cNvPr>
          <p:cNvSpPr txBox="1"/>
          <p:nvPr/>
        </p:nvSpPr>
        <p:spPr>
          <a:xfrm>
            <a:off x="736671" y="3977266"/>
            <a:ext cx="39387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b="1" dirty="0" smtClean="0"/>
              <a:t>FFT</a:t>
            </a:r>
            <a:r>
              <a:rPr lang="ja-JP" altLang="en-US" sz="1400" b="1" dirty="0" smtClean="0"/>
              <a:t>結果  </a:t>
            </a:r>
            <a:r>
              <a:rPr lang="en-US" altLang="ja-JP" sz="1400" b="1" dirty="0" smtClean="0"/>
              <a:t>Fs = 48k[Hz]</a:t>
            </a:r>
            <a:endParaRPr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D0150B3-D300-4845-B4E5-EC6270F5D405}"/>
              </a:ext>
            </a:extLst>
          </p:cNvPr>
          <p:cNvSpPr txBox="1"/>
          <p:nvPr/>
        </p:nvSpPr>
        <p:spPr>
          <a:xfrm>
            <a:off x="4415034" y="627889"/>
            <a:ext cx="4329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 = 5000[Hz] </a:t>
            </a:r>
            <a:r>
              <a:rPr lang="ja-JP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　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r>
              <a:rPr lang="en-US" altLang="ja-JP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[bit</a:t>
            </a:r>
            <a:r>
              <a:rPr lang="en-US" altLang="ja-JP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</a:t>
            </a:r>
            <a:r>
              <a:rPr lang="en-US" altLang="ja-JP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ja-JP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余弦波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5000</a:t>
            </a:r>
            <a:r>
              <a:rPr lang="ja-JP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周期分</a:t>
            </a:r>
            <a:r>
              <a:rPr lang="en-US" altLang="ja-JP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ja-JP" alt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577" y="1147928"/>
            <a:ext cx="3555088" cy="266631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42" y="1154085"/>
            <a:ext cx="3608647" cy="2706485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D1E6701-E8DE-40F7-A074-E8E02B3BCF7C}"/>
              </a:ext>
            </a:extLst>
          </p:cNvPr>
          <p:cNvSpPr txBox="1"/>
          <p:nvPr/>
        </p:nvSpPr>
        <p:spPr>
          <a:xfrm>
            <a:off x="4868730" y="3917431"/>
            <a:ext cx="39387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b="1" dirty="0" smtClean="0"/>
              <a:t>FFT</a:t>
            </a:r>
            <a:r>
              <a:rPr lang="ja-JP" altLang="en-US" sz="1400" b="1" dirty="0" smtClean="0"/>
              <a:t>結果  </a:t>
            </a:r>
            <a:r>
              <a:rPr lang="en-US" altLang="ja-JP" sz="1400" b="1" dirty="0" smtClean="0"/>
              <a:t>Fs = 480k[Hz] 10</a:t>
            </a:r>
            <a:r>
              <a:rPr lang="ja-JP" altLang="en-US" sz="1400" b="1" dirty="0" smtClean="0"/>
              <a:t>倍 </a:t>
            </a:r>
            <a:r>
              <a:rPr lang="en-US" altLang="ja-JP" sz="1400" b="1" dirty="0" err="1" smtClean="0"/>
              <a:t>upsampling</a:t>
            </a:r>
            <a:endParaRPr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374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9DF643-BFBC-4893-88CF-B8EDBE2E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6916605" cy="566528"/>
          </a:xfrm>
        </p:spPr>
        <p:txBody>
          <a:bodyPr/>
          <a:lstStyle/>
          <a:p>
            <a:r>
              <a:rPr lang="ja-JP" altLang="en-US" dirty="0" smtClean="0"/>
              <a:t>測定音源に対する検証結果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5F6512F-FCCC-4A2E-99D9-CB8E3A4B3F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DF1951-9FBE-4F26-98B8-FD885ABF63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7263" y="4652296"/>
            <a:ext cx="7978402" cy="1617022"/>
          </a:xfrm>
        </p:spPr>
        <p:txBody>
          <a:bodyPr>
            <a:normAutofit/>
          </a:bodyPr>
          <a:lstStyle/>
          <a:p>
            <a:r>
              <a:rPr lang="ja-JP" altLang="en-US" sz="1800" dirty="0" smtClean="0"/>
              <a:t>✓測定音源を</a:t>
            </a:r>
            <a:r>
              <a:rPr lang="en-US" altLang="ja-JP" sz="1800" dirty="0" smtClean="0">
                <a:solidFill>
                  <a:srgbClr val="3B98B2"/>
                </a:solidFill>
              </a:rPr>
              <a:t>10</a:t>
            </a:r>
            <a:r>
              <a:rPr lang="ja-JP" altLang="en-US" sz="1800" dirty="0" smtClean="0">
                <a:solidFill>
                  <a:srgbClr val="3B98B2"/>
                </a:solidFill>
              </a:rPr>
              <a:t>倍アップサンプリング</a:t>
            </a:r>
            <a:endParaRPr lang="en-US" altLang="ja-JP" sz="1800" dirty="0" smtClean="0">
              <a:solidFill>
                <a:srgbClr val="3B98B2"/>
              </a:solidFill>
            </a:endParaRPr>
          </a:p>
          <a:p>
            <a:r>
              <a:rPr lang="ja-JP" altLang="en-US" sz="1800" dirty="0" smtClean="0"/>
              <a:t>✓提案した切り出し方法を</a:t>
            </a:r>
            <a:r>
              <a:rPr lang="ja-JP" altLang="en-US" sz="1800" dirty="0" smtClean="0">
                <a:solidFill>
                  <a:srgbClr val="3B98B2"/>
                </a:solidFill>
              </a:rPr>
              <a:t>実装</a:t>
            </a:r>
            <a:endParaRPr lang="en-US" altLang="ja-JP" sz="1800" dirty="0" smtClean="0">
              <a:solidFill>
                <a:srgbClr val="3B98B2"/>
              </a:solidFill>
            </a:endParaRPr>
          </a:p>
          <a:p>
            <a:r>
              <a:rPr lang="ja-JP" altLang="en-US" sz="1800" dirty="0" smtClean="0"/>
              <a:t>✓波形の合成が滑らかに行われ、</a:t>
            </a:r>
            <a:r>
              <a:rPr lang="ja-JP" altLang="en-US" sz="1800" dirty="0" smtClean="0">
                <a:solidFill>
                  <a:srgbClr val="3B98B2"/>
                </a:solidFill>
              </a:rPr>
              <a:t>不自然なピークがなくなる</a:t>
            </a:r>
            <a:endParaRPr lang="en-US" altLang="ja-JP" sz="1800" dirty="0" smtClean="0">
              <a:solidFill>
                <a:srgbClr val="3B98B2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D1E6701-E8DE-40F7-A074-E8E02B3BCF7C}"/>
              </a:ext>
            </a:extLst>
          </p:cNvPr>
          <p:cNvSpPr txBox="1"/>
          <p:nvPr/>
        </p:nvSpPr>
        <p:spPr>
          <a:xfrm>
            <a:off x="637263" y="3977266"/>
            <a:ext cx="39387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b="1" dirty="0" smtClean="0"/>
              <a:t>FFT</a:t>
            </a:r>
            <a:r>
              <a:rPr lang="ja-JP" altLang="en-US" sz="1400" b="1" dirty="0" smtClean="0"/>
              <a:t>結果  </a:t>
            </a:r>
            <a:r>
              <a:rPr lang="en-US" altLang="ja-JP" sz="1400" b="1" dirty="0" smtClean="0"/>
              <a:t>Fs = 48k[Hz]</a:t>
            </a:r>
            <a:endParaRPr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D0150B3-D300-4845-B4E5-EC6270F5D405}"/>
              </a:ext>
            </a:extLst>
          </p:cNvPr>
          <p:cNvSpPr txBox="1"/>
          <p:nvPr/>
        </p:nvSpPr>
        <p:spPr>
          <a:xfrm>
            <a:off x="4415034" y="627889"/>
            <a:ext cx="4329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 = 5000[Hz] </a:t>
            </a:r>
            <a:r>
              <a:rPr lang="ja-JP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　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r>
              <a:rPr lang="en-US" altLang="ja-JP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[bit</a:t>
            </a:r>
            <a:r>
              <a:rPr lang="en-US" altLang="ja-JP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</a:t>
            </a:r>
            <a:r>
              <a:rPr lang="en-US" altLang="ja-JP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ja-JP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余弦波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5000</a:t>
            </a:r>
            <a:r>
              <a:rPr lang="ja-JP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周期分</a:t>
            </a:r>
            <a:r>
              <a:rPr lang="en-US" altLang="ja-JP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ja-JP" alt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D1E6701-E8DE-40F7-A074-E8E02B3BCF7C}"/>
              </a:ext>
            </a:extLst>
          </p:cNvPr>
          <p:cNvSpPr txBox="1"/>
          <p:nvPr/>
        </p:nvSpPr>
        <p:spPr>
          <a:xfrm>
            <a:off x="4850800" y="4023022"/>
            <a:ext cx="39387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b="1" dirty="0" smtClean="0"/>
              <a:t>FFT</a:t>
            </a:r>
            <a:r>
              <a:rPr lang="ja-JP" altLang="en-US" sz="1400" b="1" dirty="0" smtClean="0"/>
              <a:t>結果  </a:t>
            </a:r>
            <a:r>
              <a:rPr lang="en-US" altLang="ja-JP" sz="1400" b="1" dirty="0" smtClean="0"/>
              <a:t>Fs = 480k[Hz] 10</a:t>
            </a:r>
            <a:r>
              <a:rPr lang="ja-JP" altLang="en-US" sz="1400" b="1" dirty="0" smtClean="0"/>
              <a:t>倍 </a:t>
            </a:r>
            <a:r>
              <a:rPr lang="en-US" altLang="ja-JP" sz="1400" b="1" dirty="0" err="1" smtClean="0"/>
              <a:t>upsampling</a:t>
            </a:r>
            <a:endParaRPr lang="ja-JP" altLang="en-US" sz="1400" b="1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49" y="1257617"/>
            <a:ext cx="3509010" cy="2719649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483" y="1225528"/>
            <a:ext cx="3515659" cy="263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7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9DF643-BFBC-4893-88CF-B8EDBE2E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6916605" cy="566528"/>
          </a:xfrm>
        </p:spPr>
        <p:txBody>
          <a:bodyPr/>
          <a:lstStyle/>
          <a:p>
            <a:r>
              <a:rPr kumimoji="1" lang="ja-JP" altLang="en-US" dirty="0" smtClean="0"/>
              <a:t>切り出しに関する検証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5F6512F-FCCC-4A2E-99D9-CB8E3A4B3F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DF1951-9FBE-4F26-98B8-FD885ABF63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7263" y="4652296"/>
            <a:ext cx="7978402" cy="1617022"/>
          </a:xfrm>
        </p:spPr>
        <p:txBody>
          <a:bodyPr>
            <a:normAutofit/>
          </a:bodyPr>
          <a:lstStyle/>
          <a:p>
            <a:r>
              <a:rPr lang="ja-JP" altLang="en-US" sz="1800" dirty="0" smtClean="0"/>
              <a:t>✓アップサンプリング適応後も提案の切り出し方法で</a:t>
            </a:r>
            <a:r>
              <a:rPr lang="ja-JP" altLang="en-US" sz="1800" dirty="0" smtClean="0">
                <a:solidFill>
                  <a:srgbClr val="3B98B2"/>
                </a:solidFill>
              </a:rPr>
              <a:t>ノイズフロア大</a:t>
            </a:r>
            <a:endParaRPr lang="en-US" altLang="ja-JP" sz="1800" dirty="0" smtClean="0">
              <a:solidFill>
                <a:srgbClr val="3B98B2"/>
              </a:solidFill>
            </a:endParaRPr>
          </a:p>
          <a:p>
            <a:r>
              <a:rPr lang="ja-JP" altLang="en-US" sz="1800" dirty="0">
                <a:solidFill>
                  <a:srgbClr val="3B98B2"/>
                </a:solidFill>
              </a:rPr>
              <a:t>　</a:t>
            </a:r>
            <a:r>
              <a:rPr lang="ja-JP" altLang="en-US" sz="1800" dirty="0" smtClean="0"/>
              <a:t>→ アップサンプリングを</a:t>
            </a:r>
            <a:r>
              <a:rPr lang="en-US" altLang="ja-JP" sz="1800" dirty="0" smtClean="0"/>
              <a:t>20</a:t>
            </a:r>
            <a:r>
              <a:rPr lang="ja-JP" altLang="en-US" sz="1800" dirty="0" smtClean="0"/>
              <a:t>倍に</a:t>
            </a:r>
            <a:r>
              <a:rPr lang="ja-JP" altLang="en-US" sz="1800" dirty="0"/>
              <a:t>して</a:t>
            </a:r>
            <a:r>
              <a:rPr lang="ja-JP" altLang="en-US" sz="1800" dirty="0" smtClean="0"/>
              <a:t>も</a:t>
            </a:r>
            <a:r>
              <a:rPr lang="ja-JP" altLang="en-US" sz="1800" dirty="0" smtClean="0">
                <a:solidFill>
                  <a:srgbClr val="3B98B2"/>
                </a:solidFill>
              </a:rPr>
              <a:t>ノイズフロアに変化なし</a:t>
            </a:r>
            <a:endParaRPr lang="en-US" altLang="ja-JP" sz="1800" dirty="0" smtClean="0">
              <a:solidFill>
                <a:srgbClr val="3B98B2"/>
              </a:solidFill>
            </a:endParaRPr>
          </a:p>
          <a:p>
            <a:r>
              <a:rPr lang="ja-JP" altLang="en-US" sz="1800" dirty="0" smtClean="0"/>
              <a:t>✓提案した切り出し方法は</a:t>
            </a:r>
            <a:r>
              <a:rPr lang="ja-JP" altLang="en-US" sz="1800" dirty="0" smtClean="0">
                <a:solidFill>
                  <a:srgbClr val="3B98B2"/>
                </a:solidFill>
              </a:rPr>
              <a:t>正しく動作しているのか？</a:t>
            </a:r>
            <a:endParaRPr lang="en-US" altLang="ja-JP" sz="1800" dirty="0" smtClean="0">
              <a:solidFill>
                <a:srgbClr val="3B98B2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D1E6701-E8DE-40F7-A074-E8E02B3BCF7C}"/>
              </a:ext>
            </a:extLst>
          </p:cNvPr>
          <p:cNvSpPr txBox="1"/>
          <p:nvPr/>
        </p:nvSpPr>
        <p:spPr>
          <a:xfrm>
            <a:off x="637263" y="3977266"/>
            <a:ext cx="39387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先行研究</a:t>
            </a:r>
            <a:r>
              <a:rPr lang="ja-JP" altLang="en-US" sz="1400" b="1" dirty="0" smtClean="0"/>
              <a:t>の切り出し方法</a:t>
            </a:r>
            <a:endParaRPr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D0150B3-D300-4845-B4E5-EC6270F5D405}"/>
              </a:ext>
            </a:extLst>
          </p:cNvPr>
          <p:cNvSpPr txBox="1"/>
          <p:nvPr/>
        </p:nvSpPr>
        <p:spPr>
          <a:xfrm>
            <a:off x="3179482" y="591750"/>
            <a:ext cx="5564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 = 5000[Hz] </a:t>
            </a:r>
            <a:r>
              <a:rPr lang="en-US" altLang="ja-JP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Fs=480k[Hz]</a:t>
            </a:r>
            <a:r>
              <a:rPr lang="ja-JP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　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r>
              <a:rPr lang="en-US" altLang="ja-JP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[bit</a:t>
            </a:r>
            <a:r>
              <a:rPr lang="en-US" altLang="ja-JP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</a:t>
            </a:r>
            <a:r>
              <a:rPr lang="en-US" altLang="ja-JP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ja-JP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余弦波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5000</a:t>
            </a:r>
            <a:r>
              <a:rPr lang="ja-JP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周期分</a:t>
            </a:r>
            <a:r>
              <a:rPr lang="en-US" altLang="ja-JP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ja-JP" alt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D1E6701-E8DE-40F7-A074-E8E02B3BCF7C}"/>
              </a:ext>
            </a:extLst>
          </p:cNvPr>
          <p:cNvSpPr txBox="1"/>
          <p:nvPr/>
        </p:nvSpPr>
        <p:spPr>
          <a:xfrm>
            <a:off x="4850800" y="4023022"/>
            <a:ext cx="39387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 smtClean="0"/>
              <a:t>提案した切り出し方法</a:t>
            </a:r>
            <a:endParaRPr lang="ja-JP" altLang="en-US" sz="1400" b="1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63" y="1082143"/>
            <a:ext cx="3860163" cy="2895123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319" y="1094862"/>
            <a:ext cx="3824566" cy="286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0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9DF643-BFBC-4893-88CF-B8EDBE2E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6916605" cy="566528"/>
          </a:xfrm>
        </p:spPr>
        <p:txBody>
          <a:bodyPr/>
          <a:lstStyle/>
          <a:p>
            <a:r>
              <a:rPr kumimoji="1" lang="ja-JP" altLang="en-US" dirty="0" smtClean="0"/>
              <a:t>切り出しに関する検証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5F6512F-FCCC-4A2E-99D9-CB8E3A4B3F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DF1951-9FBE-4F26-98B8-FD885ABF63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7263" y="4652296"/>
            <a:ext cx="7978402" cy="1617022"/>
          </a:xfrm>
        </p:spPr>
        <p:txBody>
          <a:bodyPr>
            <a:normAutofit/>
          </a:bodyPr>
          <a:lstStyle/>
          <a:p>
            <a:r>
              <a:rPr lang="ja-JP" altLang="en-US" sz="1800" dirty="0" smtClean="0"/>
              <a:t>✓先行研究の切り出し方では、大きく</a:t>
            </a:r>
            <a:r>
              <a:rPr lang="ja-JP" altLang="en-US" sz="1800" dirty="0" smtClean="0">
                <a:solidFill>
                  <a:srgbClr val="3B98B2"/>
                </a:solidFill>
              </a:rPr>
              <a:t>切り出し点がずれる</a:t>
            </a:r>
            <a:endParaRPr lang="en-US" altLang="ja-JP" sz="1800" dirty="0" smtClean="0">
              <a:solidFill>
                <a:srgbClr val="3B98B2"/>
              </a:solidFill>
            </a:endParaRPr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→立上り・立下り</a:t>
            </a:r>
            <a:r>
              <a:rPr lang="ja-JP" altLang="en-US" sz="1800" dirty="0" smtClean="0">
                <a:solidFill>
                  <a:srgbClr val="3B98B2"/>
                </a:solidFill>
              </a:rPr>
              <a:t>関係なく</a:t>
            </a:r>
            <a:r>
              <a:rPr lang="ja-JP" altLang="en-US" sz="1800" dirty="0" smtClean="0"/>
              <a:t>切り分けを実行</a:t>
            </a:r>
            <a:endParaRPr lang="en-US" altLang="ja-JP" sz="1800" dirty="0" smtClean="0"/>
          </a:p>
          <a:p>
            <a:r>
              <a:rPr lang="ja-JP" altLang="en-US" sz="1800" dirty="0" smtClean="0"/>
              <a:t>✓提案した切り出し方では</a:t>
            </a:r>
            <a:r>
              <a:rPr lang="ja-JP" altLang="en-US" sz="1800" dirty="0" smtClean="0">
                <a:solidFill>
                  <a:srgbClr val="3B98B2"/>
                </a:solidFill>
              </a:rPr>
              <a:t>立上り・立下りを正しく分離</a:t>
            </a:r>
            <a:endParaRPr lang="en-US" altLang="ja-JP" sz="1800" dirty="0" smtClean="0">
              <a:solidFill>
                <a:srgbClr val="3B98B2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D1E6701-E8DE-40F7-A074-E8E02B3BCF7C}"/>
              </a:ext>
            </a:extLst>
          </p:cNvPr>
          <p:cNvSpPr txBox="1"/>
          <p:nvPr/>
        </p:nvSpPr>
        <p:spPr>
          <a:xfrm>
            <a:off x="637263" y="3977266"/>
            <a:ext cx="39387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先行研究</a:t>
            </a:r>
            <a:r>
              <a:rPr lang="ja-JP" altLang="en-US" sz="1400" b="1" dirty="0" smtClean="0"/>
              <a:t>の切り出し方法</a:t>
            </a:r>
            <a:endParaRPr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D0150B3-D300-4845-B4E5-EC6270F5D405}"/>
              </a:ext>
            </a:extLst>
          </p:cNvPr>
          <p:cNvSpPr txBox="1"/>
          <p:nvPr/>
        </p:nvSpPr>
        <p:spPr>
          <a:xfrm>
            <a:off x="2898588" y="591750"/>
            <a:ext cx="5845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 = 5000[Hz] </a:t>
            </a:r>
            <a:r>
              <a:rPr lang="ja-JP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　</a:t>
            </a:r>
            <a:r>
              <a:rPr lang="en-US" altLang="ja-JP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Fs=480k[Hz]</a:t>
            </a:r>
            <a:r>
              <a:rPr lang="ja-JP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　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r>
              <a:rPr lang="en-US" altLang="ja-JP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[bit</a:t>
            </a:r>
            <a:r>
              <a:rPr lang="en-US" altLang="ja-JP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</a:t>
            </a:r>
            <a:r>
              <a:rPr lang="en-US" altLang="ja-JP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ja-JP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余弦波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5000</a:t>
            </a:r>
            <a:r>
              <a:rPr lang="ja-JP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周期分</a:t>
            </a:r>
            <a:r>
              <a:rPr lang="en-US" altLang="ja-JP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ja-JP" alt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D1E6701-E8DE-40F7-A074-E8E02B3BCF7C}"/>
              </a:ext>
            </a:extLst>
          </p:cNvPr>
          <p:cNvSpPr txBox="1"/>
          <p:nvPr/>
        </p:nvSpPr>
        <p:spPr>
          <a:xfrm>
            <a:off x="4850800" y="4023022"/>
            <a:ext cx="39387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 smtClean="0"/>
              <a:t>提案した切り出し方法</a:t>
            </a:r>
            <a:endParaRPr lang="ja-JP" altLang="en-US" sz="1400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54" y="1215016"/>
            <a:ext cx="3683000" cy="276225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659" y="1234751"/>
            <a:ext cx="3557178" cy="2667884"/>
          </a:xfrm>
          <a:prstGeom prst="rect">
            <a:avLst/>
          </a:prstGeom>
        </p:spPr>
      </p:pic>
      <p:sp>
        <p:nvSpPr>
          <p:cNvPr id="7" name="楕円 6"/>
          <p:cNvSpPr/>
          <p:nvPr/>
        </p:nvSpPr>
        <p:spPr>
          <a:xfrm>
            <a:off x="1410447" y="3000187"/>
            <a:ext cx="119530" cy="1374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1670424" y="1925471"/>
            <a:ext cx="119530" cy="1374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1948330" y="2955350"/>
            <a:ext cx="119530" cy="1374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2196353" y="1925471"/>
            <a:ext cx="119530" cy="1374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2468280" y="2961327"/>
            <a:ext cx="119530" cy="1374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2721616" y="1925471"/>
            <a:ext cx="134473" cy="1554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2988230" y="2951369"/>
            <a:ext cx="134473" cy="1554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3250446" y="1940389"/>
            <a:ext cx="134473" cy="1554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3523123" y="2973274"/>
            <a:ext cx="134473" cy="1554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3779276" y="1940389"/>
            <a:ext cx="134473" cy="1554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91149" y="105008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solidFill>
                  <a:schemeClr val="accent2"/>
                </a:solidFill>
              </a:rPr>
              <a:t>ガイド波形</a:t>
            </a:r>
            <a:endParaRPr lang="ja-JP" altLang="en-US" b="1" dirty="0">
              <a:solidFill>
                <a:schemeClr val="accent2"/>
              </a:solidFill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1529977" y="1234751"/>
            <a:ext cx="259977" cy="24739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76477" y="314176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切り出し点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4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9DF643-BFBC-4893-88CF-B8EDBE2E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6916605" cy="566528"/>
          </a:xfrm>
        </p:spPr>
        <p:txBody>
          <a:bodyPr/>
          <a:lstStyle/>
          <a:p>
            <a:r>
              <a:rPr kumimoji="1" lang="ja-JP" altLang="en-US" dirty="0" smtClean="0"/>
              <a:t>切り出しに関する検証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5F6512F-FCCC-4A2E-99D9-CB8E3A4B3F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DF1951-9FBE-4F26-98B8-FD885ABF63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7263" y="4741943"/>
            <a:ext cx="7978402" cy="1288316"/>
          </a:xfrm>
        </p:spPr>
        <p:txBody>
          <a:bodyPr>
            <a:normAutofit/>
          </a:bodyPr>
          <a:lstStyle/>
          <a:p>
            <a:r>
              <a:rPr lang="ja-JP" altLang="en-US" sz="1800" dirty="0" smtClean="0"/>
              <a:t>✓ナイキスト周波数以上のピークが提案手法で減少</a:t>
            </a:r>
            <a:endParaRPr lang="en-US" altLang="ja-JP" sz="1800" dirty="0" smtClean="0"/>
          </a:p>
          <a:p>
            <a:r>
              <a:rPr lang="ja-JP" altLang="en-US" sz="1800" dirty="0" smtClean="0"/>
              <a:t>✓先行研究の切り出し結果では、ナイキスト周波数以上で高いピーク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D0150B3-D300-4845-B4E5-EC6270F5D405}"/>
              </a:ext>
            </a:extLst>
          </p:cNvPr>
          <p:cNvSpPr txBox="1"/>
          <p:nvPr/>
        </p:nvSpPr>
        <p:spPr>
          <a:xfrm>
            <a:off x="3304988" y="627889"/>
            <a:ext cx="5439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 = 5000[Hz] Fs=480k[Hz]</a:t>
            </a: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16[bit]  </a:t>
            </a: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余弦波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5000</a:t>
            </a: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周期分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ja-JP" alt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483" y="1157768"/>
            <a:ext cx="3515659" cy="274453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21" y="1082143"/>
            <a:ext cx="3677024" cy="282015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D1E6701-E8DE-40F7-A074-E8E02B3BCF7C}"/>
              </a:ext>
            </a:extLst>
          </p:cNvPr>
          <p:cNvSpPr txBox="1"/>
          <p:nvPr/>
        </p:nvSpPr>
        <p:spPr>
          <a:xfrm>
            <a:off x="637263" y="3977266"/>
            <a:ext cx="39387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先行研究</a:t>
            </a:r>
            <a:r>
              <a:rPr lang="ja-JP" altLang="en-US" sz="1400" b="1" dirty="0" smtClean="0"/>
              <a:t>の切り出し方法</a:t>
            </a:r>
            <a:endParaRPr lang="ja-JP" altLang="en-US" sz="14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D1E6701-E8DE-40F7-A074-E8E02B3BCF7C}"/>
              </a:ext>
            </a:extLst>
          </p:cNvPr>
          <p:cNvSpPr txBox="1"/>
          <p:nvPr/>
        </p:nvSpPr>
        <p:spPr>
          <a:xfrm>
            <a:off x="4850800" y="4023022"/>
            <a:ext cx="39387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 smtClean="0"/>
              <a:t>提案した切り出し方法</a:t>
            </a:r>
            <a:endParaRPr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561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26543</TotalTime>
  <Words>552</Words>
  <Application>Microsoft Office PowerPoint</Application>
  <PresentationFormat>画面に合わせる (4:3)</PresentationFormat>
  <Paragraphs>116</Paragraphs>
  <Slides>15</Slides>
  <Notes>0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Arial</vt:lpstr>
      <vt:lpstr>Calibri</vt:lpstr>
      <vt:lpstr>Office テーマ</vt:lpstr>
      <vt:lpstr>2021.12.10ゼミ資料</vt:lpstr>
      <vt:lpstr>報告内容</vt:lpstr>
      <vt:lpstr>測定音源に対するアルゴリズムの拡張</vt:lpstr>
      <vt:lpstr>今回の提案手法</vt:lpstr>
      <vt:lpstr>アップサンプリングの考察</vt:lpstr>
      <vt:lpstr>測定音源に対する検証結果</vt:lpstr>
      <vt:lpstr>切り出しに関する検証</vt:lpstr>
      <vt:lpstr>切り出しに関する検証</vt:lpstr>
      <vt:lpstr>切り出しに関する検証</vt:lpstr>
      <vt:lpstr>非線形歪み信号を用いた検討</vt:lpstr>
      <vt:lpstr>疑似非線形音声への適応 Ⅰ</vt:lpstr>
      <vt:lpstr>非線形歪み信号を用いた検討</vt:lpstr>
      <vt:lpstr>疑似非線形音声への適応 Ⅱ</vt:lpstr>
      <vt:lpstr>疑似非線形音声への適応 Ⅲ</vt:lpstr>
      <vt:lpstr>今後の予定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竹村 東洋</dc:creator>
  <cp:lastModifiedBy>YLab</cp:lastModifiedBy>
  <cp:revision>458</cp:revision>
  <dcterms:created xsi:type="dcterms:W3CDTF">2020-05-22T13:59:15Z</dcterms:created>
  <dcterms:modified xsi:type="dcterms:W3CDTF">2021-12-10T05:42:33Z</dcterms:modified>
</cp:coreProperties>
</file>