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72_E435FAAB.xml" ContentType="application/vnd.ms-powerpoint.comment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76" r:id="rId2"/>
    <p:sldId id="339" r:id="rId3"/>
    <p:sldId id="340" r:id="rId4"/>
    <p:sldId id="345" r:id="rId5"/>
    <p:sldId id="346" r:id="rId6"/>
    <p:sldId id="347" r:id="rId7"/>
    <p:sldId id="344" r:id="rId8"/>
    <p:sldId id="353" r:id="rId9"/>
    <p:sldId id="343" r:id="rId10"/>
    <p:sldId id="348" r:id="rId11"/>
    <p:sldId id="350" r:id="rId12"/>
    <p:sldId id="351" r:id="rId13"/>
    <p:sldId id="35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39"/>
          </p14:sldIdLst>
        </p14:section>
        <p14:section name="タイトルなしのセクション" id="{33B0FB84-6425-438D-BD88-BC91E146CA29}">
          <p14:sldIdLst>
            <p14:sldId id="340"/>
            <p14:sldId id="345"/>
            <p14:sldId id="346"/>
            <p14:sldId id="347"/>
            <p14:sldId id="344"/>
            <p14:sldId id="353"/>
            <p14:sldId id="343"/>
            <p14:sldId id="348"/>
            <p14:sldId id="350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竹村　東洋" initials="竹村　東洋" lastIdx="2" clrIdx="0">
    <p:extLst>
      <p:ext uri="{19B8F6BF-5375-455C-9EA6-DF929625EA0E}">
        <p15:presenceInfo xmlns:p15="http://schemas.microsoft.com/office/powerpoint/2012/main" userId="S::4317076@ed.tus.ac.jp::753afb06-4ef4-42b0-b869-0f874a220b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B33B5D"/>
    <a:srgbClr val="FBFBFB"/>
    <a:srgbClr val="F9F9F9"/>
    <a:srgbClr val="F4F4F4"/>
    <a:srgbClr val="B3B3B3"/>
    <a:srgbClr val="BB5533"/>
    <a:srgbClr val="3671A7"/>
    <a:srgbClr val="696969"/>
    <a:srgbClr val="52A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78353" autoAdjust="0"/>
  </p:normalViewPr>
  <p:slideViewPr>
    <p:cSldViewPr snapToGrid="0">
      <p:cViewPr varScale="1">
        <p:scale>
          <a:sx n="160" d="100"/>
          <a:sy n="160" d="100"/>
        </p:scale>
        <p:origin x="1662" y="1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72_E435FA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00AE3D-8ACF-4DE3-825E-F315B9845FB8}" authorId="{A7ECE6D1-036D-AE96-C86D-1FE6A1CCDAD1}" created="2021-12-17T05:12:42.1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8742827" sldId="370"/>
      <ac:spMk id="47" creationId="{E06762C3-AF05-4DF1-AD23-836A42901FB2}"/>
      <ac:txMk cp="0" len="5">
        <ac:context len="6" hash="3596068439"/>
      </ac:txMk>
    </ac:txMkLst>
    <p188:pos x="1631570" y="257321"/>
    <p188:txBody>
      <a:bodyPr/>
      <a:lstStyle/>
      <a:p>
        <a:r>
          <a:rPr lang="ja-JP" altLang="en-US"/>
          <a:t>波形の合成→「反転＋連結」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2022/4/12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それでは、卒研テーマであります、音楽再生において非線形歪が楽曲の</a:t>
            </a:r>
            <a:r>
              <a:rPr lang="ja-JP" altLang="en-US" dirty="0"/>
              <a:t>印象</a:t>
            </a:r>
            <a:r>
              <a:rPr kumimoji="1" lang="ja-JP" altLang="en-US" dirty="0"/>
              <a:t>に与える影響に</a:t>
            </a:r>
            <a:r>
              <a:rPr lang="ja-JP" altLang="en-US" dirty="0"/>
              <a:t>関する</a:t>
            </a:r>
            <a:r>
              <a:rPr kumimoji="1" lang="ja-JP" altLang="en-US" dirty="0"/>
              <a:t>検討　の卒論発表を　竹村東洋からお話させていただきたいと思います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B3E62-C51A-4A96-825F-3527487336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5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・余弦波テスト信号を</a:t>
            </a:r>
            <a:r>
              <a:rPr kumimoji="1" lang="en-US" altLang="ja-JP" dirty="0"/>
              <a:t>MATLB</a:t>
            </a:r>
            <a:r>
              <a:rPr kumimoji="1" lang="ja-JP" altLang="en-US" dirty="0"/>
              <a:t>作成</a:t>
            </a:r>
            <a:endParaRPr kumimoji="1" lang="en-US" altLang="ja-JP" dirty="0"/>
          </a:p>
          <a:p>
            <a:r>
              <a:rPr kumimoji="1" lang="ja-JP" altLang="en-US" dirty="0"/>
              <a:t>・サンプル間の差分を用いて、立上り・立下りを区間ごとに抽出</a:t>
            </a:r>
            <a:endParaRPr kumimoji="1" lang="en-US" altLang="ja-JP" dirty="0"/>
          </a:p>
          <a:p>
            <a:r>
              <a:rPr kumimoji="1" lang="ja-JP" altLang="en-US" dirty="0"/>
              <a:t>・区間ごとに上下反転し、立上り・立下りのみからなる信号を合成</a:t>
            </a:r>
            <a:endParaRPr kumimoji="1" lang="en-US" altLang="ja-JP" dirty="0"/>
          </a:p>
          <a:p>
            <a:r>
              <a:rPr kumimoji="1" lang="ja-JP" altLang="en-US" dirty="0"/>
              <a:t>　→番号を用いて具体的に説明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B3E62-C51A-4A96-825F-35274873363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01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 smtClean="0"/>
              <a:t>4321535</a:t>
            </a:r>
            <a:r>
              <a:rPr lang="ja-JP" altLang="en-US" sz="2000" b="0" dirty="0" smtClean="0"/>
              <a:t> </a:t>
            </a:r>
            <a:r>
              <a:rPr lang="ja-JP" altLang="en-US" sz="2000" b="0" dirty="0"/>
              <a:t>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7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18/10/relationships/comments" Target="../comments/modernComment_172_E435FAAB.xml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402" y="2684262"/>
            <a:ext cx="5642098" cy="516858"/>
          </a:xfrm>
        </p:spPr>
        <p:txBody>
          <a:bodyPr/>
          <a:lstStyle/>
          <a:p>
            <a:r>
              <a:rPr lang="en-US" altLang="ja-JP" dirty="0" smtClean="0"/>
              <a:t>2022.04.06 </a:t>
            </a:r>
            <a:r>
              <a:rPr lang="ja-JP" altLang="en-US" dirty="0" smtClean="0"/>
              <a:t>ゼミ発表資料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昨年までの波形の結合</a:t>
            </a:r>
            <a:r>
              <a:rPr lang="en-US" altLang="ja-JP" dirty="0" smtClean="0"/>
              <a:t>(</a:t>
            </a:r>
            <a:r>
              <a:rPr lang="ja-JP" altLang="en-US" dirty="0" smtClean="0"/>
              <a:t>立上り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038961" y="881145"/>
            <a:ext cx="2903952" cy="2692703"/>
            <a:chOff x="2383745" y="925943"/>
            <a:chExt cx="2112809" cy="1966526"/>
          </a:xfrm>
        </p:grpSpPr>
        <p:grpSp>
          <p:nvGrpSpPr>
            <p:cNvPr id="12" name="グループ化 11"/>
            <p:cNvGrpSpPr>
              <a:grpSpLocks/>
            </p:cNvGrpSpPr>
            <p:nvPr/>
          </p:nvGrpSpPr>
          <p:grpSpPr>
            <a:xfrm>
              <a:off x="2383745" y="925943"/>
              <a:ext cx="2112809" cy="1872000"/>
              <a:chOff x="3152587" y="1045189"/>
              <a:chExt cx="2542585" cy="190621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2288C0C-EADA-4645-81DF-CC3A0EF9DFEE}"/>
                  </a:ext>
                </a:extLst>
              </p:cNvPr>
              <p:cNvGrpSpPr/>
              <p:nvPr/>
            </p:nvGrpSpPr>
            <p:grpSpPr>
              <a:xfrm>
                <a:off x="3152587" y="1045189"/>
                <a:ext cx="2542585" cy="1906211"/>
                <a:chOff x="1970119" y="1429676"/>
                <a:chExt cx="5330031" cy="3996000"/>
              </a:xfrm>
            </p:grpSpPr>
            <p:pic>
              <p:nvPicPr>
                <p:cNvPr id="24" name="図 23" descr="グラフ, ヒストグラム&#10;&#10;自動的に生成された説明">
                  <a:extLst>
                    <a:ext uri="{FF2B5EF4-FFF2-40B4-BE49-F238E27FC236}">
                      <a16:creationId xmlns:a16="http://schemas.microsoft.com/office/drawing/2014/main" id="{B55E623D-1C8B-4123-BB6B-E66E52681A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0119" y="1429676"/>
                  <a:ext cx="5330031" cy="3996000"/>
                </a:xfrm>
                <a:prstGeom prst="rect">
                  <a:avLst/>
                </a:prstGeom>
              </p:spPr>
            </p:pic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A733A7AE-69AC-462F-BFD7-A38EE15BF115}"/>
                    </a:ext>
                  </a:extLst>
                </p:cNvPr>
                <p:cNvGrpSpPr/>
                <p:nvPr/>
              </p:nvGrpSpPr>
              <p:grpSpPr>
                <a:xfrm>
                  <a:off x="3194050" y="1743075"/>
                  <a:ext cx="3580406" cy="3230563"/>
                  <a:chOff x="3194050" y="1743075"/>
                  <a:chExt cx="3580406" cy="3230563"/>
                </a:xfrm>
              </p:grpSpPr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BFE5003B-4408-44F1-A1AF-A030F4504DA6}"/>
                      </a:ext>
                    </a:extLst>
                  </p:cNvPr>
                  <p:cNvSpPr/>
                  <p:nvPr/>
                </p:nvSpPr>
                <p:spPr>
                  <a:xfrm>
                    <a:off x="3194050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C0226FEE-A821-453F-8DAE-4318393FE2AD}"/>
                      </a:ext>
                    </a:extLst>
                  </p:cNvPr>
                  <p:cNvSpPr/>
                  <p:nvPr/>
                </p:nvSpPr>
                <p:spPr>
                  <a:xfrm>
                    <a:off x="4219094" y="174942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E76AE355-7BFE-4F33-8A5E-DD0B325F8393}"/>
                      </a:ext>
                    </a:extLst>
                  </p:cNvPr>
                  <p:cNvSpPr/>
                  <p:nvPr/>
                </p:nvSpPr>
                <p:spPr>
                  <a:xfrm>
                    <a:off x="5252524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9560F980-BC08-4660-904A-529CAD07B0CB}"/>
                      </a:ext>
                    </a:extLst>
                  </p:cNvPr>
                  <p:cNvSpPr/>
                  <p:nvPr/>
                </p:nvSpPr>
                <p:spPr>
                  <a:xfrm>
                    <a:off x="6277568" y="1748216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</p:grpSp>
          </p:grp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407D485-68E1-4900-B19E-33A9FBF35F12}"/>
                  </a:ext>
                </a:extLst>
              </p:cNvPr>
              <p:cNvSpPr txBox="1"/>
              <p:nvPr/>
            </p:nvSpPr>
            <p:spPr>
              <a:xfrm>
                <a:off x="3480146" y="1139403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①</a:t>
                </a:r>
                <a:endParaRPr lang="ja-JP" altLang="en-US" sz="1400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776C834-0723-4A8C-B465-382AE394A722}"/>
                  </a:ext>
                </a:extLst>
              </p:cNvPr>
              <p:cNvSpPr txBox="1"/>
              <p:nvPr/>
            </p:nvSpPr>
            <p:spPr>
              <a:xfrm>
                <a:off x="4298023" y="2461020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➁</a:t>
                </a:r>
                <a:endParaRPr lang="ja-JP" altLang="en-US" sz="1400" b="1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0171418-2914-4553-8137-DF1502919311}"/>
                  </a:ext>
                </a:extLst>
              </p:cNvPr>
              <p:cNvSpPr txBox="1"/>
              <p:nvPr/>
            </p:nvSpPr>
            <p:spPr>
              <a:xfrm>
                <a:off x="4448185" y="1132212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③</a:t>
                </a:r>
                <a:endParaRPr lang="ja-JP" altLang="en-US" sz="1400" dirty="0"/>
              </a:p>
            </p:txBody>
          </p: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0BD66FE1-8D0D-4DD8-8B6A-6E84A17F0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9365" y="1194690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CDA40951-C90E-4354-BA9C-914AE8134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5594" y="2532989"/>
                <a:ext cx="3240" cy="15954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88797FB5-859E-48F8-A313-0897A7386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2258" y="1180835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CCFF9616-A9AC-47D7-860D-C79F3F8367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0809" y="2532989"/>
                <a:ext cx="7442" cy="157061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3064604" y="2682187"/>
              <a:ext cx="749390" cy="10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119864" y="2630859"/>
              <a:ext cx="830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/>
                <a:t>Time[sec]</a:t>
              </a:r>
              <a:endParaRPr kumimoji="1" lang="ja-JP" altLang="en-US" sz="1100" b="1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521175" y="881145"/>
            <a:ext cx="2881554" cy="2787334"/>
            <a:chOff x="4636618" y="909265"/>
            <a:chExt cx="2112814" cy="1972503"/>
          </a:xfrm>
        </p:grpSpPr>
        <p:grpSp>
          <p:nvGrpSpPr>
            <p:cNvPr id="31" name="グループ化 30"/>
            <p:cNvGrpSpPr>
              <a:grpSpLocks/>
            </p:cNvGrpSpPr>
            <p:nvPr/>
          </p:nvGrpSpPr>
          <p:grpSpPr>
            <a:xfrm>
              <a:off x="4636618" y="909265"/>
              <a:ext cx="2112814" cy="1872000"/>
              <a:chOff x="6300464" y="1029305"/>
              <a:chExt cx="2492716" cy="1868816"/>
            </a:xfrm>
          </p:grpSpPr>
          <p:pic>
            <p:nvPicPr>
              <p:cNvPr id="34" name="図 33" descr="ダイアグラム&#10;&#10;自動的に生成された説明">
                <a:extLst>
                  <a:ext uri="{FF2B5EF4-FFF2-40B4-BE49-F238E27FC236}">
                    <a16:creationId xmlns:a16="http://schemas.microsoft.com/office/drawing/2014/main" id="{3FD1E706-F4F2-41F8-8CD7-E0BDBC145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464" y="1029305"/>
                <a:ext cx="2492716" cy="1868816"/>
              </a:xfrm>
              <a:prstGeom prst="rect">
                <a:avLst/>
              </a:prstGeom>
            </p:spPr>
          </p:pic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2C7237AE-B6F2-4CE3-96F3-1071961D974D}"/>
                  </a:ext>
                </a:extLst>
              </p:cNvPr>
              <p:cNvGrpSpPr/>
              <p:nvPr/>
            </p:nvGrpSpPr>
            <p:grpSpPr>
              <a:xfrm>
                <a:off x="6633567" y="1119919"/>
                <a:ext cx="1870575" cy="1646790"/>
                <a:chOff x="6633567" y="1119919"/>
                <a:chExt cx="1870575" cy="1646790"/>
              </a:xfrm>
            </p:grpSpPr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C5C1366-E51F-4595-81B6-53DF39F05FC2}"/>
                    </a:ext>
                  </a:extLst>
                </p:cNvPr>
                <p:cNvSpPr txBox="1"/>
                <p:nvPr/>
              </p:nvSpPr>
              <p:spPr>
                <a:xfrm>
                  <a:off x="6660078" y="1130944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①</a:t>
                  </a:r>
                  <a:endParaRPr lang="ja-JP" altLang="en-US" sz="1400" dirty="0"/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659C3A82-0495-446F-B3E8-74AE8DB17B91}"/>
                    </a:ext>
                  </a:extLst>
                </p:cNvPr>
                <p:cNvSpPr txBox="1"/>
                <p:nvPr/>
              </p:nvSpPr>
              <p:spPr>
                <a:xfrm>
                  <a:off x="7127213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➁</a:t>
                  </a:r>
                  <a:endParaRPr lang="ja-JP" altLang="en-US" sz="1400" b="1" dirty="0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34DDB28-5930-4D6C-960A-BB15B32AA694}"/>
                    </a:ext>
                  </a:extLst>
                </p:cNvPr>
                <p:cNvSpPr txBox="1"/>
                <p:nvPr/>
              </p:nvSpPr>
              <p:spPr>
                <a:xfrm>
                  <a:off x="7611010" y="1119919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③</a:t>
                  </a:r>
                  <a:endParaRPr lang="ja-JP" altLang="en-US" sz="1400" dirty="0"/>
                </a:p>
              </p:txBody>
            </p: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2BC73D4-4A39-4978-AF96-CDDAE0189FCB}"/>
                    </a:ext>
                  </a:extLst>
                </p:cNvPr>
                <p:cNvSpPr txBox="1"/>
                <p:nvPr/>
              </p:nvSpPr>
              <p:spPr>
                <a:xfrm>
                  <a:off x="8099627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④</a:t>
                  </a:r>
                  <a:endParaRPr lang="ja-JP" altLang="en-US" sz="1400" dirty="0"/>
                </a:p>
              </p:txBody>
            </p: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B0B49C81-1262-410C-BBC1-651D43F00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3567" y="118083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2F0F23EA-9529-4718-A9AF-0D056FDFF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9920" y="1160053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矢印コネクタ 41">
                  <a:extLst>
                    <a:ext uri="{FF2B5EF4-FFF2-40B4-BE49-F238E27FC236}">
                      <a16:creationId xmlns:a16="http://schemas.microsoft.com/office/drawing/2014/main" id="{F3EAC7C5-5D00-4653-A714-928504B5A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1548" y="2521270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矢印コネクタ 42">
                  <a:extLst>
                    <a:ext uri="{FF2B5EF4-FFF2-40B4-BE49-F238E27FC236}">
                      <a16:creationId xmlns:a16="http://schemas.microsoft.com/office/drawing/2014/main" id="{28E48762-AC96-44CC-B24A-F16BC6451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4051" y="250741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5363335" y="2662015"/>
              <a:ext cx="749390" cy="81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368955" y="2620158"/>
              <a:ext cx="916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/>
                <a:t>Time[sec]</a:t>
              </a:r>
              <a:endParaRPr kumimoji="1" lang="ja-JP" altLang="en-US" sz="1100" b="1" dirty="0"/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6477687" y="35799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 smtClean="0"/>
              <a:t>波形の結合</a:t>
            </a:r>
            <a:endParaRPr kumimoji="1" lang="ja-JP" altLang="en-US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1767205" y="35799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 smtClean="0"/>
              <a:t>波形の分離</a:t>
            </a:r>
            <a:endParaRPr kumimoji="1" lang="ja-JP" altLang="en-US" b="1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>
            <a:off x="4510608" y="2311738"/>
            <a:ext cx="46144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正方形/長方形 53"/>
              <p:cNvSpPr/>
              <p:nvPr/>
            </p:nvSpPr>
            <p:spPr>
              <a:xfrm>
                <a:off x="2477592" y="4883922"/>
                <a:ext cx="4538703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ja-JP" altLang="en-US" sz="1600" i="0">
                              <a:latin typeface="Cambria Math" panose="02040503050406030204" pitchFamily="18" charset="0"/>
                            </a:rPr>
                            <m:t>pull</m:t>
                          </m:r>
                        </m:sub>
                      </m:sSub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ja-JP" altLang="en-US" sz="16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 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ja-JP" altLang="en-US" sz="16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 i="1" smtClean="0">
                                  <a:solidFill>
                                    <a:srgbClr val="3B98B2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ja-JP" altLang="en-US" sz="1600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0" i="1" smtClean="0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1600" b="0" i="0" smtClean="0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ja-JP" altLang="en-US" sz="1600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92" y="4883922"/>
                <a:ext cx="4538703" cy="1202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267755" y="4114414"/>
            <a:ext cx="6857294" cy="566512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000" dirty="0" smtClean="0"/>
              <a:t> 立上り・立下りを区間ごとに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左右に反転</a:t>
            </a:r>
            <a:endParaRPr lang="en-US" altLang="ja-JP" sz="2000" dirty="0" smtClean="0">
              <a:solidFill>
                <a:srgbClr val="3B98B2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875082" y="2094388"/>
            <a:ext cx="46616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3004768" y="2094388"/>
            <a:ext cx="46616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BAB2E7-F2E8-4E30-B5B1-FBB7B62B137B}"/>
              </a:ext>
            </a:extLst>
          </p:cNvPr>
          <p:cNvSpPr txBox="1"/>
          <p:nvPr/>
        </p:nvSpPr>
        <p:spPr>
          <a:xfrm>
            <a:off x="3385781" y="2801768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④</a:t>
            </a:r>
            <a:endParaRPr lang="ja-JP" altLang="en-US" sz="14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407D485-68E1-4900-B19E-33A9FBF35F12}"/>
              </a:ext>
            </a:extLst>
          </p:cNvPr>
          <p:cNvSpPr txBox="1"/>
          <p:nvPr/>
        </p:nvSpPr>
        <p:spPr>
          <a:xfrm>
            <a:off x="7016294" y="5094685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①</a:t>
            </a:r>
            <a:endParaRPr lang="ja-JP" altLang="en-US" sz="1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776C834-0723-4A8C-B465-382AE394A722}"/>
              </a:ext>
            </a:extLst>
          </p:cNvPr>
          <p:cNvSpPr txBox="1"/>
          <p:nvPr/>
        </p:nvSpPr>
        <p:spPr>
          <a:xfrm>
            <a:off x="7016294" y="5590398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➁</a:t>
            </a:r>
            <a:endParaRPr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785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昨年までの波形の結合</a:t>
            </a:r>
            <a:r>
              <a:rPr lang="en-US" altLang="ja-JP" dirty="0" smtClean="0"/>
              <a:t>(</a:t>
            </a:r>
            <a:r>
              <a:rPr lang="ja-JP" altLang="en-US" dirty="0" smtClean="0"/>
              <a:t>立上り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038961" y="881145"/>
            <a:ext cx="2903952" cy="2692703"/>
            <a:chOff x="2383745" y="925943"/>
            <a:chExt cx="2112809" cy="1966526"/>
          </a:xfrm>
        </p:grpSpPr>
        <p:grpSp>
          <p:nvGrpSpPr>
            <p:cNvPr id="12" name="グループ化 11"/>
            <p:cNvGrpSpPr>
              <a:grpSpLocks/>
            </p:cNvGrpSpPr>
            <p:nvPr/>
          </p:nvGrpSpPr>
          <p:grpSpPr>
            <a:xfrm>
              <a:off x="2383745" y="925943"/>
              <a:ext cx="2112809" cy="1872000"/>
              <a:chOff x="3152587" y="1045189"/>
              <a:chExt cx="2542585" cy="190621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2288C0C-EADA-4645-81DF-CC3A0EF9DFEE}"/>
                  </a:ext>
                </a:extLst>
              </p:cNvPr>
              <p:cNvGrpSpPr/>
              <p:nvPr/>
            </p:nvGrpSpPr>
            <p:grpSpPr>
              <a:xfrm>
                <a:off x="3152587" y="1045189"/>
                <a:ext cx="2542585" cy="1906211"/>
                <a:chOff x="1970119" y="1429676"/>
                <a:chExt cx="5330031" cy="3996000"/>
              </a:xfrm>
            </p:grpSpPr>
            <p:pic>
              <p:nvPicPr>
                <p:cNvPr id="24" name="図 23" descr="グラフ, ヒストグラム&#10;&#10;自動的に生成された説明">
                  <a:extLst>
                    <a:ext uri="{FF2B5EF4-FFF2-40B4-BE49-F238E27FC236}">
                      <a16:creationId xmlns:a16="http://schemas.microsoft.com/office/drawing/2014/main" id="{B55E623D-1C8B-4123-BB6B-E66E52681A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0119" y="1429676"/>
                  <a:ext cx="5330031" cy="3996000"/>
                </a:xfrm>
                <a:prstGeom prst="rect">
                  <a:avLst/>
                </a:prstGeom>
              </p:spPr>
            </p:pic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A733A7AE-69AC-462F-BFD7-A38EE15BF115}"/>
                    </a:ext>
                  </a:extLst>
                </p:cNvPr>
                <p:cNvGrpSpPr/>
                <p:nvPr/>
              </p:nvGrpSpPr>
              <p:grpSpPr>
                <a:xfrm>
                  <a:off x="4219094" y="1743075"/>
                  <a:ext cx="2555362" cy="3230563"/>
                  <a:chOff x="4219094" y="1743075"/>
                  <a:chExt cx="2555362" cy="3230563"/>
                </a:xfrm>
              </p:grpSpPr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C0226FEE-A821-453F-8DAE-4318393FE2AD}"/>
                      </a:ext>
                    </a:extLst>
                  </p:cNvPr>
                  <p:cNvSpPr/>
                  <p:nvPr/>
                </p:nvSpPr>
                <p:spPr>
                  <a:xfrm>
                    <a:off x="4219094" y="174942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E76AE355-7BFE-4F33-8A5E-DD0B325F8393}"/>
                      </a:ext>
                    </a:extLst>
                  </p:cNvPr>
                  <p:cNvSpPr/>
                  <p:nvPr/>
                </p:nvSpPr>
                <p:spPr>
                  <a:xfrm>
                    <a:off x="5252524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9560F980-BC08-4660-904A-529CAD07B0CB}"/>
                      </a:ext>
                    </a:extLst>
                  </p:cNvPr>
                  <p:cNvSpPr/>
                  <p:nvPr/>
                </p:nvSpPr>
                <p:spPr>
                  <a:xfrm>
                    <a:off x="6277568" y="1748216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</p:grpSp>
          </p:grp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407D485-68E1-4900-B19E-33A9FBF35F12}"/>
                  </a:ext>
                </a:extLst>
              </p:cNvPr>
              <p:cNvSpPr txBox="1"/>
              <p:nvPr/>
            </p:nvSpPr>
            <p:spPr>
              <a:xfrm>
                <a:off x="3480146" y="1139403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①</a:t>
                </a:r>
                <a:endParaRPr lang="ja-JP" altLang="en-US" sz="1400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776C834-0723-4A8C-B465-382AE394A722}"/>
                  </a:ext>
                </a:extLst>
              </p:cNvPr>
              <p:cNvSpPr txBox="1"/>
              <p:nvPr/>
            </p:nvSpPr>
            <p:spPr>
              <a:xfrm>
                <a:off x="4298023" y="2461020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➁</a:t>
                </a:r>
                <a:endParaRPr lang="ja-JP" altLang="en-US" sz="1400" b="1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0171418-2914-4553-8137-DF1502919311}"/>
                  </a:ext>
                </a:extLst>
              </p:cNvPr>
              <p:cNvSpPr txBox="1"/>
              <p:nvPr/>
            </p:nvSpPr>
            <p:spPr>
              <a:xfrm>
                <a:off x="4448185" y="1132212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③</a:t>
                </a:r>
                <a:endParaRPr lang="ja-JP" altLang="en-US" sz="1400" dirty="0"/>
              </a:p>
            </p:txBody>
          </p: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0BD66FE1-8D0D-4DD8-8B6A-6E84A17F0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9365" y="1194690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CDA40951-C90E-4354-BA9C-914AE8134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5594" y="2532989"/>
                <a:ext cx="3240" cy="15954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88797FB5-859E-48F8-A313-0897A7386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2258" y="1180835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CCFF9616-A9AC-47D7-860D-C79F3F8367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0809" y="2532989"/>
                <a:ext cx="7442" cy="157061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3064604" y="2682187"/>
              <a:ext cx="749390" cy="10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119864" y="2630859"/>
              <a:ext cx="830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/>
                <a:t>Time[sec]</a:t>
              </a:r>
              <a:endParaRPr kumimoji="1" lang="ja-JP" altLang="en-US" sz="1100" b="1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521175" y="881145"/>
            <a:ext cx="2881554" cy="2787334"/>
            <a:chOff x="4636618" y="909265"/>
            <a:chExt cx="2112814" cy="1972503"/>
          </a:xfrm>
        </p:grpSpPr>
        <p:grpSp>
          <p:nvGrpSpPr>
            <p:cNvPr id="31" name="グループ化 30"/>
            <p:cNvGrpSpPr>
              <a:grpSpLocks/>
            </p:cNvGrpSpPr>
            <p:nvPr/>
          </p:nvGrpSpPr>
          <p:grpSpPr>
            <a:xfrm>
              <a:off x="4636618" y="909265"/>
              <a:ext cx="2112814" cy="1872000"/>
              <a:chOff x="6300464" y="1029305"/>
              <a:chExt cx="2492716" cy="1868816"/>
            </a:xfrm>
          </p:grpSpPr>
          <p:pic>
            <p:nvPicPr>
              <p:cNvPr id="34" name="図 33" descr="ダイアグラム&#10;&#10;自動的に生成された説明">
                <a:extLst>
                  <a:ext uri="{FF2B5EF4-FFF2-40B4-BE49-F238E27FC236}">
                    <a16:creationId xmlns:a16="http://schemas.microsoft.com/office/drawing/2014/main" id="{3FD1E706-F4F2-41F8-8CD7-E0BDBC145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464" y="1029305"/>
                <a:ext cx="2492716" cy="1868816"/>
              </a:xfrm>
              <a:prstGeom prst="rect">
                <a:avLst/>
              </a:prstGeom>
            </p:spPr>
          </p:pic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2C7237AE-B6F2-4CE3-96F3-1071961D974D}"/>
                  </a:ext>
                </a:extLst>
              </p:cNvPr>
              <p:cNvGrpSpPr/>
              <p:nvPr/>
            </p:nvGrpSpPr>
            <p:grpSpPr>
              <a:xfrm>
                <a:off x="6633567" y="1119919"/>
                <a:ext cx="1870575" cy="1646790"/>
                <a:chOff x="6633567" y="1119919"/>
                <a:chExt cx="1870575" cy="1646790"/>
              </a:xfrm>
            </p:grpSpPr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C5C1366-E51F-4595-81B6-53DF39F05FC2}"/>
                    </a:ext>
                  </a:extLst>
                </p:cNvPr>
                <p:cNvSpPr txBox="1"/>
                <p:nvPr/>
              </p:nvSpPr>
              <p:spPr>
                <a:xfrm>
                  <a:off x="6660078" y="1130944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①</a:t>
                  </a:r>
                  <a:endParaRPr lang="ja-JP" altLang="en-US" sz="1400" dirty="0"/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659C3A82-0495-446F-B3E8-74AE8DB17B91}"/>
                    </a:ext>
                  </a:extLst>
                </p:cNvPr>
                <p:cNvSpPr txBox="1"/>
                <p:nvPr/>
              </p:nvSpPr>
              <p:spPr>
                <a:xfrm>
                  <a:off x="7127213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➁</a:t>
                  </a:r>
                  <a:endParaRPr lang="ja-JP" altLang="en-US" sz="1400" b="1" dirty="0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34DDB28-5930-4D6C-960A-BB15B32AA694}"/>
                    </a:ext>
                  </a:extLst>
                </p:cNvPr>
                <p:cNvSpPr txBox="1"/>
                <p:nvPr/>
              </p:nvSpPr>
              <p:spPr>
                <a:xfrm>
                  <a:off x="7611010" y="1119919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③</a:t>
                  </a:r>
                  <a:endParaRPr lang="ja-JP" altLang="en-US" sz="1400" dirty="0"/>
                </a:p>
              </p:txBody>
            </p: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2BC73D4-4A39-4978-AF96-CDDAE0189FCB}"/>
                    </a:ext>
                  </a:extLst>
                </p:cNvPr>
                <p:cNvSpPr txBox="1"/>
                <p:nvPr/>
              </p:nvSpPr>
              <p:spPr>
                <a:xfrm>
                  <a:off x="8099627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④</a:t>
                  </a:r>
                  <a:endParaRPr lang="ja-JP" altLang="en-US" sz="1400" dirty="0"/>
                </a:p>
              </p:txBody>
            </p: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B0B49C81-1262-410C-BBC1-651D43F00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3567" y="118083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2F0F23EA-9529-4718-A9AF-0D056FDFF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9920" y="1160053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矢印コネクタ 41">
                  <a:extLst>
                    <a:ext uri="{FF2B5EF4-FFF2-40B4-BE49-F238E27FC236}">
                      <a16:creationId xmlns:a16="http://schemas.microsoft.com/office/drawing/2014/main" id="{F3EAC7C5-5D00-4653-A714-928504B5A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1548" y="2521270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矢印コネクタ 42">
                  <a:extLst>
                    <a:ext uri="{FF2B5EF4-FFF2-40B4-BE49-F238E27FC236}">
                      <a16:creationId xmlns:a16="http://schemas.microsoft.com/office/drawing/2014/main" id="{28E48762-AC96-44CC-B24A-F16BC6451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4051" y="250741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5363335" y="2662015"/>
              <a:ext cx="749390" cy="81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368955" y="2620158"/>
              <a:ext cx="916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/>
                <a:t>Time[sec]</a:t>
              </a:r>
              <a:endParaRPr kumimoji="1" lang="ja-JP" altLang="en-US" sz="1100" b="1" dirty="0"/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6477687" y="35799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 smtClean="0"/>
              <a:t>波形の結合</a:t>
            </a:r>
            <a:endParaRPr kumimoji="1" lang="ja-JP" altLang="en-US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1767205" y="35799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 smtClean="0"/>
              <a:t>波形の分離</a:t>
            </a:r>
            <a:endParaRPr kumimoji="1" lang="ja-JP" altLang="en-US" b="1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>
            <a:off x="4510608" y="2311738"/>
            <a:ext cx="46144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正方形/長方形 53"/>
              <p:cNvSpPr/>
              <p:nvPr/>
            </p:nvSpPr>
            <p:spPr>
              <a:xfrm>
                <a:off x="490248" y="5034872"/>
                <a:ext cx="4538703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ja-JP" altLang="en-US" sz="1600" i="0">
                              <a:latin typeface="Cambria Math" panose="02040503050406030204" pitchFamily="18" charset="0"/>
                            </a:rPr>
                            <m:t>pull</m:t>
                          </m:r>
                        </m:sub>
                      </m:sSub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ja-JP" altLang="en-US" sz="16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 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ja-JP" altLang="en-US" sz="16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 i="1" smtClean="0">
                                  <a:solidFill>
                                    <a:srgbClr val="3B98B2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ja-JP" altLang="en-US" sz="1600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0" i="1" smtClean="0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1600" b="0" i="0" smtClean="0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ja-JP" altLang="en-US" sz="1600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48" y="5034872"/>
                <a:ext cx="4538703" cy="1202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267755" y="4114414"/>
            <a:ext cx="6857294" cy="566512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000" dirty="0" smtClean="0"/>
              <a:t> 立上り・立下りを区間ごとに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左右に反転</a:t>
            </a:r>
            <a:endParaRPr lang="en-US" altLang="ja-JP" sz="2000" dirty="0" smtClean="0">
              <a:solidFill>
                <a:srgbClr val="3B98B2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875082" y="2094388"/>
            <a:ext cx="46616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3004768" y="2094388"/>
            <a:ext cx="46616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BAB2E7-F2E8-4E30-B5B1-FBB7B62B137B}"/>
              </a:ext>
            </a:extLst>
          </p:cNvPr>
          <p:cNvSpPr txBox="1"/>
          <p:nvPr/>
        </p:nvSpPr>
        <p:spPr>
          <a:xfrm>
            <a:off x="3385781" y="2801768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④</a:t>
            </a:r>
            <a:endParaRPr lang="ja-JP" altLang="en-US" sz="14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407D485-68E1-4900-B19E-33A9FBF35F12}"/>
              </a:ext>
            </a:extLst>
          </p:cNvPr>
          <p:cNvSpPr txBox="1"/>
          <p:nvPr/>
        </p:nvSpPr>
        <p:spPr>
          <a:xfrm>
            <a:off x="1686108" y="5018309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①</a:t>
            </a:r>
            <a:endParaRPr lang="ja-JP" altLang="en-US" sz="1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776C834-0723-4A8C-B465-382AE394A722}"/>
              </a:ext>
            </a:extLst>
          </p:cNvPr>
          <p:cNvSpPr txBox="1"/>
          <p:nvPr/>
        </p:nvSpPr>
        <p:spPr>
          <a:xfrm>
            <a:off x="1686107" y="5555129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➁</a:t>
            </a:r>
            <a:endParaRPr lang="ja-JP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5222191" y="5368627"/>
                <a:ext cx="3627924" cy="576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sz="1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ja-JP" altLang="en-US" sz="14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ja-JP" altLang="en-US" sz="1400" i="0">
                              <a:latin typeface="Cambria Math" panose="02040503050406030204" pitchFamily="18" charset="0"/>
                            </a:rPr>
                            <m:t>ost</m:t>
                          </m:r>
                          <m:r>
                            <a:rPr lang="ja-JP" altLang="en-US" sz="1400" i="0">
                              <a:latin typeface="Cambria Math" panose="02040503050406030204" pitchFamily="18" charset="0"/>
                            </a:rPr>
                            <m:t>,(</m:t>
                          </m:r>
                          <m:f>
                            <m:fPr>
                              <m:ctrlPr>
                                <a:rPr lang="en-US" altLang="ja-JP" sz="14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1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altLang="ja-JP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ja-JP" altLang="en-US" sz="1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ja-JP" altLang="en-US" sz="14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ja-JP" alt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ja-JP" altLang="en-US" sz="1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ja-JP" altLang="en-US" sz="1400" i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ja-JP" altLang="en-US" sz="1400" i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ja-JP" altLang="en-US" sz="1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ja-JP" altLang="en-US" sz="14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ja-JP" alt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ja-JP" sz="14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ja-JP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191" y="5368627"/>
                <a:ext cx="3627924" cy="576376"/>
              </a:xfrm>
              <a:prstGeom prst="rect">
                <a:avLst/>
              </a:prstGeom>
              <a:blipFill>
                <a:blip r:embed="rId5"/>
                <a:stretch>
                  <a:fillRect t="-184043" r="-21513" b="-268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41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実機での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902912" y="1218267"/>
            <a:ext cx="6932241" cy="379712"/>
          </a:xfrm>
        </p:spPr>
        <p:txBody>
          <a:bodyPr/>
          <a:lstStyle/>
          <a:p>
            <a:r>
              <a:rPr lang="ja-JP" altLang="en-US" dirty="0" smtClean="0"/>
              <a:t>昨年測定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902912" y="1597979"/>
            <a:ext cx="6932241" cy="870304"/>
          </a:xfrm>
        </p:spPr>
        <p:txBody>
          <a:bodyPr>
            <a:normAutofit/>
          </a:bodyPr>
          <a:lstStyle/>
          <a:p>
            <a:r>
              <a:rPr kumimoji="1" lang="ja-JP" altLang="en-US" sz="1600" dirty="0" smtClean="0"/>
              <a:t>✓</a:t>
            </a:r>
            <a:r>
              <a:rPr kumimoji="1" lang="en-US" altLang="ja-JP" sz="1600" dirty="0" err="1" smtClean="0"/>
              <a:t>classA</a:t>
            </a:r>
            <a:r>
              <a:rPr lang="ja-JP" altLang="en-US" sz="1600" dirty="0" smtClean="0"/>
              <a:t>アンプで測定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→ パワーアンプに焦点を絞る</a:t>
            </a:r>
            <a:endParaRPr kumimoji="1" lang="ja-JP" altLang="en-US" sz="1600" dirty="0"/>
          </a:p>
        </p:txBody>
      </p:sp>
      <p:sp>
        <p:nvSpPr>
          <p:cNvPr id="6" name="テキスト プレースホルダー 3"/>
          <p:cNvSpPr txBox="1">
            <a:spLocks/>
          </p:cNvSpPr>
          <p:nvPr/>
        </p:nvSpPr>
        <p:spPr>
          <a:xfrm>
            <a:off x="953712" y="2966385"/>
            <a:ext cx="6932241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今年測定</a:t>
            </a:r>
            <a:endParaRPr lang="ja-JP" altLang="en-US" dirty="0"/>
          </a:p>
        </p:txBody>
      </p:sp>
      <p:sp>
        <p:nvSpPr>
          <p:cNvPr id="7" name="テキスト プレースホルダー 4"/>
          <p:cNvSpPr txBox="1">
            <a:spLocks/>
          </p:cNvSpPr>
          <p:nvPr/>
        </p:nvSpPr>
        <p:spPr>
          <a:xfrm>
            <a:off x="953712" y="3346097"/>
            <a:ext cx="6932241" cy="1368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 smtClean="0"/>
              <a:t>✓異なる増幅方式のパワーアンプで比較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/>
              <a:t>✓</a:t>
            </a:r>
            <a:r>
              <a:rPr lang="en-US" altLang="ja-JP" sz="1600" dirty="0" smtClean="0"/>
              <a:t>class A , class B PP, class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D</a:t>
            </a:r>
            <a:br>
              <a:rPr lang="en-US" altLang="ja-JP" sz="1600" dirty="0" smtClean="0"/>
            </a:br>
            <a:r>
              <a:rPr lang="ja-JP" altLang="en-US" sz="1600" dirty="0" smtClean="0"/>
              <a:t>　→ 一般的に歪みが多いと言われる </a:t>
            </a:r>
            <a:r>
              <a:rPr lang="en-US" altLang="ja-JP" sz="1600" dirty="0" smtClean="0"/>
              <a:t>pp – </a:t>
            </a:r>
            <a:r>
              <a:rPr lang="ja-JP" altLang="en-US" sz="1600" dirty="0" smtClean="0"/>
              <a:t>デジタルアンプに注目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74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異なる周波数</a:t>
            </a:r>
            <a:r>
              <a:rPr lang="ja-JP" altLang="en-US" dirty="0"/>
              <a:t>での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902912" y="1218267"/>
            <a:ext cx="6932241" cy="379712"/>
          </a:xfrm>
        </p:spPr>
        <p:txBody>
          <a:bodyPr/>
          <a:lstStyle/>
          <a:p>
            <a:r>
              <a:rPr lang="ja-JP" altLang="en-US" dirty="0" smtClean="0"/>
              <a:t>昨年検証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902912" y="1597979"/>
            <a:ext cx="6932241" cy="870304"/>
          </a:xfrm>
        </p:spPr>
        <p:txBody>
          <a:bodyPr>
            <a:normAutofit/>
          </a:bodyPr>
          <a:lstStyle/>
          <a:p>
            <a:r>
              <a:rPr kumimoji="1" lang="ja-JP" altLang="en-US" sz="1600" dirty="0" smtClean="0"/>
              <a:t>✓</a:t>
            </a:r>
            <a:r>
              <a:rPr kumimoji="1" lang="en-US" altLang="ja-JP" sz="1600" dirty="0" smtClean="0"/>
              <a:t>100, 1K ,500K [Hz]</a:t>
            </a:r>
            <a:r>
              <a:rPr lang="ja-JP" altLang="en-US" sz="1600" dirty="0" smtClean="0"/>
              <a:t> で測定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→アルゴリズムの検証用</a:t>
            </a:r>
            <a:endParaRPr kumimoji="1" lang="ja-JP" altLang="en-US" sz="1600" dirty="0"/>
          </a:p>
        </p:txBody>
      </p:sp>
      <p:sp>
        <p:nvSpPr>
          <p:cNvPr id="6" name="テキスト プレースホルダー 3"/>
          <p:cNvSpPr txBox="1">
            <a:spLocks/>
          </p:cNvSpPr>
          <p:nvPr/>
        </p:nvSpPr>
        <p:spPr>
          <a:xfrm>
            <a:off x="953712" y="2966385"/>
            <a:ext cx="6932241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今年測定</a:t>
            </a:r>
            <a:endParaRPr lang="ja-JP" altLang="en-US" dirty="0"/>
          </a:p>
        </p:txBody>
      </p:sp>
      <p:sp>
        <p:nvSpPr>
          <p:cNvPr id="7" name="テキスト プレースホルダー 4"/>
          <p:cNvSpPr txBox="1">
            <a:spLocks/>
          </p:cNvSpPr>
          <p:nvPr/>
        </p:nvSpPr>
        <p:spPr>
          <a:xfrm>
            <a:off x="953712" y="3346096"/>
            <a:ext cx="6932241" cy="1966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 smtClean="0"/>
              <a:t>✓</a:t>
            </a:r>
            <a:r>
              <a:rPr lang="en-US" altLang="ja-JP" sz="1600" dirty="0" smtClean="0"/>
              <a:t>10 – 22k[Hz]</a:t>
            </a:r>
            <a:r>
              <a:rPr lang="ja-JP" altLang="en-US" sz="1600" dirty="0" smtClean="0"/>
              <a:t>で測定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→ 仕様書の</a:t>
            </a:r>
            <a:r>
              <a:rPr lang="ja-JP" altLang="en-US" sz="1600" dirty="0" smtClean="0">
                <a:solidFill>
                  <a:srgbClr val="3B98B2"/>
                </a:solidFill>
              </a:rPr>
              <a:t>周波数特性</a:t>
            </a:r>
            <a:r>
              <a:rPr lang="ja-JP" altLang="en-US" sz="1600" dirty="0" smtClean="0"/>
              <a:t>をイメージ</a:t>
            </a:r>
            <a:endParaRPr lang="en-US" altLang="ja-JP" sz="1600" dirty="0"/>
          </a:p>
          <a:p>
            <a:r>
              <a:rPr lang="ja-JP" altLang="en-US" sz="1600" dirty="0" smtClean="0"/>
              <a:t>✓立上り・立上り波形での周波数特性を測定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→ </a:t>
            </a:r>
            <a:r>
              <a:rPr lang="en-US" altLang="ja-JP" sz="1600" dirty="0" smtClean="0">
                <a:solidFill>
                  <a:srgbClr val="3B98B2"/>
                </a:solidFill>
              </a:rPr>
              <a:t>10</a:t>
            </a:r>
            <a:r>
              <a:rPr lang="ja-JP" altLang="en-US" sz="1600" dirty="0">
                <a:solidFill>
                  <a:srgbClr val="3B98B2"/>
                </a:solidFill>
              </a:rPr>
              <a:t> </a:t>
            </a:r>
            <a:r>
              <a:rPr lang="en-US" altLang="ja-JP" sz="1600" dirty="0" smtClean="0">
                <a:solidFill>
                  <a:srgbClr val="3B98B2"/>
                </a:solidFill>
              </a:rPr>
              <a:t>– 22k[Hz] </a:t>
            </a:r>
            <a:r>
              <a:rPr lang="ja-JP" altLang="en-US" sz="1600" dirty="0" err="1" smtClean="0"/>
              <a:t>での</a:t>
            </a:r>
            <a:r>
              <a:rPr lang="ja-JP" altLang="en-US" sz="1600" dirty="0" smtClean="0"/>
              <a:t>単一余弦波を</a:t>
            </a:r>
            <a:r>
              <a:rPr lang="en-US" altLang="ja-JP" sz="1600" dirty="0" smtClean="0">
                <a:solidFill>
                  <a:srgbClr val="3B98B2"/>
                </a:solidFill>
              </a:rPr>
              <a:t>10 </a:t>
            </a:r>
            <a:r>
              <a:rPr lang="ja-JP" altLang="en-US" sz="1600" dirty="0" smtClean="0">
                <a:solidFill>
                  <a:srgbClr val="3B98B2"/>
                </a:solidFill>
              </a:rPr>
              <a:t>㎐</a:t>
            </a:r>
            <a:r>
              <a:rPr lang="ja-JP" altLang="en-US" sz="1600" dirty="0" smtClean="0"/>
              <a:t> 間隔で測定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→</a:t>
            </a:r>
            <a:r>
              <a:rPr lang="en-US" altLang="ja-JP" sz="1600" dirty="0" smtClean="0"/>
              <a:t>sweep</a:t>
            </a:r>
            <a:r>
              <a:rPr lang="ja-JP" altLang="en-US" sz="1600" dirty="0" smtClean="0"/>
              <a:t>信号での測定はできないため、各波形を</a:t>
            </a:r>
            <a:r>
              <a:rPr lang="ja-JP" altLang="en-US" sz="1600" dirty="0" smtClean="0">
                <a:solidFill>
                  <a:srgbClr val="3B98B2"/>
                </a:solidFill>
              </a:rPr>
              <a:t>重ねて周波特性を表現</a:t>
            </a:r>
            <a:endParaRPr lang="en-US" altLang="ja-JP" sz="1600" dirty="0" smtClean="0">
              <a:solidFill>
                <a:srgbClr val="3B98B2"/>
              </a:solidFill>
            </a:endParaRPr>
          </a:p>
          <a:p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575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633971" y="710267"/>
            <a:ext cx="7768947" cy="379712"/>
          </a:xfrm>
        </p:spPr>
        <p:txBody>
          <a:bodyPr/>
          <a:lstStyle/>
          <a:p>
            <a:r>
              <a:rPr lang="ja-JP" altLang="en-US" dirty="0" smtClean="0"/>
              <a:t>今回やったこと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33971" y="1089978"/>
            <a:ext cx="7768947" cy="1288149"/>
          </a:xfrm>
        </p:spPr>
        <p:txBody>
          <a:bodyPr/>
          <a:lstStyle/>
          <a:p>
            <a:r>
              <a:rPr kumimoji="1" lang="ja-JP" altLang="en-US" dirty="0" smtClean="0"/>
              <a:t>✓</a:t>
            </a:r>
            <a:r>
              <a:rPr kumimoji="1" lang="en-US" altLang="ja-JP" dirty="0" smtClean="0"/>
              <a:t>M1</a:t>
            </a:r>
            <a:r>
              <a:rPr lang="ja-JP" altLang="en-US" dirty="0" smtClean="0"/>
              <a:t>時点での進捗整理</a:t>
            </a:r>
            <a:endParaRPr kumimoji="1" lang="en-US" altLang="ja-JP" dirty="0" smtClean="0"/>
          </a:p>
          <a:p>
            <a:r>
              <a:rPr kumimoji="1" lang="ja-JP" altLang="en-US" dirty="0" smtClean="0"/>
              <a:t>✓研究指導計画書の作成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613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M2</a:t>
            </a:r>
            <a:r>
              <a:rPr lang="ja-JP" altLang="en-US" dirty="0" smtClean="0"/>
              <a:t>に取り組みたいこと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598111" y="1095953"/>
            <a:ext cx="7613560" cy="1599435"/>
          </a:xfrm>
        </p:spPr>
        <p:txBody>
          <a:bodyPr>
            <a:normAutofit/>
          </a:bodyPr>
          <a:lstStyle/>
          <a:p>
            <a:r>
              <a:rPr kumimoji="1" lang="ja-JP" altLang="en-US" sz="1800" dirty="0" smtClean="0"/>
              <a:t>✓ 新規提案手法の検証</a:t>
            </a:r>
            <a:endParaRPr lang="en-US" altLang="ja-JP" sz="1800" dirty="0"/>
          </a:p>
          <a:p>
            <a:r>
              <a:rPr lang="ja-JP" altLang="en-US" sz="1800" dirty="0" smtClean="0"/>
              <a:t>✓ 実機での検証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✓ 周波数ごとの検証</a:t>
            </a:r>
            <a:endParaRPr kumimoji="1"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4646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r>
              <a:rPr lang="ja-JP" altLang="en-US" dirty="0"/>
              <a:t>・</a:t>
            </a:r>
            <a:r>
              <a:rPr lang="ja-JP" altLang="en-US" dirty="0" smtClean="0"/>
              <a:t>目的の確認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8993" y="4147502"/>
            <a:ext cx="7968489" cy="1651956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✓波形の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歪み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周波数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領域の概形</a:t>
            </a:r>
            <a:r>
              <a:rPr kumimoji="1" lang="en-US" altLang="ja-JP" sz="2000" dirty="0" smtClean="0">
                <a:solidFill>
                  <a:srgbClr val="3B98B2"/>
                </a:solidFill>
              </a:rPr>
              <a:t>, 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入力に対する総量</a:t>
            </a:r>
            <a:r>
              <a:rPr kumimoji="1" lang="ja-JP" altLang="en-US" sz="2000" dirty="0" smtClean="0"/>
              <a:t>（</a:t>
            </a:r>
            <a:r>
              <a:rPr kumimoji="1" lang="en-US" altLang="ja-JP" sz="2000" dirty="0" smtClean="0">
                <a:solidFill>
                  <a:srgbClr val="3B98B2"/>
                </a:solidFill>
              </a:rPr>
              <a:t>THD</a:t>
            </a:r>
            <a:r>
              <a:rPr kumimoji="1" lang="ja-JP" altLang="en-US" sz="2000" dirty="0" smtClean="0"/>
              <a:t>）</a:t>
            </a:r>
            <a:r>
              <a:rPr lang="ja-JP" altLang="en-US" sz="2000" dirty="0" smtClean="0"/>
              <a:t>で確認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✓ </a:t>
            </a:r>
            <a:r>
              <a:rPr lang="ja-JP" altLang="en-US" sz="2000" dirty="0" smtClean="0"/>
              <a:t>音響機器の仕様書に載る指標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　→ 周波数</a:t>
            </a:r>
            <a:r>
              <a:rPr lang="en-US" altLang="ja-JP" sz="2000" dirty="0" smtClean="0"/>
              <a:t>: 1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kHz Gain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1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正弦波入力</a:t>
            </a:r>
            <a:endParaRPr lang="en-US" altLang="ja-JP" sz="2000" dirty="0" smtClean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BC381F8-A8FF-4A42-9C42-0D320EEF68DF}"/>
              </a:ext>
            </a:extLst>
          </p:cNvPr>
          <p:cNvSpPr/>
          <p:nvPr/>
        </p:nvSpPr>
        <p:spPr>
          <a:xfrm>
            <a:off x="615801" y="3843322"/>
            <a:ext cx="1483202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従来手法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1146845" y="1018801"/>
            <a:ext cx="2883798" cy="2585718"/>
            <a:chOff x="1048522" y="1011355"/>
            <a:chExt cx="2883798" cy="2585718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1048522" y="1011355"/>
              <a:ext cx="2883798" cy="2348071"/>
              <a:chOff x="1048522" y="1011355"/>
              <a:chExt cx="2883798" cy="2348071"/>
            </a:xfrm>
          </p:grpSpPr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2F0D8010-83EC-46E3-B1D7-B94787B396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679"/>
              <a:stretch/>
            </p:blipFill>
            <p:spPr>
              <a:xfrm>
                <a:off x="1048522" y="1418764"/>
                <a:ext cx="2878797" cy="1360713"/>
              </a:xfrm>
              <a:prstGeom prst="rect">
                <a:avLst/>
              </a:prstGeom>
            </p:spPr>
          </p:pic>
          <p:cxnSp>
            <p:nvCxnSpPr>
              <p:cNvPr id="7" name="直線コネクタ 6"/>
              <p:cNvCxnSpPr/>
              <p:nvPr/>
            </p:nvCxnSpPr>
            <p:spPr>
              <a:xfrm>
                <a:off x="1056809" y="1053644"/>
                <a:ext cx="218" cy="2305782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 flipH="1">
                <a:off x="3919480" y="1011355"/>
                <a:ext cx="12840" cy="234807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>
              <a:xfrm>
                <a:off x="1067354" y="3147392"/>
                <a:ext cx="2852126" cy="79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/>
            <p:cNvSpPr/>
            <p:nvPr/>
          </p:nvSpPr>
          <p:spPr>
            <a:xfrm>
              <a:off x="1765089" y="3089242"/>
              <a:ext cx="143340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FFT</a:t>
              </a:r>
              <a:r>
                <a:rPr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分析</a:t>
              </a:r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区間</a:t>
              </a:r>
              <a:endPara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53465" y="2208707"/>
            <a:ext cx="0" cy="488635"/>
          </a:xfrm>
          <a:prstGeom prst="straightConnector1">
            <a:avLst/>
          </a:prstGeom>
          <a:ln w="1016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F4E50FA-B07F-4DD7-82E0-88982E624E5C}"/>
              </a:ext>
            </a:extLst>
          </p:cNvPr>
          <p:cNvSpPr txBox="1"/>
          <p:nvPr/>
        </p:nvSpPr>
        <p:spPr>
          <a:xfrm>
            <a:off x="4277789" y="1714499"/>
            <a:ext cx="811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FFT</a:t>
            </a:r>
            <a:endParaRPr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5062520" y="711127"/>
            <a:ext cx="2959936" cy="2295150"/>
            <a:chOff x="5089621" y="772988"/>
            <a:chExt cx="2959936" cy="2295150"/>
          </a:xfrm>
        </p:grpSpPr>
        <p:pic>
          <p:nvPicPr>
            <p:cNvPr id="62" name="図 61" descr="グラフ, 棒グラフ, ヒストグラム&#10;&#10;自動的に生成された説明">
              <a:extLst>
                <a:ext uri="{FF2B5EF4-FFF2-40B4-BE49-F238E27FC236}">
                  <a16:creationId xmlns:a16="http://schemas.microsoft.com/office/drawing/2014/main" id="{F9B506D0-BCDA-4DF3-BC1E-1982E2774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621" y="848186"/>
              <a:ext cx="2959936" cy="22199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正方形/長方形 62"/>
                <p:cNvSpPr/>
                <p:nvPr/>
              </p:nvSpPr>
              <p:spPr>
                <a:xfrm>
                  <a:off x="5476770" y="772988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3" name="正方形/長方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770" y="772988"/>
                  <a:ext cx="42774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正方形/長方形 63"/>
                <p:cNvSpPr/>
                <p:nvPr/>
              </p:nvSpPr>
              <p:spPr>
                <a:xfrm>
                  <a:off x="5648558" y="1095386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4" name="正方形/長方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558" y="1095386"/>
                  <a:ext cx="42774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/>
                <p:cNvSpPr/>
                <p:nvPr/>
              </p:nvSpPr>
              <p:spPr>
                <a:xfrm>
                  <a:off x="5882185" y="1115408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5" name="正方形/長方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185" y="1115408"/>
                  <a:ext cx="4277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/>
                <p:cNvSpPr/>
                <p:nvPr/>
              </p:nvSpPr>
              <p:spPr>
                <a:xfrm>
                  <a:off x="6102764" y="1138894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764" y="1138894"/>
                  <a:ext cx="42774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正方形/長方形 66"/>
            <p:cNvSpPr/>
            <p:nvPr/>
          </p:nvSpPr>
          <p:spPr>
            <a:xfrm>
              <a:off x="6403200" y="117890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/>
                <a:t>‥‥</a:t>
              </a:r>
              <a:endParaRPr lang="ja-JP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5623687" y="2975553"/>
                <a:ext cx="3496983" cy="6226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100" b="1" i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ja-JP" altLang="en-US" sz="1100" b="1" i="0">
                          <a:latin typeface="Cambria Math" panose="02040503050406030204" pitchFamily="18" charset="0"/>
                        </a:rPr>
                        <m:t>𝐇𝐃</m:t>
                      </m:r>
                      <m:r>
                        <a:rPr lang="en-US" altLang="ja-JP" sz="11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1100" b="1" i="1">
                          <a:latin typeface="Cambria Math" panose="02040503050406030204" pitchFamily="18" charset="0"/>
                        </a:rPr>
                        <m:t>歪み</m:t>
                      </m:r>
                      <m:r>
                        <a:rPr lang="ja-JP" altLang="en-US" sz="1100" b="1" i="1" smtClean="0">
                          <a:latin typeface="Cambria Math" panose="02040503050406030204" pitchFamily="18" charset="0"/>
                        </a:rPr>
                        <m:t>率</m:t>
                      </m:r>
                      <m:r>
                        <a:rPr lang="en-US" altLang="ja-JP" sz="11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sz="11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en-US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ja-JP" altLang="en-US" sz="11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ja-JP" alt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ja-JP" altLang="en-US" sz="1100" b="1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[%]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87" y="2975553"/>
                <a:ext cx="3496983" cy="6226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1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r>
              <a:rPr lang="ja-JP" altLang="en-US" dirty="0"/>
              <a:t>・</a:t>
            </a:r>
            <a:r>
              <a:rPr lang="ja-JP" altLang="en-US" dirty="0" smtClean="0"/>
              <a:t>目的の確認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8993" y="4147502"/>
            <a:ext cx="7968489" cy="1556870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✓波形の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歪み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周波数領域の概形</a:t>
            </a:r>
            <a:r>
              <a:rPr kumimoji="1" lang="en-US" altLang="ja-JP" sz="2000" dirty="0" smtClean="0">
                <a:solidFill>
                  <a:srgbClr val="3B98B2"/>
                </a:solidFill>
              </a:rPr>
              <a:t>, 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入力に対する総量</a:t>
            </a:r>
            <a:r>
              <a:rPr kumimoji="1" lang="ja-JP" altLang="en-US" sz="2000" dirty="0" smtClean="0"/>
              <a:t>（</a:t>
            </a:r>
            <a:r>
              <a:rPr kumimoji="1" lang="en-US" altLang="ja-JP" sz="2000" dirty="0" smtClean="0">
                <a:solidFill>
                  <a:srgbClr val="3B98B2"/>
                </a:solidFill>
              </a:rPr>
              <a:t>THD</a:t>
            </a:r>
            <a:r>
              <a:rPr kumimoji="1" lang="ja-JP" altLang="en-US" sz="2000" dirty="0" smtClean="0"/>
              <a:t>）</a:t>
            </a:r>
            <a:r>
              <a:rPr lang="ja-JP" altLang="en-US" sz="2000" dirty="0" smtClean="0"/>
              <a:t>で確認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✓ </a:t>
            </a:r>
            <a:r>
              <a:rPr lang="ja-JP" altLang="en-US" sz="2000" dirty="0" smtClean="0"/>
              <a:t>音響機器の仕様書に載る指標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　→ 周波数</a:t>
            </a:r>
            <a:r>
              <a:rPr lang="en-US" altLang="ja-JP" sz="2000" dirty="0" smtClean="0"/>
              <a:t>: 1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kHz Gain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 正弦波入力</a:t>
            </a:r>
            <a:endParaRPr lang="en-US" altLang="ja-JP" sz="2000" dirty="0" smtClean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BC381F8-A8FF-4A42-9C42-0D320EEF68DF}"/>
              </a:ext>
            </a:extLst>
          </p:cNvPr>
          <p:cNvSpPr/>
          <p:nvPr/>
        </p:nvSpPr>
        <p:spPr>
          <a:xfrm>
            <a:off x="615801" y="3843322"/>
            <a:ext cx="1483202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従来手法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1146845" y="1018801"/>
            <a:ext cx="2883798" cy="2585718"/>
            <a:chOff x="1048522" y="1011355"/>
            <a:chExt cx="2883798" cy="2585718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1048522" y="1011355"/>
              <a:ext cx="2883798" cy="2348071"/>
              <a:chOff x="1048522" y="1011355"/>
              <a:chExt cx="2883798" cy="2348071"/>
            </a:xfrm>
          </p:grpSpPr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2F0D8010-83EC-46E3-B1D7-B94787B396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679"/>
              <a:stretch/>
            </p:blipFill>
            <p:spPr>
              <a:xfrm>
                <a:off x="1048522" y="1418764"/>
                <a:ext cx="2878797" cy="1360713"/>
              </a:xfrm>
              <a:prstGeom prst="rect">
                <a:avLst/>
              </a:prstGeom>
            </p:spPr>
          </p:pic>
          <p:cxnSp>
            <p:nvCxnSpPr>
              <p:cNvPr id="7" name="直線コネクタ 6"/>
              <p:cNvCxnSpPr/>
              <p:nvPr/>
            </p:nvCxnSpPr>
            <p:spPr>
              <a:xfrm>
                <a:off x="1056809" y="1053644"/>
                <a:ext cx="218" cy="2305782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 flipH="1">
                <a:off x="3919480" y="1011355"/>
                <a:ext cx="12840" cy="234807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>
              <a:xfrm>
                <a:off x="1067354" y="3147392"/>
                <a:ext cx="2852126" cy="79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/>
            <p:cNvSpPr/>
            <p:nvPr/>
          </p:nvSpPr>
          <p:spPr>
            <a:xfrm>
              <a:off x="1765089" y="3089242"/>
              <a:ext cx="143340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FFT</a:t>
              </a:r>
              <a:r>
                <a:rPr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分析</a:t>
              </a:r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区間</a:t>
              </a:r>
              <a:endPara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53465" y="2208707"/>
            <a:ext cx="0" cy="488635"/>
          </a:xfrm>
          <a:prstGeom prst="straightConnector1">
            <a:avLst/>
          </a:prstGeom>
          <a:ln w="1016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F4E50FA-B07F-4DD7-82E0-88982E624E5C}"/>
              </a:ext>
            </a:extLst>
          </p:cNvPr>
          <p:cNvSpPr txBox="1"/>
          <p:nvPr/>
        </p:nvSpPr>
        <p:spPr>
          <a:xfrm>
            <a:off x="4277789" y="1714499"/>
            <a:ext cx="811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FFT</a:t>
            </a:r>
            <a:endParaRPr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5062520" y="711127"/>
            <a:ext cx="2959936" cy="2295150"/>
            <a:chOff x="5089621" y="772988"/>
            <a:chExt cx="2959936" cy="2295150"/>
          </a:xfrm>
        </p:grpSpPr>
        <p:pic>
          <p:nvPicPr>
            <p:cNvPr id="62" name="図 61" descr="グラフ, 棒グラフ, ヒストグラム&#10;&#10;自動的に生成された説明">
              <a:extLst>
                <a:ext uri="{FF2B5EF4-FFF2-40B4-BE49-F238E27FC236}">
                  <a16:creationId xmlns:a16="http://schemas.microsoft.com/office/drawing/2014/main" id="{F9B506D0-BCDA-4DF3-BC1E-1982E2774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621" y="848186"/>
              <a:ext cx="2959936" cy="22199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正方形/長方形 62"/>
                <p:cNvSpPr/>
                <p:nvPr/>
              </p:nvSpPr>
              <p:spPr>
                <a:xfrm>
                  <a:off x="5476770" y="772988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3" name="正方形/長方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770" y="772988"/>
                  <a:ext cx="42774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正方形/長方形 63"/>
                <p:cNvSpPr/>
                <p:nvPr/>
              </p:nvSpPr>
              <p:spPr>
                <a:xfrm>
                  <a:off x="5648558" y="1095386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4" name="正方形/長方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558" y="1095386"/>
                  <a:ext cx="42774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/>
                <p:cNvSpPr/>
                <p:nvPr/>
              </p:nvSpPr>
              <p:spPr>
                <a:xfrm>
                  <a:off x="5882185" y="1115408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5" name="正方形/長方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185" y="1115408"/>
                  <a:ext cx="4277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/>
                <p:cNvSpPr/>
                <p:nvPr/>
              </p:nvSpPr>
              <p:spPr>
                <a:xfrm>
                  <a:off x="6102764" y="1138894"/>
                  <a:ext cx="427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1400" b="1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764" y="1138894"/>
                  <a:ext cx="42774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正方形/長方形 66"/>
            <p:cNvSpPr/>
            <p:nvPr/>
          </p:nvSpPr>
          <p:spPr>
            <a:xfrm>
              <a:off x="6403200" y="117890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/>
                <a:t>‥‥</a:t>
              </a:r>
              <a:endParaRPr lang="ja-JP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5623687" y="2975553"/>
                <a:ext cx="3496983" cy="6226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100" b="1" i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ja-JP" altLang="en-US" sz="1100" b="1" i="0">
                          <a:latin typeface="Cambria Math" panose="02040503050406030204" pitchFamily="18" charset="0"/>
                        </a:rPr>
                        <m:t>𝐇𝐃</m:t>
                      </m:r>
                      <m:r>
                        <a:rPr lang="en-US" altLang="ja-JP" sz="11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1100" b="1" i="1">
                          <a:latin typeface="Cambria Math" panose="02040503050406030204" pitchFamily="18" charset="0"/>
                        </a:rPr>
                        <m:t>歪み</m:t>
                      </m:r>
                      <m:r>
                        <a:rPr lang="ja-JP" altLang="en-US" sz="1100" b="1" i="1" smtClean="0">
                          <a:latin typeface="Cambria Math" panose="02040503050406030204" pitchFamily="18" charset="0"/>
                        </a:rPr>
                        <m:t>率</m:t>
                      </m:r>
                      <m:r>
                        <a:rPr lang="en-US" altLang="ja-JP" sz="11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sz="11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en-US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ja-JP" altLang="en-US" sz="11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ja-JP" alt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ja-JP" altLang="en-US" sz="11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ja-JP" altLang="en-US" sz="11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ja-JP" alt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ja-JP" altLang="en-US" sz="11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ja-JP" altLang="en-US" sz="1100" b="1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[%]</m:t>
                      </m:r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87" y="2975553"/>
                <a:ext cx="3496983" cy="6226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2302875" y="838103"/>
                <a:ext cx="1634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  <m:r>
                            <a:rPr lang="ja-JP" alt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75" y="838103"/>
                <a:ext cx="1634999" cy="369332"/>
              </a:xfrm>
              <a:prstGeom prst="rect">
                <a:avLst/>
              </a:prstGeom>
              <a:blipFill>
                <a:blip r:embed="rId11"/>
                <a:stretch>
                  <a:fillRect t="-119672" r="-30970" b="-183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1518832" y="5850425"/>
            <a:ext cx="6186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非線形関数 </a:t>
            </a:r>
            <a:r>
              <a:rPr lang="en-US" altLang="ja-JP" sz="28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ja-JP" sz="2800" b="1" dirty="0" smtClean="0">
                <a:solidFill>
                  <a:schemeClr val="accent2">
                    <a:lumMod val="75000"/>
                  </a:schemeClr>
                </a:solidFill>
              </a:rPr>
              <a:t>(x)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ja-JP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を概形から評価</a:t>
            </a:r>
            <a:r>
              <a:rPr lang="en-US" altLang="ja-JP" sz="2800" b="1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</a:rPr>
              <a:t> 確認</a:t>
            </a:r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ja-JP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r>
              <a:rPr lang="ja-JP" altLang="en-US" dirty="0"/>
              <a:t>・</a:t>
            </a:r>
            <a:r>
              <a:rPr lang="ja-JP" altLang="en-US" dirty="0" smtClean="0"/>
              <a:t>目的の確認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pSp>
        <p:nvGrpSpPr>
          <p:cNvPr id="57" name="グループ化 56"/>
          <p:cNvGrpSpPr/>
          <p:nvPr/>
        </p:nvGrpSpPr>
        <p:grpSpPr>
          <a:xfrm>
            <a:off x="1143082" y="1018801"/>
            <a:ext cx="3079441" cy="2585718"/>
            <a:chOff x="1044759" y="1011355"/>
            <a:chExt cx="3079441" cy="2585718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1044759" y="1011355"/>
              <a:ext cx="3079441" cy="2348071"/>
              <a:chOff x="1044759" y="1011355"/>
              <a:chExt cx="3079441" cy="2348071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1031F4C6-F6CE-43D3-A463-01F942CE05E5}"/>
                  </a:ext>
                </a:extLst>
              </p:cNvPr>
              <p:cNvGrpSpPr/>
              <p:nvPr/>
            </p:nvGrpSpPr>
            <p:grpSpPr>
              <a:xfrm>
                <a:off x="1044759" y="1415128"/>
                <a:ext cx="2882560" cy="1364350"/>
                <a:chOff x="2145203" y="1281697"/>
                <a:chExt cx="1640797" cy="776609"/>
              </a:xfrm>
            </p:grpSpPr>
            <p:pic>
              <p:nvPicPr>
                <p:cNvPr id="39" name="図 38">
                  <a:extLst>
                    <a:ext uri="{FF2B5EF4-FFF2-40B4-BE49-F238E27FC236}">
                      <a16:creationId xmlns:a16="http://schemas.microsoft.com/office/drawing/2014/main" id="{2F0D8010-83EC-46E3-B1D7-B94787B396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2679"/>
                <a:stretch/>
              </p:blipFill>
              <p:spPr>
                <a:xfrm>
                  <a:off x="2147345" y="1283767"/>
                  <a:ext cx="1638655" cy="774539"/>
                </a:xfrm>
                <a:prstGeom prst="rect">
                  <a:avLst/>
                </a:prstGeom>
              </p:spPr>
            </p:pic>
            <p:pic>
              <p:nvPicPr>
                <p:cNvPr id="41" name="図 40">
                  <a:extLst>
                    <a:ext uri="{FF2B5EF4-FFF2-40B4-BE49-F238E27FC236}">
                      <a16:creationId xmlns:a16="http://schemas.microsoft.com/office/drawing/2014/main" id="{77A4913A-38DB-4019-B4E3-C0CDC0B3A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145203" y="1283600"/>
                  <a:ext cx="425071" cy="768303"/>
                </a:xfrm>
                <a:prstGeom prst="rect">
                  <a:avLst/>
                </a:prstGeom>
              </p:spPr>
            </p:pic>
            <p:pic>
              <p:nvPicPr>
                <p:cNvPr id="42" name="図 41">
                  <a:extLst>
                    <a:ext uri="{FF2B5EF4-FFF2-40B4-BE49-F238E27FC236}">
                      <a16:creationId xmlns:a16="http://schemas.microsoft.com/office/drawing/2014/main" id="{E043695D-C24A-4224-B7D9-97954EC68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955805" y="1281697"/>
                  <a:ext cx="425071" cy="774545"/>
                </a:xfrm>
                <a:prstGeom prst="rect">
                  <a:avLst/>
                </a:prstGeom>
              </p:spPr>
            </p:pic>
          </p:grp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FBCF335-3C81-48D4-9F5E-214FC97FB029}"/>
                  </a:ext>
                </a:extLst>
              </p:cNvPr>
              <p:cNvSpPr txBox="1"/>
              <p:nvPr/>
            </p:nvSpPr>
            <p:spPr>
              <a:xfrm>
                <a:off x="1154823" y="1281295"/>
                <a:ext cx="938165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1600" b="1" dirty="0" smtClean="0">
                    <a:solidFill>
                      <a:srgbClr val="1C98AD"/>
                    </a:solidFill>
                  </a:rPr>
                  <a:t>立上り</a:t>
                </a:r>
                <a:endParaRPr lang="en-US" altLang="ja-JP" sz="1600" b="1" dirty="0">
                  <a:solidFill>
                    <a:srgbClr val="1C98AD"/>
                  </a:solidFill>
                </a:endParaRPr>
              </a:p>
            </p:txBody>
          </p:sp>
          <p:pic>
            <p:nvPicPr>
              <p:cNvPr id="44" name="図 43">
                <a:extLst>
                  <a:ext uri="{FF2B5EF4-FFF2-40B4-BE49-F238E27FC236}">
                    <a16:creationId xmlns:a16="http://schemas.microsoft.com/office/drawing/2014/main" id="{E7D47A53-F0F9-43AB-8F6F-0967DF0C47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71" t="40041" r="62849" b="39589"/>
              <a:stretch/>
            </p:blipFill>
            <p:spPr>
              <a:xfrm>
                <a:off x="1754562" y="1361925"/>
                <a:ext cx="734712" cy="1512000"/>
              </a:xfrm>
              <a:prstGeom prst="rect">
                <a:avLst/>
              </a:prstGeom>
            </p:spPr>
          </p:pic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0AA42CC0-F560-4D2E-A1FA-06BC4C121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71" t="40041" r="62849" b="39589"/>
              <a:stretch/>
            </p:blipFill>
            <p:spPr>
              <a:xfrm>
                <a:off x="3184986" y="1349225"/>
                <a:ext cx="734712" cy="1512000"/>
              </a:xfrm>
              <a:prstGeom prst="rect">
                <a:avLst/>
              </a:prstGeom>
            </p:spPr>
          </p:pic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E2766B9F-573C-4078-B36F-5C7FC8F51036}"/>
                  </a:ext>
                </a:extLst>
              </p:cNvPr>
              <p:cNvSpPr txBox="1"/>
              <p:nvPr/>
            </p:nvSpPr>
            <p:spPr>
              <a:xfrm>
                <a:off x="1927793" y="2437280"/>
                <a:ext cx="885809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1600" b="1" dirty="0" smtClean="0">
                    <a:solidFill>
                      <a:srgbClr val="BB5533"/>
                    </a:solidFill>
                  </a:rPr>
                  <a:t>立下り</a:t>
                </a:r>
                <a:endParaRPr lang="en-US" altLang="ja-JP" sz="1800" b="1" dirty="0">
                  <a:solidFill>
                    <a:srgbClr val="BB5533"/>
                  </a:solidFill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FBCF335-3C81-48D4-9F5E-214FC97FB029}"/>
                  </a:ext>
                </a:extLst>
              </p:cNvPr>
              <p:cNvSpPr txBox="1"/>
              <p:nvPr/>
            </p:nvSpPr>
            <p:spPr>
              <a:xfrm>
                <a:off x="2629481" y="1300219"/>
                <a:ext cx="938165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1600" b="1" dirty="0" smtClean="0">
                    <a:solidFill>
                      <a:srgbClr val="1C98AD"/>
                    </a:solidFill>
                  </a:rPr>
                  <a:t>立上り</a:t>
                </a:r>
                <a:endParaRPr lang="en-US" altLang="ja-JP" sz="1600" b="1" dirty="0">
                  <a:solidFill>
                    <a:srgbClr val="1C98AD"/>
                  </a:solidFill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2766B9F-573C-4078-B36F-5C7FC8F51036}"/>
                  </a:ext>
                </a:extLst>
              </p:cNvPr>
              <p:cNvSpPr txBox="1"/>
              <p:nvPr/>
            </p:nvSpPr>
            <p:spPr>
              <a:xfrm>
                <a:off x="3238391" y="2512975"/>
                <a:ext cx="885809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1600" b="1" dirty="0" smtClean="0">
                    <a:solidFill>
                      <a:srgbClr val="BB5533"/>
                    </a:solidFill>
                  </a:rPr>
                  <a:t>立下り</a:t>
                </a:r>
                <a:endParaRPr lang="en-US" altLang="ja-JP" sz="1800" b="1" dirty="0">
                  <a:solidFill>
                    <a:srgbClr val="BB5533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>
                <a:off x="1056809" y="1053644"/>
                <a:ext cx="218" cy="2305782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 flipH="1">
                <a:off x="3919480" y="1011355"/>
                <a:ext cx="12840" cy="234807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>
              <a:xfrm>
                <a:off x="1067354" y="3147392"/>
                <a:ext cx="2852126" cy="79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/>
            <p:cNvSpPr/>
            <p:nvPr/>
          </p:nvSpPr>
          <p:spPr>
            <a:xfrm>
              <a:off x="1765089" y="3089242"/>
              <a:ext cx="143340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FFT</a:t>
              </a:r>
              <a:r>
                <a:rPr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分析</a:t>
              </a:r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区間</a:t>
              </a:r>
              <a:endPara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53465" y="2208707"/>
            <a:ext cx="0" cy="488635"/>
          </a:xfrm>
          <a:prstGeom prst="straightConnector1">
            <a:avLst/>
          </a:prstGeom>
          <a:ln w="1016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F4E50FA-B07F-4DD7-82E0-88982E624E5C}"/>
              </a:ext>
            </a:extLst>
          </p:cNvPr>
          <p:cNvSpPr txBox="1"/>
          <p:nvPr/>
        </p:nvSpPr>
        <p:spPr>
          <a:xfrm>
            <a:off x="4277789" y="1714499"/>
            <a:ext cx="811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FFT</a:t>
            </a:r>
            <a:endParaRPr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17" y="618233"/>
            <a:ext cx="2144908" cy="160868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65" y="2309865"/>
            <a:ext cx="2098194" cy="15736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/>
              <p:cNvSpPr/>
              <p:nvPr/>
            </p:nvSpPr>
            <p:spPr>
              <a:xfrm>
                <a:off x="767552" y="661107"/>
                <a:ext cx="1634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rgbClr val="3B98B2"/>
                  </a:solidFill>
                </a:endParaRPr>
              </a:p>
            </p:txBody>
          </p:sp>
        </mc:Choice>
        <mc:Fallback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2" y="661107"/>
                <a:ext cx="1634999" cy="369332"/>
              </a:xfrm>
              <a:prstGeom prst="rect">
                <a:avLst/>
              </a:prstGeom>
              <a:blipFill>
                <a:blip r:embed="rId7"/>
                <a:stretch>
                  <a:fillRect t="-119672" r="-30970" b="-183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正方形/長方形 28"/>
              <p:cNvSpPr/>
              <p:nvPr/>
            </p:nvSpPr>
            <p:spPr>
              <a:xfrm>
                <a:off x="2305059" y="639659"/>
                <a:ext cx="164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  <m:r>
                            <a:rPr lang="ja-JP" alt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9" y="639659"/>
                <a:ext cx="1649426" cy="369332"/>
              </a:xfrm>
              <a:prstGeom prst="rect">
                <a:avLst/>
              </a:prstGeom>
              <a:blipFill>
                <a:blip r:embed="rId8"/>
                <a:stretch>
                  <a:fillRect t="-119672" r="-30627" b="-183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BCF335-3C81-48D4-9F5E-214FC97FB029}"/>
              </a:ext>
            </a:extLst>
          </p:cNvPr>
          <p:cNvSpPr txBox="1"/>
          <p:nvPr/>
        </p:nvSpPr>
        <p:spPr>
          <a:xfrm>
            <a:off x="5707288" y="2178020"/>
            <a:ext cx="938165" cy="342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200" b="1" dirty="0" smtClean="0">
                <a:solidFill>
                  <a:srgbClr val="1C98AD"/>
                </a:solidFill>
              </a:rPr>
              <a:t>立上り</a:t>
            </a:r>
            <a:endParaRPr lang="en-US" altLang="ja-JP" sz="1200" b="1" dirty="0">
              <a:solidFill>
                <a:srgbClr val="1C98AD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24853" y="3803036"/>
            <a:ext cx="723275" cy="384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b="1" dirty="0">
                <a:solidFill>
                  <a:srgbClr val="BB5533"/>
                </a:solidFill>
              </a:rPr>
              <a:t>立下り</a:t>
            </a:r>
            <a:endParaRPr lang="en-US" altLang="ja-JP" sz="1600" b="1" dirty="0">
              <a:solidFill>
                <a:srgbClr val="BB5533"/>
              </a:solidFill>
            </a:endParaRPr>
          </a:p>
        </p:txBody>
      </p:sp>
      <p:sp>
        <p:nvSpPr>
          <p:cNvPr id="36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8993" y="4147501"/>
            <a:ext cx="7826537" cy="1685533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✓ 立上り・立下りで非線形関数が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異なる</a:t>
            </a:r>
            <a:r>
              <a:rPr kumimoji="1" lang="ja-JP" altLang="en-US" sz="2000" dirty="0" smtClean="0"/>
              <a:t>と仮定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✓</a:t>
            </a:r>
            <a:r>
              <a:rPr kumimoji="1" lang="ja-JP" altLang="en-US" sz="2000" dirty="0" smtClean="0"/>
              <a:t>波形の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歪み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周波数領域</a:t>
            </a:r>
            <a:r>
              <a:rPr kumimoji="1" lang="ja-JP" altLang="en-US" sz="2000" dirty="0" smtClean="0"/>
              <a:t>で評価（</a:t>
            </a:r>
            <a:r>
              <a:rPr kumimoji="1" lang="en-US" altLang="ja-JP" sz="2000" dirty="0" smtClean="0">
                <a:solidFill>
                  <a:srgbClr val="3B98B2"/>
                </a:solidFill>
              </a:rPr>
              <a:t>THD</a:t>
            </a:r>
            <a:r>
              <a:rPr kumimoji="1" lang="ja-JP" altLang="en-US" sz="2000" dirty="0" smtClean="0"/>
              <a:t>）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/>
              <a:t>　</a:t>
            </a:r>
            <a:r>
              <a:rPr lang="ja-JP" altLang="en-US" sz="2000" dirty="0" smtClean="0"/>
              <a:t>→ 立上り・立下り区間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分けて</a:t>
            </a:r>
            <a:r>
              <a:rPr lang="ja-JP" altLang="en-US" sz="2000" dirty="0" smtClean="0">
                <a:solidFill>
                  <a:srgbClr val="3B98B2"/>
                </a:solidFill>
              </a:rPr>
              <a:t>波形</a:t>
            </a:r>
            <a:r>
              <a:rPr lang="ja-JP" altLang="en-US" sz="2000" dirty="0" smtClean="0">
                <a:solidFill>
                  <a:srgbClr val="3B98B2"/>
                </a:solidFill>
              </a:rPr>
              <a:t>全体を</a:t>
            </a:r>
            <a:r>
              <a:rPr lang="en-US" altLang="ja-JP" sz="2000" dirty="0" smtClean="0">
                <a:solidFill>
                  <a:srgbClr val="3B98B2"/>
                </a:solidFill>
              </a:rPr>
              <a:t>FFT</a:t>
            </a:r>
            <a:endParaRPr kumimoji="1" lang="ja-JP" altLang="en-US" sz="2000" dirty="0">
              <a:solidFill>
                <a:srgbClr val="3B98B2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BC381F8-A8FF-4A42-9C42-0D320EEF68DF}"/>
              </a:ext>
            </a:extLst>
          </p:cNvPr>
          <p:cNvSpPr/>
          <p:nvPr/>
        </p:nvSpPr>
        <p:spPr>
          <a:xfrm>
            <a:off x="615801" y="3843322"/>
            <a:ext cx="1483202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提案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手法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r>
              <a:rPr lang="ja-JP" altLang="en-US" dirty="0"/>
              <a:t>・</a:t>
            </a:r>
            <a:r>
              <a:rPr lang="ja-JP" altLang="en-US" dirty="0" smtClean="0"/>
              <a:t>目的の確認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8993" y="4147501"/>
            <a:ext cx="7826537" cy="1685533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✓ 立上り・立下りで非線形関数が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異なる</a:t>
            </a:r>
            <a:r>
              <a:rPr kumimoji="1" lang="ja-JP" altLang="en-US" sz="2000" dirty="0" smtClean="0"/>
              <a:t>と仮定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✓</a:t>
            </a:r>
            <a:r>
              <a:rPr kumimoji="1" lang="ja-JP" altLang="en-US" sz="2000" dirty="0" smtClean="0"/>
              <a:t>波形の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歪み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周波数領域</a:t>
            </a:r>
            <a:r>
              <a:rPr kumimoji="1" lang="ja-JP" altLang="en-US" sz="2000" dirty="0" smtClean="0"/>
              <a:t>で評価（</a:t>
            </a:r>
            <a:r>
              <a:rPr kumimoji="1" lang="en-US" altLang="ja-JP" sz="2000" dirty="0" smtClean="0">
                <a:solidFill>
                  <a:srgbClr val="3B98B2"/>
                </a:solidFill>
              </a:rPr>
              <a:t>THD</a:t>
            </a:r>
            <a:r>
              <a:rPr kumimoji="1" lang="ja-JP" altLang="en-US" sz="2000" dirty="0" smtClean="0"/>
              <a:t>）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/>
              <a:t>　</a:t>
            </a:r>
            <a:r>
              <a:rPr lang="ja-JP" altLang="en-US" sz="2000" dirty="0" smtClean="0"/>
              <a:t>→ 立上り・立下り区間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分けて</a:t>
            </a:r>
            <a:r>
              <a:rPr lang="ja-JP" altLang="en-US" sz="2000" dirty="0" smtClean="0">
                <a:solidFill>
                  <a:srgbClr val="3B98B2"/>
                </a:solidFill>
              </a:rPr>
              <a:t>波形</a:t>
            </a:r>
            <a:r>
              <a:rPr lang="ja-JP" altLang="en-US" sz="2000" dirty="0" smtClean="0">
                <a:solidFill>
                  <a:srgbClr val="3B98B2"/>
                </a:solidFill>
              </a:rPr>
              <a:t>全体を</a:t>
            </a:r>
            <a:r>
              <a:rPr lang="en-US" altLang="ja-JP" sz="2000" dirty="0" smtClean="0">
                <a:solidFill>
                  <a:srgbClr val="3B98B2"/>
                </a:solidFill>
              </a:rPr>
              <a:t>FFT</a:t>
            </a:r>
            <a:endParaRPr kumimoji="1" lang="ja-JP" altLang="en-US" sz="2000" dirty="0">
              <a:solidFill>
                <a:srgbClr val="3B98B2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BC381F8-A8FF-4A42-9C42-0D320EEF68DF}"/>
              </a:ext>
            </a:extLst>
          </p:cNvPr>
          <p:cNvSpPr/>
          <p:nvPr/>
        </p:nvSpPr>
        <p:spPr>
          <a:xfrm>
            <a:off x="615801" y="3843322"/>
            <a:ext cx="1483202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提案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手法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1143082" y="1018801"/>
            <a:ext cx="3079441" cy="2585718"/>
            <a:chOff x="1044759" y="1011355"/>
            <a:chExt cx="3079441" cy="2585718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1044759" y="1011355"/>
              <a:ext cx="3079441" cy="2348071"/>
              <a:chOff x="1044759" y="1011355"/>
              <a:chExt cx="3079441" cy="2348071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1031F4C6-F6CE-43D3-A463-01F942CE05E5}"/>
                  </a:ext>
                </a:extLst>
              </p:cNvPr>
              <p:cNvGrpSpPr/>
              <p:nvPr/>
            </p:nvGrpSpPr>
            <p:grpSpPr>
              <a:xfrm>
                <a:off x="1044759" y="1415128"/>
                <a:ext cx="2882560" cy="1364350"/>
                <a:chOff x="2145203" y="1281697"/>
                <a:chExt cx="1640797" cy="776609"/>
              </a:xfrm>
            </p:grpSpPr>
            <p:pic>
              <p:nvPicPr>
                <p:cNvPr id="39" name="図 38">
                  <a:extLst>
                    <a:ext uri="{FF2B5EF4-FFF2-40B4-BE49-F238E27FC236}">
                      <a16:creationId xmlns:a16="http://schemas.microsoft.com/office/drawing/2014/main" id="{2F0D8010-83EC-46E3-B1D7-B94787B396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2679"/>
                <a:stretch/>
              </p:blipFill>
              <p:spPr>
                <a:xfrm>
                  <a:off x="2147345" y="1283767"/>
                  <a:ext cx="1638655" cy="774539"/>
                </a:xfrm>
                <a:prstGeom prst="rect">
                  <a:avLst/>
                </a:prstGeom>
              </p:spPr>
            </p:pic>
            <p:pic>
              <p:nvPicPr>
                <p:cNvPr id="41" name="図 40">
                  <a:extLst>
                    <a:ext uri="{FF2B5EF4-FFF2-40B4-BE49-F238E27FC236}">
                      <a16:creationId xmlns:a16="http://schemas.microsoft.com/office/drawing/2014/main" id="{77A4913A-38DB-4019-B4E3-C0CDC0B3A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145203" y="1283600"/>
                  <a:ext cx="425071" cy="768303"/>
                </a:xfrm>
                <a:prstGeom prst="rect">
                  <a:avLst/>
                </a:prstGeom>
              </p:spPr>
            </p:pic>
            <p:pic>
              <p:nvPicPr>
                <p:cNvPr id="42" name="図 41">
                  <a:extLst>
                    <a:ext uri="{FF2B5EF4-FFF2-40B4-BE49-F238E27FC236}">
                      <a16:creationId xmlns:a16="http://schemas.microsoft.com/office/drawing/2014/main" id="{E043695D-C24A-4224-B7D9-97954EC68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955805" y="1281697"/>
                  <a:ext cx="425071" cy="774545"/>
                </a:xfrm>
                <a:prstGeom prst="rect">
                  <a:avLst/>
                </a:prstGeom>
              </p:spPr>
            </p:pic>
          </p:grp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FBCF335-3C81-48D4-9F5E-214FC97FB029}"/>
                  </a:ext>
                </a:extLst>
              </p:cNvPr>
              <p:cNvSpPr txBox="1"/>
              <p:nvPr/>
            </p:nvSpPr>
            <p:spPr>
              <a:xfrm>
                <a:off x="1154823" y="1281295"/>
                <a:ext cx="9381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1600" b="1" dirty="0" smtClean="0">
                    <a:solidFill>
                      <a:srgbClr val="1C98AD"/>
                    </a:solidFill>
                  </a:rPr>
                  <a:t>立下り</a:t>
                </a:r>
                <a:endParaRPr lang="en-US" altLang="ja-JP" sz="1600" b="1" dirty="0">
                  <a:solidFill>
                    <a:srgbClr val="1C98AD"/>
                  </a:solidFill>
                </a:endParaRPr>
              </a:p>
            </p:txBody>
          </p:sp>
          <p:pic>
            <p:nvPicPr>
              <p:cNvPr id="44" name="図 43">
                <a:extLst>
                  <a:ext uri="{FF2B5EF4-FFF2-40B4-BE49-F238E27FC236}">
                    <a16:creationId xmlns:a16="http://schemas.microsoft.com/office/drawing/2014/main" id="{E7D47A53-F0F9-43AB-8F6F-0967DF0C47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71" t="40041" r="62849" b="39589"/>
              <a:stretch/>
            </p:blipFill>
            <p:spPr>
              <a:xfrm>
                <a:off x="1754562" y="1361925"/>
                <a:ext cx="734712" cy="1512000"/>
              </a:xfrm>
              <a:prstGeom prst="rect">
                <a:avLst/>
              </a:prstGeom>
            </p:spPr>
          </p:pic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0AA42CC0-F560-4D2E-A1FA-06BC4C121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71" t="40041" r="62849" b="39589"/>
              <a:stretch/>
            </p:blipFill>
            <p:spPr>
              <a:xfrm>
                <a:off x="3184986" y="1349225"/>
                <a:ext cx="734712" cy="1512000"/>
              </a:xfrm>
              <a:prstGeom prst="rect">
                <a:avLst/>
              </a:prstGeom>
            </p:spPr>
          </p:pic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E2766B9F-573C-4078-B36F-5C7FC8F51036}"/>
                  </a:ext>
                </a:extLst>
              </p:cNvPr>
              <p:cNvSpPr txBox="1"/>
              <p:nvPr/>
            </p:nvSpPr>
            <p:spPr>
              <a:xfrm>
                <a:off x="1927793" y="2437280"/>
                <a:ext cx="8858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1600" b="1" dirty="0" smtClean="0">
                    <a:solidFill>
                      <a:srgbClr val="BB5533"/>
                    </a:solidFill>
                  </a:rPr>
                  <a:t>立上り</a:t>
                </a:r>
                <a:endParaRPr lang="en-US" altLang="ja-JP" sz="1800" b="1" dirty="0">
                  <a:solidFill>
                    <a:srgbClr val="BB5533"/>
                  </a:solidFill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FBCF335-3C81-48D4-9F5E-214FC97FB029}"/>
                  </a:ext>
                </a:extLst>
              </p:cNvPr>
              <p:cNvSpPr txBox="1"/>
              <p:nvPr/>
            </p:nvSpPr>
            <p:spPr>
              <a:xfrm>
                <a:off x="2629481" y="1300219"/>
                <a:ext cx="9381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1600" b="1" dirty="0" smtClean="0">
                    <a:solidFill>
                      <a:srgbClr val="1C98AD"/>
                    </a:solidFill>
                  </a:rPr>
                  <a:t>立下り</a:t>
                </a:r>
                <a:endParaRPr lang="en-US" altLang="ja-JP" sz="1600" b="1" dirty="0">
                  <a:solidFill>
                    <a:srgbClr val="1C98AD"/>
                  </a:solidFill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2766B9F-573C-4078-B36F-5C7FC8F51036}"/>
                  </a:ext>
                </a:extLst>
              </p:cNvPr>
              <p:cNvSpPr txBox="1"/>
              <p:nvPr/>
            </p:nvSpPr>
            <p:spPr>
              <a:xfrm>
                <a:off x="3238391" y="2512975"/>
                <a:ext cx="8858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1600" b="1" dirty="0" smtClean="0">
                    <a:solidFill>
                      <a:srgbClr val="BB5533"/>
                    </a:solidFill>
                  </a:rPr>
                  <a:t>立上り</a:t>
                </a:r>
                <a:endParaRPr lang="en-US" altLang="ja-JP" sz="1800" b="1" dirty="0">
                  <a:solidFill>
                    <a:srgbClr val="BB5533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>
                <a:off x="1056809" y="1053644"/>
                <a:ext cx="218" cy="2305782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 flipH="1">
                <a:off x="3919480" y="1011355"/>
                <a:ext cx="12840" cy="234807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>
              <a:xfrm>
                <a:off x="1067354" y="3147392"/>
                <a:ext cx="2852126" cy="79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/>
            <p:cNvSpPr/>
            <p:nvPr/>
          </p:nvSpPr>
          <p:spPr>
            <a:xfrm>
              <a:off x="1765089" y="3089242"/>
              <a:ext cx="143340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FFT</a:t>
              </a:r>
              <a:r>
                <a:rPr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分析</a:t>
              </a:r>
              <a:r>
                <a:rPr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区間</a:t>
              </a:r>
              <a:endPara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53465" y="2208707"/>
            <a:ext cx="0" cy="488635"/>
          </a:xfrm>
          <a:prstGeom prst="straightConnector1">
            <a:avLst/>
          </a:prstGeom>
          <a:ln w="1016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F4E50FA-B07F-4DD7-82E0-88982E624E5C}"/>
              </a:ext>
            </a:extLst>
          </p:cNvPr>
          <p:cNvSpPr txBox="1"/>
          <p:nvPr/>
        </p:nvSpPr>
        <p:spPr>
          <a:xfrm>
            <a:off x="4277789" y="1714499"/>
            <a:ext cx="811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FFT</a:t>
            </a:r>
            <a:endParaRPr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17" y="618233"/>
            <a:ext cx="2144908" cy="160868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65" y="2309865"/>
            <a:ext cx="2098194" cy="1573646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1227470" y="5958004"/>
            <a:ext cx="6912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非線形関数 </a:t>
            </a:r>
            <a:r>
              <a:rPr lang="en-US" altLang="ja-JP" sz="28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ja-JP" sz="2800" b="1" dirty="0" smtClean="0">
                <a:solidFill>
                  <a:schemeClr val="accent2">
                    <a:lumMod val="75000"/>
                  </a:schemeClr>
                </a:solidFill>
              </a:rPr>
              <a:t>(x) B(x)</a:t>
            </a:r>
            <a:r>
              <a:rPr lang="ja-JP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を概形から評価</a:t>
            </a:r>
            <a:r>
              <a:rPr lang="en-US" altLang="ja-JP" sz="2800" b="1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</a:rPr>
              <a:t> 確認</a:t>
            </a:r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ja-JP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767552" y="661107"/>
                <a:ext cx="1634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rgbClr val="3B98B2"/>
                  </a:solidFill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2" y="661107"/>
                <a:ext cx="1634999" cy="369332"/>
              </a:xfrm>
              <a:prstGeom prst="rect">
                <a:avLst/>
              </a:prstGeom>
              <a:blipFill>
                <a:blip r:embed="rId7"/>
                <a:stretch>
                  <a:fillRect t="-119672" r="-30970" b="-183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/>
              <p:cNvSpPr/>
              <p:nvPr/>
            </p:nvSpPr>
            <p:spPr>
              <a:xfrm>
                <a:off x="2394699" y="639659"/>
                <a:ext cx="164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  <m:r>
                            <a:rPr lang="ja-JP" alt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99" y="639659"/>
                <a:ext cx="1649426" cy="369332"/>
              </a:xfrm>
              <a:prstGeom prst="rect">
                <a:avLst/>
              </a:prstGeom>
              <a:blipFill>
                <a:blip r:embed="rId8"/>
                <a:stretch>
                  <a:fillRect t="-119672" r="-30741" b="-183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0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正方形/長方形 129"/>
          <p:cNvSpPr/>
          <p:nvPr/>
        </p:nvSpPr>
        <p:spPr>
          <a:xfrm>
            <a:off x="2209177" y="1004835"/>
            <a:ext cx="6824659" cy="2167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F9205D-6EC8-4851-B101-2111949C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3" y="117560"/>
            <a:ext cx="6835908" cy="566528"/>
          </a:xfrm>
        </p:spPr>
        <p:txBody>
          <a:bodyPr/>
          <a:lstStyle/>
          <a:p>
            <a:r>
              <a:rPr lang="ja-JP" altLang="en-US" smtClean="0"/>
              <a:t> </a:t>
            </a:r>
            <a:r>
              <a:rPr lang="ja-JP" altLang="en-US" dirty="0" smtClean="0"/>
              <a:t>立上り</a:t>
            </a:r>
            <a:r>
              <a:rPr lang="ja-JP" altLang="en-US" dirty="0"/>
              <a:t>・立下り独立周波数解析の原理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EA8BCC-7B7A-432A-8BFF-6925BDD26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2344375" y="1146923"/>
            <a:ext cx="2073203" cy="1935976"/>
            <a:chOff x="2383745" y="925943"/>
            <a:chExt cx="2112809" cy="1935976"/>
          </a:xfrm>
        </p:grpSpPr>
        <p:grpSp>
          <p:nvGrpSpPr>
            <p:cNvPr id="6" name="グループ化 5"/>
            <p:cNvGrpSpPr>
              <a:grpSpLocks/>
            </p:cNvGrpSpPr>
            <p:nvPr/>
          </p:nvGrpSpPr>
          <p:grpSpPr>
            <a:xfrm>
              <a:off x="2383745" y="925943"/>
              <a:ext cx="2112809" cy="1872000"/>
              <a:chOff x="3152587" y="1045189"/>
              <a:chExt cx="2542585" cy="1906211"/>
            </a:xfrm>
          </p:grpSpPr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32288C0C-EADA-4645-81DF-CC3A0EF9DFEE}"/>
                  </a:ext>
                </a:extLst>
              </p:cNvPr>
              <p:cNvGrpSpPr/>
              <p:nvPr/>
            </p:nvGrpSpPr>
            <p:grpSpPr>
              <a:xfrm>
                <a:off x="3152587" y="1045189"/>
                <a:ext cx="2542585" cy="1906211"/>
                <a:chOff x="1970119" y="1429676"/>
                <a:chExt cx="5330031" cy="3996000"/>
              </a:xfrm>
            </p:grpSpPr>
            <p:pic>
              <p:nvPicPr>
                <p:cNvPr id="19" name="図 18" descr="グラフ, ヒストグラム&#10;&#10;自動的に生成された説明">
                  <a:extLst>
                    <a:ext uri="{FF2B5EF4-FFF2-40B4-BE49-F238E27FC236}">
                      <a16:creationId xmlns:a16="http://schemas.microsoft.com/office/drawing/2014/main" id="{B55E623D-1C8B-4123-BB6B-E66E52681A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0119" y="1429676"/>
                  <a:ext cx="5330031" cy="3996000"/>
                </a:xfrm>
                <a:prstGeom prst="rect">
                  <a:avLst/>
                </a:prstGeom>
              </p:spPr>
            </p:pic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A733A7AE-69AC-462F-BFD7-A38EE15BF115}"/>
                    </a:ext>
                  </a:extLst>
                </p:cNvPr>
                <p:cNvGrpSpPr/>
                <p:nvPr/>
              </p:nvGrpSpPr>
              <p:grpSpPr>
                <a:xfrm>
                  <a:off x="3194050" y="1743075"/>
                  <a:ext cx="3580406" cy="3230563"/>
                  <a:chOff x="3194050" y="1743075"/>
                  <a:chExt cx="3580406" cy="3230563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BFE5003B-4408-44F1-A1AF-A030F4504DA6}"/>
                      </a:ext>
                    </a:extLst>
                  </p:cNvPr>
                  <p:cNvSpPr/>
                  <p:nvPr/>
                </p:nvSpPr>
                <p:spPr>
                  <a:xfrm>
                    <a:off x="3194050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C0226FEE-A821-453F-8DAE-4318393FE2AD}"/>
                      </a:ext>
                    </a:extLst>
                  </p:cNvPr>
                  <p:cNvSpPr/>
                  <p:nvPr/>
                </p:nvSpPr>
                <p:spPr>
                  <a:xfrm>
                    <a:off x="4219094" y="174942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E76AE355-7BFE-4F33-8A5E-DD0B325F8393}"/>
                      </a:ext>
                    </a:extLst>
                  </p:cNvPr>
                  <p:cNvSpPr/>
                  <p:nvPr/>
                </p:nvSpPr>
                <p:spPr>
                  <a:xfrm>
                    <a:off x="5252524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9560F980-BC08-4660-904A-529CAD07B0CB}"/>
                      </a:ext>
                    </a:extLst>
                  </p:cNvPr>
                  <p:cNvSpPr/>
                  <p:nvPr/>
                </p:nvSpPr>
                <p:spPr>
                  <a:xfrm>
                    <a:off x="6277568" y="1748216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</p:grpSp>
          </p:grp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407D485-68E1-4900-B19E-33A9FBF35F12}"/>
                  </a:ext>
                </a:extLst>
              </p:cNvPr>
              <p:cNvSpPr txBox="1"/>
              <p:nvPr/>
            </p:nvSpPr>
            <p:spPr>
              <a:xfrm>
                <a:off x="3480146" y="1139403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①</a:t>
                </a:r>
                <a:endParaRPr lang="ja-JP" altLang="en-US" sz="1400" dirty="0"/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776C834-0723-4A8C-B465-382AE394A722}"/>
                  </a:ext>
                </a:extLst>
              </p:cNvPr>
              <p:cNvSpPr txBox="1"/>
              <p:nvPr/>
            </p:nvSpPr>
            <p:spPr>
              <a:xfrm>
                <a:off x="3949807" y="1135012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➁</a:t>
                </a:r>
                <a:endParaRPr lang="ja-JP" altLang="en-US" sz="1400" b="1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0171418-2914-4553-8137-DF1502919311}"/>
                  </a:ext>
                </a:extLst>
              </p:cNvPr>
              <p:cNvSpPr txBox="1"/>
              <p:nvPr/>
            </p:nvSpPr>
            <p:spPr>
              <a:xfrm>
                <a:off x="4448185" y="1132212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③</a:t>
                </a:r>
                <a:endParaRPr lang="ja-JP" altLang="en-US" sz="1400" dirty="0"/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DBAB2E7-F2E8-4E30-B5B1-FBB7B62B137B}"/>
                  </a:ext>
                </a:extLst>
              </p:cNvPr>
              <p:cNvSpPr txBox="1"/>
              <p:nvPr/>
            </p:nvSpPr>
            <p:spPr>
              <a:xfrm>
                <a:off x="4962433" y="1141490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④</a:t>
                </a:r>
                <a:endParaRPr lang="ja-JP" altLang="en-US" sz="1400" dirty="0"/>
              </a:p>
            </p:txBody>
          </p: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0BD66FE1-8D0D-4DD8-8B6A-6E84A17F0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9365" y="1194690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CDA40951-C90E-4354-BA9C-914AE8134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4277" y="1180834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88797FB5-859E-48F8-A313-0897A7386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2258" y="1180835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CCFF9616-A9AC-47D7-860D-C79F3F8367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848" y="1201616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3064604" y="2682187"/>
              <a:ext cx="749390" cy="10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119864" y="2600309"/>
              <a:ext cx="830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/>
                <a:t>Time[sec]</a:t>
              </a:r>
              <a:endParaRPr kumimoji="1" lang="ja-JP" altLang="en-US" sz="1100" b="1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4743298" y="1130245"/>
            <a:ext cx="2039180" cy="1930213"/>
            <a:chOff x="4636618" y="909265"/>
            <a:chExt cx="2112814" cy="1930213"/>
          </a:xfrm>
        </p:grpSpPr>
        <p:grpSp>
          <p:nvGrpSpPr>
            <p:cNvPr id="7" name="グループ化 6"/>
            <p:cNvGrpSpPr>
              <a:grpSpLocks/>
            </p:cNvGrpSpPr>
            <p:nvPr/>
          </p:nvGrpSpPr>
          <p:grpSpPr>
            <a:xfrm>
              <a:off x="4636618" y="909265"/>
              <a:ext cx="2112814" cy="1872000"/>
              <a:chOff x="6300464" y="1029305"/>
              <a:chExt cx="2492716" cy="1868816"/>
            </a:xfrm>
          </p:grpSpPr>
          <p:pic>
            <p:nvPicPr>
              <p:cNvPr id="15" name="図 14" descr="ダイアグラム&#10;&#10;自動的に生成された説明">
                <a:extLst>
                  <a:ext uri="{FF2B5EF4-FFF2-40B4-BE49-F238E27FC236}">
                    <a16:creationId xmlns:a16="http://schemas.microsoft.com/office/drawing/2014/main" id="{3FD1E706-F4F2-41F8-8CD7-E0BDBC145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464" y="1029305"/>
                <a:ext cx="2492716" cy="1868816"/>
              </a:xfrm>
              <a:prstGeom prst="rect">
                <a:avLst/>
              </a:prstGeom>
            </p:spPr>
          </p:pic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2C7237AE-B6F2-4CE3-96F3-1071961D974D}"/>
                  </a:ext>
                </a:extLst>
              </p:cNvPr>
              <p:cNvGrpSpPr/>
              <p:nvPr/>
            </p:nvGrpSpPr>
            <p:grpSpPr>
              <a:xfrm>
                <a:off x="6633567" y="1119919"/>
                <a:ext cx="1870575" cy="1646790"/>
                <a:chOff x="6633567" y="1119919"/>
                <a:chExt cx="1870575" cy="1646790"/>
              </a:xfrm>
            </p:grpSpPr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4C5C1366-E51F-4595-81B6-53DF39F05FC2}"/>
                    </a:ext>
                  </a:extLst>
                </p:cNvPr>
                <p:cNvSpPr txBox="1"/>
                <p:nvPr/>
              </p:nvSpPr>
              <p:spPr>
                <a:xfrm>
                  <a:off x="6660078" y="1130944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①</a:t>
                  </a:r>
                  <a:endParaRPr lang="ja-JP" altLang="en-US" sz="1400" dirty="0"/>
                </a:p>
              </p:txBody>
            </p:sp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659C3A82-0495-446F-B3E8-74AE8DB17B91}"/>
                    </a:ext>
                  </a:extLst>
                </p:cNvPr>
                <p:cNvSpPr txBox="1"/>
                <p:nvPr/>
              </p:nvSpPr>
              <p:spPr>
                <a:xfrm>
                  <a:off x="7127213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➁</a:t>
                  </a:r>
                  <a:endParaRPr lang="ja-JP" altLang="en-US" sz="1400" b="1" dirty="0"/>
                </a:p>
              </p:txBody>
            </p: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E34DDB28-5930-4D6C-960A-BB15B32AA694}"/>
                    </a:ext>
                  </a:extLst>
                </p:cNvPr>
                <p:cNvSpPr txBox="1"/>
                <p:nvPr/>
              </p:nvSpPr>
              <p:spPr>
                <a:xfrm>
                  <a:off x="7611010" y="1119919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③</a:t>
                  </a:r>
                  <a:endParaRPr lang="ja-JP" altLang="en-US" sz="1400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62BC73D4-4A39-4978-AF96-CDDAE0189FCB}"/>
                    </a:ext>
                  </a:extLst>
                </p:cNvPr>
                <p:cNvSpPr txBox="1"/>
                <p:nvPr/>
              </p:nvSpPr>
              <p:spPr>
                <a:xfrm>
                  <a:off x="8099627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④</a:t>
                  </a:r>
                  <a:endParaRPr lang="ja-JP" altLang="en-US" sz="1400" dirty="0"/>
                </a:p>
              </p:txBody>
            </p:sp>
            <p:cxnSp>
              <p:nvCxnSpPr>
                <p:cNvPr id="72" name="直線矢印コネクタ 71">
                  <a:extLst>
                    <a:ext uri="{FF2B5EF4-FFF2-40B4-BE49-F238E27FC236}">
                      <a16:creationId xmlns:a16="http://schemas.microsoft.com/office/drawing/2014/main" id="{B0B49C81-1262-410C-BBC1-651D43F00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3567" y="118083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矢印コネクタ 72">
                  <a:extLst>
                    <a:ext uri="{FF2B5EF4-FFF2-40B4-BE49-F238E27FC236}">
                      <a16:creationId xmlns:a16="http://schemas.microsoft.com/office/drawing/2014/main" id="{2F0F23EA-9529-4718-A9AF-0D056FDFF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9920" y="1160053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矢印コネクタ 73">
                  <a:extLst>
                    <a:ext uri="{FF2B5EF4-FFF2-40B4-BE49-F238E27FC236}">
                      <a16:creationId xmlns:a16="http://schemas.microsoft.com/office/drawing/2014/main" id="{F3EAC7C5-5D00-4653-A714-928504B5A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1548" y="2521270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矢印コネクタ 74">
                  <a:extLst>
                    <a:ext uri="{FF2B5EF4-FFF2-40B4-BE49-F238E27FC236}">
                      <a16:creationId xmlns:a16="http://schemas.microsoft.com/office/drawing/2014/main" id="{28E48762-AC96-44CC-B24A-F16BC6451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4051" y="250741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5363335" y="2662015"/>
              <a:ext cx="749390" cy="81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5368955" y="2577868"/>
              <a:ext cx="916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/>
                <a:t>Time[sec]</a:t>
              </a:r>
              <a:endParaRPr kumimoji="1" lang="ja-JP" altLang="en-US" sz="1100" b="1" dirty="0"/>
            </a:p>
          </p:txBody>
        </p:sp>
      </p:grpSp>
      <p:pic>
        <p:nvPicPr>
          <p:cNvPr id="97" name="図 9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FECE1156-6723-4B82-BCA3-9BD74ACBF0B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02" y="1140573"/>
            <a:ext cx="1940684" cy="1872000"/>
          </a:xfrm>
          <a:prstGeom prst="rect">
            <a:avLst/>
          </a:prstGeom>
        </p:spPr>
      </p:pic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BFE5003B-4408-44F1-A1AF-A030F4504DA6}"/>
              </a:ext>
            </a:extLst>
          </p:cNvPr>
          <p:cNvSpPr/>
          <p:nvPr/>
        </p:nvSpPr>
        <p:spPr>
          <a:xfrm>
            <a:off x="7585174" y="2895392"/>
            <a:ext cx="749390" cy="114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7718524" y="2823917"/>
            <a:ext cx="749390" cy="147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 smtClean="0"/>
              <a:t>f[Hz]</a:t>
            </a:r>
            <a:endParaRPr kumimoji="1" lang="ja-JP" altLang="en-US" sz="1100" b="1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596" y="2698091"/>
            <a:ext cx="1932358" cy="1696055"/>
            <a:chOff x="88353" y="2042564"/>
            <a:chExt cx="1932358" cy="1696055"/>
          </a:xfrm>
        </p:grpSpPr>
        <p:pic>
          <p:nvPicPr>
            <p:cNvPr id="13" name="図 12" descr="グラフ, 折れ線グラフ, ヒストグラム&#10;&#10;自動的に生成された説明">
              <a:extLst>
                <a:ext uri="{FF2B5EF4-FFF2-40B4-BE49-F238E27FC236}">
                  <a16:creationId xmlns:a16="http://schemas.microsoft.com/office/drawing/2014/main" id="{027A8AAC-01CC-41DB-8077-9ED7D697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53" y="2042564"/>
              <a:ext cx="1932358" cy="1584000"/>
            </a:xfrm>
            <a:prstGeom prst="rect">
              <a:avLst/>
            </a:prstGeom>
          </p:spPr>
        </p:pic>
        <p:grpSp>
          <p:nvGrpSpPr>
            <p:cNvPr id="127" name="グループ化 126"/>
            <p:cNvGrpSpPr/>
            <p:nvPr/>
          </p:nvGrpSpPr>
          <p:grpSpPr>
            <a:xfrm>
              <a:off x="707522" y="3476118"/>
              <a:ext cx="765409" cy="262501"/>
              <a:chOff x="-1671169" y="2235388"/>
              <a:chExt cx="765409" cy="262501"/>
            </a:xfrm>
          </p:grpSpPr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BFE5003B-4408-44F1-A1AF-A030F4504DA6}"/>
                  </a:ext>
                </a:extLst>
              </p:cNvPr>
              <p:cNvSpPr/>
              <p:nvPr/>
            </p:nvSpPr>
            <p:spPr>
              <a:xfrm>
                <a:off x="-1671169" y="2295524"/>
                <a:ext cx="749390" cy="202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9" name="テキスト ボックス 128"/>
              <p:cNvSpPr txBox="1"/>
              <p:nvPr/>
            </p:nvSpPr>
            <p:spPr>
              <a:xfrm>
                <a:off x="-1655150" y="2235388"/>
                <a:ext cx="7493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b="1" dirty="0" smtClean="0"/>
                  <a:t>Time[sec]</a:t>
                </a:r>
                <a:endParaRPr kumimoji="1" lang="ja-JP" altLang="en-US" sz="1100" b="1" dirty="0"/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2180435" y="3810819"/>
            <a:ext cx="6824659" cy="2282360"/>
            <a:chOff x="2216797" y="3207818"/>
            <a:chExt cx="6824659" cy="2282360"/>
          </a:xfrm>
        </p:grpSpPr>
        <p:sp>
          <p:nvSpPr>
            <p:cNvPr id="131" name="正方形/長方形 130"/>
            <p:cNvSpPr/>
            <p:nvPr/>
          </p:nvSpPr>
          <p:spPr>
            <a:xfrm>
              <a:off x="2216797" y="3207818"/>
              <a:ext cx="6824659" cy="22823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2372180" y="3404772"/>
              <a:ext cx="2051852" cy="1942966"/>
              <a:chOff x="2407481" y="3404772"/>
              <a:chExt cx="2051852" cy="1942966"/>
            </a:xfrm>
          </p:grpSpPr>
          <p:grpSp>
            <p:nvGrpSpPr>
              <p:cNvPr id="11" name="グループ化 10"/>
              <p:cNvGrpSpPr>
                <a:grpSpLocks/>
              </p:cNvGrpSpPr>
              <p:nvPr/>
            </p:nvGrpSpPr>
            <p:grpSpPr>
              <a:xfrm>
                <a:off x="2407481" y="3404772"/>
                <a:ext cx="2051852" cy="1872000"/>
                <a:chOff x="3202457" y="3186263"/>
                <a:chExt cx="2420801" cy="1868825"/>
              </a:xfrm>
            </p:grpSpPr>
            <p:grpSp>
              <p:nvGrpSpPr>
                <p:cNvPr id="37" name="グループ化 36">
                  <a:extLst>
                    <a:ext uri="{FF2B5EF4-FFF2-40B4-BE49-F238E27FC236}">
                      <a16:creationId xmlns:a16="http://schemas.microsoft.com/office/drawing/2014/main" id="{976782A1-0A99-4AFC-87C6-8CA70B59ED8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202457" y="3186263"/>
                  <a:ext cx="2362089" cy="1868825"/>
                  <a:chOff x="-3730375" y="1429676"/>
                  <a:chExt cx="5054061" cy="3998645"/>
                </a:xfrm>
              </p:grpSpPr>
              <p:pic>
                <p:nvPicPr>
                  <p:cNvPr id="21" name="図 20" descr="グラフ, 折れ線グラフ, ヒストグラム&#10;&#10;自動的に生成された説明">
                    <a:extLst>
                      <a:ext uri="{FF2B5EF4-FFF2-40B4-BE49-F238E27FC236}">
                        <a16:creationId xmlns:a16="http://schemas.microsoft.com/office/drawing/2014/main" id="{6C257021-3564-4581-8131-D82CA92938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3730375" y="1429676"/>
                    <a:ext cx="5054061" cy="3998645"/>
                  </a:xfrm>
                  <a:prstGeom prst="rect">
                    <a:avLst/>
                  </a:prstGeom>
                </p:spPr>
              </p:pic>
              <p:grpSp>
                <p:nvGrpSpPr>
                  <p:cNvPr id="32" name="グループ化 31">
                    <a:extLst>
                      <a:ext uri="{FF2B5EF4-FFF2-40B4-BE49-F238E27FC236}">
                        <a16:creationId xmlns:a16="http://schemas.microsoft.com/office/drawing/2014/main" id="{68E97A21-8055-4620-96E6-26B3B204D432}"/>
                      </a:ext>
                    </a:extLst>
                  </p:cNvPr>
                  <p:cNvGrpSpPr/>
                  <p:nvPr/>
                </p:nvGrpSpPr>
                <p:grpSpPr>
                  <a:xfrm>
                    <a:off x="-3023837" y="1749425"/>
                    <a:ext cx="3413139" cy="3230563"/>
                    <a:chOff x="3194050" y="1743075"/>
                    <a:chExt cx="3413139" cy="3230563"/>
                  </a:xfrm>
                </p:grpSpPr>
                <p:sp>
                  <p:nvSpPr>
                    <p:cNvPr id="33" name="正方形/長方形 32">
                      <a:extLst>
                        <a:ext uri="{FF2B5EF4-FFF2-40B4-BE49-F238E27FC236}">
                          <a16:creationId xmlns:a16="http://schemas.microsoft.com/office/drawing/2014/main" id="{C40ECAF4-EBCF-4CA6-93E7-673FAEC75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4050" y="1743075"/>
                      <a:ext cx="496888" cy="322421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2000"/>
                    </a:p>
                  </p:txBody>
                </p:sp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0923DD87-C2D5-46A8-BC3D-03A181713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02007" y="1749425"/>
                      <a:ext cx="496887" cy="322421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2000"/>
                    </a:p>
                  </p:txBody>
                </p:sp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1ABCFBDA-9A2A-47DE-AD60-6FFF7F561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5257" y="1743075"/>
                      <a:ext cx="496887" cy="322421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2000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2F2D5F8F-FE71-4D3B-BB0C-BA58F8241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0302" y="1748216"/>
                      <a:ext cx="496887" cy="322421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2000"/>
                    </a:p>
                  </p:txBody>
                </p:sp>
              </p:grpSp>
            </p:grpSp>
            <p:grpSp>
              <p:nvGrpSpPr>
                <p:cNvPr id="84" name="グループ化 83">
                  <a:extLst>
                    <a:ext uri="{FF2B5EF4-FFF2-40B4-BE49-F238E27FC236}">
                      <a16:creationId xmlns:a16="http://schemas.microsoft.com/office/drawing/2014/main" id="{52C208A5-3A2E-4ACD-BA01-A757F46D92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757238" y="4608591"/>
                  <a:ext cx="1866020" cy="316081"/>
                  <a:chOff x="3653328" y="1273108"/>
                  <a:chExt cx="1866020" cy="316081"/>
                </a:xfrm>
              </p:grpSpPr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B0B7843-03BD-4AE2-AC4C-8A834A45BDB2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328" y="1281412"/>
                    <a:ext cx="404515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kumimoji="1" lang="ja-JP" altLang="en-US" sz="1400" b="1" dirty="0"/>
                      <a:t>①</a:t>
                    </a:r>
                    <a:endParaRPr lang="ja-JP" altLang="en-US" sz="1400" dirty="0"/>
                  </a:p>
                </p:txBody>
              </p:sp>
              <p:sp>
                <p:nvSpPr>
                  <p:cNvPr id="77" name="テキスト ボックス 76">
                    <a:extLst>
                      <a:ext uri="{FF2B5EF4-FFF2-40B4-BE49-F238E27FC236}">
                        <a16:creationId xmlns:a16="http://schemas.microsoft.com/office/drawing/2014/main" id="{FBA8B2FD-5A9D-40C9-B76A-523E5E4BEAFF}"/>
                      </a:ext>
                    </a:extLst>
                  </p:cNvPr>
                  <p:cNvSpPr txBox="1"/>
                  <p:nvPr/>
                </p:nvSpPr>
                <p:spPr>
                  <a:xfrm>
                    <a:off x="4133380" y="1277021"/>
                    <a:ext cx="404515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kumimoji="1" lang="ja-JP" altLang="en-US" sz="1400" b="1" dirty="0"/>
                      <a:t>➁</a:t>
                    </a:r>
                    <a:endParaRPr lang="ja-JP" altLang="en-US" sz="1400" b="1" dirty="0"/>
                  </a:p>
                </p:txBody>
              </p:sp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36A1081B-4561-43E0-8FE8-731A8837043B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976" y="1274221"/>
                    <a:ext cx="404515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kumimoji="1" lang="ja-JP" altLang="en-US" sz="1400" b="1" dirty="0"/>
                      <a:t>③</a:t>
                    </a:r>
                    <a:endParaRPr lang="ja-JP" altLang="en-US" sz="1400" dirty="0"/>
                  </a:p>
                </p:txBody>
              </p: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88F232FC-210A-4A6A-A947-A4C451632ED8}"/>
                      </a:ext>
                    </a:extLst>
                  </p:cNvPr>
                  <p:cNvSpPr txBox="1"/>
                  <p:nvPr/>
                </p:nvSpPr>
                <p:spPr>
                  <a:xfrm>
                    <a:off x="5114833" y="1273108"/>
                    <a:ext cx="404515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kumimoji="1" lang="ja-JP" altLang="en-US" sz="1400" b="1" dirty="0"/>
                      <a:t>④</a:t>
                    </a:r>
                    <a:endParaRPr lang="ja-JP" altLang="en-US" sz="1400" dirty="0"/>
                  </a:p>
                </p:txBody>
              </p:sp>
              <p:cxnSp>
                <p:nvCxnSpPr>
                  <p:cNvPr id="80" name="直線矢印コネクタ 79">
                    <a:extLst>
                      <a:ext uri="{FF2B5EF4-FFF2-40B4-BE49-F238E27FC236}">
                        <a16:creationId xmlns:a16="http://schemas.microsoft.com/office/drawing/2014/main" id="{AF543191-FF9C-43E7-BF5B-CABA75C0E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1765" y="1347090"/>
                    <a:ext cx="0" cy="174139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線矢印コネクタ 80">
                    <a:extLst>
                      <a:ext uri="{FF2B5EF4-FFF2-40B4-BE49-F238E27FC236}">
                        <a16:creationId xmlns:a16="http://schemas.microsoft.com/office/drawing/2014/main" id="{4D9654B4-F666-4C5A-8EFF-0B9786FB26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6677" y="1333234"/>
                    <a:ext cx="0" cy="174139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矢印コネクタ 81">
                    <a:extLst>
                      <a:ext uri="{FF2B5EF4-FFF2-40B4-BE49-F238E27FC236}">
                        <a16:creationId xmlns:a16="http://schemas.microsoft.com/office/drawing/2014/main" id="{70568B52-32C9-4AF1-B860-D70C6483C7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24658" y="1333235"/>
                    <a:ext cx="0" cy="174139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線矢印コネクタ 82">
                    <a:extLst>
                      <a:ext uri="{FF2B5EF4-FFF2-40B4-BE49-F238E27FC236}">
                        <a16:creationId xmlns:a16="http://schemas.microsoft.com/office/drawing/2014/main" id="{E699966C-2EBC-40D7-BDBD-A37BF0F32E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92248" y="1354016"/>
                    <a:ext cx="0" cy="174139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BFE5003B-4408-44F1-A1AF-A030F4504DA6}"/>
                  </a:ext>
                </a:extLst>
              </p:cNvPr>
              <p:cNvSpPr/>
              <p:nvPr/>
            </p:nvSpPr>
            <p:spPr>
              <a:xfrm>
                <a:off x="3147154" y="5169283"/>
                <a:ext cx="749390" cy="1074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3113632" y="5086128"/>
                <a:ext cx="7493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b="1" dirty="0" smtClean="0"/>
                  <a:t>Time[sec</a:t>
                </a:r>
                <a:r>
                  <a:rPr kumimoji="1" lang="en-US" altLang="ja-JP" sz="1100" dirty="0" smtClean="0"/>
                  <a:t>]</a:t>
                </a:r>
                <a:endParaRPr kumimoji="1" lang="ja-JP" altLang="en-US" sz="1100" dirty="0"/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4758210" y="3408106"/>
              <a:ext cx="2041345" cy="1943626"/>
              <a:chOff x="4753447" y="3389054"/>
              <a:chExt cx="2041345" cy="1943626"/>
            </a:xfrm>
          </p:grpSpPr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BFE5003B-4408-44F1-A1AF-A030F4504DA6}"/>
                  </a:ext>
                </a:extLst>
              </p:cNvPr>
              <p:cNvSpPr/>
              <p:nvPr/>
            </p:nvSpPr>
            <p:spPr>
              <a:xfrm>
                <a:off x="5927147" y="4546267"/>
                <a:ext cx="749390" cy="118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pic>
            <p:nvPicPr>
              <p:cNvPr id="17" name="図 16" descr="グラフ&#10;&#10;低い精度で自動的に生成された説明">
                <a:extLst>
                  <a:ext uri="{FF2B5EF4-FFF2-40B4-BE49-F238E27FC236}">
                    <a16:creationId xmlns:a16="http://schemas.microsoft.com/office/drawing/2014/main" id="{3ABD0EFE-76BF-42B8-96BB-49E621552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3447" y="3389054"/>
                <a:ext cx="2041345" cy="1872000"/>
              </a:xfrm>
              <a:prstGeom prst="rect">
                <a:avLst/>
              </a:prstGeom>
            </p:spPr>
          </p:pic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8F159DA6-9B30-46C8-8AB4-B2E09168114F}"/>
                  </a:ext>
                </a:extLst>
              </p:cNvPr>
              <p:cNvGrpSpPr/>
              <p:nvPr/>
            </p:nvGrpSpPr>
            <p:grpSpPr>
              <a:xfrm>
                <a:off x="5036833" y="3483825"/>
                <a:ext cx="1585490" cy="1649596"/>
                <a:chOff x="6633567" y="1119919"/>
                <a:chExt cx="1870575" cy="1646790"/>
              </a:xfrm>
            </p:grpSpPr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4692F5A8-F547-4E5C-82C3-570C80F0630D}"/>
                    </a:ext>
                  </a:extLst>
                </p:cNvPr>
                <p:cNvSpPr txBox="1"/>
                <p:nvPr/>
              </p:nvSpPr>
              <p:spPr>
                <a:xfrm>
                  <a:off x="6660078" y="1130944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①</a:t>
                  </a:r>
                  <a:endParaRPr lang="ja-JP" altLang="en-US" sz="1400" dirty="0"/>
                </a:p>
              </p:txBody>
            </p:sp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4D98F13D-506A-4968-BDCE-8AF4D43DFC7A}"/>
                    </a:ext>
                  </a:extLst>
                </p:cNvPr>
                <p:cNvSpPr txBox="1"/>
                <p:nvPr/>
              </p:nvSpPr>
              <p:spPr>
                <a:xfrm>
                  <a:off x="7127213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➁</a:t>
                  </a:r>
                  <a:endParaRPr lang="ja-JP" altLang="en-US" sz="1400" b="1" dirty="0"/>
                </a:p>
              </p:txBody>
            </p:sp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3EEDB2C1-B380-40B2-BE47-556C6819E98A}"/>
                    </a:ext>
                  </a:extLst>
                </p:cNvPr>
                <p:cNvSpPr txBox="1"/>
                <p:nvPr/>
              </p:nvSpPr>
              <p:spPr>
                <a:xfrm>
                  <a:off x="7611010" y="1119919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③</a:t>
                  </a:r>
                  <a:endParaRPr lang="ja-JP" altLang="en-US" sz="1400" dirty="0"/>
                </a:p>
              </p:txBody>
            </p:sp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A0DE6409-7D58-4E96-BFC6-CEAD1E3AD89F}"/>
                    </a:ext>
                  </a:extLst>
                </p:cNvPr>
                <p:cNvSpPr txBox="1"/>
                <p:nvPr/>
              </p:nvSpPr>
              <p:spPr>
                <a:xfrm>
                  <a:off x="8099627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④</a:t>
                  </a:r>
                  <a:endParaRPr lang="ja-JP" altLang="en-US" sz="1400" dirty="0"/>
                </a:p>
              </p:txBody>
            </p:sp>
            <p:cxnSp>
              <p:nvCxnSpPr>
                <p:cNvPr id="91" name="直線矢印コネクタ 90">
                  <a:extLst>
                    <a:ext uri="{FF2B5EF4-FFF2-40B4-BE49-F238E27FC236}">
                      <a16:creationId xmlns:a16="http://schemas.microsoft.com/office/drawing/2014/main" id="{14A0FD50-B027-464F-8BCE-DF655A499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3567" y="118083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矢印コネクタ 91">
                  <a:extLst>
                    <a:ext uri="{FF2B5EF4-FFF2-40B4-BE49-F238E27FC236}">
                      <a16:creationId xmlns:a16="http://schemas.microsoft.com/office/drawing/2014/main" id="{12B9914E-D89E-4356-855C-4384D4F17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9920" y="1160053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矢印コネクタ 92">
                  <a:extLst>
                    <a:ext uri="{FF2B5EF4-FFF2-40B4-BE49-F238E27FC236}">
                      <a16:creationId xmlns:a16="http://schemas.microsoft.com/office/drawing/2014/main" id="{A4BC66D1-1288-46B5-B95E-1CF5CA5A7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1548" y="2521270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矢印コネクタ 93">
                  <a:extLst>
                    <a:ext uri="{FF2B5EF4-FFF2-40B4-BE49-F238E27FC236}">
                      <a16:creationId xmlns:a16="http://schemas.microsoft.com/office/drawing/2014/main" id="{3E94B5E5-5545-4FDF-97FF-9B830F926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4051" y="250741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BFE5003B-4408-44F1-A1AF-A030F4504DA6}"/>
                  </a:ext>
                </a:extLst>
              </p:cNvPr>
              <p:cNvSpPr/>
              <p:nvPr/>
            </p:nvSpPr>
            <p:spPr>
              <a:xfrm>
                <a:off x="5473137" y="5145807"/>
                <a:ext cx="749390" cy="1152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455245" y="5071070"/>
                <a:ext cx="7493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b="1" dirty="0" smtClean="0"/>
                  <a:t>Time[sec]</a:t>
                </a:r>
                <a:endParaRPr kumimoji="1" lang="ja-JP" altLang="en-US" sz="1100" b="1" dirty="0"/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7005698" y="3403343"/>
              <a:ext cx="1965066" cy="1933929"/>
              <a:chOff x="7005698" y="3389054"/>
              <a:chExt cx="1965066" cy="1933929"/>
            </a:xfrm>
          </p:grpSpPr>
          <p:pic>
            <p:nvPicPr>
              <p:cNvPr id="118" name="図 117" descr="グラフィカル ユーザー インターフェイス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EE86CC8-7C0D-4870-B963-9543AB499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5698" y="3389054"/>
                <a:ext cx="1965066" cy="1872897"/>
              </a:xfrm>
              <a:prstGeom prst="rect">
                <a:avLst/>
              </a:prstGeom>
            </p:spPr>
          </p:pic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BFE5003B-4408-44F1-A1AF-A030F4504DA6}"/>
                  </a:ext>
                </a:extLst>
              </p:cNvPr>
              <p:cNvSpPr/>
              <p:nvPr/>
            </p:nvSpPr>
            <p:spPr>
              <a:xfrm>
                <a:off x="7734129" y="5132464"/>
                <a:ext cx="749390" cy="1152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4" name="テキスト ボックス 123"/>
              <p:cNvSpPr txBox="1"/>
              <p:nvPr/>
            </p:nvSpPr>
            <p:spPr>
              <a:xfrm>
                <a:off x="7733744" y="5061373"/>
                <a:ext cx="7493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b="1" dirty="0" smtClean="0"/>
                  <a:t>f[Hz]</a:t>
                </a:r>
                <a:endParaRPr kumimoji="1" lang="ja-JP" altLang="en-US" sz="1100" b="1" dirty="0"/>
              </a:p>
            </p:txBody>
          </p:sp>
        </p:grp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46738D23-B38C-4522-9379-6A55B25CAE5E}"/>
                </a:ext>
              </a:extLst>
            </p:cNvPr>
            <p:cNvCxnSpPr>
              <a:cxnSpLocks/>
            </p:cNvCxnSpPr>
            <p:nvPr/>
          </p:nvCxnSpPr>
          <p:spPr>
            <a:xfrm>
              <a:off x="6733680" y="4377640"/>
              <a:ext cx="353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/>
          <p:cNvGrpSpPr/>
          <p:nvPr/>
        </p:nvGrpSpPr>
        <p:grpSpPr>
          <a:xfrm>
            <a:off x="1870458" y="1979704"/>
            <a:ext cx="475713" cy="2955576"/>
            <a:chOff x="3925900" y="2318871"/>
            <a:chExt cx="904478" cy="1601694"/>
          </a:xfrm>
        </p:grpSpPr>
        <p:cxnSp>
          <p:nvCxnSpPr>
            <p:cNvPr id="99" name="カギ線コネクタ 98"/>
            <p:cNvCxnSpPr/>
            <p:nvPr/>
          </p:nvCxnSpPr>
          <p:spPr>
            <a:xfrm flipV="1">
              <a:off x="3925900" y="2318871"/>
              <a:ext cx="904478" cy="800847"/>
            </a:xfrm>
            <a:prstGeom prst="bentConnector3">
              <a:avLst>
                <a:gd name="adj1" fmla="val 25795"/>
              </a:avLst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カギ線コネクタ 99"/>
            <p:cNvCxnSpPr/>
            <p:nvPr/>
          </p:nvCxnSpPr>
          <p:spPr>
            <a:xfrm>
              <a:off x="3925900" y="3119718"/>
              <a:ext cx="904478" cy="800847"/>
            </a:xfrm>
            <a:prstGeom prst="bentConnector3">
              <a:avLst>
                <a:gd name="adj1" fmla="val 25123"/>
              </a:avLst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BBC381F8-A8FF-4A42-9C42-0D320EEF68DF}"/>
              </a:ext>
            </a:extLst>
          </p:cNvPr>
          <p:cNvSpPr/>
          <p:nvPr/>
        </p:nvSpPr>
        <p:spPr>
          <a:xfrm>
            <a:off x="3483280" y="3273094"/>
            <a:ext cx="2162542" cy="3936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波形の反転・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連結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BBC381F8-A8FF-4A42-9C42-0D320EEF68DF}"/>
              </a:ext>
            </a:extLst>
          </p:cNvPr>
          <p:cNvSpPr/>
          <p:nvPr/>
        </p:nvSpPr>
        <p:spPr>
          <a:xfrm>
            <a:off x="6545960" y="3254757"/>
            <a:ext cx="930159" cy="3936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FFT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BBC381F8-A8FF-4A42-9C42-0D320EEF68DF}"/>
              </a:ext>
            </a:extLst>
          </p:cNvPr>
          <p:cNvSpPr/>
          <p:nvPr/>
        </p:nvSpPr>
        <p:spPr>
          <a:xfrm>
            <a:off x="482055" y="5059059"/>
            <a:ext cx="1483202" cy="393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波形の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分離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>
            <a:off x="4439264" y="2082923"/>
            <a:ext cx="330569" cy="553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>
            <a:off x="4372973" y="4963201"/>
            <a:ext cx="330569" cy="553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>
            <a:off x="6729470" y="2082923"/>
            <a:ext cx="35395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811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10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昨年までの波形の結合</a:t>
            </a:r>
            <a:r>
              <a:rPr lang="en-US" altLang="ja-JP" dirty="0" smtClean="0"/>
              <a:t>(</a:t>
            </a:r>
            <a:r>
              <a:rPr lang="ja-JP" altLang="en-US" dirty="0" smtClean="0"/>
              <a:t>立上り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042095" y="1096658"/>
            <a:ext cx="2903952" cy="2692703"/>
            <a:chOff x="2383745" y="925943"/>
            <a:chExt cx="2112809" cy="1966526"/>
          </a:xfrm>
        </p:grpSpPr>
        <p:grpSp>
          <p:nvGrpSpPr>
            <p:cNvPr id="12" name="グループ化 11"/>
            <p:cNvGrpSpPr>
              <a:grpSpLocks/>
            </p:cNvGrpSpPr>
            <p:nvPr/>
          </p:nvGrpSpPr>
          <p:grpSpPr>
            <a:xfrm>
              <a:off x="2383745" y="925943"/>
              <a:ext cx="2112809" cy="1872000"/>
              <a:chOff x="3152587" y="1045189"/>
              <a:chExt cx="2542585" cy="190621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2288C0C-EADA-4645-81DF-CC3A0EF9DFEE}"/>
                  </a:ext>
                </a:extLst>
              </p:cNvPr>
              <p:cNvGrpSpPr/>
              <p:nvPr/>
            </p:nvGrpSpPr>
            <p:grpSpPr>
              <a:xfrm>
                <a:off x="3152587" y="1045189"/>
                <a:ext cx="2542585" cy="1906211"/>
                <a:chOff x="1970119" y="1429676"/>
                <a:chExt cx="5330031" cy="3996000"/>
              </a:xfrm>
            </p:grpSpPr>
            <p:pic>
              <p:nvPicPr>
                <p:cNvPr id="24" name="図 23" descr="グラフ, ヒストグラム&#10;&#10;自動的に生成された説明">
                  <a:extLst>
                    <a:ext uri="{FF2B5EF4-FFF2-40B4-BE49-F238E27FC236}">
                      <a16:creationId xmlns:a16="http://schemas.microsoft.com/office/drawing/2014/main" id="{B55E623D-1C8B-4123-BB6B-E66E52681A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0119" y="1429676"/>
                  <a:ext cx="5330031" cy="3996000"/>
                </a:xfrm>
                <a:prstGeom prst="rect">
                  <a:avLst/>
                </a:prstGeom>
              </p:spPr>
            </p:pic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A733A7AE-69AC-462F-BFD7-A38EE15BF115}"/>
                    </a:ext>
                  </a:extLst>
                </p:cNvPr>
                <p:cNvGrpSpPr/>
                <p:nvPr/>
              </p:nvGrpSpPr>
              <p:grpSpPr>
                <a:xfrm>
                  <a:off x="3194050" y="1743075"/>
                  <a:ext cx="3580406" cy="3230563"/>
                  <a:chOff x="3194050" y="1743075"/>
                  <a:chExt cx="3580406" cy="3230563"/>
                </a:xfrm>
              </p:grpSpPr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BFE5003B-4408-44F1-A1AF-A030F4504DA6}"/>
                      </a:ext>
                    </a:extLst>
                  </p:cNvPr>
                  <p:cNvSpPr/>
                  <p:nvPr/>
                </p:nvSpPr>
                <p:spPr>
                  <a:xfrm>
                    <a:off x="3194050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C0226FEE-A821-453F-8DAE-4318393FE2AD}"/>
                      </a:ext>
                    </a:extLst>
                  </p:cNvPr>
                  <p:cNvSpPr/>
                  <p:nvPr/>
                </p:nvSpPr>
                <p:spPr>
                  <a:xfrm>
                    <a:off x="4219094" y="174942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E76AE355-7BFE-4F33-8A5E-DD0B325F8393}"/>
                      </a:ext>
                    </a:extLst>
                  </p:cNvPr>
                  <p:cNvSpPr/>
                  <p:nvPr/>
                </p:nvSpPr>
                <p:spPr>
                  <a:xfrm>
                    <a:off x="5252524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9560F980-BC08-4660-904A-529CAD07B0CB}"/>
                      </a:ext>
                    </a:extLst>
                  </p:cNvPr>
                  <p:cNvSpPr/>
                  <p:nvPr/>
                </p:nvSpPr>
                <p:spPr>
                  <a:xfrm>
                    <a:off x="6277568" y="1748216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</p:grpSp>
          </p:grp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407D485-68E1-4900-B19E-33A9FBF35F12}"/>
                  </a:ext>
                </a:extLst>
              </p:cNvPr>
              <p:cNvSpPr txBox="1"/>
              <p:nvPr/>
            </p:nvSpPr>
            <p:spPr>
              <a:xfrm>
                <a:off x="3480146" y="1139403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①</a:t>
                </a:r>
                <a:endParaRPr lang="ja-JP" altLang="en-US" sz="1400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776C834-0723-4A8C-B465-382AE394A722}"/>
                  </a:ext>
                </a:extLst>
              </p:cNvPr>
              <p:cNvSpPr txBox="1"/>
              <p:nvPr/>
            </p:nvSpPr>
            <p:spPr>
              <a:xfrm>
                <a:off x="3949807" y="1135012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➁</a:t>
                </a:r>
                <a:endParaRPr lang="ja-JP" altLang="en-US" sz="1400" b="1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0171418-2914-4553-8137-DF1502919311}"/>
                  </a:ext>
                </a:extLst>
              </p:cNvPr>
              <p:cNvSpPr txBox="1"/>
              <p:nvPr/>
            </p:nvSpPr>
            <p:spPr>
              <a:xfrm>
                <a:off x="4448185" y="1132212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③</a:t>
                </a:r>
                <a:endParaRPr lang="ja-JP" altLang="en-US" sz="1400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DBAB2E7-F2E8-4E30-B5B1-FBB7B62B137B}"/>
                  </a:ext>
                </a:extLst>
              </p:cNvPr>
              <p:cNvSpPr txBox="1"/>
              <p:nvPr/>
            </p:nvSpPr>
            <p:spPr>
              <a:xfrm>
                <a:off x="4962433" y="1141490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④</a:t>
                </a:r>
                <a:endParaRPr lang="ja-JP" altLang="en-US" sz="1400" dirty="0"/>
              </a:p>
            </p:txBody>
          </p: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0BD66FE1-8D0D-4DD8-8B6A-6E84A17F0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9365" y="1194690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CDA40951-C90E-4354-BA9C-914AE8134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4277" y="1180834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88797FB5-859E-48F8-A313-0897A7386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2258" y="1180835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CCFF9616-A9AC-47D7-860D-C79F3F8367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848" y="1201616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3064604" y="2682187"/>
              <a:ext cx="749390" cy="10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119864" y="2630859"/>
              <a:ext cx="830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/>
                <a:t>Time[sec]</a:t>
              </a:r>
              <a:endParaRPr kumimoji="1" lang="ja-JP" altLang="en-US" sz="1100" b="1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509222" y="1096658"/>
            <a:ext cx="2881554" cy="2787334"/>
            <a:chOff x="4636618" y="909265"/>
            <a:chExt cx="2112814" cy="1972503"/>
          </a:xfrm>
        </p:grpSpPr>
        <p:grpSp>
          <p:nvGrpSpPr>
            <p:cNvPr id="31" name="グループ化 30"/>
            <p:cNvGrpSpPr>
              <a:grpSpLocks/>
            </p:cNvGrpSpPr>
            <p:nvPr/>
          </p:nvGrpSpPr>
          <p:grpSpPr>
            <a:xfrm>
              <a:off x="4636618" y="909265"/>
              <a:ext cx="2112814" cy="1872000"/>
              <a:chOff x="6300464" y="1029305"/>
              <a:chExt cx="2492716" cy="1868816"/>
            </a:xfrm>
          </p:grpSpPr>
          <p:pic>
            <p:nvPicPr>
              <p:cNvPr id="34" name="図 33" descr="ダイアグラム&#10;&#10;自動的に生成された説明">
                <a:extLst>
                  <a:ext uri="{FF2B5EF4-FFF2-40B4-BE49-F238E27FC236}">
                    <a16:creationId xmlns:a16="http://schemas.microsoft.com/office/drawing/2014/main" id="{3FD1E706-F4F2-41F8-8CD7-E0BDBC145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464" y="1029305"/>
                <a:ext cx="2492716" cy="1868816"/>
              </a:xfrm>
              <a:prstGeom prst="rect">
                <a:avLst/>
              </a:prstGeom>
            </p:spPr>
          </p:pic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2C7237AE-B6F2-4CE3-96F3-1071961D974D}"/>
                  </a:ext>
                </a:extLst>
              </p:cNvPr>
              <p:cNvGrpSpPr/>
              <p:nvPr/>
            </p:nvGrpSpPr>
            <p:grpSpPr>
              <a:xfrm>
                <a:off x="6633567" y="1119919"/>
                <a:ext cx="1870575" cy="1646790"/>
                <a:chOff x="6633567" y="1119919"/>
                <a:chExt cx="1870575" cy="1646790"/>
              </a:xfrm>
            </p:grpSpPr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C5C1366-E51F-4595-81B6-53DF39F05FC2}"/>
                    </a:ext>
                  </a:extLst>
                </p:cNvPr>
                <p:cNvSpPr txBox="1"/>
                <p:nvPr/>
              </p:nvSpPr>
              <p:spPr>
                <a:xfrm>
                  <a:off x="6660078" y="1130944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①</a:t>
                  </a:r>
                  <a:endParaRPr lang="ja-JP" altLang="en-US" sz="1400" dirty="0"/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659C3A82-0495-446F-B3E8-74AE8DB17B91}"/>
                    </a:ext>
                  </a:extLst>
                </p:cNvPr>
                <p:cNvSpPr txBox="1"/>
                <p:nvPr/>
              </p:nvSpPr>
              <p:spPr>
                <a:xfrm>
                  <a:off x="7127213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➁</a:t>
                  </a:r>
                  <a:endParaRPr lang="ja-JP" altLang="en-US" sz="1400" b="1" dirty="0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34DDB28-5930-4D6C-960A-BB15B32AA694}"/>
                    </a:ext>
                  </a:extLst>
                </p:cNvPr>
                <p:cNvSpPr txBox="1"/>
                <p:nvPr/>
              </p:nvSpPr>
              <p:spPr>
                <a:xfrm>
                  <a:off x="7611010" y="1119919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③</a:t>
                  </a:r>
                  <a:endParaRPr lang="ja-JP" altLang="en-US" sz="1400" dirty="0"/>
                </a:p>
              </p:txBody>
            </p: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2BC73D4-4A39-4978-AF96-CDDAE0189FCB}"/>
                    </a:ext>
                  </a:extLst>
                </p:cNvPr>
                <p:cNvSpPr txBox="1"/>
                <p:nvPr/>
              </p:nvSpPr>
              <p:spPr>
                <a:xfrm>
                  <a:off x="8099627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④</a:t>
                  </a:r>
                  <a:endParaRPr lang="ja-JP" altLang="en-US" sz="1400" dirty="0"/>
                </a:p>
              </p:txBody>
            </p: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B0B49C81-1262-410C-BBC1-651D43F00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3567" y="118083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2F0F23EA-9529-4718-A9AF-0D056FDFF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9920" y="1160053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矢印コネクタ 41">
                  <a:extLst>
                    <a:ext uri="{FF2B5EF4-FFF2-40B4-BE49-F238E27FC236}">
                      <a16:creationId xmlns:a16="http://schemas.microsoft.com/office/drawing/2014/main" id="{F3EAC7C5-5D00-4653-A714-928504B5A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1548" y="2521270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矢印コネクタ 42">
                  <a:extLst>
                    <a:ext uri="{FF2B5EF4-FFF2-40B4-BE49-F238E27FC236}">
                      <a16:creationId xmlns:a16="http://schemas.microsoft.com/office/drawing/2014/main" id="{28E48762-AC96-44CC-B24A-F16BC6451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4051" y="250741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5363335" y="2662015"/>
              <a:ext cx="749390" cy="81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368955" y="2620158"/>
              <a:ext cx="916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/>
                <a:t>Time[sec]</a:t>
              </a:r>
              <a:endParaRPr kumimoji="1" lang="ja-JP" altLang="en-US" sz="1100" b="1" dirty="0"/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6435054" y="37518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 smtClean="0"/>
              <a:t>波形の結合</a:t>
            </a:r>
            <a:endParaRPr kumimoji="1" lang="ja-JP" altLang="en-US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1754585" y="374308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 smtClean="0"/>
              <a:t>波形の分離</a:t>
            </a:r>
            <a:endParaRPr kumimoji="1" lang="ja-JP" altLang="en-US" b="1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>
            <a:off x="4465681" y="2419315"/>
            <a:ext cx="46144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113492" y="4296691"/>
            <a:ext cx="7165819" cy="540279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000" dirty="0" smtClean="0"/>
              <a:t>立上り・立下りを区間ごとに</a:t>
            </a:r>
            <a:r>
              <a:rPr lang="ja-JP" altLang="en-US" sz="2000" dirty="0">
                <a:solidFill>
                  <a:srgbClr val="3B98B2"/>
                </a:solidFill>
              </a:rPr>
              <a:t>上下</a:t>
            </a:r>
            <a:r>
              <a:rPr kumimoji="1" lang="ja-JP" altLang="en-US" sz="2000" dirty="0" smtClean="0">
                <a:solidFill>
                  <a:srgbClr val="3B98B2"/>
                </a:solidFill>
              </a:rPr>
              <a:t>反転</a:t>
            </a:r>
            <a:endParaRPr lang="en-US" altLang="ja-JP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正方形/長方形 53"/>
              <p:cNvSpPr/>
              <p:nvPr/>
            </p:nvSpPr>
            <p:spPr>
              <a:xfrm>
                <a:off x="2321189" y="5195337"/>
                <a:ext cx="4512268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ja-JP" altLang="en-US" sz="1600" i="0">
                              <a:latin typeface="Cambria Math" panose="02040503050406030204" pitchFamily="18" charset="0"/>
                            </a:rPr>
                            <m:t>pull</m:t>
                          </m:r>
                        </m:sub>
                      </m:sSub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 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ja-JP" altLang="en-US" sz="1600" i="0" smtClean="0">
                                  <a:solidFill>
                                    <a:srgbClr val="3B98B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 i="1" smtClean="0">
                                  <a:solidFill>
                                    <a:srgbClr val="3B98B2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ja-JP" altLang="en-US" sz="1600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0" i="1" smtClean="0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ja-JP" altLang="en-US" sz="1600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189" y="5195337"/>
                <a:ext cx="4512268" cy="1202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40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33260</TotalTime>
  <Words>687</Words>
  <Application>Microsoft Office PowerPoint</Application>
  <PresentationFormat>画面に合わせる (4:3)</PresentationFormat>
  <Paragraphs>164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Calibri</vt:lpstr>
      <vt:lpstr>Cambria Math</vt:lpstr>
      <vt:lpstr>Office テーマ</vt:lpstr>
      <vt:lpstr>2022.04.06 ゼミ発表資料</vt:lpstr>
      <vt:lpstr>PowerPoint プレゼンテーション</vt:lpstr>
      <vt:lpstr>M2に取り組みたいこと</vt:lpstr>
      <vt:lpstr>背景・目的の確認</vt:lpstr>
      <vt:lpstr>背景・目的の確認</vt:lpstr>
      <vt:lpstr>背景・目的の確認</vt:lpstr>
      <vt:lpstr>背景・目的の確認</vt:lpstr>
      <vt:lpstr> 立上り・立下り独立周波数解析の原理</vt:lpstr>
      <vt:lpstr>昨年までの波形の結合(立上り)</vt:lpstr>
      <vt:lpstr>昨年までの波形の結合(立上り)</vt:lpstr>
      <vt:lpstr>昨年までの波形の結合(立上り)</vt:lpstr>
      <vt:lpstr>実機での検証</vt:lpstr>
      <vt:lpstr>異なる周波数での検証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572</cp:revision>
  <dcterms:created xsi:type="dcterms:W3CDTF">2020-05-22T13:59:15Z</dcterms:created>
  <dcterms:modified xsi:type="dcterms:W3CDTF">2022-04-12T09:07:10Z</dcterms:modified>
</cp:coreProperties>
</file>