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76" r:id="rId2"/>
    <p:sldId id="339" r:id="rId3"/>
    <p:sldId id="345" r:id="rId4"/>
    <p:sldId id="354" r:id="rId5"/>
    <p:sldId id="355" r:id="rId6"/>
    <p:sldId id="356" r:id="rId7"/>
    <p:sldId id="357" r:id="rId8"/>
    <p:sldId id="333" r:id="rId9"/>
    <p:sldId id="33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39"/>
          </p14:sldIdLst>
        </p14:section>
        <p14:section name="タイトルなしのセクション" id="{33B0FB84-6425-438D-BD88-BC91E146CA29}">
          <p14:sldIdLst>
            <p14:sldId id="345"/>
            <p14:sldId id="354"/>
            <p14:sldId id="355"/>
            <p14:sldId id="356"/>
            <p14:sldId id="357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竹村　東洋" initials="竹村　東洋" lastIdx="2" clrIdx="0">
    <p:extLst>
      <p:ext uri="{19B8F6BF-5375-455C-9EA6-DF929625EA0E}">
        <p15:presenceInfo xmlns:p15="http://schemas.microsoft.com/office/powerpoint/2012/main" userId="S::4317076@ed.tus.ac.jp::753afb06-4ef4-42b0-b869-0f874a220b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B33B5D"/>
    <a:srgbClr val="FBFBFB"/>
    <a:srgbClr val="F9F9F9"/>
    <a:srgbClr val="F4F4F4"/>
    <a:srgbClr val="B3B3B3"/>
    <a:srgbClr val="BB5533"/>
    <a:srgbClr val="3671A7"/>
    <a:srgbClr val="696969"/>
    <a:srgbClr val="52A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78353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それでは、卒研テーマであります、音楽再生において非線形歪が楽曲の</a:t>
            </a:r>
            <a:r>
              <a:rPr lang="ja-JP" altLang="en-US" dirty="0"/>
              <a:t>印象</a:t>
            </a:r>
            <a:r>
              <a:rPr kumimoji="1" lang="ja-JP" altLang="en-US" dirty="0"/>
              <a:t>に与える影響に</a:t>
            </a:r>
            <a:r>
              <a:rPr lang="ja-JP" altLang="en-US" dirty="0"/>
              <a:t>関する</a:t>
            </a:r>
            <a:r>
              <a:rPr kumimoji="1" lang="ja-JP" altLang="en-US" dirty="0"/>
              <a:t>検討　の卒論発表を　竹村東洋からお話させていただきたいと思います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B3E62-C51A-4A96-825F-3527487336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5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/>
              <a:t>4321535</a:t>
            </a:r>
            <a:r>
              <a:rPr lang="ja-JP" altLang="en-US" sz="2000" b="0" dirty="0"/>
              <a:t> 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7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402" y="2684262"/>
            <a:ext cx="5642098" cy="516858"/>
          </a:xfrm>
        </p:spPr>
        <p:txBody>
          <a:bodyPr/>
          <a:lstStyle/>
          <a:p>
            <a:r>
              <a:rPr lang="en-US" altLang="ja-JP" dirty="0"/>
              <a:t>2022.05.13 </a:t>
            </a:r>
            <a:r>
              <a:rPr lang="ja-JP" altLang="en-US" dirty="0"/>
              <a:t>ゼミ発表資料</a:t>
            </a:r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583637" y="679508"/>
            <a:ext cx="7768947" cy="444027"/>
          </a:xfrm>
        </p:spPr>
        <p:txBody>
          <a:bodyPr/>
          <a:lstStyle/>
          <a:p>
            <a:r>
              <a:rPr lang="ja-JP" altLang="en-US" sz="1800" dirty="0"/>
              <a:t>今回やったこと</a:t>
            </a:r>
            <a:endParaRPr kumimoji="1" lang="ja-JP" altLang="en-US" sz="18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583637" y="1123534"/>
            <a:ext cx="7768947" cy="1451886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✓</a:t>
            </a:r>
            <a:r>
              <a:rPr lang="ja-JP" altLang="en-US" sz="1600" dirty="0"/>
              <a:t>研究指導計画書の作成</a:t>
            </a:r>
            <a:endParaRPr kumimoji="1" lang="en-US" altLang="ja-JP" sz="1600" dirty="0"/>
          </a:p>
          <a:p>
            <a:r>
              <a:rPr kumimoji="1" lang="ja-JP" altLang="en-US" sz="1600" dirty="0"/>
              <a:t>✓時間軸方向に反転した波形合成</a:t>
            </a:r>
            <a:r>
              <a:rPr kumimoji="1" lang="en-US" altLang="ja-JP" sz="1600" dirty="0"/>
              <a:t/>
            </a:r>
            <a:br>
              <a:rPr kumimoji="1" lang="en-US" altLang="ja-JP" sz="1600" dirty="0"/>
            </a:br>
            <a:r>
              <a:rPr kumimoji="1" lang="ja-JP" altLang="en-US" sz="1600" dirty="0"/>
              <a:t>　→ 現在実施中</a:t>
            </a:r>
          </a:p>
        </p:txBody>
      </p:sp>
    </p:spTree>
    <p:extLst>
      <p:ext uri="{BB962C8B-B14F-4D97-AF65-F5344CB8AC3E}">
        <p14:creationId xmlns:p14="http://schemas.microsoft.com/office/powerpoint/2010/main" val="118613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昨年のアルゴリズムの確認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11976" y="4338254"/>
            <a:ext cx="8009063" cy="1298497"/>
          </a:xfrm>
        </p:spPr>
        <p:txBody>
          <a:bodyPr tIns="9000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1" lang="ja-JP" altLang="en-US" sz="2000" dirty="0"/>
              <a:t>✓疑似的な非線形歪を与えた信号に対して立上り・立下り</a:t>
            </a:r>
            <a:r>
              <a:rPr kumimoji="1" lang="en-US" altLang="ja-JP" sz="2000" dirty="0"/>
              <a:t>FFT</a:t>
            </a:r>
            <a:r>
              <a:rPr kumimoji="1" lang="ja-JP" altLang="en-US" sz="2000" dirty="0"/>
              <a:t>を取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>    </a:t>
            </a:r>
            <a:r>
              <a:rPr lang="ja-JP" altLang="en-US" sz="2000" dirty="0"/>
              <a:t>→ 合成方法：</a:t>
            </a:r>
            <a:r>
              <a:rPr lang="ja-JP" altLang="en-US" sz="2000" dirty="0">
                <a:solidFill>
                  <a:srgbClr val="3B98B2"/>
                </a:solidFill>
              </a:rPr>
              <a:t>振幅方向に反転</a:t>
            </a:r>
            <a:endParaRPr lang="en-US" altLang="ja-JP" sz="2000" dirty="0">
              <a:solidFill>
                <a:srgbClr val="3B98B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ja-JP" altLang="en-US" sz="2000" dirty="0"/>
              <a:t>✓</a:t>
            </a:r>
            <a:r>
              <a:rPr lang="ja-JP" altLang="en-US" sz="2000" dirty="0">
                <a:solidFill>
                  <a:srgbClr val="3B98B2"/>
                </a:solidFill>
              </a:rPr>
              <a:t>一般的な</a:t>
            </a:r>
            <a:r>
              <a:rPr lang="en-US" altLang="ja-JP" sz="2000" dirty="0">
                <a:solidFill>
                  <a:srgbClr val="3B98B2"/>
                </a:solidFill>
              </a:rPr>
              <a:t>FFT</a:t>
            </a:r>
            <a:r>
              <a:rPr lang="ja-JP" altLang="en-US" sz="2000" dirty="0"/>
              <a:t>（上図）と比較</a:t>
            </a:r>
            <a:endParaRPr lang="en-US" altLang="ja-JP" sz="2000" dirty="0"/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6F7F2809-EE75-524E-8A59-68A097E78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0" y="949869"/>
            <a:ext cx="3628499" cy="272137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42360E-A971-5893-B5ED-6E9B8898A617}"/>
              </a:ext>
            </a:extLst>
          </p:cNvPr>
          <p:cNvSpPr txBox="1"/>
          <p:nvPr/>
        </p:nvSpPr>
        <p:spPr>
          <a:xfrm>
            <a:off x="4808788" y="973148"/>
            <a:ext cx="3403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 疑似的な非線形歪信号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4EC660D-3E4C-42A5-05FF-D67673D8ACC2}"/>
              </a:ext>
            </a:extLst>
          </p:cNvPr>
          <p:cNvSpPr txBox="1"/>
          <p:nvPr/>
        </p:nvSpPr>
        <p:spPr>
          <a:xfrm>
            <a:off x="5100309" y="1454999"/>
            <a:ext cx="3403833" cy="2129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Fs = 48k Hz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1k HZ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3B98B2"/>
                </a:solidFill>
              </a:rPr>
              <a:t>2 – 11</a:t>
            </a:r>
            <a:r>
              <a:rPr lang="ja-JP" altLang="en-US" b="1" dirty="0">
                <a:solidFill>
                  <a:srgbClr val="3B98B2"/>
                </a:solidFill>
              </a:rPr>
              <a:t>次 の</a:t>
            </a:r>
            <a:r>
              <a:rPr lang="en-US" altLang="ja-JP" b="1" dirty="0">
                <a:solidFill>
                  <a:srgbClr val="3B98B2"/>
                </a:solidFill>
              </a:rPr>
              <a:t>THD</a:t>
            </a:r>
            <a:r>
              <a:rPr lang="ja-JP" altLang="en-US" b="1" dirty="0">
                <a:solidFill>
                  <a:srgbClr val="3B98B2"/>
                </a:solidFill>
              </a:rPr>
              <a:t>を付加</a:t>
            </a:r>
            <a:endParaRPr lang="en-US" altLang="ja-JP" b="1" dirty="0">
              <a:solidFill>
                <a:srgbClr val="3B98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3B98B2"/>
                </a:solidFill>
              </a:rPr>
              <a:t>2</a:t>
            </a:r>
            <a:r>
              <a:rPr lang="ja-JP" altLang="en-US" b="1" dirty="0">
                <a:solidFill>
                  <a:srgbClr val="3B98B2"/>
                </a:solidFill>
              </a:rPr>
              <a:t>次高調波 </a:t>
            </a:r>
            <a:r>
              <a:rPr lang="en-US" altLang="ja-JP" b="1" dirty="0">
                <a:solidFill>
                  <a:srgbClr val="3B98B2"/>
                </a:solidFill>
              </a:rPr>
              <a:t>:  -70</a:t>
            </a:r>
            <a:r>
              <a:rPr lang="ja-JP" altLang="en-US" b="1" dirty="0">
                <a:solidFill>
                  <a:srgbClr val="3B98B2"/>
                </a:solidFill>
              </a:rPr>
              <a:t> </a:t>
            </a:r>
            <a:r>
              <a:rPr lang="en-US" altLang="ja-JP" b="1" dirty="0">
                <a:solidFill>
                  <a:srgbClr val="3B98B2"/>
                </a:solidFill>
              </a:rPr>
              <a:t>dB</a:t>
            </a:r>
            <a:r>
              <a:rPr lang="ja-JP" altLang="en-US" b="1" dirty="0">
                <a:solidFill>
                  <a:srgbClr val="3B98B2"/>
                </a:solidFill>
              </a:rPr>
              <a:t> </a:t>
            </a:r>
            <a:endParaRPr lang="en-US" altLang="ja-JP" b="1" dirty="0">
              <a:solidFill>
                <a:srgbClr val="3B98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3B98B2"/>
                </a:solidFill>
              </a:rPr>
              <a:t>3 – 11 </a:t>
            </a:r>
            <a:r>
              <a:rPr lang="ja-JP" altLang="en-US" b="1" dirty="0">
                <a:solidFill>
                  <a:srgbClr val="3B98B2"/>
                </a:solidFill>
              </a:rPr>
              <a:t>次　</a:t>
            </a:r>
            <a:r>
              <a:rPr lang="en-US" altLang="ja-JP" b="1" dirty="0">
                <a:solidFill>
                  <a:srgbClr val="3B98B2"/>
                </a:solidFill>
              </a:rPr>
              <a:t>: 6 </a:t>
            </a:r>
            <a:r>
              <a:rPr lang="en-US" altLang="ja-JP" b="1" dirty="0" err="1">
                <a:solidFill>
                  <a:srgbClr val="3B98B2"/>
                </a:solidFill>
              </a:rPr>
              <a:t>db</a:t>
            </a:r>
            <a:r>
              <a:rPr lang="en-US" altLang="ja-JP" b="1" dirty="0">
                <a:solidFill>
                  <a:srgbClr val="3B98B2"/>
                </a:solidFill>
              </a:rPr>
              <a:t>/oct </a:t>
            </a:r>
            <a:r>
              <a:rPr lang="ja-JP" altLang="en-US" b="1" dirty="0">
                <a:solidFill>
                  <a:srgbClr val="3B98B2"/>
                </a:solidFill>
              </a:rPr>
              <a:t>で減衰</a:t>
            </a:r>
            <a:endParaRPr lang="en-US" altLang="ja-JP" b="1" dirty="0">
              <a:solidFill>
                <a:srgbClr val="3B98B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2C6BC0-B7B3-D76B-F41D-C69E35FBD24E}"/>
              </a:ext>
            </a:extLst>
          </p:cNvPr>
          <p:cNvSpPr txBox="1"/>
          <p:nvPr/>
        </p:nvSpPr>
        <p:spPr>
          <a:xfrm>
            <a:off x="552318" y="5955488"/>
            <a:ext cx="83283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振幅方向に反転させることで、元信号の非線形性がどう変化するのか？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1404955" y="3711741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非線形信号のスペクトラム結果</a:t>
            </a:r>
          </a:p>
        </p:txBody>
      </p:sp>
    </p:spTree>
    <p:extLst>
      <p:ext uri="{BB962C8B-B14F-4D97-AF65-F5344CB8AC3E}">
        <p14:creationId xmlns:p14="http://schemas.microsoft.com/office/powerpoint/2010/main" val="9271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昨年のアルゴリズムの確認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35109" y="4597765"/>
            <a:ext cx="8009063" cy="1120947"/>
          </a:xfrm>
        </p:spPr>
        <p:txBody>
          <a:bodyPr tIns="9000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1" lang="ja-JP" altLang="en-US" sz="2000" dirty="0"/>
              <a:t>✓偶数次の高調波が消え、</a:t>
            </a:r>
            <a:r>
              <a:rPr kumimoji="1" lang="ja-JP" altLang="en-US" sz="2000" dirty="0">
                <a:solidFill>
                  <a:srgbClr val="3B98B2"/>
                </a:solidFill>
              </a:rPr>
              <a:t>奇数次の高調波のみ</a:t>
            </a:r>
            <a:r>
              <a:rPr kumimoji="1" lang="ja-JP" altLang="en-US" sz="2000" dirty="0"/>
              <a:t>確認</a:t>
            </a:r>
            <a:endParaRPr kumimoji="1" lang="en-US" altLang="ja-JP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ja-JP" altLang="en-US" sz="2000" dirty="0"/>
              <a:t>✓</a:t>
            </a:r>
            <a:r>
              <a:rPr lang="ja-JP" altLang="en-US" sz="2000" dirty="0">
                <a:solidFill>
                  <a:srgbClr val="3B98B2"/>
                </a:solidFill>
              </a:rPr>
              <a:t>歪を加えていなかった帯域</a:t>
            </a:r>
            <a:r>
              <a:rPr lang="ja-JP" altLang="en-US" sz="2000" dirty="0"/>
              <a:t>にも奇数次高調波が出現</a:t>
            </a:r>
            <a:endParaRPr lang="en-US" altLang="ja-JP" sz="2000" dirty="0"/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6F7F2809-EE75-524E-8A59-68A097E78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5" y="1085319"/>
            <a:ext cx="3628499" cy="2721374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1363010" y="3847191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非線形信号のスペクトラム結果</a:t>
            </a:r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F40AB0CF-7244-E186-A8FB-93D27FC3A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65" y="1085319"/>
            <a:ext cx="3628499" cy="272137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5528EF7-DA05-CD92-9B53-ECFEC2430617}"/>
              </a:ext>
            </a:extLst>
          </p:cNvPr>
          <p:cNvSpPr txBox="1"/>
          <p:nvPr/>
        </p:nvSpPr>
        <p:spPr>
          <a:xfrm>
            <a:off x="5326649" y="1407606"/>
            <a:ext cx="4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300</a:t>
            </a:r>
            <a:endParaRPr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35A924-B040-05AE-7FB0-44A11254FBEF}"/>
              </a:ext>
            </a:extLst>
          </p:cNvPr>
          <p:cNvSpPr txBox="1"/>
          <p:nvPr/>
        </p:nvSpPr>
        <p:spPr>
          <a:xfrm>
            <a:off x="5634214" y="1405491"/>
            <a:ext cx="4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500</a:t>
            </a:r>
            <a:endParaRPr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C81720-6836-35F9-112C-45A2CFDA2241}"/>
              </a:ext>
            </a:extLst>
          </p:cNvPr>
          <p:cNvSpPr txBox="1"/>
          <p:nvPr/>
        </p:nvSpPr>
        <p:spPr>
          <a:xfrm>
            <a:off x="5975335" y="1405491"/>
            <a:ext cx="4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700</a:t>
            </a:r>
            <a:endParaRPr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631D4D-BCCE-391A-8E38-6E4D09C85638}"/>
              </a:ext>
            </a:extLst>
          </p:cNvPr>
          <p:cNvSpPr txBox="1"/>
          <p:nvPr/>
        </p:nvSpPr>
        <p:spPr>
          <a:xfrm>
            <a:off x="6330767" y="1425740"/>
            <a:ext cx="928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・・・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C67EB6B-9A52-C0C2-5529-B7E99EACD05A}"/>
              </a:ext>
            </a:extLst>
          </p:cNvPr>
          <p:cNvSpPr txBox="1"/>
          <p:nvPr/>
        </p:nvSpPr>
        <p:spPr>
          <a:xfrm>
            <a:off x="5326649" y="3822266"/>
            <a:ext cx="2684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立上り・立下りスペクトラム</a:t>
            </a:r>
          </a:p>
        </p:txBody>
      </p:sp>
    </p:spTree>
    <p:extLst>
      <p:ext uri="{BB962C8B-B14F-4D97-AF65-F5344CB8AC3E}">
        <p14:creationId xmlns:p14="http://schemas.microsoft.com/office/powerpoint/2010/main" val="148217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昨年のアルゴリズムの確認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35109" y="4631321"/>
            <a:ext cx="8009063" cy="1120947"/>
          </a:xfrm>
        </p:spPr>
        <p:txBody>
          <a:bodyPr tIns="9000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1" lang="ja-JP" altLang="en-US" sz="2000" dirty="0"/>
              <a:t>✓偶数次の高調波が消え、</a:t>
            </a:r>
            <a:r>
              <a:rPr kumimoji="1" lang="ja-JP" altLang="en-US" sz="2000" dirty="0">
                <a:solidFill>
                  <a:srgbClr val="3B98B2"/>
                </a:solidFill>
              </a:rPr>
              <a:t>奇数次の高調波のみ</a:t>
            </a:r>
            <a:r>
              <a:rPr kumimoji="1" lang="ja-JP" altLang="en-US" sz="2000" dirty="0"/>
              <a:t>確認</a:t>
            </a:r>
            <a:endParaRPr kumimoji="1" lang="en-US" altLang="ja-JP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ja-JP" altLang="en-US" sz="2000" dirty="0"/>
              <a:t>✓</a:t>
            </a:r>
            <a:r>
              <a:rPr lang="ja-JP" altLang="en-US" sz="2000" dirty="0">
                <a:solidFill>
                  <a:srgbClr val="3B98B2"/>
                </a:solidFill>
              </a:rPr>
              <a:t>歪を加えていなかった帯域</a:t>
            </a:r>
            <a:r>
              <a:rPr lang="ja-JP" altLang="en-US" sz="2000" dirty="0"/>
              <a:t>にも奇数次高調波が出現</a:t>
            </a:r>
            <a:endParaRPr lang="en-US" altLang="ja-JP" sz="2000" dirty="0"/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6F7F2809-EE75-524E-8A59-68A097E78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3" y="1102097"/>
            <a:ext cx="3628499" cy="2721374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1438988" y="3863969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非線形信号のスペクトラム結果</a:t>
            </a:r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F40AB0CF-7244-E186-A8FB-93D27FC3A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43" y="1102097"/>
            <a:ext cx="3628499" cy="272137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5528EF7-DA05-CD92-9B53-ECFEC2430617}"/>
              </a:ext>
            </a:extLst>
          </p:cNvPr>
          <p:cNvSpPr txBox="1"/>
          <p:nvPr/>
        </p:nvSpPr>
        <p:spPr>
          <a:xfrm>
            <a:off x="5402627" y="1424384"/>
            <a:ext cx="4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300</a:t>
            </a:r>
            <a:endParaRPr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35A924-B040-05AE-7FB0-44A11254FBEF}"/>
              </a:ext>
            </a:extLst>
          </p:cNvPr>
          <p:cNvSpPr txBox="1"/>
          <p:nvPr/>
        </p:nvSpPr>
        <p:spPr>
          <a:xfrm>
            <a:off x="5710192" y="1422269"/>
            <a:ext cx="4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500</a:t>
            </a:r>
            <a:endParaRPr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C81720-6836-35F9-112C-45A2CFDA2241}"/>
              </a:ext>
            </a:extLst>
          </p:cNvPr>
          <p:cNvSpPr txBox="1"/>
          <p:nvPr/>
        </p:nvSpPr>
        <p:spPr>
          <a:xfrm>
            <a:off x="6051313" y="1422269"/>
            <a:ext cx="4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700</a:t>
            </a:r>
            <a:endParaRPr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631D4D-BCCE-391A-8E38-6E4D09C85638}"/>
              </a:ext>
            </a:extLst>
          </p:cNvPr>
          <p:cNvSpPr txBox="1"/>
          <p:nvPr/>
        </p:nvSpPr>
        <p:spPr>
          <a:xfrm>
            <a:off x="6406745" y="1442518"/>
            <a:ext cx="928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・・・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C67EB6B-9A52-C0C2-5529-B7E99EACD05A}"/>
              </a:ext>
            </a:extLst>
          </p:cNvPr>
          <p:cNvSpPr txBox="1"/>
          <p:nvPr/>
        </p:nvSpPr>
        <p:spPr>
          <a:xfrm>
            <a:off x="5402627" y="3839044"/>
            <a:ext cx="2684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立上り・立下りスペクトラム</a:t>
            </a:r>
          </a:p>
        </p:txBody>
      </p:sp>
    </p:spTree>
    <p:extLst>
      <p:ext uri="{BB962C8B-B14F-4D97-AF65-F5344CB8AC3E}">
        <p14:creationId xmlns:p14="http://schemas.microsoft.com/office/powerpoint/2010/main" val="370742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68B6CA0-496C-BB63-6B69-95B2A95F1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9A62685-624D-39F6-86A9-9C5F3801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" y="1553134"/>
            <a:ext cx="4274837" cy="32554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E7F631C-6DF0-5B74-33A5-F46214D8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22" y="1553135"/>
            <a:ext cx="4286480" cy="3255452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84E30210-F79F-80B4-6E27-EF257665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ja-JP" altLang="en-US" dirty="0"/>
              <a:t>実測データでの比較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BE5A91-C578-D5A9-9114-B376069AC2AF}"/>
              </a:ext>
            </a:extLst>
          </p:cNvPr>
          <p:cNvSpPr txBox="1"/>
          <p:nvPr/>
        </p:nvSpPr>
        <p:spPr>
          <a:xfrm>
            <a:off x="1129492" y="4867310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実測信号のスペクトラム結果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0CC0BD-07CB-DABD-8575-F7006CAD8319}"/>
              </a:ext>
            </a:extLst>
          </p:cNvPr>
          <p:cNvSpPr txBox="1"/>
          <p:nvPr/>
        </p:nvSpPr>
        <p:spPr>
          <a:xfrm>
            <a:off x="5586708" y="4867309"/>
            <a:ext cx="2684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立上り・立下りスペクトラム</a:t>
            </a:r>
          </a:p>
        </p:txBody>
      </p:sp>
    </p:spTree>
    <p:extLst>
      <p:ext uri="{BB962C8B-B14F-4D97-AF65-F5344CB8AC3E}">
        <p14:creationId xmlns:p14="http://schemas.microsoft.com/office/powerpoint/2010/main" val="418493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A843B-007F-5F18-FCAE-6DE7FF56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次回までに行うこと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EC5452-317B-4A47-29C6-56C68965AD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A4C421-7679-4C26-D6BE-374938760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9" y="1227437"/>
            <a:ext cx="7871479" cy="1138257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時間軸方向に反転する波形合成法の実装</a:t>
            </a:r>
            <a:endParaRPr kumimoji="1" lang="en-US" altLang="ja-JP" sz="1600" dirty="0"/>
          </a:p>
          <a:p>
            <a:r>
              <a:rPr lang="ja-JP" altLang="en-US" sz="1600" dirty="0"/>
              <a:t>研究指導計画書の完成（学会）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1178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A13BF-8651-44C4-B76F-5E5C3733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7000184" cy="566528"/>
          </a:xfrm>
        </p:spPr>
        <p:txBody>
          <a:bodyPr/>
          <a:lstStyle/>
          <a:p>
            <a:r>
              <a:rPr lang="ja-JP" altLang="en-US" dirty="0"/>
              <a:t>入出力特性の予測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659C7A-57B4-4F05-AF7E-838C2FBCE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0112444-D794-44FB-8C25-87DEDC0EA9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2403" y="3630639"/>
            <a:ext cx="7894352" cy="379711"/>
          </a:xfrm>
        </p:spPr>
        <p:txBody>
          <a:bodyPr/>
          <a:lstStyle/>
          <a:p>
            <a:r>
              <a:rPr lang="ja-JP" altLang="en-US" dirty="0"/>
              <a:t>入出力特性の予測手順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EC29282F-AC06-41E3-861B-B412F59D9D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369" y="4010351"/>
            <a:ext cx="7894352" cy="1395036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①周波数</a:t>
            </a:r>
            <a:r>
              <a:rPr lang="en-US" altLang="ja-JP" dirty="0"/>
              <a:t>X,</a:t>
            </a:r>
            <a:r>
              <a:rPr lang="ja-JP" altLang="en-US" dirty="0"/>
              <a:t>振幅１の正弦波を代入した</a:t>
            </a:r>
            <a:r>
              <a:rPr lang="en-US" altLang="ja-JP" dirty="0"/>
              <a:t>,</a:t>
            </a:r>
            <a:r>
              <a:rPr lang="ja-JP" altLang="en-US" dirty="0"/>
              <a:t>非線形近似式を</a:t>
            </a:r>
            <a:r>
              <a:rPr lang="ja-JP" altLang="en-US" dirty="0">
                <a:solidFill>
                  <a:srgbClr val="3B98B2"/>
                </a:solidFill>
              </a:rPr>
              <a:t>展開</a:t>
            </a:r>
            <a:r>
              <a:rPr lang="ja-JP" altLang="en-US" dirty="0"/>
              <a:t>し</a:t>
            </a:r>
            <a:r>
              <a:rPr lang="en-US" altLang="ja-JP" dirty="0"/>
              <a:t>,</a:t>
            </a:r>
            <a:r>
              <a:rPr lang="ja-JP" altLang="en-US" dirty="0"/>
              <a:t>整数倍の周波数成分で式をまとめ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　周波数に対する</a:t>
            </a:r>
            <a:r>
              <a:rPr lang="ja-JP" altLang="en-US" dirty="0">
                <a:solidFill>
                  <a:srgbClr val="3B98B2"/>
                </a:solidFill>
              </a:rPr>
              <a:t>振幅の大きさ</a:t>
            </a:r>
            <a:r>
              <a:rPr lang="ja-JP" altLang="en-US" dirty="0"/>
              <a:t>を抽出</a:t>
            </a:r>
            <a:endParaRPr lang="en-US" altLang="ja-JP" dirty="0"/>
          </a:p>
          <a:p>
            <a:r>
              <a:rPr lang="ja-JP" altLang="en-US" dirty="0"/>
              <a:t>➁</a:t>
            </a:r>
            <a:r>
              <a:rPr lang="ja-JP" altLang="en-US" dirty="0">
                <a:solidFill>
                  <a:srgbClr val="3B98B2"/>
                </a:solidFill>
              </a:rPr>
              <a:t>非線形近似式より得られた振幅</a:t>
            </a:r>
            <a:r>
              <a:rPr lang="ja-JP" altLang="en-US" dirty="0"/>
              <a:t>と</a:t>
            </a:r>
            <a:r>
              <a:rPr lang="en-US" altLang="ja-JP" dirty="0"/>
              <a:t>,</a:t>
            </a:r>
            <a:r>
              <a:rPr lang="ja-JP" altLang="en-US" dirty="0">
                <a:solidFill>
                  <a:srgbClr val="3B98B2"/>
                </a:solidFill>
              </a:rPr>
              <a:t>先行研究で定義した高周波の振幅</a:t>
            </a:r>
            <a:r>
              <a:rPr lang="ja-JP" altLang="en-US" dirty="0"/>
              <a:t>を比較し</a:t>
            </a:r>
            <a:r>
              <a:rPr lang="en-US" altLang="ja-JP" dirty="0"/>
              <a:t>,</a:t>
            </a:r>
            <a:r>
              <a:rPr lang="ja-JP" altLang="en-US" dirty="0"/>
              <a:t>連立方程式を作成</a:t>
            </a:r>
            <a:endParaRPr lang="en-US" altLang="ja-JP" dirty="0"/>
          </a:p>
          <a:p>
            <a:r>
              <a:rPr lang="ja-JP" altLang="en-US" dirty="0"/>
              <a:t>③連立方程式を解き</a:t>
            </a:r>
            <a:r>
              <a:rPr lang="en-US" altLang="ja-JP" dirty="0"/>
              <a:t>,</a:t>
            </a:r>
            <a:r>
              <a:rPr lang="ja-JP" altLang="en-US" dirty="0"/>
              <a:t>非線形近似式の</a:t>
            </a:r>
            <a:r>
              <a:rPr lang="ja-JP" altLang="en-US" dirty="0">
                <a:solidFill>
                  <a:srgbClr val="3B98B2"/>
                </a:solidFill>
              </a:rPr>
              <a:t>係数</a:t>
            </a:r>
            <a:r>
              <a:rPr lang="ja-JP" altLang="en-US" dirty="0"/>
              <a:t>を求める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4789460-871F-46A6-89CA-608CD41CCA8E}"/>
                  </a:ext>
                </a:extLst>
              </p:cNvPr>
              <p:cNvSpPr txBox="1"/>
              <p:nvPr/>
            </p:nvSpPr>
            <p:spPr>
              <a:xfrm>
                <a:off x="1017390" y="2184667"/>
                <a:ext cx="74867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ja-JP" sz="1400" b="1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ja-JP" sz="1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ja-JP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（奇数次）</a:t>
                </a:r>
                <a:endParaRPr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4789460-871F-46A6-89CA-608CD41CC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90" y="2184667"/>
                <a:ext cx="7486752" cy="369332"/>
              </a:xfrm>
              <a:prstGeom prst="rect">
                <a:avLst/>
              </a:prstGeom>
              <a:blipFill>
                <a:blip r:embed="rId2"/>
                <a:stretch>
                  <a:fillRect t="-75410" b="-1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07C319D-2041-4194-A1B3-EF8DE6B9DDFF}"/>
                  </a:ext>
                </a:extLst>
              </p:cNvPr>
              <p:cNvSpPr txBox="1"/>
              <p:nvPr/>
            </p:nvSpPr>
            <p:spPr>
              <a:xfrm>
                <a:off x="1017390" y="1622608"/>
                <a:ext cx="7099605" cy="362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ja-JP" sz="1400" b="1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ja-JP" sz="1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begChr m:val="["/>
                        <m:endChr m:val="]"/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4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ja-JP" alt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]"/>
                            <m:ctrlPr>
                              <a:rPr lang="ja-JP" alt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ja-JP" altLang="en-US" sz="1400" b="1" i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ja-JP" altLang="en-US" sz="14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ja-JP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（偶数次）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07C319D-2041-4194-A1B3-EF8DE6B9D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90" y="1622608"/>
                <a:ext cx="7099605" cy="362792"/>
              </a:xfrm>
              <a:prstGeom prst="rect">
                <a:avLst/>
              </a:prstGeom>
              <a:blipFill>
                <a:blip r:embed="rId3"/>
                <a:stretch>
                  <a:fillRect t="-76667" b="-1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A812DC-D45C-4318-878E-BAC6CDB94B6B}"/>
              </a:ext>
            </a:extLst>
          </p:cNvPr>
          <p:cNvSpPr txBox="1"/>
          <p:nvPr/>
        </p:nvSpPr>
        <p:spPr>
          <a:xfrm>
            <a:off x="3576569" y="2753266"/>
            <a:ext cx="191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</a:t>
            </a:r>
            <a:r>
              <a:rPr kumimoji="1"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出力　</a:t>
            </a:r>
            <a:r>
              <a:rPr kumimoji="1"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Sin[X]:</a:t>
            </a:r>
            <a:r>
              <a:rPr kumimoji="1"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入力）</a:t>
            </a:r>
          </a:p>
        </p:txBody>
      </p:sp>
    </p:spTree>
    <p:extLst>
      <p:ext uri="{BB962C8B-B14F-4D97-AF65-F5344CB8AC3E}">
        <p14:creationId xmlns:p14="http://schemas.microsoft.com/office/powerpoint/2010/main" val="249077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F7FD-9356-4677-9DC3-5D388490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入出力特性の予測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3EDD9D-6105-4BF5-AF54-3E4BF76FA1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9F2E094-6F94-4B9F-BFF1-EDC0B574BFFA}"/>
                  </a:ext>
                </a:extLst>
              </p:cNvPr>
              <p:cNvSpPr txBox="1"/>
              <p:nvPr/>
            </p:nvSpPr>
            <p:spPr>
              <a:xfrm>
                <a:off x="995996" y="1321447"/>
                <a:ext cx="7773536" cy="1752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64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ja-JP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512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128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63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35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128</m:t>
                          </m:r>
                        </m:den>
                      </m:f>
                    </m:oMath>
                  </m:oMathPara>
                </a14:m>
                <a:endParaRPr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9F2E094-6F94-4B9F-BFF1-EDC0B574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6" y="1321447"/>
                <a:ext cx="7773536" cy="1752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FCEF0E9-FF87-47C2-8269-06B67E39F21F}"/>
                  </a:ext>
                </a:extLst>
              </p:cNvPr>
              <p:cNvSpPr txBox="1"/>
              <p:nvPr/>
            </p:nvSpPr>
            <p:spPr>
              <a:xfrm>
                <a:off x="995996" y="3719283"/>
                <a:ext cx="7583647" cy="2167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+462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+768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+640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+560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+504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−330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−256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−320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−336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−336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ja-JP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165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+112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+144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−55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ja-JP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1024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FCEF0E9-FF87-47C2-8269-06B67E39F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6" y="3719283"/>
                <a:ext cx="7583647" cy="2167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7AE046-6876-44BF-A34C-153F6F6C6380}"/>
                  </a:ext>
                </a:extLst>
              </p:cNvPr>
              <p:cNvSpPr txBox="1"/>
              <p:nvPr/>
            </p:nvSpPr>
            <p:spPr>
              <a:xfrm>
                <a:off x="585129" y="1189231"/>
                <a:ext cx="6289646" cy="362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7AE046-6876-44BF-A34C-153F6F6C6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29" y="1189231"/>
                <a:ext cx="6289646" cy="362792"/>
              </a:xfrm>
              <a:prstGeom prst="rect">
                <a:avLst/>
              </a:prstGeom>
              <a:blipFill>
                <a:blip r:embed="rId4"/>
                <a:stretch>
                  <a:fillRect t="-76667" b="-1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02A2BD-2125-4C97-9B74-17DDC252D626}"/>
                  </a:ext>
                </a:extLst>
              </p:cNvPr>
              <p:cNvSpPr txBox="1"/>
              <p:nvPr/>
            </p:nvSpPr>
            <p:spPr>
              <a:xfrm>
                <a:off x="995996" y="3534617"/>
                <a:ext cx="56160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02A2BD-2125-4C97-9B74-17DDC252D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6" y="3534617"/>
                <a:ext cx="5616007" cy="369332"/>
              </a:xfrm>
              <a:prstGeom prst="rect">
                <a:avLst/>
              </a:prstGeom>
              <a:blipFill>
                <a:blip r:embed="rId5"/>
                <a:stretch>
                  <a:fillRect t="-76667" r="-4013" b="-1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5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37409</TotalTime>
  <Words>480</Words>
  <Application>Microsoft Office PowerPoint</Application>
  <PresentationFormat>画面に合わせる (4:3)</PresentationFormat>
  <Paragraphs>65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Arial</vt:lpstr>
      <vt:lpstr>Calibri</vt:lpstr>
      <vt:lpstr>Cambria Math</vt:lpstr>
      <vt:lpstr>Times New Roman</vt:lpstr>
      <vt:lpstr>Office テーマ</vt:lpstr>
      <vt:lpstr>2022.05.13 ゼミ発表資料</vt:lpstr>
      <vt:lpstr>PowerPoint プレゼンテーション</vt:lpstr>
      <vt:lpstr>昨年のアルゴリズムの確認</vt:lpstr>
      <vt:lpstr>昨年のアルゴリズムの確認</vt:lpstr>
      <vt:lpstr>昨年のアルゴリズムの確認</vt:lpstr>
      <vt:lpstr>【参考】実測データでの比較</vt:lpstr>
      <vt:lpstr>次回までに行うこと</vt:lpstr>
      <vt:lpstr>入出力特性の予測</vt:lpstr>
      <vt:lpstr>入出力特性の予測①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573</cp:revision>
  <dcterms:created xsi:type="dcterms:W3CDTF">2020-05-22T13:59:15Z</dcterms:created>
  <dcterms:modified xsi:type="dcterms:W3CDTF">2022-06-19T08:01:47Z</dcterms:modified>
</cp:coreProperties>
</file>