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4"/>
  </p:notesMasterIdLst>
  <p:handoutMasterIdLst>
    <p:handoutMasterId r:id="rId15"/>
  </p:handoutMasterIdLst>
  <p:sldIdLst>
    <p:sldId id="276" r:id="rId2"/>
    <p:sldId id="345" r:id="rId3"/>
    <p:sldId id="346" r:id="rId4"/>
    <p:sldId id="347" r:id="rId5"/>
    <p:sldId id="351" r:id="rId6"/>
    <p:sldId id="352" r:id="rId7"/>
    <p:sldId id="348" r:id="rId8"/>
    <p:sldId id="353" r:id="rId9"/>
    <p:sldId id="354" r:id="rId10"/>
    <p:sldId id="349" r:id="rId11"/>
    <p:sldId id="355" r:id="rId12"/>
    <p:sldId id="35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CBA5179-E98F-4947-8C02-BE6E919F359D}">
          <p14:sldIdLst>
            <p14:sldId id="276"/>
          </p14:sldIdLst>
        </p14:section>
        <p14:section name="タイトルなしのセクション" id="{33B0FB84-6425-438D-BD88-BC91E146CA29}">
          <p14:sldIdLst>
            <p14:sldId id="345"/>
            <p14:sldId id="346"/>
            <p14:sldId id="347"/>
            <p14:sldId id="351"/>
            <p14:sldId id="352"/>
            <p14:sldId id="348"/>
            <p14:sldId id="353"/>
            <p14:sldId id="354"/>
            <p14:sldId id="349"/>
            <p14:sldId id="355"/>
            <p14:sldId id="3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竹村　東洋" initials="竹村　東洋" lastIdx="2" clrIdx="0">
    <p:extLst>
      <p:ext uri="{19B8F6BF-5375-455C-9EA6-DF929625EA0E}">
        <p15:presenceInfo xmlns:p15="http://schemas.microsoft.com/office/powerpoint/2012/main" userId="S::4317076@ed.tus.ac.jp::753afb06-4ef4-42b0-b869-0f874a220b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2A3BA"/>
    <a:srgbClr val="3B98B2"/>
    <a:srgbClr val="B33B5D"/>
    <a:srgbClr val="FBFBFB"/>
    <a:srgbClr val="F9F9F9"/>
    <a:srgbClr val="F4F4F4"/>
    <a:srgbClr val="B3B3B3"/>
    <a:srgbClr val="BB5533"/>
    <a:srgbClr val="3671A7"/>
    <a:srgbClr val="6969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78397" autoAdjust="0"/>
  </p:normalViewPr>
  <p:slideViewPr>
    <p:cSldViewPr snapToGrid="0">
      <p:cViewPr>
        <p:scale>
          <a:sx n="66" d="100"/>
          <a:sy n="66" d="100"/>
        </p:scale>
        <p:origin x="1188" y="-264"/>
      </p:cViewPr>
      <p:guideLst/>
    </p:cSldViewPr>
  </p:slideViewPr>
  <p:notesTextViewPr>
    <p:cViewPr>
      <p:scale>
        <a:sx n="125" d="100"/>
        <a:sy n="125" d="100"/>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B024959C-203D-4BAA-AF1D-F15DE93D73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AF18E5D4-B242-42EB-864C-5756BB1FF1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528598-C5FB-4CE9-BD07-494C3DB3E8C1}" type="datetimeFigureOut">
              <a:rPr kumimoji="1" lang="ja-JP" altLang="en-US" smtClean="0"/>
              <a:t>2022/6/3</a:t>
            </a:fld>
            <a:endParaRPr kumimoji="1" lang="ja-JP" altLang="en-US"/>
          </a:p>
        </p:txBody>
      </p:sp>
      <p:sp>
        <p:nvSpPr>
          <p:cNvPr id="4" name="フッター プレースホルダー 3">
            <a:extLst>
              <a:ext uri="{FF2B5EF4-FFF2-40B4-BE49-F238E27FC236}">
                <a16:creationId xmlns:a16="http://schemas.microsoft.com/office/drawing/2014/main" id="{3F3BBF3D-70DA-427A-984F-B8BB94FFF0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66DE07BA-1D7D-4715-86FE-7B6BFF26D4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674FB9-B475-44DD-96E2-40EC80737F41}" type="slidenum">
              <a:rPr kumimoji="1" lang="ja-JP" altLang="en-US" smtClean="0"/>
              <a:t>‹#›</a:t>
            </a:fld>
            <a:endParaRPr kumimoji="1" lang="ja-JP" altLang="en-US"/>
          </a:p>
        </p:txBody>
      </p:sp>
    </p:spTree>
    <p:extLst>
      <p:ext uri="{BB962C8B-B14F-4D97-AF65-F5344CB8AC3E}">
        <p14:creationId xmlns:p14="http://schemas.microsoft.com/office/powerpoint/2010/main" val="3582756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0C702F-C2EB-4EF6-AAB4-2DE055AB721E}" type="datetimeFigureOut">
              <a:rPr kumimoji="1" lang="ja-JP" altLang="en-US" smtClean="0"/>
              <a:t>2022/6/3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FB3E62-C51A-4A96-825F-35274873363E}" type="slidenum">
              <a:rPr kumimoji="1" lang="ja-JP" altLang="en-US" smtClean="0"/>
              <a:t>‹#›</a:t>
            </a:fld>
            <a:endParaRPr kumimoji="1" lang="ja-JP" altLang="en-US"/>
          </a:p>
        </p:txBody>
      </p:sp>
    </p:spTree>
    <p:extLst>
      <p:ext uri="{BB962C8B-B14F-4D97-AF65-F5344CB8AC3E}">
        <p14:creationId xmlns:p14="http://schemas.microsoft.com/office/powerpoint/2010/main" val="283939583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0FB3E62-C51A-4A96-825F-35274873363E}" type="slidenum">
              <a:rPr kumimoji="1" lang="ja-JP" altLang="en-US" smtClean="0"/>
              <a:t>1</a:t>
            </a:fld>
            <a:endParaRPr kumimoji="1" lang="ja-JP" altLang="en-US"/>
          </a:p>
        </p:txBody>
      </p:sp>
    </p:spTree>
    <p:extLst>
      <p:ext uri="{BB962C8B-B14F-4D97-AF65-F5344CB8AC3E}">
        <p14:creationId xmlns:p14="http://schemas.microsoft.com/office/powerpoint/2010/main" val="4111652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吉田研ゼミ">
    <p:bg>
      <p:bgPr>
        <a:solidFill>
          <a:srgbClr val="FBFBFB"/>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E5231-F50B-42A8-99E0-1DE0FFBDF8EC}"/>
              </a:ext>
            </a:extLst>
          </p:cNvPr>
          <p:cNvSpPr>
            <a:spLocks noGrp="1"/>
          </p:cNvSpPr>
          <p:nvPr>
            <p:ph type="title" hasCustomPrompt="1"/>
          </p:nvPr>
        </p:nvSpPr>
        <p:spPr>
          <a:xfrm>
            <a:off x="2003302" y="2684262"/>
            <a:ext cx="5314950" cy="516858"/>
          </a:xfrm>
        </p:spPr>
        <p:txBody>
          <a:bodyPr/>
          <a:lstStyle>
            <a:lvl1pPr algn="ctr">
              <a:defRPr/>
            </a:lvl1pPr>
          </a:lstStyle>
          <a:p>
            <a:r>
              <a:rPr kumimoji="1" lang="ja-JP" altLang="en-US" dirty="0"/>
              <a:t>タイトル</a:t>
            </a:r>
          </a:p>
        </p:txBody>
      </p:sp>
      <p:cxnSp>
        <p:nvCxnSpPr>
          <p:cNvPr id="4" name="直線コネクタ 3">
            <a:extLst>
              <a:ext uri="{FF2B5EF4-FFF2-40B4-BE49-F238E27FC236}">
                <a16:creationId xmlns:a16="http://schemas.microsoft.com/office/drawing/2014/main" id="{6C3C51FB-99B5-4159-9758-E2E14673A13A}"/>
              </a:ext>
            </a:extLst>
          </p:cNvPr>
          <p:cNvCxnSpPr/>
          <p:nvPr userDrawn="1"/>
        </p:nvCxnSpPr>
        <p:spPr>
          <a:xfrm>
            <a:off x="1553593" y="3293615"/>
            <a:ext cx="6178858" cy="0"/>
          </a:xfrm>
          <a:prstGeom prst="line">
            <a:avLst/>
          </a:prstGeom>
          <a:ln w="60325">
            <a:solidFill>
              <a:srgbClr val="3B98B2"/>
            </a:solidFill>
          </a:ln>
        </p:spPr>
        <p:style>
          <a:lnRef idx="1">
            <a:schemeClr val="accent1"/>
          </a:lnRef>
          <a:fillRef idx="0">
            <a:schemeClr val="accent1"/>
          </a:fillRef>
          <a:effectRef idx="0">
            <a:schemeClr val="accent1"/>
          </a:effectRef>
          <a:fontRef idx="minor">
            <a:schemeClr val="tx1"/>
          </a:fontRef>
        </p:style>
      </p:cxnSp>
      <p:sp>
        <p:nvSpPr>
          <p:cNvPr id="5" name="タイトル 1">
            <a:extLst>
              <a:ext uri="{FF2B5EF4-FFF2-40B4-BE49-F238E27FC236}">
                <a16:creationId xmlns:a16="http://schemas.microsoft.com/office/drawing/2014/main" id="{60EDB668-109A-42DF-A475-BAE7FFF8383C}"/>
              </a:ext>
            </a:extLst>
          </p:cNvPr>
          <p:cNvSpPr txBox="1">
            <a:spLocks/>
          </p:cNvSpPr>
          <p:nvPr userDrawn="1"/>
        </p:nvSpPr>
        <p:spPr>
          <a:xfrm>
            <a:off x="2003302" y="3429000"/>
            <a:ext cx="5314950" cy="516858"/>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kumimoji="1" sz="2400" b="1" kern="1200">
                <a:solidFill>
                  <a:schemeClr val="tx1">
                    <a:lumMod val="75000"/>
                    <a:lumOff val="25000"/>
                  </a:schemeClr>
                </a:solidFill>
                <a:latin typeface="+mn-ea"/>
                <a:ea typeface="+mn-ea"/>
                <a:cs typeface="+mj-cs"/>
              </a:defRPr>
            </a:lvl1pPr>
          </a:lstStyle>
          <a:p>
            <a:r>
              <a:rPr lang="en-US" altLang="ja-JP" sz="2000" b="0" dirty="0"/>
              <a:t>4321535</a:t>
            </a:r>
            <a:r>
              <a:rPr lang="ja-JP" altLang="en-US" sz="2000" b="0" dirty="0"/>
              <a:t> 竹村東洋</a:t>
            </a:r>
          </a:p>
        </p:txBody>
      </p:sp>
    </p:spTree>
    <p:extLst>
      <p:ext uri="{BB962C8B-B14F-4D97-AF65-F5344CB8AC3E}">
        <p14:creationId xmlns:p14="http://schemas.microsoft.com/office/powerpoint/2010/main" val="1054475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吉田研ゼミ">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E5231-F50B-42A8-99E0-1DE0FFBDF8EC}"/>
              </a:ext>
            </a:extLst>
          </p:cNvPr>
          <p:cNvSpPr>
            <a:spLocks noGrp="1"/>
          </p:cNvSpPr>
          <p:nvPr>
            <p:ph type="title" hasCustomPrompt="1"/>
          </p:nvPr>
        </p:nvSpPr>
        <p:spPr>
          <a:xfrm>
            <a:off x="2003302" y="2684262"/>
            <a:ext cx="5314950" cy="516858"/>
          </a:xfrm>
        </p:spPr>
        <p:txBody>
          <a:bodyPr/>
          <a:lstStyle>
            <a:lvl1pPr algn="ctr">
              <a:defRPr/>
            </a:lvl1pPr>
          </a:lstStyle>
          <a:p>
            <a:r>
              <a:rPr kumimoji="1" lang="ja-JP" altLang="en-US" dirty="0"/>
              <a:t>タイトル</a:t>
            </a:r>
          </a:p>
        </p:txBody>
      </p:sp>
      <p:cxnSp>
        <p:nvCxnSpPr>
          <p:cNvPr id="4" name="直線コネクタ 3">
            <a:extLst>
              <a:ext uri="{FF2B5EF4-FFF2-40B4-BE49-F238E27FC236}">
                <a16:creationId xmlns:a16="http://schemas.microsoft.com/office/drawing/2014/main" id="{6C3C51FB-99B5-4159-9758-E2E14673A13A}"/>
              </a:ext>
            </a:extLst>
          </p:cNvPr>
          <p:cNvCxnSpPr/>
          <p:nvPr userDrawn="1"/>
        </p:nvCxnSpPr>
        <p:spPr>
          <a:xfrm>
            <a:off x="1553593" y="3293615"/>
            <a:ext cx="6178858" cy="0"/>
          </a:xfrm>
          <a:prstGeom prst="line">
            <a:avLst/>
          </a:prstGeom>
          <a:ln w="60325">
            <a:solidFill>
              <a:srgbClr val="3B98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773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ゼミ資料base">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AD7B3A-4CFB-4362-816E-954CCA116239}"/>
              </a:ext>
            </a:extLst>
          </p:cNvPr>
          <p:cNvSpPr>
            <a:spLocks noGrp="1"/>
          </p:cNvSpPr>
          <p:nvPr>
            <p:ph type="title"/>
          </p:nvPr>
        </p:nvSpPr>
        <p:spPr>
          <a:xfrm>
            <a:off x="76477" y="75994"/>
            <a:ext cx="4895573" cy="566528"/>
          </a:xfrm>
        </p:spPr>
        <p:txBody>
          <a:bodyPr/>
          <a:lstStyle>
            <a:lvl1pPr>
              <a:defRPr sz="2400">
                <a:solidFill>
                  <a:schemeClr val="tx1">
                    <a:lumMod val="75000"/>
                    <a:lumOff val="25000"/>
                  </a:schemeClr>
                </a:solidFill>
              </a:defRPr>
            </a:lvl1pPr>
          </a:lstStyle>
          <a:p>
            <a:r>
              <a:rPr kumimoji="1" lang="ja-JP" altLang="en-US" dirty="0"/>
              <a:t>マスター タイトルの書式設定</a:t>
            </a:r>
          </a:p>
        </p:txBody>
      </p:sp>
      <p:sp>
        <p:nvSpPr>
          <p:cNvPr id="3" name="スライド番号プレースホルダー 2">
            <a:extLst>
              <a:ext uri="{FF2B5EF4-FFF2-40B4-BE49-F238E27FC236}">
                <a16:creationId xmlns:a16="http://schemas.microsoft.com/office/drawing/2014/main" id="{57A76A72-9A47-4A8E-A518-D47D25624DF7}"/>
              </a:ext>
            </a:extLst>
          </p:cNvPr>
          <p:cNvSpPr>
            <a:spLocks noGrp="1"/>
          </p:cNvSpPr>
          <p:nvPr>
            <p:ph type="sldNum" sz="quarter" idx="10"/>
          </p:nvPr>
        </p:nvSpPr>
        <p:spPr>
          <a:xfrm>
            <a:off x="8504142" y="175549"/>
            <a:ext cx="480060" cy="367418"/>
          </a:xfrm>
          <a:prstGeom prst="rect">
            <a:avLst/>
          </a:prstGeom>
        </p:spPr>
        <p:txBody>
          <a:bodyPr/>
          <a:lstStyle>
            <a:lvl1pPr>
              <a:defRPr b="1">
                <a:solidFill>
                  <a:schemeClr val="tx1">
                    <a:lumMod val="50000"/>
                    <a:lumOff val="50000"/>
                  </a:schemeClr>
                </a:solidFill>
              </a:defRPr>
            </a:lvl1pPr>
          </a:lstStyle>
          <a:p>
            <a:fld id="{02535A3B-5607-4929-90A6-FFC562A83C6B}" type="slidenum">
              <a:rPr lang="ja-JP" altLang="en-US" smtClean="0"/>
              <a:pPr/>
              <a:t>‹#›</a:t>
            </a:fld>
            <a:endParaRPr lang="ja-JP" altLang="en-US" dirty="0"/>
          </a:p>
        </p:txBody>
      </p:sp>
      <p:sp>
        <p:nvSpPr>
          <p:cNvPr id="8" name="テキスト プレースホルダー 4">
            <a:extLst>
              <a:ext uri="{FF2B5EF4-FFF2-40B4-BE49-F238E27FC236}">
                <a16:creationId xmlns:a16="http://schemas.microsoft.com/office/drawing/2014/main" id="{0F3BEFFF-DC29-4FF0-B6DC-B6634E88DB1F}"/>
              </a:ext>
            </a:extLst>
          </p:cNvPr>
          <p:cNvSpPr>
            <a:spLocks noGrp="1"/>
          </p:cNvSpPr>
          <p:nvPr>
            <p:ph type="body" sz="quarter" idx="12"/>
          </p:nvPr>
        </p:nvSpPr>
        <p:spPr>
          <a:xfrm>
            <a:off x="257453" y="847726"/>
            <a:ext cx="4133571" cy="379712"/>
          </a:xfrm>
          <a:solidFill>
            <a:schemeClr val="bg2">
              <a:lumMod val="50000"/>
            </a:schemeClr>
          </a:solidFill>
          <a:ln>
            <a:noFill/>
          </a:ln>
        </p:spPr>
        <p:txBody>
          <a:bodyPr anchor="ctr">
            <a:noAutofit/>
          </a:bodyPr>
          <a:lstStyle>
            <a:lvl1pPr marL="0" indent="0">
              <a:spcBef>
                <a:spcPts val="0"/>
              </a:spcBef>
              <a:buNone/>
              <a:defRPr sz="1400" b="1">
                <a:solidFill>
                  <a:schemeClr val="bg1"/>
                </a:solidFill>
              </a:defRPr>
            </a:lvl1pPr>
          </a:lstStyle>
          <a:p>
            <a:pPr lvl="0"/>
            <a:r>
              <a:rPr kumimoji="1" lang="ja-JP" altLang="en-US" dirty="0"/>
              <a:t>マスター テキストの書式設定</a:t>
            </a:r>
          </a:p>
        </p:txBody>
      </p:sp>
      <p:sp>
        <p:nvSpPr>
          <p:cNvPr id="21" name="テキスト プレースホルダー 20">
            <a:extLst>
              <a:ext uri="{FF2B5EF4-FFF2-40B4-BE49-F238E27FC236}">
                <a16:creationId xmlns:a16="http://schemas.microsoft.com/office/drawing/2014/main" id="{A2FC9261-1284-440A-89F3-DAFCEB6B8875}"/>
              </a:ext>
            </a:extLst>
          </p:cNvPr>
          <p:cNvSpPr>
            <a:spLocks noGrp="1"/>
          </p:cNvSpPr>
          <p:nvPr>
            <p:ph type="body" sz="quarter" idx="13"/>
          </p:nvPr>
        </p:nvSpPr>
        <p:spPr>
          <a:xfrm>
            <a:off x="257453" y="1227437"/>
            <a:ext cx="4133571" cy="1288149"/>
          </a:xfrm>
          <a:solidFill>
            <a:schemeClr val="bg1">
              <a:lumMod val="95000"/>
            </a:schemeClr>
          </a:solidFill>
        </p:spPr>
        <p:txBody>
          <a:bodyPr>
            <a:normAutofit/>
          </a:bodyPr>
          <a:lstStyle>
            <a:lvl1pPr marL="0" indent="0">
              <a:lnSpc>
                <a:spcPct val="150000"/>
              </a:lnSpc>
              <a:spcBef>
                <a:spcPts val="750"/>
              </a:spcBef>
              <a:buNone/>
              <a:defRPr sz="1200" b="1">
                <a:solidFill>
                  <a:schemeClr val="tx1">
                    <a:lumMod val="75000"/>
                    <a:lumOff val="25000"/>
                  </a:schemeClr>
                </a:solidFill>
              </a:defRPr>
            </a:lvl1pPr>
          </a:lstStyle>
          <a:p>
            <a:pPr lvl="0"/>
            <a:r>
              <a:rPr kumimoji="1" lang="ja-JP" altLang="en-US" dirty="0"/>
              <a:t>マスター テキストの書式設定</a:t>
            </a:r>
          </a:p>
        </p:txBody>
      </p:sp>
    </p:spTree>
    <p:extLst>
      <p:ext uri="{BB962C8B-B14F-4D97-AF65-F5344CB8AC3E}">
        <p14:creationId xmlns:p14="http://schemas.microsoft.com/office/powerpoint/2010/main" val="39702504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725" y="74227"/>
            <a:ext cx="5314950" cy="516858"/>
          </a:xfrm>
          <a:prstGeom prst="rect">
            <a:avLst/>
          </a:prstGeom>
        </p:spPr>
        <p:txBody>
          <a:bodyPr vert="horz" lIns="91440" tIns="45720" rIns="91440" bIns="45720" rtlCol="0" anchor="b">
            <a:no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283256" y="918686"/>
            <a:ext cx="8577488" cy="5419970"/>
          </a:xfrm>
          <a:prstGeom prst="rect">
            <a:avLst/>
          </a:prstGeom>
        </p:spPr>
        <p:txBody>
          <a:bodyPr vert="horz" lIns="91440" tIns="45720" rIns="91440" bIns="45720" rtlCol="0">
            <a:normAutofit/>
          </a:bodyPr>
          <a:lstStyle/>
          <a:p>
            <a:pPr lvl="0"/>
            <a:r>
              <a:rPr lang="ja-JP" altLang="en-US" dirty="0"/>
              <a:t>マスター テキストの書式設定</a:t>
            </a:r>
          </a:p>
        </p:txBody>
      </p:sp>
      <p:sp>
        <p:nvSpPr>
          <p:cNvPr id="11" name="正方形/長方形 10">
            <a:extLst>
              <a:ext uri="{FF2B5EF4-FFF2-40B4-BE49-F238E27FC236}">
                <a16:creationId xmlns:a16="http://schemas.microsoft.com/office/drawing/2014/main" id="{A0AAAF14-B894-4365-81FE-35800A8B1B20}"/>
              </a:ext>
            </a:extLst>
          </p:cNvPr>
          <p:cNvSpPr/>
          <p:nvPr userDrawn="1"/>
        </p:nvSpPr>
        <p:spPr>
          <a:xfrm>
            <a:off x="0" y="6666257"/>
            <a:ext cx="9144000" cy="189258"/>
          </a:xfrm>
          <a:prstGeom prst="rect">
            <a:avLst/>
          </a:prstGeom>
          <a:solidFill>
            <a:schemeClr val="tx1">
              <a:lumMod val="65000"/>
              <a:lumOff val="3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A563F93-8517-4135-9B23-B37F7FB859AA}"/>
              </a:ext>
            </a:extLst>
          </p:cNvPr>
          <p:cNvCxnSpPr/>
          <p:nvPr userDrawn="1"/>
        </p:nvCxnSpPr>
        <p:spPr>
          <a:xfrm>
            <a:off x="0" y="2486"/>
            <a:ext cx="9144000" cy="0"/>
          </a:xfrm>
          <a:prstGeom prst="line">
            <a:avLst/>
          </a:prstGeom>
          <a:ln w="76200">
            <a:solidFill>
              <a:srgbClr val="3B98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70394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2" r:id="rId3"/>
  </p:sldLayoutIdLst>
  <p:hf hdr="0" ftr="0" dt="0"/>
  <p:txStyles>
    <p:titleStyle>
      <a:lvl1pPr algn="l" defTabSz="914400" rtl="0" eaLnBrk="1" latinLnBrk="0" hangingPunct="1">
        <a:lnSpc>
          <a:spcPct val="90000"/>
        </a:lnSpc>
        <a:spcBef>
          <a:spcPct val="0"/>
        </a:spcBef>
        <a:buNone/>
        <a:defRPr kumimoji="1" sz="2400" b="1" kern="1200">
          <a:solidFill>
            <a:schemeClr val="tx1">
              <a:lumMod val="75000"/>
              <a:lumOff val="25000"/>
            </a:schemeClr>
          </a:solidFill>
          <a:latin typeface="+mn-ea"/>
          <a:ea typeface="+mn-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10.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7FFE1DC-CB4F-45C0-B11A-71A06B4BC6FB}"/>
              </a:ext>
            </a:extLst>
          </p:cNvPr>
          <p:cNvSpPr>
            <a:spLocks noGrp="1"/>
          </p:cNvSpPr>
          <p:nvPr>
            <p:ph type="title"/>
          </p:nvPr>
        </p:nvSpPr>
        <p:spPr>
          <a:xfrm>
            <a:off x="1889688" y="1893434"/>
            <a:ext cx="5642098" cy="516858"/>
          </a:xfrm>
        </p:spPr>
        <p:txBody>
          <a:bodyPr/>
          <a:lstStyle/>
          <a:p>
            <a:r>
              <a:rPr lang="en-US" altLang="ja-JP" dirty="0"/>
              <a:t>Sensing</a:t>
            </a:r>
            <a:endParaRPr lang="ja-JP" altLang="en-US" dirty="0"/>
          </a:p>
        </p:txBody>
      </p:sp>
      <p:sp>
        <p:nvSpPr>
          <p:cNvPr id="4" name="テキスト ボックス 3">
            <a:extLst>
              <a:ext uri="{FF2B5EF4-FFF2-40B4-BE49-F238E27FC236}">
                <a16:creationId xmlns:a16="http://schemas.microsoft.com/office/drawing/2014/main" id="{BA0FAB4B-A781-F816-1C2A-3253DC5C7691}"/>
              </a:ext>
            </a:extLst>
          </p:cNvPr>
          <p:cNvSpPr txBox="1"/>
          <p:nvPr/>
        </p:nvSpPr>
        <p:spPr>
          <a:xfrm>
            <a:off x="211333" y="2518890"/>
            <a:ext cx="8998807" cy="707886"/>
          </a:xfrm>
          <a:prstGeom prst="rect">
            <a:avLst/>
          </a:prstGeom>
          <a:noFill/>
        </p:spPr>
        <p:txBody>
          <a:bodyPr wrap="square">
            <a:spAutoFit/>
          </a:bodyPr>
          <a:lstStyle/>
          <a:p>
            <a:pPr algn="ctr"/>
            <a:r>
              <a:rPr lang="en-US" altLang="ja-JP" sz="2000" dirty="0"/>
              <a:t>Analysis of user/device response, </a:t>
            </a:r>
          </a:p>
          <a:p>
            <a:pPr algn="ctr"/>
            <a:r>
              <a:rPr lang="en-US" altLang="ja-JP" sz="2000" dirty="0"/>
              <a:t>acoustic environment, and user/device states</a:t>
            </a:r>
            <a:endParaRPr lang="ja-JP" altLang="en-US" sz="2000" dirty="0"/>
          </a:p>
        </p:txBody>
      </p:sp>
    </p:spTree>
    <p:extLst>
      <p:ext uri="{BB962C8B-B14F-4D97-AF65-F5344CB8AC3E}">
        <p14:creationId xmlns:p14="http://schemas.microsoft.com/office/powerpoint/2010/main" val="409625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2800" dirty="0" err="1"/>
              <a:t>HeSTF</a:t>
            </a:r>
            <a:endParaRPr kumimoji="1" lang="ja-JP" altLang="en-US" sz="2800" dirty="0"/>
          </a:p>
        </p:txBody>
      </p:sp>
      <p:sp>
        <p:nvSpPr>
          <p:cNvPr id="3" name="スライド番号プレースホルダー 2"/>
          <p:cNvSpPr>
            <a:spLocks noGrp="1"/>
          </p:cNvSpPr>
          <p:nvPr>
            <p:ph type="sldNum" sz="quarter" idx="10"/>
          </p:nvPr>
        </p:nvSpPr>
        <p:spPr/>
        <p:txBody>
          <a:bodyPr/>
          <a:lstStyle/>
          <a:p>
            <a:fld id="{02535A3B-5607-4929-90A6-FFC562A83C6B}" type="slidenum">
              <a:rPr lang="ja-JP" altLang="en-US" smtClean="0"/>
              <a:pPr/>
              <a:t>10</a:t>
            </a:fld>
            <a:endParaRPr lang="ja-JP" altLang="en-US" dirty="0"/>
          </a:p>
        </p:txBody>
      </p:sp>
      <p:sp>
        <p:nvSpPr>
          <p:cNvPr id="4" name="テキスト プレースホルダー 3"/>
          <p:cNvSpPr>
            <a:spLocks noGrp="1"/>
          </p:cNvSpPr>
          <p:nvPr>
            <p:ph type="body" sz="quarter" idx="12"/>
          </p:nvPr>
        </p:nvSpPr>
        <p:spPr>
          <a:xfrm>
            <a:off x="651947" y="867365"/>
            <a:ext cx="4895572" cy="401615"/>
          </a:xfrm>
        </p:spPr>
        <p:txBody>
          <a:bodyPr/>
          <a:lstStyle/>
          <a:p>
            <a:r>
              <a:rPr kumimoji="1" lang="en-US" altLang="ja-JP" sz="1600" dirty="0" err="1"/>
              <a:t>HeSTF</a:t>
            </a:r>
            <a:r>
              <a:rPr kumimoji="1" lang="ja-JP" altLang="en-US" sz="1600" dirty="0"/>
              <a:t>の個人性</a:t>
            </a:r>
          </a:p>
        </p:txBody>
      </p:sp>
      <p:sp>
        <p:nvSpPr>
          <p:cNvPr id="5" name="テキスト プレースホルダー 4"/>
          <p:cNvSpPr>
            <a:spLocks noGrp="1"/>
          </p:cNvSpPr>
          <p:nvPr>
            <p:ph type="body" sz="quarter" idx="13"/>
          </p:nvPr>
        </p:nvSpPr>
        <p:spPr>
          <a:xfrm>
            <a:off x="651948" y="1266327"/>
            <a:ext cx="4895572" cy="1619748"/>
          </a:xfrm>
        </p:spPr>
        <p:txBody>
          <a:bodyPr>
            <a:normAutofit/>
          </a:bodyPr>
          <a:lstStyle/>
          <a:p>
            <a:r>
              <a:rPr kumimoji="1" lang="ja-JP" altLang="en-US" dirty="0"/>
              <a:t>✓</a:t>
            </a:r>
            <a:r>
              <a:rPr kumimoji="1" lang="en-US" altLang="ja-JP" dirty="0" err="1"/>
              <a:t>HeSTF</a:t>
            </a:r>
            <a:r>
              <a:rPr kumimoji="1" lang="ja-JP" altLang="en-US" dirty="0"/>
              <a:t>は個人の耳の形状やヒアラブルの装着状態に依存</a:t>
            </a:r>
            <a:br>
              <a:rPr lang="en-US" altLang="ja-JP" dirty="0"/>
            </a:br>
            <a:r>
              <a:rPr lang="ja-JP" altLang="en-US" dirty="0">
                <a:solidFill>
                  <a:schemeClr val="accent2"/>
                </a:solidFill>
              </a:rPr>
              <a:t>✓被験者</a:t>
            </a:r>
            <a:r>
              <a:rPr lang="en-US" altLang="ja-JP" dirty="0">
                <a:solidFill>
                  <a:schemeClr val="accent2"/>
                </a:solidFill>
              </a:rPr>
              <a:t>10</a:t>
            </a:r>
            <a:r>
              <a:rPr lang="ja-JP" altLang="en-US" dirty="0">
                <a:solidFill>
                  <a:schemeClr val="accent2"/>
                </a:solidFill>
              </a:rPr>
              <a:t>人の</a:t>
            </a:r>
            <a:r>
              <a:rPr lang="en-US" altLang="ja-JP" dirty="0" err="1">
                <a:solidFill>
                  <a:schemeClr val="accent2"/>
                </a:solidFill>
              </a:rPr>
              <a:t>HeSTF</a:t>
            </a:r>
            <a:r>
              <a:rPr lang="ja-JP" altLang="en-US" dirty="0">
                <a:solidFill>
                  <a:schemeClr val="accent2"/>
                </a:solidFill>
              </a:rPr>
              <a:t>の比較実験</a:t>
            </a:r>
            <a:r>
              <a:rPr lang="en-US" altLang="ja-JP" baseline="30000" dirty="0">
                <a:solidFill>
                  <a:schemeClr val="accent2"/>
                </a:solidFill>
              </a:rPr>
              <a:t>[24]</a:t>
            </a:r>
            <a:br>
              <a:rPr lang="en-US" altLang="ja-JP" dirty="0">
                <a:solidFill>
                  <a:schemeClr val="accent2"/>
                </a:solidFill>
              </a:rPr>
            </a:br>
            <a:r>
              <a:rPr lang="ja-JP" altLang="en-US" dirty="0"/>
              <a:t>　→ 同一の機材で</a:t>
            </a:r>
            <a:r>
              <a:rPr lang="en-US" altLang="ja-JP" dirty="0" err="1"/>
              <a:t>HeSTF</a:t>
            </a:r>
            <a:r>
              <a:rPr lang="ja-JP" altLang="en-US" dirty="0"/>
              <a:t>を取得し</a:t>
            </a:r>
            <a:r>
              <a:rPr lang="en-US" altLang="ja-JP" dirty="0"/>
              <a:t>, </a:t>
            </a:r>
            <a:r>
              <a:rPr lang="ja-JP" altLang="en-US" dirty="0"/>
              <a:t>結果を比較</a:t>
            </a:r>
            <a:br>
              <a:rPr lang="en-US" altLang="ja-JP" dirty="0"/>
            </a:br>
            <a:r>
              <a:rPr lang="ja-JP" altLang="en-US" dirty="0"/>
              <a:t>　→ </a:t>
            </a:r>
            <a:r>
              <a:rPr lang="en-US" altLang="ja-JP" dirty="0">
                <a:solidFill>
                  <a:srgbClr val="3B98B2"/>
                </a:solidFill>
              </a:rPr>
              <a:t>4</a:t>
            </a:r>
            <a:r>
              <a:rPr lang="ja-JP" altLang="en-US" dirty="0">
                <a:solidFill>
                  <a:srgbClr val="3B98B2"/>
                </a:solidFill>
              </a:rPr>
              <a:t>～</a:t>
            </a:r>
            <a:r>
              <a:rPr lang="en-US" altLang="ja-JP" dirty="0">
                <a:solidFill>
                  <a:srgbClr val="3B98B2"/>
                </a:solidFill>
              </a:rPr>
              <a:t>10 kHz</a:t>
            </a:r>
            <a:r>
              <a:rPr lang="ja-JP" altLang="en-US" dirty="0">
                <a:solidFill>
                  <a:srgbClr val="3B98B2"/>
                </a:solidFill>
              </a:rPr>
              <a:t> </a:t>
            </a:r>
            <a:r>
              <a:rPr lang="ja-JP" altLang="en-US" dirty="0"/>
              <a:t>の範囲で個人間の違いが顕著</a:t>
            </a:r>
            <a:br>
              <a:rPr lang="en-US" altLang="ja-JP" dirty="0"/>
            </a:br>
            <a:r>
              <a:rPr lang="ja-JP" altLang="en-US" dirty="0"/>
              <a:t>　→ </a:t>
            </a:r>
            <a:r>
              <a:rPr lang="en-US" altLang="ja-JP" dirty="0">
                <a:solidFill>
                  <a:srgbClr val="3B98B2"/>
                </a:solidFill>
              </a:rPr>
              <a:t>4 kHz</a:t>
            </a:r>
            <a:r>
              <a:rPr lang="ja-JP" altLang="en-US" dirty="0">
                <a:solidFill>
                  <a:srgbClr val="3B98B2"/>
                </a:solidFill>
              </a:rPr>
              <a:t> 以上</a:t>
            </a:r>
            <a:r>
              <a:rPr lang="ja-JP" altLang="en-US" dirty="0"/>
              <a:t>の差異は</a:t>
            </a:r>
            <a:r>
              <a:rPr lang="en-US" altLang="ja-JP" dirty="0"/>
              <a:t>, </a:t>
            </a:r>
            <a:r>
              <a:rPr lang="ja-JP" altLang="en-US" dirty="0"/>
              <a:t>外耳における</a:t>
            </a:r>
            <a:r>
              <a:rPr lang="ja-JP" altLang="en-US" dirty="0">
                <a:solidFill>
                  <a:srgbClr val="3B98B2"/>
                </a:solidFill>
              </a:rPr>
              <a:t>音響散乱の違い</a:t>
            </a:r>
            <a:endParaRPr lang="en-US" altLang="ja-JP" dirty="0">
              <a:solidFill>
                <a:srgbClr val="3B98B2"/>
              </a:solidFill>
            </a:endParaRPr>
          </a:p>
        </p:txBody>
      </p:sp>
      <p:pic>
        <p:nvPicPr>
          <p:cNvPr id="9" name="図 8">
            <a:extLst>
              <a:ext uri="{FF2B5EF4-FFF2-40B4-BE49-F238E27FC236}">
                <a16:creationId xmlns:a16="http://schemas.microsoft.com/office/drawing/2014/main" id="{3BDEC739-E9D9-B1C2-F6FD-886709387A46}"/>
              </a:ext>
            </a:extLst>
          </p:cNvPr>
          <p:cNvPicPr>
            <a:picLocks noChangeAspect="1"/>
          </p:cNvPicPr>
          <p:nvPr/>
        </p:nvPicPr>
        <p:blipFill>
          <a:blip r:embed="rId2"/>
          <a:stretch>
            <a:fillRect/>
          </a:stretch>
        </p:blipFill>
        <p:spPr>
          <a:xfrm>
            <a:off x="6067930" y="692156"/>
            <a:ext cx="2585278" cy="3033177"/>
          </a:xfrm>
          <a:prstGeom prst="rect">
            <a:avLst/>
          </a:prstGeom>
        </p:spPr>
      </p:pic>
      <p:sp>
        <p:nvSpPr>
          <p:cNvPr id="12" name="正方形/長方形 11">
            <a:extLst>
              <a:ext uri="{FF2B5EF4-FFF2-40B4-BE49-F238E27FC236}">
                <a16:creationId xmlns:a16="http://schemas.microsoft.com/office/drawing/2014/main" id="{8658C427-59AA-79F9-31B7-C46083FF63B2}"/>
              </a:ext>
            </a:extLst>
          </p:cNvPr>
          <p:cNvSpPr/>
          <p:nvPr/>
        </p:nvSpPr>
        <p:spPr>
          <a:xfrm>
            <a:off x="7016469" y="540363"/>
            <a:ext cx="1886733" cy="261610"/>
          </a:xfrm>
          <a:prstGeom prst="rect">
            <a:avLst/>
          </a:prstGeom>
        </p:spPr>
        <p:txBody>
          <a:bodyPr wrap="square">
            <a:spAutoFit/>
          </a:bodyPr>
          <a:lstStyle/>
          <a:p>
            <a:r>
              <a:rPr lang="en-US" altLang="ja-JP" sz="1050" b="1" dirty="0"/>
              <a:t>(</a:t>
            </a:r>
            <a:r>
              <a:rPr lang="en-US" altLang="ja-JP" sz="1050" b="1" dirty="0" err="1"/>
              <a:t>Danie`le</a:t>
            </a:r>
            <a:r>
              <a:rPr lang="ja-JP" altLang="en-US" sz="1050" b="1" dirty="0"/>
              <a:t> </a:t>
            </a:r>
            <a:r>
              <a:rPr lang="en-US" altLang="ja-JP" sz="1050" b="1" dirty="0"/>
              <a:t>and Simon, 1996)</a:t>
            </a:r>
            <a:endParaRPr lang="en-US" altLang="ja-JP" sz="1050" b="1" baseline="30000" dirty="0"/>
          </a:p>
        </p:txBody>
      </p:sp>
      <p:sp>
        <p:nvSpPr>
          <p:cNvPr id="13" name="正方形/長方形 12">
            <a:extLst>
              <a:ext uri="{FF2B5EF4-FFF2-40B4-BE49-F238E27FC236}">
                <a16:creationId xmlns:a16="http://schemas.microsoft.com/office/drawing/2014/main" id="{D3FEEAB0-1B51-A30F-5EA2-2B4B166A531B}"/>
              </a:ext>
            </a:extLst>
          </p:cNvPr>
          <p:cNvSpPr/>
          <p:nvPr/>
        </p:nvSpPr>
        <p:spPr>
          <a:xfrm>
            <a:off x="5605617" y="3709601"/>
            <a:ext cx="3760162" cy="461665"/>
          </a:xfrm>
          <a:prstGeom prst="rect">
            <a:avLst/>
          </a:prstGeom>
        </p:spPr>
        <p:txBody>
          <a:bodyPr wrap="square">
            <a:spAutoFit/>
          </a:bodyPr>
          <a:lstStyle/>
          <a:p>
            <a:pPr algn="ctr"/>
            <a:r>
              <a:rPr lang="en-US" altLang="ja-JP" sz="1200" b="1" dirty="0" err="1"/>
              <a:t>HeSTF</a:t>
            </a:r>
            <a:r>
              <a:rPr lang="ja-JP" altLang="en-US" sz="1200" b="1" dirty="0"/>
              <a:t>の比較実験 </a:t>
            </a:r>
            <a:br>
              <a:rPr lang="en-US" altLang="ja-JP" sz="1200" b="1" dirty="0"/>
            </a:br>
            <a:r>
              <a:rPr lang="ja-JP" altLang="en-US" sz="1200" b="1" dirty="0"/>
              <a:t>横軸</a:t>
            </a:r>
            <a:r>
              <a:rPr lang="en-US" altLang="ja-JP" sz="1200" b="1" dirty="0"/>
              <a:t>: </a:t>
            </a:r>
            <a:r>
              <a:rPr lang="ja-JP" altLang="en-US" sz="1200" b="1" dirty="0"/>
              <a:t>周波数</a:t>
            </a:r>
            <a:r>
              <a:rPr lang="en-US" altLang="ja-JP" sz="1200" b="1" dirty="0"/>
              <a:t>[kHz] </a:t>
            </a:r>
            <a:r>
              <a:rPr lang="ja-JP" altLang="en-US" sz="1200" b="1" dirty="0"/>
              <a:t>縦軸</a:t>
            </a:r>
            <a:r>
              <a:rPr lang="en-US" altLang="ja-JP" sz="1200" b="1" dirty="0"/>
              <a:t>: Gain [dB]</a:t>
            </a:r>
            <a:r>
              <a:rPr lang="ja-JP" altLang="en-US" sz="1200" b="1" dirty="0"/>
              <a:t> </a:t>
            </a:r>
            <a:endParaRPr lang="en-US" altLang="ja-JP" sz="1200" b="1" dirty="0"/>
          </a:p>
        </p:txBody>
      </p:sp>
      <p:sp>
        <p:nvSpPr>
          <p:cNvPr id="14" name="正方形/長方形 13">
            <a:extLst>
              <a:ext uri="{FF2B5EF4-FFF2-40B4-BE49-F238E27FC236}">
                <a16:creationId xmlns:a16="http://schemas.microsoft.com/office/drawing/2014/main" id="{755C6286-D758-60B3-EBBC-0261B832A3A3}"/>
              </a:ext>
            </a:extLst>
          </p:cNvPr>
          <p:cNvSpPr/>
          <p:nvPr/>
        </p:nvSpPr>
        <p:spPr>
          <a:xfrm>
            <a:off x="6857439" y="748367"/>
            <a:ext cx="318061" cy="28330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325452F9-1C7D-0240-4D7D-606A30AAC5AC}"/>
              </a:ext>
            </a:extLst>
          </p:cNvPr>
          <p:cNvSpPr/>
          <p:nvPr/>
        </p:nvSpPr>
        <p:spPr>
          <a:xfrm>
            <a:off x="8107817" y="744562"/>
            <a:ext cx="318061" cy="28330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3">
            <a:extLst>
              <a:ext uri="{FF2B5EF4-FFF2-40B4-BE49-F238E27FC236}">
                <a16:creationId xmlns:a16="http://schemas.microsoft.com/office/drawing/2014/main" id="{380B0797-4C81-7D76-C971-FA19B68F0AF9}"/>
              </a:ext>
            </a:extLst>
          </p:cNvPr>
          <p:cNvSpPr txBox="1">
            <a:spLocks/>
          </p:cNvSpPr>
          <p:nvPr/>
        </p:nvSpPr>
        <p:spPr>
          <a:xfrm>
            <a:off x="659554" y="3425024"/>
            <a:ext cx="4895572" cy="401615"/>
          </a:xfrm>
          <a:prstGeom prst="rect">
            <a:avLst/>
          </a:prstGeom>
          <a:solidFill>
            <a:schemeClr val="bg2">
              <a:lumMod val="50000"/>
            </a:schemeClr>
          </a:solidFill>
          <a:ln>
            <a:no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kumimoji="1" sz="1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600" dirty="0" err="1"/>
              <a:t>HeSTF</a:t>
            </a:r>
            <a:r>
              <a:rPr lang="ja-JP" altLang="en-US" sz="1600" dirty="0"/>
              <a:t>の測定法</a:t>
            </a:r>
          </a:p>
        </p:txBody>
      </p:sp>
      <p:sp>
        <p:nvSpPr>
          <p:cNvPr id="17" name="テキスト プレースホルダー 4">
            <a:extLst>
              <a:ext uri="{FF2B5EF4-FFF2-40B4-BE49-F238E27FC236}">
                <a16:creationId xmlns:a16="http://schemas.microsoft.com/office/drawing/2014/main" id="{38E26219-E179-7300-023D-3BD8EAFB1AA2}"/>
              </a:ext>
            </a:extLst>
          </p:cNvPr>
          <p:cNvSpPr txBox="1">
            <a:spLocks/>
          </p:cNvSpPr>
          <p:nvPr/>
        </p:nvSpPr>
        <p:spPr>
          <a:xfrm>
            <a:off x="659554" y="3823985"/>
            <a:ext cx="4895571" cy="1968788"/>
          </a:xfrm>
          <a:prstGeom prst="rect">
            <a:avLst/>
          </a:prstGeom>
          <a:solidFill>
            <a:schemeClr val="bg1">
              <a:lumMod val="95000"/>
            </a:schemeClr>
          </a:solidFill>
        </p:spPr>
        <p:txBody>
          <a:bodyPr vert="horz" lIns="91440" tIns="45720" rIns="91440" bIns="45720" rtlCol="0">
            <a:normAutofit/>
          </a:bodyPr>
          <a:lstStyle>
            <a:lvl1pPr marL="0" indent="0" algn="l" defTabSz="914400" rtl="0" eaLnBrk="1" latinLnBrk="0" hangingPunct="1">
              <a:lnSpc>
                <a:spcPct val="150000"/>
              </a:lnSpc>
              <a:spcBef>
                <a:spcPts val="750"/>
              </a:spcBef>
              <a:buFont typeface="Arial" panose="020B0604020202020204" pitchFamily="34" charset="0"/>
              <a:buNone/>
              <a:defRPr kumimoji="1" sz="1200" b="1"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a:t>
            </a:r>
            <a:r>
              <a:rPr lang="ja-JP" altLang="en-US" dirty="0">
                <a:solidFill>
                  <a:schemeClr val="accent2"/>
                </a:solidFill>
              </a:rPr>
              <a:t>適応アルゴリズムでのアプローチ</a:t>
            </a:r>
            <a:r>
              <a:rPr lang="en-US" altLang="ja-JP" baseline="30000" dirty="0">
                <a:solidFill>
                  <a:schemeClr val="accent2"/>
                </a:solidFill>
              </a:rPr>
              <a:t>[7]</a:t>
            </a:r>
            <a:br>
              <a:rPr lang="en-US" altLang="ja-JP" dirty="0">
                <a:solidFill>
                  <a:schemeClr val="accent2"/>
                </a:solidFill>
              </a:rPr>
            </a:br>
            <a:r>
              <a:rPr lang="ja-JP" altLang="en-US" dirty="0"/>
              <a:t>　→ </a:t>
            </a:r>
            <a:r>
              <a:rPr lang="ja-JP" altLang="en-US" dirty="0">
                <a:solidFill>
                  <a:srgbClr val="3B98B2"/>
                </a:solidFill>
              </a:rPr>
              <a:t>自由音場応答</a:t>
            </a:r>
            <a:r>
              <a:rPr lang="ja-JP" altLang="en-US" dirty="0"/>
              <a:t>で得られた</a:t>
            </a:r>
            <a:r>
              <a:rPr lang="en-US" altLang="ja-JP" dirty="0" err="1"/>
              <a:t>HeSTF</a:t>
            </a:r>
            <a:r>
              <a:rPr lang="ja-JP" altLang="en-US" dirty="0"/>
              <a:t> </a:t>
            </a:r>
            <a:r>
              <a:rPr lang="en-US" altLang="ja-JP" dirty="0"/>
              <a:t>EQ</a:t>
            </a:r>
            <a:r>
              <a:rPr lang="ja-JP" altLang="en-US" dirty="0"/>
              <a:t> を</a:t>
            </a:r>
            <a:r>
              <a:rPr lang="ja-JP" altLang="en-US" dirty="0">
                <a:solidFill>
                  <a:srgbClr val="3B98B2"/>
                </a:solidFill>
              </a:rPr>
              <a:t>デフォルトとして設定</a:t>
            </a:r>
            <a:br>
              <a:rPr lang="en-US" altLang="ja-JP" dirty="0"/>
            </a:br>
            <a:r>
              <a:rPr lang="ja-JP" altLang="en-US" dirty="0"/>
              <a:t>　→ 適応的に</a:t>
            </a:r>
            <a:r>
              <a:rPr lang="en-US" altLang="ja-JP" dirty="0">
                <a:solidFill>
                  <a:srgbClr val="3B98B2"/>
                </a:solidFill>
              </a:rPr>
              <a:t>EQ</a:t>
            </a:r>
            <a:r>
              <a:rPr lang="ja-JP" altLang="en-US" dirty="0">
                <a:solidFill>
                  <a:srgbClr val="3B98B2"/>
                </a:solidFill>
              </a:rPr>
              <a:t>を更新</a:t>
            </a:r>
            <a:br>
              <a:rPr lang="en-US" altLang="ja-JP" dirty="0"/>
            </a:br>
            <a:r>
              <a:rPr lang="ja-JP" altLang="en-US" dirty="0"/>
              <a:t>✓</a:t>
            </a:r>
            <a:r>
              <a:rPr lang="en-US" altLang="ja-JP" dirty="0" err="1">
                <a:solidFill>
                  <a:schemeClr val="accent2"/>
                </a:solidFill>
              </a:rPr>
              <a:t>HeSTF</a:t>
            </a:r>
            <a:r>
              <a:rPr lang="ja-JP" altLang="en-US" dirty="0">
                <a:solidFill>
                  <a:schemeClr val="accent2"/>
                </a:solidFill>
              </a:rPr>
              <a:t>データベースの作成</a:t>
            </a:r>
            <a:br>
              <a:rPr lang="en-US" altLang="ja-JP" dirty="0"/>
            </a:br>
            <a:r>
              <a:rPr lang="ja-JP" altLang="en-US" dirty="0"/>
              <a:t>　→ダミーヘッドや被験者で</a:t>
            </a:r>
            <a:r>
              <a:rPr lang="ja-JP" altLang="en-US" dirty="0">
                <a:solidFill>
                  <a:srgbClr val="3B98B2"/>
                </a:solidFill>
              </a:rPr>
              <a:t>複数の</a:t>
            </a:r>
            <a:r>
              <a:rPr lang="en-US" altLang="ja-JP" dirty="0" err="1">
                <a:solidFill>
                  <a:srgbClr val="3B98B2"/>
                </a:solidFill>
              </a:rPr>
              <a:t>HeSTF</a:t>
            </a:r>
            <a:r>
              <a:rPr lang="ja-JP" altLang="en-US" dirty="0">
                <a:solidFill>
                  <a:srgbClr val="3B98B2"/>
                </a:solidFill>
              </a:rPr>
              <a:t>を測定</a:t>
            </a:r>
            <a:br>
              <a:rPr lang="en-US" altLang="ja-JP" dirty="0"/>
            </a:br>
            <a:r>
              <a:rPr lang="ja-JP" altLang="en-US" dirty="0"/>
              <a:t>　→データベースの</a:t>
            </a:r>
            <a:r>
              <a:rPr lang="ja-JP" altLang="en-US" dirty="0">
                <a:solidFill>
                  <a:srgbClr val="3B98B2"/>
                </a:solidFill>
              </a:rPr>
              <a:t>平均値、中央値、分散上限値</a:t>
            </a:r>
            <a:r>
              <a:rPr lang="ja-JP" altLang="en-US" dirty="0"/>
              <a:t>から</a:t>
            </a:r>
            <a:r>
              <a:rPr lang="en-US" altLang="ja-JP" dirty="0" err="1"/>
              <a:t>HeSTF</a:t>
            </a:r>
            <a:r>
              <a:rPr lang="ja-JP" altLang="en-US" dirty="0"/>
              <a:t>を算出</a:t>
            </a:r>
            <a:endParaRPr lang="en-US" altLang="ja-JP" dirty="0">
              <a:solidFill>
                <a:srgbClr val="3B98B2"/>
              </a:solidFill>
            </a:endParaRPr>
          </a:p>
        </p:txBody>
      </p:sp>
      <p:sp>
        <p:nvSpPr>
          <p:cNvPr id="20" name="正方形/長方形 19">
            <a:extLst>
              <a:ext uri="{FF2B5EF4-FFF2-40B4-BE49-F238E27FC236}">
                <a16:creationId xmlns:a16="http://schemas.microsoft.com/office/drawing/2014/main" id="{DB4DF249-1DC8-5736-5851-9E68D7CE8F5A}"/>
              </a:ext>
            </a:extLst>
          </p:cNvPr>
          <p:cNvSpPr/>
          <p:nvPr/>
        </p:nvSpPr>
        <p:spPr>
          <a:xfrm>
            <a:off x="5708440" y="5924950"/>
            <a:ext cx="3503714" cy="430887"/>
          </a:xfrm>
          <a:prstGeom prst="rect">
            <a:avLst/>
          </a:prstGeom>
        </p:spPr>
        <p:txBody>
          <a:bodyPr wrap="square">
            <a:spAutoFit/>
          </a:bodyPr>
          <a:lstStyle/>
          <a:p>
            <a:pPr algn="ctr"/>
            <a:r>
              <a:rPr lang="ja-JP" altLang="en-US" sz="1100" b="1" dirty="0"/>
              <a:t>適応アルゴリズムを用いた</a:t>
            </a:r>
            <a:r>
              <a:rPr lang="en-US" altLang="ja-JP" sz="1100" b="1" dirty="0" err="1"/>
              <a:t>HeSTF</a:t>
            </a:r>
            <a:r>
              <a:rPr lang="ja-JP" altLang="en-US" sz="1100" b="1" dirty="0"/>
              <a:t>の取得</a:t>
            </a:r>
            <a:br>
              <a:rPr lang="en-US" altLang="ja-JP" sz="1100" b="1" dirty="0"/>
            </a:br>
            <a:r>
              <a:rPr lang="ja-JP" altLang="en-US" sz="1100" b="1" dirty="0"/>
              <a:t>赤</a:t>
            </a:r>
            <a:r>
              <a:rPr lang="en-US" altLang="ja-JP" sz="1100" b="1" dirty="0"/>
              <a:t>: </a:t>
            </a:r>
            <a:r>
              <a:rPr lang="ja-JP" altLang="en-US" sz="1100" b="1" dirty="0"/>
              <a:t>求めたい</a:t>
            </a:r>
            <a:r>
              <a:rPr lang="en-US" altLang="ja-JP" sz="1100" b="1" dirty="0" err="1"/>
              <a:t>HeSTF</a:t>
            </a:r>
            <a:r>
              <a:rPr lang="en-US" altLang="ja-JP" sz="1100" b="1" dirty="0"/>
              <a:t>  </a:t>
            </a:r>
            <a:r>
              <a:rPr lang="ja-JP" altLang="en-US" sz="1100" b="1" dirty="0"/>
              <a:t>青</a:t>
            </a:r>
            <a:r>
              <a:rPr lang="en-US" altLang="ja-JP" sz="1100" b="1" dirty="0"/>
              <a:t>:</a:t>
            </a:r>
            <a:r>
              <a:rPr lang="ja-JP" altLang="en-US" sz="1100" b="1" dirty="0"/>
              <a:t>デフォルト</a:t>
            </a:r>
            <a:r>
              <a:rPr lang="en-US" altLang="ja-JP" sz="1100" b="1" dirty="0"/>
              <a:t>EQ   </a:t>
            </a:r>
            <a:r>
              <a:rPr lang="ja-JP" altLang="en-US" sz="1100" b="1" dirty="0"/>
              <a:t>赤</a:t>
            </a:r>
            <a:r>
              <a:rPr lang="en-US" altLang="ja-JP" sz="1100" b="1" dirty="0"/>
              <a:t>: </a:t>
            </a:r>
            <a:r>
              <a:rPr lang="ja-JP" altLang="en-US" sz="1100" b="1" dirty="0"/>
              <a:t>調整後</a:t>
            </a:r>
            <a:r>
              <a:rPr lang="en-US" altLang="ja-JP" sz="1100" b="1" dirty="0"/>
              <a:t>EQ</a:t>
            </a:r>
            <a:r>
              <a:rPr lang="ja-JP" altLang="en-US" sz="1100" b="1" dirty="0"/>
              <a:t> </a:t>
            </a:r>
            <a:endParaRPr lang="en-US" altLang="ja-JP" sz="1100" b="1" dirty="0"/>
          </a:p>
        </p:txBody>
      </p:sp>
      <p:pic>
        <p:nvPicPr>
          <p:cNvPr id="22" name="図 21">
            <a:extLst>
              <a:ext uri="{FF2B5EF4-FFF2-40B4-BE49-F238E27FC236}">
                <a16:creationId xmlns:a16="http://schemas.microsoft.com/office/drawing/2014/main" id="{7F7F2903-E972-765B-5C45-10EA23E9A45C}"/>
              </a:ext>
            </a:extLst>
          </p:cNvPr>
          <p:cNvPicPr>
            <a:picLocks noChangeAspect="1"/>
          </p:cNvPicPr>
          <p:nvPr/>
        </p:nvPicPr>
        <p:blipFill>
          <a:blip r:embed="rId3"/>
          <a:stretch>
            <a:fillRect/>
          </a:stretch>
        </p:blipFill>
        <p:spPr>
          <a:xfrm>
            <a:off x="6036661" y="4299467"/>
            <a:ext cx="2807272" cy="1497282"/>
          </a:xfrm>
          <a:prstGeom prst="rect">
            <a:avLst/>
          </a:prstGeom>
        </p:spPr>
      </p:pic>
      <p:sp>
        <p:nvSpPr>
          <p:cNvPr id="23" name="正方形/長方形 22">
            <a:extLst>
              <a:ext uri="{FF2B5EF4-FFF2-40B4-BE49-F238E27FC236}">
                <a16:creationId xmlns:a16="http://schemas.microsoft.com/office/drawing/2014/main" id="{0F30CAE4-AD90-EFDC-306E-8806414E1DD6}"/>
              </a:ext>
            </a:extLst>
          </p:cNvPr>
          <p:cNvSpPr/>
          <p:nvPr/>
        </p:nvSpPr>
        <p:spPr>
          <a:xfrm>
            <a:off x="7959835" y="5570422"/>
            <a:ext cx="1197261" cy="253916"/>
          </a:xfrm>
          <a:prstGeom prst="rect">
            <a:avLst/>
          </a:prstGeom>
        </p:spPr>
        <p:txBody>
          <a:bodyPr wrap="square">
            <a:spAutoFit/>
          </a:bodyPr>
          <a:lstStyle/>
          <a:p>
            <a:r>
              <a:rPr lang="en-US" altLang="ja-JP" sz="1050" b="1" dirty="0"/>
              <a:t>(Juho</a:t>
            </a:r>
            <a:r>
              <a:rPr lang="ja-JP" altLang="en-US" sz="1050" b="1" dirty="0"/>
              <a:t> </a:t>
            </a:r>
            <a:r>
              <a:rPr lang="en-US" altLang="ja-JP" sz="1050" b="1" dirty="0"/>
              <a:t>et</a:t>
            </a:r>
            <a:r>
              <a:rPr lang="ja-JP" altLang="en-US" sz="1050" b="1" dirty="0"/>
              <a:t> </a:t>
            </a:r>
            <a:r>
              <a:rPr lang="en-US" altLang="ja-JP" sz="1050" b="1" dirty="0"/>
              <a:t>al., 1996)</a:t>
            </a:r>
            <a:endParaRPr lang="en-US" altLang="ja-JP" sz="1050" b="1" baseline="30000" dirty="0"/>
          </a:p>
        </p:txBody>
      </p:sp>
    </p:spTree>
    <p:extLst>
      <p:ext uri="{BB962C8B-B14F-4D97-AF65-F5344CB8AC3E}">
        <p14:creationId xmlns:p14="http://schemas.microsoft.com/office/powerpoint/2010/main" val="3213868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2800" dirty="0" err="1"/>
              <a:t>HePTF</a:t>
            </a:r>
            <a:endParaRPr kumimoji="1" lang="ja-JP" altLang="en-US" sz="2800" dirty="0"/>
          </a:p>
        </p:txBody>
      </p:sp>
      <p:sp>
        <p:nvSpPr>
          <p:cNvPr id="3" name="スライド番号プレースホルダー 2"/>
          <p:cNvSpPr>
            <a:spLocks noGrp="1"/>
          </p:cNvSpPr>
          <p:nvPr>
            <p:ph type="sldNum" sz="quarter" idx="10"/>
          </p:nvPr>
        </p:nvSpPr>
        <p:spPr/>
        <p:txBody>
          <a:bodyPr/>
          <a:lstStyle/>
          <a:p>
            <a:fld id="{02535A3B-5607-4929-90A6-FFC562A83C6B}" type="slidenum">
              <a:rPr lang="ja-JP" altLang="en-US" smtClean="0"/>
              <a:pPr/>
              <a:t>11</a:t>
            </a:fld>
            <a:endParaRPr lang="ja-JP" altLang="en-US" dirty="0"/>
          </a:p>
        </p:txBody>
      </p:sp>
      <p:sp>
        <p:nvSpPr>
          <p:cNvPr id="7" name="テキスト プレースホルダー 4">
            <a:extLst>
              <a:ext uri="{FF2B5EF4-FFF2-40B4-BE49-F238E27FC236}">
                <a16:creationId xmlns:a16="http://schemas.microsoft.com/office/drawing/2014/main" id="{F8A88F9E-B0E8-3AFE-0D3C-327FDD9638C4}"/>
              </a:ext>
            </a:extLst>
          </p:cNvPr>
          <p:cNvSpPr txBox="1">
            <a:spLocks/>
          </p:cNvSpPr>
          <p:nvPr/>
        </p:nvSpPr>
        <p:spPr>
          <a:xfrm>
            <a:off x="622016" y="1210717"/>
            <a:ext cx="7649418" cy="1037381"/>
          </a:xfrm>
          <a:prstGeom prst="rect">
            <a:avLst/>
          </a:prstGeom>
          <a:solidFill>
            <a:schemeClr val="bg1">
              <a:lumMod val="95000"/>
            </a:schemeClr>
          </a:solidFill>
        </p:spPr>
        <p:txBody>
          <a:bodyPr vert="horz" lIns="91440" tIns="45720" rIns="91440" bIns="45720" rtlCol="0">
            <a:normAutofit/>
          </a:bodyPr>
          <a:lstStyle>
            <a:lvl1pPr marL="0" indent="0" algn="l" defTabSz="914400" rtl="0" eaLnBrk="1" latinLnBrk="0" hangingPunct="1">
              <a:lnSpc>
                <a:spcPct val="150000"/>
              </a:lnSpc>
              <a:spcBef>
                <a:spcPts val="750"/>
              </a:spcBef>
              <a:buFont typeface="Arial" panose="020B0604020202020204" pitchFamily="34" charset="0"/>
              <a:buNone/>
              <a:defRPr kumimoji="1" sz="1200" b="1"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600" dirty="0">
                <a:solidFill>
                  <a:schemeClr val="accent2"/>
                </a:solidFill>
              </a:rPr>
              <a:t>音源から、ヒアラブルデバイスを装着した聴取者の鼓膜までの伝達関数</a:t>
            </a:r>
            <a:r>
              <a:rPr lang="ja-JP" altLang="en-US" sz="1600" dirty="0"/>
              <a:t>を表す。</a:t>
            </a:r>
            <a:br>
              <a:rPr lang="en-US" altLang="ja-JP" sz="1600" dirty="0"/>
            </a:br>
            <a:r>
              <a:rPr lang="ja-JP" altLang="en-US" sz="1600" dirty="0"/>
              <a:t>→ </a:t>
            </a:r>
            <a:r>
              <a:rPr lang="en-US" altLang="ja-JP" sz="1600" dirty="0" err="1"/>
              <a:t>HeMTF</a:t>
            </a:r>
            <a:r>
              <a:rPr lang="ja-JP" altLang="en-US" sz="1600" dirty="0"/>
              <a:t>はヒアラブルデバイスのマイクまでの伝達関数</a:t>
            </a:r>
            <a:r>
              <a:rPr lang="en-US" altLang="ja-JP" sz="1600" dirty="0"/>
              <a:t>.※</a:t>
            </a:r>
            <a:r>
              <a:rPr lang="ja-JP" altLang="en-US" sz="1600" dirty="0"/>
              <a:t>混在注意</a:t>
            </a:r>
            <a:endParaRPr lang="en-US" altLang="ja-JP" sz="1600" dirty="0"/>
          </a:p>
        </p:txBody>
      </p:sp>
      <p:grpSp>
        <p:nvGrpSpPr>
          <p:cNvPr id="8" name="グループ化 7">
            <a:extLst>
              <a:ext uri="{FF2B5EF4-FFF2-40B4-BE49-F238E27FC236}">
                <a16:creationId xmlns:a16="http://schemas.microsoft.com/office/drawing/2014/main" id="{29D382B9-6606-5723-5DEB-0DFEBD13324C}"/>
              </a:ext>
            </a:extLst>
          </p:cNvPr>
          <p:cNvGrpSpPr/>
          <p:nvPr/>
        </p:nvGrpSpPr>
        <p:grpSpPr>
          <a:xfrm>
            <a:off x="2512820" y="3689144"/>
            <a:ext cx="4323820" cy="725968"/>
            <a:chOff x="2432048" y="3471439"/>
            <a:chExt cx="4323820" cy="725968"/>
          </a:xfrm>
        </p:grpSpPr>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471B29E1-8EAD-B5E2-50E9-5F6F018DE5EA}"/>
                    </a:ext>
                  </a:extLst>
                </p:cNvPr>
                <p:cNvSpPr/>
                <p:nvPr/>
              </p:nvSpPr>
              <p:spPr>
                <a:xfrm>
                  <a:off x="2432048" y="3471439"/>
                  <a:ext cx="1447063" cy="362984"/>
                </a:xfrm>
                <a:prstGeom prst="rect">
                  <a:avLst/>
                </a:prstGeom>
              </p:spPr>
              <p:txBody>
                <a:bodyPr wrap="none">
                  <a:spAutoFit/>
                </a:bodyPr>
                <a:lstStyle/>
                <a:p>
                  <a14:m>
                    <m:oMath xmlns:m="http://schemas.openxmlformats.org/officeDocument/2006/math">
                      <m:r>
                        <a:rPr lang="ja-JP" altLang="en-US" i="1" smtClean="0">
                          <a:latin typeface="Cambria Math" panose="02040503050406030204" pitchFamily="18" charset="0"/>
                        </a:rPr>
                        <m:t>𝑎</m:t>
                      </m:r>
                      <m:r>
                        <a:rPr lang="en-US" altLang="ja-JP" b="0" i="1" smtClean="0">
                          <a:latin typeface="Cambria Math" panose="02040503050406030204" pitchFamily="18" charset="0"/>
                        </a:rPr>
                        <m:t> </m:t>
                      </m:r>
                    </m:oMath>
                  </a14:m>
                  <a:r>
                    <a:rPr lang="ja-JP" altLang="en-US" sz="1400" b="1" dirty="0"/>
                    <a:t>聴取者の体格</a:t>
                  </a:r>
                </a:p>
              </p:txBody>
            </p:sp>
          </mc:Choice>
          <mc:Fallback xmlns="">
            <p:sp>
              <p:nvSpPr>
                <p:cNvPr id="11" name="正方形/長方形 10"/>
                <p:cNvSpPr>
                  <a:spLocks noRot="1" noChangeAspect="1" noMove="1" noResize="1" noEditPoints="1" noAdjustHandles="1" noChangeArrowheads="1" noChangeShapeType="1" noTextEdit="1"/>
                </p:cNvSpPr>
                <p:nvPr/>
              </p:nvSpPr>
              <p:spPr>
                <a:xfrm>
                  <a:off x="2432048" y="3471439"/>
                  <a:ext cx="1447063" cy="362984"/>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F20F93E3-FBDB-84F0-6EC4-A714DCDE55E0}"/>
                    </a:ext>
                  </a:extLst>
                </p:cNvPr>
                <p:cNvSpPr/>
                <p:nvPr/>
              </p:nvSpPr>
              <p:spPr>
                <a:xfrm>
                  <a:off x="2432048" y="3791968"/>
                  <a:ext cx="911147" cy="362984"/>
                </a:xfrm>
                <a:prstGeom prst="rect">
                  <a:avLst/>
                </a:prstGeom>
              </p:spPr>
              <p:txBody>
                <a:bodyPr wrap="none">
                  <a:spAutoFit/>
                </a:bodyPr>
                <a:lstStyle/>
                <a:p>
                  <a14:m>
                    <m:oMath xmlns:m="http://schemas.openxmlformats.org/officeDocument/2006/math">
                      <m:r>
                        <a:rPr lang="ja-JP" altLang="en-US" i="1">
                          <a:latin typeface="Cambria Math" panose="02040503050406030204" pitchFamily="18" charset="0"/>
                        </a:rPr>
                        <m:t>𝜃</m:t>
                      </m:r>
                      <m:r>
                        <a:rPr lang="en-US" altLang="ja-JP" b="0" i="1" smtClean="0">
                          <a:latin typeface="Cambria Math" panose="02040503050406030204" pitchFamily="18" charset="0"/>
                        </a:rPr>
                        <m:t> </m:t>
                      </m:r>
                    </m:oMath>
                  </a14:m>
                  <a:r>
                    <a:rPr lang="ja-JP" altLang="en-US" sz="1400" b="1" dirty="0"/>
                    <a:t>方位角</a:t>
                  </a:r>
                </a:p>
              </p:txBody>
            </p:sp>
          </mc:Choice>
          <mc:Fallback xmlns="">
            <p:sp>
              <p:nvSpPr>
                <p:cNvPr id="12" name="正方形/長方形 11"/>
                <p:cNvSpPr>
                  <a:spLocks noRot="1" noChangeAspect="1" noMove="1" noResize="1" noEditPoints="1" noAdjustHandles="1" noChangeArrowheads="1" noChangeShapeType="1" noTextEdit="1"/>
                </p:cNvSpPr>
                <p:nvPr/>
              </p:nvSpPr>
              <p:spPr>
                <a:xfrm>
                  <a:off x="2432048" y="3791968"/>
                  <a:ext cx="911147" cy="362984"/>
                </a:xfrm>
                <a:prstGeom prst="rect">
                  <a:avLst/>
                </a:prstGeom>
                <a:blipFill>
                  <a:blip r:embed="rId4"/>
                  <a:stretch>
                    <a:fillRect r="-667" b="-169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572E80E1-7CDB-37B6-1CE4-15A7F7D47455}"/>
                    </a:ext>
                  </a:extLst>
                </p:cNvPr>
                <p:cNvSpPr/>
                <p:nvPr/>
              </p:nvSpPr>
              <p:spPr>
                <a:xfrm>
                  <a:off x="3976966" y="3471439"/>
                  <a:ext cx="757067" cy="362984"/>
                </a:xfrm>
                <a:prstGeom prst="rect">
                  <a:avLst/>
                </a:prstGeom>
              </p:spPr>
              <p:txBody>
                <a:bodyPr wrap="none">
                  <a:spAutoFit/>
                </a:bodyPr>
                <a:lstStyle/>
                <a:p>
                  <a14:m>
                    <m:oMath xmlns:m="http://schemas.openxmlformats.org/officeDocument/2006/math">
                      <m:r>
                        <a:rPr lang="ja-JP" altLang="en-US" i="1" smtClean="0">
                          <a:latin typeface="Cambria Math" panose="02040503050406030204" pitchFamily="18" charset="0"/>
                        </a:rPr>
                        <m:t>𝜙</m:t>
                      </m:r>
                      <m:r>
                        <a:rPr lang="en-US" altLang="ja-JP" b="1" i="0" smtClean="0">
                          <a:latin typeface="Cambria Math" panose="02040503050406030204" pitchFamily="18" charset="0"/>
                        </a:rPr>
                        <m:t> </m:t>
                      </m:r>
                    </m:oMath>
                  </a14:m>
                  <a:r>
                    <a:rPr lang="ja-JP" altLang="en-US" sz="1400" b="1" dirty="0"/>
                    <a:t>仰角</a:t>
                  </a:r>
                </a:p>
              </p:txBody>
            </p:sp>
          </mc:Choice>
          <mc:Fallback xmlns="">
            <p:sp>
              <p:nvSpPr>
                <p:cNvPr id="13" name="正方形/長方形 12"/>
                <p:cNvSpPr>
                  <a:spLocks noRot="1" noChangeAspect="1" noMove="1" noResize="1" noEditPoints="1" noAdjustHandles="1" noChangeArrowheads="1" noChangeShapeType="1" noTextEdit="1"/>
                </p:cNvSpPr>
                <p:nvPr/>
              </p:nvSpPr>
              <p:spPr>
                <a:xfrm>
                  <a:off x="3976966" y="3471439"/>
                  <a:ext cx="757067" cy="362984"/>
                </a:xfrm>
                <a:prstGeom prst="rect">
                  <a:avLst/>
                </a:prstGeom>
                <a:blipFill>
                  <a:blip r:embed="rId5"/>
                  <a:stretch>
                    <a:fillRect l="-2419" r="-1613"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6D8FC8AF-B425-794D-23FB-E9EC8599BA68}"/>
                    </a:ext>
                  </a:extLst>
                </p:cNvPr>
                <p:cNvSpPr/>
                <p:nvPr/>
              </p:nvSpPr>
              <p:spPr>
                <a:xfrm>
                  <a:off x="3976966" y="3834423"/>
                  <a:ext cx="1965859" cy="362984"/>
                </a:xfrm>
                <a:prstGeom prst="rect">
                  <a:avLst/>
                </a:prstGeom>
              </p:spPr>
              <p:txBody>
                <a:bodyPr wrap="none">
                  <a:spAutoFit/>
                </a:bodyPr>
                <a:lstStyle/>
                <a:p>
                  <a14:m>
                    <m:oMath xmlns:m="http://schemas.openxmlformats.org/officeDocument/2006/math">
                      <m:r>
                        <a:rPr lang="ja-JP" altLang="en-US" i="1" smtClean="0">
                          <a:latin typeface="Cambria Math" panose="02040503050406030204" pitchFamily="18" charset="0"/>
                        </a:rPr>
                        <m:t>𝑟</m:t>
                      </m:r>
                      <m:r>
                        <a:rPr lang="en-US" altLang="ja-JP" b="1" i="0" smtClean="0">
                          <a:latin typeface="Cambria Math" panose="02040503050406030204" pitchFamily="18" charset="0"/>
                        </a:rPr>
                        <m:t> </m:t>
                      </m:r>
                    </m:oMath>
                  </a14:m>
                  <a:r>
                    <a:rPr lang="ja-JP" altLang="en-US" sz="1400" b="1" dirty="0"/>
                    <a:t>聴取者と音源の距離</a:t>
                  </a:r>
                  <a:endParaRPr lang="en-US" altLang="ja-JP" sz="1400" b="1"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76966" y="3834423"/>
                  <a:ext cx="1965859" cy="362984"/>
                </a:xfrm>
                <a:prstGeom prst="rect">
                  <a:avLst/>
                </a:prstGeom>
                <a:blipFill>
                  <a:blip r:embed="rId6"/>
                  <a:stretch>
                    <a:fillRect b="-169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7127EAF3-0904-E6AF-4889-AFCE0D11E73C}"/>
                    </a:ext>
                  </a:extLst>
                </p:cNvPr>
                <p:cNvSpPr/>
                <p:nvPr/>
              </p:nvSpPr>
              <p:spPr>
                <a:xfrm>
                  <a:off x="5129782" y="3471439"/>
                  <a:ext cx="1626086" cy="362984"/>
                </a:xfrm>
                <a:prstGeom prst="rect">
                  <a:avLst/>
                </a:prstGeom>
              </p:spPr>
              <p:txBody>
                <a:bodyPr wrap="none">
                  <a:spAutoFit/>
                </a:bodyPr>
                <a:lstStyle/>
                <a:p>
                  <a14:m>
                    <m:oMath xmlns:m="http://schemas.openxmlformats.org/officeDocument/2006/math">
                      <m:r>
                        <a:rPr lang="en-US" altLang="ja-JP" b="0" i="1" smtClean="0">
                          <a:latin typeface="Cambria Math" panose="02040503050406030204" pitchFamily="18" charset="0"/>
                        </a:rPr>
                        <m:t>𝑓</m:t>
                      </m:r>
                      <m:r>
                        <a:rPr lang="en-US" altLang="ja-JP" b="0" i="1" smtClean="0">
                          <a:latin typeface="Cambria Math" panose="02040503050406030204" pitchFamily="18" charset="0"/>
                        </a:rPr>
                        <m:t> </m:t>
                      </m:r>
                    </m:oMath>
                  </a14:m>
                  <a:r>
                    <a:rPr lang="ja-JP" altLang="en-US" sz="1400" b="1" dirty="0"/>
                    <a:t>周波数への依存</a:t>
                  </a:r>
                </a:p>
              </p:txBody>
            </p:sp>
          </mc:Choice>
          <mc:Fallback xmlns="">
            <p:sp>
              <p:nvSpPr>
                <p:cNvPr id="15" name="正方形/長方形 14"/>
                <p:cNvSpPr>
                  <a:spLocks noRot="1" noChangeAspect="1" noMove="1" noResize="1" noEditPoints="1" noAdjustHandles="1" noChangeArrowheads="1" noChangeShapeType="1" noTextEdit="1"/>
                </p:cNvSpPr>
                <p:nvPr/>
              </p:nvSpPr>
              <p:spPr>
                <a:xfrm>
                  <a:off x="5129782" y="3471439"/>
                  <a:ext cx="1626086" cy="362984"/>
                </a:xfrm>
                <a:prstGeom prst="rect">
                  <a:avLst/>
                </a:prstGeom>
                <a:blipFill>
                  <a:blip r:embed="rId7"/>
                  <a:stretch>
                    <a:fillRect l="-1128" b="-16667"/>
                  </a:stretch>
                </a:blipFill>
              </p:spPr>
              <p:txBody>
                <a:bodyPr/>
                <a:lstStyle/>
                <a:p>
                  <a:r>
                    <a:rPr lang="ja-JP" altLang="en-US">
                      <a:noFill/>
                    </a:rPr>
                    <a:t> </a:t>
                  </a:r>
                </a:p>
              </p:txBody>
            </p:sp>
          </mc:Fallback>
        </mc:AlternateContent>
      </p:grpSp>
      <p:sp>
        <p:nvSpPr>
          <p:cNvPr id="14" name="テキスト プレースホルダー 3">
            <a:extLst>
              <a:ext uri="{FF2B5EF4-FFF2-40B4-BE49-F238E27FC236}">
                <a16:creationId xmlns:a16="http://schemas.microsoft.com/office/drawing/2014/main" id="{A33C85B3-4BC4-A2AE-DCFF-1C3BA0A91EA1}"/>
              </a:ext>
            </a:extLst>
          </p:cNvPr>
          <p:cNvSpPr txBox="1">
            <a:spLocks/>
          </p:cNvSpPr>
          <p:nvPr/>
        </p:nvSpPr>
        <p:spPr>
          <a:xfrm>
            <a:off x="622016" y="884166"/>
            <a:ext cx="7649418" cy="326552"/>
          </a:xfrm>
          <a:prstGeom prst="rect">
            <a:avLst/>
          </a:prstGeom>
          <a:solidFill>
            <a:schemeClr val="bg2">
              <a:lumMod val="50000"/>
            </a:schemeClr>
          </a:solidFill>
          <a:ln>
            <a:no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kumimoji="1" sz="1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dirty="0" err="1"/>
              <a:t>HePTF</a:t>
            </a:r>
            <a:r>
              <a:rPr lang="ja-JP" altLang="en-US" sz="1600" dirty="0"/>
              <a:t>とは</a:t>
            </a:r>
            <a:endParaRPr lang="ja-JP" altLang="en-US" dirty="0"/>
          </a:p>
        </p:txBody>
      </p:sp>
      <mc:AlternateContent xmlns:mc="http://schemas.openxmlformats.org/markup-compatibility/2006">
        <mc:Choice xmlns:a14="http://schemas.microsoft.com/office/drawing/2010/main" Requires="a14">
          <p:sp>
            <p:nvSpPr>
              <p:cNvPr id="15" name="テキスト プレースホルダー 4">
                <a:extLst>
                  <a:ext uri="{FF2B5EF4-FFF2-40B4-BE49-F238E27FC236}">
                    <a16:creationId xmlns:a16="http://schemas.microsoft.com/office/drawing/2014/main" id="{F5F7AB0C-95CF-8373-5F9F-A1CAF619C9B0}"/>
                  </a:ext>
                </a:extLst>
              </p:cNvPr>
              <p:cNvSpPr txBox="1">
                <a:spLocks/>
              </p:cNvSpPr>
              <p:nvPr/>
            </p:nvSpPr>
            <p:spPr>
              <a:xfrm>
                <a:off x="871832" y="4908338"/>
                <a:ext cx="7501497" cy="942022"/>
              </a:xfrm>
              <a:prstGeom prst="rect">
                <a:avLst/>
              </a:prstGeom>
              <a:solidFill>
                <a:schemeClr val="bg1">
                  <a:lumMod val="95000"/>
                </a:schemeClr>
              </a:solidFill>
            </p:spPr>
            <p:txBody>
              <a:bodyPr vert="horz" lIns="91440" tIns="45720" rIns="91440" bIns="45720" rtlCol="0">
                <a:normAutofit/>
              </a:bodyPr>
              <a:lstStyle>
                <a:lvl1pPr marL="0" indent="0" algn="l" defTabSz="914400" rtl="0" eaLnBrk="1" latinLnBrk="0" hangingPunct="1">
                  <a:lnSpc>
                    <a:spcPct val="150000"/>
                  </a:lnSpc>
                  <a:spcBef>
                    <a:spcPts val="750"/>
                  </a:spcBef>
                  <a:buFont typeface="Arial" panose="020B0604020202020204" pitchFamily="34" charset="0"/>
                  <a:buNone/>
                  <a:defRPr kumimoji="1" sz="1200" b="1"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sSub>
                      <m:sSubPr>
                        <m:ctrlPr>
                          <a:rPr lang="ja-JP" altLang="en-US" sz="1600" i="1" smtClean="0">
                            <a:solidFill>
                              <a:srgbClr val="52A3BA"/>
                            </a:solidFill>
                            <a:latin typeface="Cambria Math" panose="02040503050406030204" pitchFamily="18" charset="0"/>
                          </a:rPr>
                        </m:ctrlPr>
                      </m:sSubPr>
                      <m:e>
                        <m:r>
                          <a:rPr lang="ja-JP" altLang="en-US" sz="1600" i="1">
                            <a:solidFill>
                              <a:srgbClr val="52A3BA"/>
                            </a:solidFill>
                            <a:latin typeface="Cambria Math" panose="02040503050406030204" pitchFamily="18" charset="0"/>
                          </a:rPr>
                          <m:t>𝑃</m:t>
                        </m:r>
                      </m:e>
                      <m:sub>
                        <m:r>
                          <a:rPr lang="ja-JP" altLang="en-US" sz="1600" i="1">
                            <a:solidFill>
                              <a:srgbClr val="52A3BA"/>
                            </a:solidFill>
                            <a:latin typeface="Cambria Math" panose="02040503050406030204" pitchFamily="18" charset="0"/>
                          </a:rPr>
                          <m:t>𝑖</m:t>
                        </m:r>
                        <m:r>
                          <a:rPr lang="en-US" altLang="ja-JP" sz="1600" b="1" i="1" smtClean="0">
                            <a:solidFill>
                              <a:srgbClr val="52A3BA"/>
                            </a:solidFill>
                            <a:latin typeface="Cambria Math" panose="02040503050406030204" pitchFamily="18" charset="0"/>
                          </a:rPr>
                          <m:t>,</m:t>
                        </m:r>
                      </m:sub>
                    </m:sSub>
                  </m:oMath>
                </a14:m>
                <a:r>
                  <a:rPr lang="en-US" altLang="ja-JP" sz="1600" dirty="0"/>
                  <a:t> </a:t>
                </a:r>
                <a:r>
                  <a:rPr lang="ja-JP" altLang="en-US" sz="1600" dirty="0"/>
                  <a:t>   </a:t>
                </a:r>
                <a:r>
                  <a:rPr lang="en-US" altLang="ja-JP" sz="1600" dirty="0"/>
                  <a:t>: </a:t>
                </a:r>
                <a:r>
                  <a:rPr lang="ja-JP" altLang="en-US" sz="1600" dirty="0"/>
                  <a:t>ヒアラブルデバイスを装着した聴取者の鼓膜付近での周波数特性</a:t>
                </a:r>
                <a:br>
                  <a:rPr lang="en-US" altLang="ja-JP" sz="1600" dirty="0"/>
                </a:br>
                <a14:m>
                  <m:oMath xmlns:m="http://schemas.openxmlformats.org/officeDocument/2006/math">
                    <m:sSub>
                      <m:sSubPr>
                        <m:ctrlPr>
                          <a:rPr lang="ja-JP" altLang="en-US" sz="1600" i="1">
                            <a:solidFill>
                              <a:srgbClr val="52A3BA"/>
                            </a:solidFill>
                            <a:latin typeface="Cambria Math" panose="02040503050406030204" pitchFamily="18" charset="0"/>
                          </a:rPr>
                        </m:ctrlPr>
                      </m:sSubPr>
                      <m:e>
                        <m:r>
                          <a:rPr lang="ja-JP" altLang="en-US" sz="1600" i="1">
                            <a:solidFill>
                              <a:srgbClr val="52A3BA"/>
                            </a:solidFill>
                            <a:latin typeface="Cambria Math" panose="02040503050406030204" pitchFamily="18" charset="0"/>
                          </a:rPr>
                          <m:t>𝑃</m:t>
                        </m:r>
                      </m:e>
                      <m:sub>
                        <m:r>
                          <a:rPr lang="en-US" altLang="ja-JP" sz="1600" b="1" i="1" smtClean="0">
                            <a:solidFill>
                              <a:srgbClr val="52A3BA"/>
                            </a:solidFill>
                            <a:latin typeface="Cambria Math" panose="02040503050406030204" pitchFamily="18" charset="0"/>
                          </a:rPr>
                          <m:t>𝟎</m:t>
                        </m:r>
                      </m:sub>
                    </m:sSub>
                  </m:oMath>
                </a14:m>
                <a:r>
                  <a:rPr lang="en-US" altLang="ja-JP" sz="1600" dirty="0"/>
                  <a:t>    : </a:t>
                </a:r>
                <a:r>
                  <a:rPr lang="ja-JP" altLang="en-US" sz="1600" dirty="0"/>
                  <a:t>頭がない状態での、聴取者の頭の中心位置の周波数特性 </a:t>
                </a:r>
                <a:endParaRPr lang="en-US" altLang="ja-JP" sz="1600" dirty="0"/>
              </a:p>
            </p:txBody>
          </p:sp>
        </mc:Choice>
        <mc:Fallback>
          <p:sp>
            <p:nvSpPr>
              <p:cNvPr id="15" name="テキスト プレースホルダー 4">
                <a:extLst>
                  <a:ext uri="{FF2B5EF4-FFF2-40B4-BE49-F238E27FC236}">
                    <a16:creationId xmlns:a16="http://schemas.microsoft.com/office/drawing/2014/main" id="{F5F7AB0C-95CF-8373-5F9F-A1CAF619C9B0}"/>
                  </a:ext>
                </a:extLst>
              </p:cNvPr>
              <p:cNvSpPr txBox="1">
                <a:spLocks noRot="1" noChangeAspect="1" noMove="1" noResize="1" noEditPoints="1" noAdjustHandles="1" noChangeArrowheads="1" noChangeShapeType="1" noTextEdit="1"/>
              </p:cNvSpPr>
              <p:nvPr/>
            </p:nvSpPr>
            <p:spPr>
              <a:xfrm>
                <a:off x="871832" y="4908338"/>
                <a:ext cx="7501497" cy="94202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正方形/長方形 15">
                <a:extLst>
                  <a:ext uri="{FF2B5EF4-FFF2-40B4-BE49-F238E27FC236}">
                    <a16:creationId xmlns:a16="http://schemas.microsoft.com/office/drawing/2014/main" id="{1B225F1F-2500-6E95-CC6C-F17351BCEEB3}"/>
                  </a:ext>
                </a:extLst>
              </p:cNvPr>
              <p:cNvSpPr/>
              <p:nvPr/>
            </p:nvSpPr>
            <p:spPr>
              <a:xfrm>
                <a:off x="2512820" y="2611082"/>
                <a:ext cx="4580613" cy="7821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ja-JP" altLang="en-US" sz="2000">
                          <a:latin typeface="Cambria Math" panose="02040503050406030204" pitchFamily="18" charset="0"/>
                        </a:rPr>
                        <m:t>H</m:t>
                      </m:r>
                      <m:r>
                        <m:rPr>
                          <m:sty m:val="p"/>
                        </m:rPr>
                        <a:rPr lang="ja-JP" altLang="en-US" sz="2000" i="0">
                          <a:latin typeface="Cambria Math" panose="02040503050406030204" pitchFamily="18" charset="0"/>
                        </a:rPr>
                        <m:t>ePT</m:t>
                      </m:r>
                      <m:func>
                        <m:funcPr>
                          <m:ctrlPr>
                            <a:rPr lang="ja-JP" altLang="en-US" sz="2000" i="1">
                              <a:latin typeface="Cambria Math" panose="02040503050406030204" pitchFamily="18" charset="0"/>
                            </a:rPr>
                          </m:ctrlPr>
                        </m:funcPr>
                        <m:fName>
                          <m:r>
                            <m:rPr>
                              <m:sty m:val="p"/>
                            </m:rPr>
                            <a:rPr lang="ja-JP" altLang="en-US" sz="2000" i="0">
                              <a:latin typeface="Cambria Math" panose="02040503050406030204" pitchFamily="18" charset="0"/>
                            </a:rPr>
                            <m:t>F</m:t>
                          </m:r>
                        </m:fName>
                        <m:e>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𝐹</m:t>
                              </m:r>
                            </m:e>
                            <m:sub>
                              <m:r>
                                <a:rPr lang="ja-JP" altLang="en-US" sz="2000" i="1">
                                  <a:latin typeface="Cambria Math" panose="02040503050406030204" pitchFamily="18" charset="0"/>
                                </a:rPr>
                                <m:t>𝑖</m:t>
                              </m:r>
                            </m:sub>
                          </m:sSub>
                        </m:e>
                      </m:func>
                      <m:r>
                        <a:rPr lang="ja-JP" altLang="en-US" sz="2000" i="0">
                          <a:latin typeface="Cambria Math" panose="02040503050406030204" pitchFamily="18" charset="0"/>
                        </a:rPr>
                        <m:t>(</m:t>
                      </m:r>
                      <m:r>
                        <a:rPr lang="ja-JP" altLang="en-US" sz="2000" i="1">
                          <a:latin typeface="Cambria Math" panose="02040503050406030204" pitchFamily="18" charset="0"/>
                        </a:rPr>
                        <m:t>𝑎</m:t>
                      </m:r>
                      <m:r>
                        <a:rPr lang="ja-JP" altLang="en-US" sz="2000" i="0">
                          <a:latin typeface="Cambria Math" panose="02040503050406030204" pitchFamily="18" charset="0"/>
                        </a:rPr>
                        <m:t>,</m:t>
                      </m:r>
                      <m:r>
                        <a:rPr lang="ja-JP" altLang="en-US" sz="2000" i="1">
                          <a:latin typeface="Cambria Math" panose="02040503050406030204" pitchFamily="18" charset="0"/>
                        </a:rPr>
                        <m:t>𝜃</m:t>
                      </m:r>
                      <m:r>
                        <a:rPr lang="ja-JP" altLang="en-US" sz="2000" i="0">
                          <a:latin typeface="Cambria Math" panose="02040503050406030204" pitchFamily="18" charset="0"/>
                        </a:rPr>
                        <m:t>,</m:t>
                      </m:r>
                      <m:r>
                        <a:rPr lang="ja-JP" altLang="en-US" sz="2000" i="1">
                          <a:latin typeface="Cambria Math" panose="02040503050406030204" pitchFamily="18" charset="0"/>
                        </a:rPr>
                        <m:t>𝜙</m:t>
                      </m:r>
                      <m:r>
                        <a:rPr lang="ja-JP" altLang="en-US" sz="2000" i="0">
                          <a:latin typeface="Cambria Math" panose="02040503050406030204" pitchFamily="18" charset="0"/>
                        </a:rPr>
                        <m:t>,</m:t>
                      </m:r>
                      <m:r>
                        <a:rPr lang="ja-JP" altLang="en-US" sz="2000" i="1">
                          <a:latin typeface="Cambria Math" panose="02040503050406030204" pitchFamily="18" charset="0"/>
                        </a:rPr>
                        <m:t>𝑟</m:t>
                      </m:r>
                      <m:r>
                        <a:rPr lang="ja-JP" altLang="en-US" sz="2000" i="0">
                          <a:latin typeface="Cambria Math" panose="02040503050406030204" pitchFamily="18" charset="0"/>
                        </a:rPr>
                        <m:t>,</m:t>
                      </m:r>
                      <m:r>
                        <a:rPr lang="ja-JP" altLang="en-US" sz="2000" i="1">
                          <a:latin typeface="Cambria Math" panose="02040503050406030204" pitchFamily="18" charset="0"/>
                        </a:rPr>
                        <m:t>𝑓</m:t>
                      </m:r>
                      <m:r>
                        <a:rPr lang="ja-JP" altLang="en-US" sz="2000" i="0">
                          <a:latin typeface="Cambria Math" panose="02040503050406030204" pitchFamily="18" charset="0"/>
                        </a:rPr>
                        <m:t>)=</m:t>
                      </m:r>
                      <m:f>
                        <m:fPr>
                          <m:ctrlPr>
                            <a:rPr lang="ja-JP" altLang="en-US" sz="2000" i="1">
                              <a:latin typeface="Cambria Math" panose="02040503050406030204" pitchFamily="18" charset="0"/>
                            </a:rPr>
                          </m:ctrlPr>
                        </m:fPr>
                        <m:num>
                          <m:d>
                            <m:dPr>
                              <m:begChr m:val=""/>
                              <m:ctrlPr>
                                <a:rPr lang="ja-JP" altLang="en-US" sz="2000" i="1">
                                  <a:latin typeface="Cambria Math" panose="02040503050406030204" pitchFamily="18" charset="0"/>
                                </a:rPr>
                              </m:ctrlPr>
                            </m:dPr>
                            <m:e>
                              <m:sSub>
                                <m:sSubPr>
                                  <m:ctrlPr>
                                    <a:rPr lang="ja-JP" altLang="en-US" sz="2000" i="1">
                                      <a:latin typeface="Cambria Math" panose="02040503050406030204" pitchFamily="18" charset="0"/>
                                    </a:rPr>
                                  </m:ctrlPr>
                                </m:sSubPr>
                                <m:e>
                                  <m:acc>
                                    <m:accPr>
                                      <m:chr m:val="̃"/>
                                      <m:ctrlPr>
                                        <a:rPr lang="ja-JP" altLang="en-US" sz="2000" i="1">
                                          <a:latin typeface="Cambria Math" panose="02040503050406030204" pitchFamily="18" charset="0"/>
                                        </a:rPr>
                                      </m:ctrlPr>
                                    </m:accPr>
                                    <m:e>
                                      <m:r>
                                        <a:rPr lang="ja-JP" altLang="en-US" sz="2000" i="1">
                                          <a:latin typeface="Cambria Math" panose="02040503050406030204" pitchFamily="18" charset="0"/>
                                        </a:rPr>
                                        <m:t>𝑃</m:t>
                                      </m:r>
                                    </m:e>
                                  </m:acc>
                                </m:e>
                                <m:sub>
                                  <m:r>
                                    <a:rPr lang="ja-JP" altLang="en-US" sz="2000" i="1">
                                      <a:latin typeface="Cambria Math" panose="02040503050406030204" pitchFamily="18" charset="0"/>
                                    </a:rPr>
                                    <m:t>𝑖</m:t>
                                  </m:r>
                                </m:sub>
                              </m:sSub>
                              <m:r>
                                <a:rPr lang="ja-JP" altLang="en-US" sz="2000" i="0">
                                  <a:latin typeface="Cambria Math" panose="02040503050406030204" pitchFamily="18" charset="0"/>
                                </a:rPr>
                                <m:t>(</m:t>
                              </m:r>
                              <m:r>
                                <a:rPr lang="ja-JP" altLang="en-US" sz="2000" i="1">
                                  <a:latin typeface="Cambria Math" panose="02040503050406030204" pitchFamily="18" charset="0"/>
                                </a:rPr>
                                <m:t>𝑎</m:t>
                              </m:r>
                              <m:r>
                                <a:rPr lang="ja-JP" altLang="en-US" sz="2000" i="0">
                                  <a:latin typeface="Cambria Math" panose="02040503050406030204" pitchFamily="18" charset="0"/>
                                </a:rPr>
                                <m:t>,</m:t>
                              </m:r>
                              <m:r>
                                <a:rPr lang="ja-JP" altLang="en-US" sz="2000" i="1">
                                  <a:latin typeface="Cambria Math" panose="02040503050406030204" pitchFamily="18" charset="0"/>
                                </a:rPr>
                                <m:t>𝜃</m:t>
                              </m:r>
                              <m:r>
                                <a:rPr lang="ja-JP" altLang="en-US" sz="2000" i="0">
                                  <a:latin typeface="Cambria Math" panose="02040503050406030204" pitchFamily="18" charset="0"/>
                                </a:rPr>
                                <m:t>,</m:t>
                              </m:r>
                              <m:r>
                                <a:rPr lang="ja-JP" altLang="en-US" sz="2000" i="1">
                                  <a:latin typeface="Cambria Math" panose="02040503050406030204" pitchFamily="18" charset="0"/>
                                </a:rPr>
                                <m:t>𝜙</m:t>
                              </m:r>
                              <m:r>
                                <a:rPr lang="ja-JP" altLang="en-US" sz="2000" i="0">
                                  <a:latin typeface="Cambria Math" panose="02040503050406030204" pitchFamily="18" charset="0"/>
                                </a:rPr>
                                <m:t>,</m:t>
                              </m:r>
                              <m:r>
                                <a:rPr lang="ja-JP" altLang="en-US" sz="2000" i="1">
                                  <a:latin typeface="Cambria Math" panose="02040503050406030204" pitchFamily="18" charset="0"/>
                                </a:rPr>
                                <m:t>𝑟</m:t>
                              </m:r>
                              <m:r>
                                <a:rPr lang="ja-JP" altLang="en-US" sz="2000" i="0">
                                  <a:latin typeface="Cambria Math" panose="02040503050406030204" pitchFamily="18" charset="0"/>
                                </a:rPr>
                                <m:t>,</m:t>
                              </m:r>
                              <m:r>
                                <a:rPr lang="ja-JP" altLang="en-US" sz="2000" i="1">
                                  <a:latin typeface="Cambria Math" panose="02040503050406030204" pitchFamily="18" charset="0"/>
                                </a:rPr>
                                <m:t>𝑓</m:t>
                              </m:r>
                            </m:e>
                          </m:d>
                        </m:num>
                        <m:den>
                          <m:d>
                            <m:dPr>
                              <m:begChr m:val=""/>
                              <m:ctrlPr>
                                <a:rPr lang="ja-JP" altLang="en-US" sz="2000" i="1">
                                  <a:latin typeface="Cambria Math" panose="02040503050406030204" pitchFamily="18" charset="0"/>
                                </a:rPr>
                              </m:ctrlPr>
                            </m:dPr>
                            <m:e>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𝑃</m:t>
                                  </m:r>
                                </m:e>
                                <m:sub>
                                  <m:r>
                                    <a:rPr lang="ja-JP" altLang="en-US" sz="2000" i="0">
                                      <a:latin typeface="Cambria Math" panose="02040503050406030204" pitchFamily="18" charset="0"/>
                                    </a:rPr>
                                    <m:t>0</m:t>
                                  </m:r>
                                </m:sub>
                              </m:sSub>
                              <m:r>
                                <a:rPr lang="ja-JP" altLang="en-US" sz="2000" i="0">
                                  <a:latin typeface="Cambria Math" panose="02040503050406030204" pitchFamily="18" charset="0"/>
                                </a:rPr>
                                <m:t>(</m:t>
                              </m:r>
                              <m:r>
                                <a:rPr lang="ja-JP" altLang="en-US" sz="2000" i="1">
                                  <a:latin typeface="Cambria Math" panose="02040503050406030204" pitchFamily="18" charset="0"/>
                                </a:rPr>
                                <m:t>𝑟</m:t>
                              </m:r>
                              <m:r>
                                <a:rPr lang="ja-JP" altLang="en-US" sz="2000" i="0">
                                  <a:latin typeface="Cambria Math" panose="02040503050406030204" pitchFamily="18" charset="0"/>
                                </a:rPr>
                                <m:t>,</m:t>
                              </m:r>
                              <m:r>
                                <a:rPr lang="ja-JP" altLang="en-US" sz="2000" i="1">
                                  <a:latin typeface="Cambria Math" panose="02040503050406030204" pitchFamily="18" charset="0"/>
                                </a:rPr>
                                <m:t>𝑓</m:t>
                              </m:r>
                            </m:e>
                          </m:d>
                        </m:den>
                      </m:f>
                    </m:oMath>
                  </m:oMathPara>
                </a14:m>
                <a:endParaRPr lang="ja-JP" altLang="en-US" sz="2000" dirty="0"/>
              </a:p>
            </p:txBody>
          </p:sp>
        </mc:Choice>
        <mc:Fallback>
          <p:sp>
            <p:nvSpPr>
              <p:cNvPr id="16" name="正方形/長方形 15">
                <a:extLst>
                  <a:ext uri="{FF2B5EF4-FFF2-40B4-BE49-F238E27FC236}">
                    <a16:creationId xmlns:a16="http://schemas.microsoft.com/office/drawing/2014/main" id="{1B225F1F-2500-6E95-CC6C-F17351BCEEB3}"/>
                  </a:ext>
                </a:extLst>
              </p:cNvPr>
              <p:cNvSpPr>
                <a:spLocks noRot="1" noChangeAspect="1" noMove="1" noResize="1" noEditPoints="1" noAdjustHandles="1" noChangeArrowheads="1" noChangeShapeType="1" noTextEdit="1"/>
              </p:cNvSpPr>
              <p:nvPr/>
            </p:nvSpPr>
            <p:spPr>
              <a:xfrm>
                <a:off x="2512820" y="2611082"/>
                <a:ext cx="4580613" cy="782137"/>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10651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2800" dirty="0" err="1"/>
              <a:t>HePTF</a:t>
            </a:r>
            <a:endParaRPr kumimoji="1" lang="ja-JP" altLang="en-US" sz="2800" dirty="0"/>
          </a:p>
        </p:txBody>
      </p:sp>
      <p:sp>
        <p:nvSpPr>
          <p:cNvPr id="7" name="テキスト プレースホルダー 4">
            <a:extLst>
              <a:ext uri="{FF2B5EF4-FFF2-40B4-BE49-F238E27FC236}">
                <a16:creationId xmlns:a16="http://schemas.microsoft.com/office/drawing/2014/main" id="{F8A88F9E-B0E8-3AFE-0D3C-327FDD9638C4}"/>
              </a:ext>
            </a:extLst>
          </p:cNvPr>
          <p:cNvSpPr txBox="1">
            <a:spLocks/>
          </p:cNvSpPr>
          <p:nvPr/>
        </p:nvSpPr>
        <p:spPr>
          <a:xfrm>
            <a:off x="748435" y="4646073"/>
            <a:ext cx="7755707" cy="1452275"/>
          </a:xfrm>
          <a:prstGeom prst="rect">
            <a:avLst/>
          </a:prstGeom>
          <a:solidFill>
            <a:schemeClr val="bg1">
              <a:lumMod val="95000"/>
            </a:schemeClr>
          </a:solidFill>
        </p:spPr>
        <p:txBody>
          <a:bodyPr vert="horz" lIns="91440" tIns="45720" rIns="91440" bIns="45720" rtlCol="0">
            <a:normAutofit fontScale="92500" lnSpcReduction="10000"/>
          </a:bodyPr>
          <a:lstStyle>
            <a:lvl1pPr marL="0" indent="0" algn="l" defTabSz="914400" rtl="0" eaLnBrk="1" latinLnBrk="0" hangingPunct="1">
              <a:lnSpc>
                <a:spcPct val="150000"/>
              </a:lnSpc>
              <a:spcBef>
                <a:spcPts val="750"/>
              </a:spcBef>
              <a:buFont typeface="Arial" panose="020B0604020202020204" pitchFamily="34" charset="0"/>
              <a:buNone/>
              <a:defRPr kumimoji="1" sz="1200" b="1"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600" dirty="0"/>
              <a:t>✓ </a:t>
            </a:r>
            <a:r>
              <a:rPr lang="en-US" altLang="ja-JP" sz="1600" dirty="0" err="1"/>
              <a:t>HePTF</a:t>
            </a:r>
            <a:r>
              <a:rPr lang="ja-JP" altLang="en-US" sz="1600" dirty="0"/>
              <a:t>は</a:t>
            </a:r>
            <a:r>
              <a:rPr lang="en-US" altLang="ja-JP" sz="1600" dirty="0"/>
              <a:t>, </a:t>
            </a:r>
            <a:r>
              <a:rPr lang="ja-JP" altLang="en-US" sz="1600" dirty="0"/>
              <a:t>ヒアラブルデバイスの</a:t>
            </a:r>
            <a:r>
              <a:rPr lang="ja-JP" altLang="en-US" sz="1600" dirty="0">
                <a:solidFill>
                  <a:srgbClr val="52A3BA"/>
                </a:solidFill>
              </a:rPr>
              <a:t>装着方法</a:t>
            </a:r>
            <a:r>
              <a:rPr lang="en-US" altLang="ja-JP" sz="1600" dirty="0">
                <a:solidFill>
                  <a:srgbClr val="52A3BA"/>
                </a:solidFill>
              </a:rPr>
              <a:t>, </a:t>
            </a:r>
            <a:r>
              <a:rPr lang="ja-JP" altLang="en-US" sz="1600" dirty="0">
                <a:solidFill>
                  <a:srgbClr val="52A3BA"/>
                </a:solidFill>
              </a:rPr>
              <a:t>人体特徴</a:t>
            </a:r>
            <a:r>
              <a:rPr lang="ja-JP" altLang="en-US" sz="1600" dirty="0"/>
              <a:t>に影響を受ける</a:t>
            </a:r>
            <a:r>
              <a:rPr lang="en-US" altLang="ja-JP" sz="1600" dirty="0"/>
              <a:t>.</a:t>
            </a:r>
            <a:br>
              <a:rPr lang="en-US" altLang="ja-JP" sz="1600" dirty="0"/>
            </a:br>
            <a:r>
              <a:rPr lang="ja-JP" altLang="en-US" sz="1600" dirty="0"/>
              <a:t> ✓ </a:t>
            </a:r>
            <a:r>
              <a:rPr lang="ja-JP" altLang="en-US" sz="1600" dirty="0">
                <a:solidFill>
                  <a:schemeClr val="accent2"/>
                </a:solidFill>
              </a:rPr>
              <a:t>個人を特定しない測定法を確立</a:t>
            </a:r>
            <a:br>
              <a:rPr lang="en-US" altLang="ja-JP" sz="1600" dirty="0"/>
            </a:br>
            <a:r>
              <a:rPr lang="ja-JP" altLang="en-US" sz="1600" dirty="0"/>
              <a:t>　→ ヒアラブルデバイスの構造と耳の位置変化の影響を集中定数モデルでモデル化</a:t>
            </a:r>
            <a:r>
              <a:rPr lang="en-US" altLang="ja-JP" sz="1600" baseline="30000" dirty="0"/>
              <a:t>[26]</a:t>
            </a:r>
            <a:br>
              <a:rPr lang="en-US" altLang="ja-JP" sz="1600" baseline="30000" dirty="0"/>
            </a:br>
            <a:r>
              <a:rPr lang="ja-JP" altLang="en-US" sz="1600" baseline="30000" dirty="0"/>
              <a:t>　  </a:t>
            </a:r>
            <a:r>
              <a:rPr lang="ja-JP" altLang="en-US" sz="1600" dirty="0"/>
              <a:t>→ </a:t>
            </a:r>
            <a:r>
              <a:rPr lang="en-US" altLang="ja-JP" sz="1600" dirty="0" err="1"/>
              <a:t>HeMTF</a:t>
            </a:r>
            <a:r>
              <a:rPr lang="ja-JP" altLang="en-US" sz="1600" dirty="0"/>
              <a:t>と適応フィルタリングを用いて</a:t>
            </a:r>
            <a:r>
              <a:rPr lang="en-US" altLang="ja-JP" sz="1600" dirty="0"/>
              <a:t>, </a:t>
            </a:r>
            <a:r>
              <a:rPr lang="ja-JP" altLang="en-US" sz="1600" dirty="0"/>
              <a:t>その場でモデル化</a:t>
            </a:r>
            <a:r>
              <a:rPr lang="en-US" altLang="ja-JP" sz="1600" baseline="30000" dirty="0"/>
              <a:t>[7]</a:t>
            </a:r>
            <a:r>
              <a:rPr lang="en-US" altLang="ja-JP" sz="1600" dirty="0"/>
              <a:t> </a:t>
            </a:r>
            <a:endParaRPr lang="ja-JP" altLang="en-US" sz="1600" dirty="0"/>
          </a:p>
          <a:p>
            <a:endParaRPr lang="ja-JP" altLang="en-US" sz="1600" dirty="0"/>
          </a:p>
        </p:txBody>
      </p:sp>
      <p:sp>
        <p:nvSpPr>
          <p:cNvPr id="3" name="スライド番号プレースホルダー 2"/>
          <p:cNvSpPr>
            <a:spLocks noGrp="1"/>
          </p:cNvSpPr>
          <p:nvPr>
            <p:ph type="sldNum" sz="quarter" idx="10"/>
          </p:nvPr>
        </p:nvSpPr>
        <p:spPr/>
        <p:txBody>
          <a:bodyPr/>
          <a:lstStyle/>
          <a:p>
            <a:fld id="{02535A3B-5607-4929-90A6-FFC562A83C6B}" type="slidenum">
              <a:rPr lang="ja-JP" altLang="en-US" smtClean="0"/>
              <a:pPr/>
              <a:t>12</a:t>
            </a:fld>
            <a:endParaRPr lang="ja-JP" altLang="en-US" dirty="0"/>
          </a:p>
        </p:txBody>
      </p:sp>
      <p:sp>
        <p:nvSpPr>
          <p:cNvPr id="14" name="テキスト プレースホルダー 3">
            <a:extLst>
              <a:ext uri="{FF2B5EF4-FFF2-40B4-BE49-F238E27FC236}">
                <a16:creationId xmlns:a16="http://schemas.microsoft.com/office/drawing/2014/main" id="{A33C85B3-4BC4-A2AE-DCFF-1C3BA0A91EA1}"/>
              </a:ext>
            </a:extLst>
          </p:cNvPr>
          <p:cNvSpPr txBox="1">
            <a:spLocks/>
          </p:cNvSpPr>
          <p:nvPr/>
        </p:nvSpPr>
        <p:spPr>
          <a:xfrm>
            <a:off x="748436" y="4218468"/>
            <a:ext cx="7755706" cy="399893"/>
          </a:xfrm>
          <a:prstGeom prst="rect">
            <a:avLst/>
          </a:prstGeom>
          <a:solidFill>
            <a:schemeClr val="bg2">
              <a:lumMod val="50000"/>
            </a:schemeClr>
          </a:solidFill>
          <a:ln>
            <a:no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kumimoji="1" sz="1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dirty="0" err="1"/>
              <a:t>HePTF</a:t>
            </a:r>
            <a:r>
              <a:rPr lang="ja-JP" altLang="en-US" sz="1600" dirty="0"/>
              <a:t>の測定方法</a:t>
            </a:r>
            <a:endParaRPr lang="en-US" altLang="ja-JP" sz="1600" dirty="0"/>
          </a:p>
        </p:txBody>
      </p:sp>
      <p:sp>
        <p:nvSpPr>
          <p:cNvPr id="18" name="正方形/長方形 17">
            <a:extLst>
              <a:ext uri="{FF2B5EF4-FFF2-40B4-BE49-F238E27FC236}">
                <a16:creationId xmlns:a16="http://schemas.microsoft.com/office/drawing/2014/main" id="{F5C9FE1F-D43F-3B38-1A90-E2FDDA3069B1}"/>
              </a:ext>
            </a:extLst>
          </p:cNvPr>
          <p:cNvSpPr/>
          <p:nvPr/>
        </p:nvSpPr>
        <p:spPr>
          <a:xfrm>
            <a:off x="4165845" y="3490109"/>
            <a:ext cx="1518497" cy="307777"/>
          </a:xfrm>
          <a:prstGeom prst="rect">
            <a:avLst/>
          </a:prstGeom>
        </p:spPr>
        <p:txBody>
          <a:bodyPr wrap="square">
            <a:spAutoFit/>
          </a:bodyPr>
          <a:lstStyle/>
          <a:p>
            <a:r>
              <a:rPr lang="en-US" altLang="ja-JP" sz="1400" b="1" dirty="0"/>
              <a:t>Fig. 5 (d) </a:t>
            </a:r>
            <a:r>
              <a:rPr lang="en-US" altLang="ja-JP" sz="1400" b="1" dirty="0" err="1"/>
              <a:t>HePTF</a:t>
            </a:r>
            <a:endParaRPr lang="ja-JP" altLang="en-US" sz="1400" b="1" dirty="0"/>
          </a:p>
        </p:txBody>
      </p:sp>
      <p:pic>
        <p:nvPicPr>
          <p:cNvPr id="6" name="図 5">
            <a:extLst>
              <a:ext uri="{FF2B5EF4-FFF2-40B4-BE49-F238E27FC236}">
                <a16:creationId xmlns:a16="http://schemas.microsoft.com/office/drawing/2014/main" id="{696F938B-63B5-0C65-62F0-8A1735E2985A}"/>
              </a:ext>
            </a:extLst>
          </p:cNvPr>
          <p:cNvPicPr>
            <a:picLocks noChangeAspect="1"/>
          </p:cNvPicPr>
          <p:nvPr/>
        </p:nvPicPr>
        <p:blipFill>
          <a:blip r:embed="rId2"/>
          <a:stretch>
            <a:fillRect/>
          </a:stretch>
        </p:blipFill>
        <p:spPr>
          <a:xfrm>
            <a:off x="3076833" y="769733"/>
            <a:ext cx="3305023" cy="2683981"/>
          </a:xfrm>
          <a:prstGeom prst="rect">
            <a:avLst/>
          </a:prstGeom>
        </p:spPr>
      </p:pic>
    </p:spTree>
    <p:extLst>
      <p:ext uri="{BB962C8B-B14F-4D97-AF65-F5344CB8AC3E}">
        <p14:creationId xmlns:p14="http://schemas.microsoft.com/office/powerpoint/2010/main" val="152922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524" y="79828"/>
            <a:ext cx="9378299" cy="566528"/>
          </a:xfrm>
        </p:spPr>
        <p:txBody>
          <a:bodyPr/>
          <a:lstStyle/>
          <a:p>
            <a:r>
              <a:rPr lang="en-US" altLang="ja-JP" dirty="0"/>
              <a:t>Sensing</a:t>
            </a:r>
            <a:endParaRPr kumimoji="1" lang="ja-JP" altLang="en-US" dirty="0"/>
          </a:p>
        </p:txBody>
      </p:sp>
      <p:sp>
        <p:nvSpPr>
          <p:cNvPr id="3" name="スライド番号プレースホルダー 2"/>
          <p:cNvSpPr>
            <a:spLocks noGrp="1"/>
          </p:cNvSpPr>
          <p:nvPr>
            <p:ph type="sldNum" sz="quarter" idx="10"/>
          </p:nvPr>
        </p:nvSpPr>
        <p:spPr/>
        <p:txBody>
          <a:bodyPr/>
          <a:lstStyle/>
          <a:p>
            <a:fld id="{02535A3B-5607-4929-90A6-FFC562A83C6B}" type="slidenum">
              <a:rPr lang="ja-JP" altLang="en-US" smtClean="0"/>
              <a:pPr/>
              <a:t>2</a:t>
            </a:fld>
            <a:endParaRPr lang="ja-JP" altLang="en-US" dirty="0"/>
          </a:p>
        </p:txBody>
      </p:sp>
      <p:sp>
        <p:nvSpPr>
          <p:cNvPr id="5" name="テキスト プレースホルダー 4"/>
          <p:cNvSpPr>
            <a:spLocks noGrp="1"/>
          </p:cNvSpPr>
          <p:nvPr>
            <p:ph type="body" sz="quarter" idx="13"/>
          </p:nvPr>
        </p:nvSpPr>
        <p:spPr>
          <a:xfrm>
            <a:off x="374789" y="5594835"/>
            <a:ext cx="8365300" cy="552675"/>
          </a:xfrm>
        </p:spPr>
        <p:txBody>
          <a:bodyPr tIns="90000">
            <a:noAutofit/>
          </a:bodyPr>
          <a:lstStyle/>
          <a:p>
            <a:pPr algn="ctr">
              <a:lnSpc>
                <a:spcPct val="100000"/>
              </a:lnSpc>
              <a:spcBef>
                <a:spcPts val="1200"/>
              </a:spcBef>
            </a:pPr>
            <a:r>
              <a:rPr lang="ja-JP" altLang="en-US" sz="2000" dirty="0">
                <a:solidFill>
                  <a:schemeClr val="accent2"/>
                </a:solidFill>
              </a:rPr>
              <a:t>今回はユーザーの耳とヒアラブルを音響的に結合する方法をレビュー</a:t>
            </a:r>
            <a:endParaRPr lang="en-US" altLang="ja-JP" sz="2000" dirty="0">
              <a:solidFill>
                <a:schemeClr val="accent2"/>
              </a:solidFill>
            </a:endParaRPr>
          </a:p>
        </p:txBody>
      </p:sp>
      <p:sp>
        <p:nvSpPr>
          <p:cNvPr id="7" name="正方形/長方形 6"/>
          <p:cNvSpPr/>
          <p:nvPr/>
        </p:nvSpPr>
        <p:spPr>
          <a:xfrm>
            <a:off x="374789" y="646356"/>
            <a:ext cx="8683436" cy="400110"/>
          </a:xfrm>
          <a:prstGeom prst="rect">
            <a:avLst/>
          </a:prstGeom>
        </p:spPr>
        <p:txBody>
          <a:bodyPr wrap="square">
            <a:spAutoFit/>
          </a:bodyPr>
          <a:lstStyle/>
          <a:p>
            <a:r>
              <a:rPr lang="en-US" altLang="ja-JP" sz="2000" dirty="0"/>
              <a:t>Analysis of user/device response, acoustic environment, and user/device states</a:t>
            </a:r>
            <a:endParaRPr lang="ja-JP" altLang="en-US" sz="2000" dirty="0"/>
          </a:p>
        </p:txBody>
      </p:sp>
      <p:pic>
        <p:nvPicPr>
          <p:cNvPr id="6" name="図 5">
            <a:extLst>
              <a:ext uri="{FF2B5EF4-FFF2-40B4-BE49-F238E27FC236}">
                <a16:creationId xmlns:a16="http://schemas.microsoft.com/office/drawing/2014/main" id="{F3539D39-6CA0-094F-B774-C664EB71C241}"/>
              </a:ext>
            </a:extLst>
          </p:cNvPr>
          <p:cNvPicPr>
            <a:picLocks noChangeAspect="1"/>
          </p:cNvPicPr>
          <p:nvPr/>
        </p:nvPicPr>
        <p:blipFill rotWithShape="1">
          <a:blip r:embed="rId2"/>
          <a:srcRect r="1840"/>
          <a:stretch/>
        </p:blipFill>
        <p:spPr>
          <a:xfrm>
            <a:off x="181673" y="1238832"/>
            <a:ext cx="4572000" cy="3537512"/>
          </a:xfrm>
          <a:prstGeom prst="rect">
            <a:avLst/>
          </a:prstGeom>
        </p:spPr>
      </p:pic>
      <p:sp>
        <p:nvSpPr>
          <p:cNvPr id="10" name="テキスト ボックス 9">
            <a:extLst>
              <a:ext uri="{FF2B5EF4-FFF2-40B4-BE49-F238E27FC236}">
                <a16:creationId xmlns:a16="http://schemas.microsoft.com/office/drawing/2014/main" id="{A529B247-5532-8BA3-977C-08E0C7FD2EDF}"/>
              </a:ext>
            </a:extLst>
          </p:cNvPr>
          <p:cNvSpPr txBox="1"/>
          <p:nvPr/>
        </p:nvSpPr>
        <p:spPr>
          <a:xfrm>
            <a:off x="4870823" y="1498828"/>
            <a:ext cx="4572000" cy="338554"/>
          </a:xfrm>
          <a:prstGeom prst="rect">
            <a:avLst/>
          </a:prstGeom>
          <a:noFill/>
        </p:spPr>
        <p:txBody>
          <a:bodyPr wrap="square">
            <a:spAutoFit/>
          </a:bodyPr>
          <a:lstStyle/>
          <a:p>
            <a:r>
              <a:rPr lang="ja-JP" altLang="en-US" sz="1600" b="1" dirty="0"/>
              <a:t>ユーザーの耳とヒアラブルを音響的に結合</a:t>
            </a:r>
          </a:p>
        </p:txBody>
      </p:sp>
      <p:sp>
        <p:nvSpPr>
          <p:cNvPr id="11" name="テキスト ボックス 10">
            <a:extLst>
              <a:ext uri="{FF2B5EF4-FFF2-40B4-BE49-F238E27FC236}">
                <a16:creationId xmlns:a16="http://schemas.microsoft.com/office/drawing/2014/main" id="{33731117-4C79-695B-1B35-FA52A1836F9A}"/>
              </a:ext>
            </a:extLst>
          </p:cNvPr>
          <p:cNvSpPr txBox="1"/>
          <p:nvPr/>
        </p:nvSpPr>
        <p:spPr>
          <a:xfrm>
            <a:off x="4716507" y="2146615"/>
            <a:ext cx="1921863" cy="338554"/>
          </a:xfrm>
          <a:prstGeom prst="rect">
            <a:avLst/>
          </a:prstGeom>
          <a:noFill/>
        </p:spPr>
        <p:txBody>
          <a:bodyPr wrap="square">
            <a:spAutoFit/>
          </a:bodyPr>
          <a:lstStyle/>
          <a:p>
            <a:pPr algn="ctr"/>
            <a:r>
              <a:rPr lang="ja-JP" altLang="en-US" sz="1600" b="1" dirty="0"/>
              <a:t>音響シーン解析</a:t>
            </a:r>
          </a:p>
        </p:txBody>
      </p:sp>
      <p:sp>
        <p:nvSpPr>
          <p:cNvPr id="12" name="テキスト ボックス 11">
            <a:extLst>
              <a:ext uri="{FF2B5EF4-FFF2-40B4-BE49-F238E27FC236}">
                <a16:creationId xmlns:a16="http://schemas.microsoft.com/office/drawing/2014/main" id="{71DB4049-9249-725B-7D61-CBD13011B396}"/>
              </a:ext>
            </a:extLst>
          </p:cNvPr>
          <p:cNvSpPr txBox="1"/>
          <p:nvPr/>
        </p:nvSpPr>
        <p:spPr>
          <a:xfrm>
            <a:off x="4619078" y="2794402"/>
            <a:ext cx="1921863" cy="338554"/>
          </a:xfrm>
          <a:prstGeom prst="rect">
            <a:avLst/>
          </a:prstGeom>
          <a:noFill/>
        </p:spPr>
        <p:txBody>
          <a:bodyPr wrap="square">
            <a:spAutoFit/>
          </a:bodyPr>
          <a:lstStyle/>
          <a:p>
            <a:pPr algn="ctr"/>
            <a:r>
              <a:rPr lang="ja-JP" altLang="en-US" sz="1600" b="1" dirty="0"/>
              <a:t>環境残響推定</a:t>
            </a:r>
          </a:p>
        </p:txBody>
      </p:sp>
      <p:sp>
        <p:nvSpPr>
          <p:cNvPr id="14" name="テキスト ボックス 13">
            <a:extLst>
              <a:ext uri="{FF2B5EF4-FFF2-40B4-BE49-F238E27FC236}">
                <a16:creationId xmlns:a16="http://schemas.microsoft.com/office/drawing/2014/main" id="{BFCBC13D-AA06-4A9B-5299-1CA19494F16D}"/>
              </a:ext>
            </a:extLst>
          </p:cNvPr>
          <p:cNvSpPr txBox="1"/>
          <p:nvPr/>
        </p:nvSpPr>
        <p:spPr>
          <a:xfrm>
            <a:off x="4896949" y="3384060"/>
            <a:ext cx="1921863" cy="338554"/>
          </a:xfrm>
          <a:prstGeom prst="rect">
            <a:avLst/>
          </a:prstGeom>
          <a:noFill/>
        </p:spPr>
        <p:txBody>
          <a:bodyPr wrap="square">
            <a:spAutoFit/>
          </a:bodyPr>
          <a:lstStyle/>
          <a:p>
            <a:r>
              <a:rPr lang="ja-JP" altLang="en-US" sz="1600" b="1" dirty="0"/>
              <a:t>環境残響推定</a:t>
            </a:r>
          </a:p>
        </p:txBody>
      </p:sp>
      <p:sp>
        <p:nvSpPr>
          <p:cNvPr id="15" name="テキスト ボックス 14">
            <a:extLst>
              <a:ext uri="{FF2B5EF4-FFF2-40B4-BE49-F238E27FC236}">
                <a16:creationId xmlns:a16="http://schemas.microsoft.com/office/drawing/2014/main" id="{647D2741-8E51-C917-6288-B3F76E6B3F41}"/>
              </a:ext>
            </a:extLst>
          </p:cNvPr>
          <p:cNvSpPr txBox="1"/>
          <p:nvPr/>
        </p:nvSpPr>
        <p:spPr>
          <a:xfrm>
            <a:off x="4896949" y="4094558"/>
            <a:ext cx="3565346" cy="338554"/>
          </a:xfrm>
          <a:prstGeom prst="rect">
            <a:avLst/>
          </a:prstGeom>
          <a:noFill/>
        </p:spPr>
        <p:txBody>
          <a:bodyPr wrap="square">
            <a:spAutoFit/>
          </a:bodyPr>
          <a:lstStyle/>
          <a:p>
            <a:r>
              <a:rPr lang="ja-JP" altLang="en-US" sz="1600" b="1" dirty="0"/>
              <a:t>ユーザーの動きやジェスチャー</a:t>
            </a:r>
          </a:p>
        </p:txBody>
      </p:sp>
      <p:sp>
        <p:nvSpPr>
          <p:cNvPr id="17" name="テキスト ボックス 16">
            <a:extLst>
              <a:ext uri="{FF2B5EF4-FFF2-40B4-BE49-F238E27FC236}">
                <a16:creationId xmlns:a16="http://schemas.microsoft.com/office/drawing/2014/main" id="{9E276F48-12B7-13A4-7CB8-1248A8A994D4}"/>
              </a:ext>
            </a:extLst>
          </p:cNvPr>
          <p:cNvSpPr txBox="1"/>
          <p:nvPr/>
        </p:nvSpPr>
        <p:spPr>
          <a:xfrm>
            <a:off x="853217" y="4950792"/>
            <a:ext cx="7935039" cy="369332"/>
          </a:xfrm>
          <a:prstGeom prst="rect">
            <a:avLst/>
          </a:prstGeom>
          <a:noFill/>
        </p:spPr>
        <p:txBody>
          <a:bodyPr wrap="square">
            <a:spAutoFit/>
          </a:bodyPr>
          <a:lstStyle/>
          <a:p>
            <a:r>
              <a:rPr lang="ja-JP" altLang="en-US" b="1" dirty="0"/>
              <a:t>ヒアラブルに搭載可能なセンシングブロックモジュールの概要ブロック図</a:t>
            </a:r>
          </a:p>
        </p:txBody>
      </p:sp>
    </p:spTree>
    <p:extLst>
      <p:ext uri="{BB962C8B-B14F-4D97-AF65-F5344CB8AC3E}">
        <p14:creationId xmlns:p14="http://schemas.microsoft.com/office/powerpoint/2010/main" val="927190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524" y="79828"/>
            <a:ext cx="9378299" cy="566528"/>
          </a:xfrm>
        </p:spPr>
        <p:txBody>
          <a:bodyPr/>
          <a:lstStyle/>
          <a:p>
            <a:r>
              <a:rPr lang="en-US" altLang="ja-JP" sz="2800" dirty="0"/>
              <a:t>User and device response estimation</a:t>
            </a:r>
            <a:endParaRPr kumimoji="1" lang="ja-JP" altLang="en-US" sz="2800" dirty="0"/>
          </a:p>
        </p:txBody>
      </p:sp>
      <p:sp>
        <p:nvSpPr>
          <p:cNvPr id="3" name="スライド番号プレースホルダー 2"/>
          <p:cNvSpPr>
            <a:spLocks noGrp="1"/>
          </p:cNvSpPr>
          <p:nvPr>
            <p:ph type="sldNum" sz="quarter" idx="10"/>
          </p:nvPr>
        </p:nvSpPr>
        <p:spPr/>
        <p:txBody>
          <a:bodyPr/>
          <a:lstStyle/>
          <a:p>
            <a:fld id="{02535A3B-5607-4929-90A6-FFC562A83C6B}" type="slidenum">
              <a:rPr lang="ja-JP" altLang="en-US" smtClean="0"/>
              <a:pPr/>
              <a:t>3</a:t>
            </a:fld>
            <a:endParaRPr lang="ja-JP" altLang="en-US" dirty="0"/>
          </a:p>
        </p:txBody>
      </p:sp>
      <p:sp>
        <p:nvSpPr>
          <p:cNvPr id="9" name="テキスト プレースホルダー 3"/>
          <p:cNvSpPr txBox="1">
            <a:spLocks/>
          </p:cNvSpPr>
          <p:nvPr/>
        </p:nvSpPr>
        <p:spPr>
          <a:xfrm>
            <a:off x="558294" y="920376"/>
            <a:ext cx="7402364" cy="451127"/>
          </a:xfrm>
          <a:prstGeom prst="rect">
            <a:avLst/>
          </a:prstGeom>
          <a:solidFill>
            <a:schemeClr val="bg2">
              <a:lumMod val="50000"/>
            </a:schemeClr>
          </a:solidFill>
          <a:ln>
            <a:no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kumimoji="1" sz="1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実音声と仮想音声への処理</a:t>
            </a:r>
          </a:p>
        </p:txBody>
      </p:sp>
      <p:sp>
        <p:nvSpPr>
          <p:cNvPr id="10" name="テキスト プレースホルダー 4"/>
          <p:cNvSpPr txBox="1">
            <a:spLocks/>
          </p:cNvSpPr>
          <p:nvPr/>
        </p:nvSpPr>
        <p:spPr>
          <a:xfrm>
            <a:off x="558294" y="1371503"/>
            <a:ext cx="7402364" cy="1407555"/>
          </a:xfrm>
          <a:prstGeom prst="rect">
            <a:avLst/>
          </a:prstGeom>
          <a:solidFill>
            <a:schemeClr val="bg1">
              <a:lumMod val="95000"/>
            </a:schemeClr>
          </a:solidFill>
        </p:spPr>
        <p:txBody>
          <a:bodyPr vert="horz" lIns="91440" tIns="45720" rIns="91440" bIns="45720" rtlCol="0">
            <a:noAutofit/>
          </a:bodyPr>
          <a:lstStyle>
            <a:lvl1pPr marL="0" indent="0" algn="l" defTabSz="914400" rtl="0" eaLnBrk="1" latinLnBrk="0" hangingPunct="1">
              <a:lnSpc>
                <a:spcPct val="150000"/>
              </a:lnSpc>
              <a:spcBef>
                <a:spcPts val="750"/>
              </a:spcBef>
              <a:buFont typeface="Arial" panose="020B0604020202020204" pitchFamily="34" charset="0"/>
              <a:buNone/>
              <a:defRPr kumimoji="1" sz="1200" b="1"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600" dirty="0"/>
              <a:t>✓ ヒアラブルデバイスで再生する音声　</a:t>
            </a:r>
            <a:br>
              <a:rPr lang="en-US" altLang="ja-JP" sz="1600" dirty="0"/>
            </a:br>
            <a:r>
              <a:rPr lang="ja-JP" altLang="en-US" sz="1600" dirty="0"/>
              <a:t>　→ </a:t>
            </a:r>
            <a:r>
              <a:rPr lang="ja-JP" altLang="en-US" sz="1600" dirty="0">
                <a:solidFill>
                  <a:srgbClr val="3B98B2"/>
                </a:solidFill>
              </a:rPr>
              <a:t>実際の音声＋仮想音声</a:t>
            </a:r>
            <a:endParaRPr lang="en-US" altLang="ja-JP" sz="1600" dirty="0">
              <a:solidFill>
                <a:srgbClr val="3B98B2"/>
              </a:solidFill>
            </a:endParaRPr>
          </a:p>
          <a:p>
            <a:r>
              <a:rPr lang="ja-JP" altLang="en-US" sz="1600" dirty="0"/>
              <a:t>✓これらの音声を的確に伝達するために</a:t>
            </a:r>
            <a:r>
              <a:rPr lang="ja-JP" altLang="en-US" sz="1600" dirty="0">
                <a:solidFill>
                  <a:srgbClr val="3B98B2"/>
                </a:solidFill>
              </a:rPr>
              <a:t>デバイス</a:t>
            </a:r>
            <a:r>
              <a:rPr lang="en-US" altLang="ja-JP" sz="1600" dirty="0">
                <a:solidFill>
                  <a:srgbClr val="3B98B2"/>
                </a:solidFill>
              </a:rPr>
              <a:t>,</a:t>
            </a:r>
            <a:r>
              <a:rPr lang="ja-JP" altLang="en-US" sz="1600" dirty="0">
                <a:solidFill>
                  <a:srgbClr val="3B98B2"/>
                </a:solidFill>
              </a:rPr>
              <a:t>ユーザーの応答を推定</a:t>
            </a:r>
            <a:endParaRPr lang="en-US" altLang="ja-JP" sz="1600" dirty="0">
              <a:solidFill>
                <a:srgbClr val="3B98B2"/>
              </a:solidFill>
            </a:endParaRPr>
          </a:p>
        </p:txBody>
      </p:sp>
      <p:sp>
        <p:nvSpPr>
          <p:cNvPr id="6" name="正方形/長方形 5"/>
          <p:cNvSpPr/>
          <p:nvPr/>
        </p:nvSpPr>
        <p:spPr>
          <a:xfrm>
            <a:off x="787033" y="3184570"/>
            <a:ext cx="3861955" cy="461665"/>
          </a:xfrm>
          <a:prstGeom prst="rect">
            <a:avLst/>
          </a:prstGeom>
        </p:spPr>
        <p:txBody>
          <a:bodyPr wrap="none">
            <a:spAutoFit/>
          </a:bodyPr>
          <a:lstStyle/>
          <a:p>
            <a:r>
              <a:rPr lang="ja-JP" altLang="en-US" sz="2400" b="1" dirty="0">
                <a:solidFill>
                  <a:schemeClr val="tx1">
                    <a:lumMod val="75000"/>
                    <a:lumOff val="25000"/>
                  </a:schemeClr>
                </a:solidFill>
              </a:rPr>
              <a:t>① </a:t>
            </a:r>
            <a:r>
              <a:rPr lang="en-US" altLang="ja-JP" sz="2400" b="1" dirty="0">
                <a:solidFill>
                  <a:schemeClr val="tx1">
                    <a:lumMod val="75000"/>
                    <a:lumOff val="25000"/>
                  </a:schemeClr>
                </a:solidFill>
              </a:rPr>
              <a:t>HRTF	</a:t>
            </a:r>
            <a:r>
              <a:rPr lang="ja-JP" altLang="en-US" sz="2400" b="1" dirty="0">
                <a:solidFill>
                  <a:schemeClr val="tx1">
                    <a:lumMod val="75000"/>
                    <a:lumOff val="25000"/>
                  </a:schemeClr>
                </a:solidFill>
              </a:rPr>
              <a:t>：頭部伝達関数</a:t>
            </a:r>
            <a:r>
              <a:rPr lang="en-US" altLang="ja-JP" sz="2400" b="1" dirty="0">
                <a:solidFill>
                  <a:schemeClr val="tx1">
                    <a:lumMod val="75000"/>
                    <a:lumOff val="25000"/>
                  </a:schemeClr>
                </a:solidFill>
              </a:rPr>
              <a:t> </a:t>
            </a:r>
            <a:r>
              <a:rPr lang="ja-JP" altLang="en-US" sz="2400" dirty="0">
                <a:solidFill>
                  <a:schemeClr val="tx1">
                    <a:lumMod val="75000"/>
                    <a:lumOff val="25000"/>
                  </a:schemeClr>
                </a:solidFill>
              </a:rPr>
              <a:t> </a:t>
            </a:r>
          </a:p>
        </p:txBody>
      </p:sp>
      <p:sp>
        <p:nvSpPr>
          <p:cNvPr id="14" name="正方形/長方形 13"/>
          <p:cNvSpPr/>
          <p:nvPr/>
        </p:nvSpPr>
        <p:spPr>
          <a:xfrm>
            <a:off x="787032" y="3755321"/>
            <a:ext cx="5681363" cy="461665"/>
          </a:xfrm>
          <a:prstGeom prst="rect">
            <a:avLst/>
          </a:prstGeom>
        </p:spPr>
        <p:txBody>
          <a:bodyPr wrap="none">
            <a:spAutoFit/>
          </a:bodyPr>
          <a:lstStyle/>
          <a:p>
            <a:r>
              <a:rPr lang="ja-JP" altLang="en-US" sz="2400" b="1" dirty="0">
                <a:solidFill>
                  <a:schemeClr val="tx1">
                    <a:lumMod val="75000"/>
                    <a:lumOff val="25000"/>
                  </a:schemeClr>
                </a:solidFill>
              </a:rPr>
              <a:t>② </a:t>
            </a:r>
            <a:r>
              <a:rPr lang="en-US" altLang="ja-JP" sz="2400" b="1" dirty="0" err="1">
                <a:solidFill>
                  <a:schemeClr val="tx1">
                    <a:lumMod val="75000"/>
                    <a:lumOff val="25000"/>
                  </a:schemeClr>
                </a:solidFill>
              </a:rPr>
              <a:t>HeMTF</a:t>
            </a:r>
            <a:r>
              <a:rPr lang="en-US" altLang="ja-JP" sz="2400" b="1" dirty="0">
                <a:solidFill>
                  <a:schemeClr val="tx1">
                    <a:lumMod val="75000"/>
                    <a:lumOff val="25000"/>
                  </a:schemeClr>
                </a:solidFill>
              </a:rPr>
              <a:t> </a:t>
            </a:r>
            <a:r>
              <a:rPr lang="ja-JP" altLang="en-US" sz="2400" b="1" dirty="0">
                <a:solidFill>
                  <a:schemeClr val="tx1">
                    <a:lumMod val="75000"/>
                    <a:lumOff val="25000"/>
                  </a:schemeClr>
                </a:solidFill>
              </a:rPr>
              <a:t>：ヒアラブル</a:t>
            </a:r>
            <a:r>
              <a:rPr lang="ja-JP" altLang="en-US" sz="2400" b="1" dirty="0">
                <a:solidFill>
                  <a:srgbClr val="52A3BA"/>
                </a:solidFill>
              </a:rPr>
              <a:t>マイク</a:t>
            </a:r>
            <a:r>
              <a:rPr lang="ja-JP" altLang="en-US" sz="2400" b="1" dirty="0">
                <a:solidFill>
                  <a:schemeClr val="tx1">
                    <a:lumMod val="75000"/>
                    <a:lumOff val="25000"/>
                  </a:schemeClr>
                </a:solidFill>
              </a:rPr>
              <a:t>伝達関数</a:t>
            </a:r>
            <a:r>
              <a:rPr lang="en-US" altLang="ja-JP" sz="2400" b="1" dirty="0">
                <a:solidFill>
                  <a:schemeClr val="tx1">
                    <a:lumMod val="75000"/>
                    <a:lumOff val="25000"/>
                  </a:schemeClr>
                </a:solidFill>
              </a:rPr>
              <a:t> </a:t>
            </a:r>
            <a:r>
              <a:rPr lang="ja-JP" altLang="en-US" sz="2400" dirty="0">
                <a:solidFill>
                  <a:schemeClr val="tx1">
                    <a:lumMod val="75000"/>
                    <a:lumOff val="25000"/>
                  </a:schemeClr>
                </a:solidFill>
              </a:rPr>
              <a:t> </a:t>
            </a:r>
          </a:p>
        </p:txBody>
      </p:sp>
      <p:sp>
        <p:nvSpPr>
          <p:cNvPr id="15" name="正方形/長方形 14"/>
          <p:cNvSpPr/>
          <p:nvPr/>
        </p:nvSpPr>
        <p:spPr>
          <a:xfrm>
            <a:off x="787032" y="4302164"/>
            <a:ext cx="6363089" cy="461665"/>
          </a:xfrm>
          <a:prstGeom prst="rect">
            <a:avLst/>
          </a:prstGeom>
        </p:spPr>
        <p:txBody>
          <a:bodyPr wrap="none">
            <a:spAutoFit/>
          </a:bodyPr>
          <a:lstStyle/>
          <a:p>
            <a:r>
              <a:rPr lang="ja-JP" altLang="en-US" sz="2400" b="1" dirty="0">
                <a:solidFill>
                  <a:schemeClr val="tx1">
                    <a:lumMod val="75000"/>
                    <a:lumOff val="25000"/>
                  </a:schemeClr>
                </a:solidFill>
              </a:rPr>
              <a:t>③ </a:t>
            </a:r>
            <a:r>
              <a:rPr lang="en-US" altLang="ja-JP" sz="2400" b="1" dirty="0" err="1">
                <a:solidFill>
                  <a:schemeClr val="tx1">
                    <a:lumMod val="75000"/>
                    <a:lumOff val="25000"/>
                  </a:schemeClr>
                </a:solidFill>
              </a:rPr>
              <a:t>HeSTF</a:t>
            </a:r>
            <a:r>
              <a:rPr lang="en-US" altLang="ja-JP" sz="2400" b="1" dirty="0">
                <a:solidFill>
                  <a:srgbClr val="52A3BA"/>
                </a:solidFill>
              </a:rPr>
              <a:t> </a:t>
            </a:r>
            <a:r>
              <a:rPr lang="en-US" altLang="ja-JP" sz="2400" b="1" dirty="0">
                <a:solidFill>
                  <a:schemeClr val="tx1">
                    <a:lumMod val="75000"/>
                    <a:lumOff val="25000"/>
                  </a:schemeClr>
                </a:solidFill>
              </a:rPr>
              <a:t>  </a:t>
            </a:r>
            <a:r>
              <a:rPr lang="ja-JP" altLang="en-US" sz="2400" b="1" dirty="0">
                <a:solidFill>
                  <a:schemeClr val="tx1">
                    <a:lumMod val="75000"/>
                    <a:lumOff val="25000"/>
                  </a:schemeClr>
                </a:solidFill>
              </a:rPr>
              <a:t>：ヒアラブル</a:t>
            </a:r>
            <a:r>
              <a:rPr lang="ja-JP" altLang="en-US" sz="2400" b="1" dirty="0">
                <a:solidFill>
                  <a:srgbClr val="52A3BA"/>
                </a:solidFill>
              </a:rPr>
              <a:t>スピーカー</a:t>
            </a:r>
            <a:r>
              <a:rPr lang="ja-JP" altLang="en-US" sz="2400" b="1" dirty="0">
                <a:solidFill>
                  <a:schemeClr val="tx1">
                    <a:lumMod val="75000"/>
                    <a:lumOff val="25000"/>
                  </a:schemeClr>
                </a:solidFill>
              </a:rPr>
              <a:t>伝達関数</a:t>
            </a:r>
            <a:r>
              <a:rPr lang="en-US" altLang="ja-JP" sz="2400" b="1" dirty="0">
                <a:solidFill>
                  <a:schemeClr val="tx1">
                    <a:lumMod val="75000"/>
                    <a:lumOff val="25000"/>
                  </a:schemeClr>
                </a:solidFill>
              </a:rPr>
              <a:t> </a:t>
            </a:r>
            <a:r>
              <a:rPr lang="ja-JP" altLang="en-US" sz="2400" dirty="0">
                <a:solidFill>
                  <a:schemeClr val="tx1">
                    <a:lumMod val="75000"/>
                    <a:lumOff val="25000"/>
                  </a:schemeClr>
                </a:solidFill>
              </a:rPr>
              <a:t> </a:t>
            </a:r>
          </a:p>
        </p:txBody>
      </p:sp>
      <p:sp>
        <p:nvSpPr>
          <p:cNvPr id="16" name="正方形/長方形 15"/>
          <p:cNvSpPr/>
          <p:nvPr/>
        </p:nvSpPr>
        <p:spPr>
          <a:xfrm>
            <a:off x="787032" y="4843031"/>
            <a:ext cx="6020302" cy="461665"/>
          </a:xfrm>
          <a:prstGeom prst="rect">
            <a:avLst/>
          </a:prstGeom>
        </p:spPr>
        <p:txBody>
          <a:bodyPr wrap="none">
            <a:spAutoFit/>
          </a:bodyPr>
          <a:lstStyle/>
          <a:p>
            <a:r>
              <a:rPr lang="ja-JP" altLang="en-US" sz="2400" b="1" dirty="0">
                <a:solidFill>
                  <a:schemeClr val="tx1">
                    <a:lumMod val="75000"/>
                    <a:lumOff val="25000"/>
                  </a:schemeClr>
                </a:solidFill>
              </a:rPr>
              <a:t>④ </a:t>
            </a:r>
            <a:r>
              <a:rPr lang="en-US" altLang="ja-JP" sz="2400" b="1" dirty="0" err="1">
                <a:solidFill>
                  <a:schemeClr val="tx1">
                    <a:lumMod val="75000"/>
                    <a:lumOff val="25000"/>
                  </a:schemeClr>
                </a:solidFill>
              </a:rPr>
              <a:t>HePTF</a:t>
            </a:r>
            <a:r>
              <a:rPr lang="en-US" altLang="ja-JP" sz="2400" b="1" dirty="0">
                <a:solidFill>
                  <a:schemeClr val="tx1">
                    <a:lumMod val="75000"/>
                    <a:lumOff val="25000"/>
                  </a:schemeClr>
                </a:solidFill>
              </a:rPr>
              <a:t> </a:t>
            </a:r>
            <a:r>
              <a:rPr lang="en-US" altLang="ja-JP" sz="2400" b="1" dirty="0">
                <a:solidFill>
                  <a:srgbClr val="52A3BA"/>
                </a:solidFill>
              </a:rPr>
              <a:t>  </a:t>
            </a:r>
            <a:r>
              <a:rPr lang="ja-JP" altLang="en-US" sz="2400" b="1" dirty="0">
                <a:solidFill>
                  <a:schemeClr val="tx1">
                    <a:lumMod val="75000"/>
                    <a:lumOff val="25000"/>
                  </a:schemeClr>
                </a:solidFill>
              </a:rPr>
              <a:t>：ヒアラブル</a:t>
            </a:r>
            <a:r>
              <a:rPr lang="ja-JP" altLang="en-US" sz="2400" b="1" dirty="0">
                <a:solidFill>
                  <a:srgbClr val="52A3BA"/>
                </a:solidFill>
              </a:rPr>
              <a:t>パッシブ</a:t>
            </a:r>
            <a:r>
              <a:rPr lang="ja-JP" altLang="en-US" sz="2400" b="1" dirty="0">
                <a:solidFill>
                  <a:schemeClr val="tx1">
                    <a:lumMod val="75000"/>
                    <a:lumOff val="25000"/>
                  </a:schemeClr>
                </a:solidFill>
              </a:rPr>
              <a:t>伝達関数</a:t>
            </a:r>
            <a:r>
              <a:rPr lang="en-US" altLang="ja-JP" sz="2400" b="1" dirty="0">
                <a:solidFill>
                  <a:schemeClr val="tx1">
                    <a:lumMod val="75000"/>
                    <a:lumOff val="25000"/>
                  </a:schemeClr>
                </a:solidFill>
              </a:rPr>
              <a:t> </a:t>
            </a:r>
            <a:r>
              <a:rPr lang="ja-JP" altLang="en-US" sz="2400" dirty="0">
                <a:solidFill>
                  <a:schemeClr val="tx1">
                    <a:lumMod val="75000"/>
                    <a:lumOff val="25000"/>
                  </a:schemeClr>
                </a:solidFill>
              </a:rPr>
              <a:t> </a:t>
            </a:r>
          </a:p>
        </p:txBody>
      </p:sp>
      <p:sp>
        <p:nvSpPr>
          <p:cNvPr id="18" name="正方形/長方形 17"/>
          <p:cNvSpPr/>
          <p:nvPr/>
        </p:nvSpPr>
        <p:spPr>
          <a:xfrm>
            <a:off x="1924666" y="5850067"/>
            <a:ext cx="5554726" cy="461665"/>
          </a:xfrm>
          <a:prstGeom prst="rect">
            <a:avLst/>
          </a:prstGeom>
        </p:spPr>
        <p:txBody>
          <a:bodyPr wrap="none">
            <a:spAutoFit/>
          </a:bodyPr>
          <a:lstStyle/>
          <a:p>
            <a:r>
              <a:rPr lang="ja-JP" altLang="en-US" sz="2400" b="1" dirty="0">
                <a:solidFill>
                  <a:schemeClr val="tx1">
                    <a:lumMod val="75000"/>
                    <a:lumOff val="25000"/>
                  </a:schemeClr>
                </a:solidFill>
              </a:rPr>
              <a:t>これらの伝達関数</a:t>
            </a:r>
            <a:r>
              <a:rPr lang="en-US" altLang="ja-JP" sz="2400" b="1" dirty="0">
                <a:solidFill>
                  <a:schemeClr val="tx1">
                    <a:lumMod val="75000"/>
                    <a:lumOff val="25000"/>
                  </a:schemeClr>
                </a:solidFill>
              </a:rPr>
              <a:t> </a:t>
            </a:r>
            <a:r>
              <a:rPr lang="ja-JP" altLang="en-US" sz="2400" b="1" dirty="0">
                <a:solidFill>
                  <a:schemeClr val="tx1">
                    <a:lumMod val="75000"/>
                    <a:lumOff val="25000"/>
                  </a:schemeClr>
                </a:solidFill>
              </a:rPr>
              <a:t>について解説を行う</a:t>
            </a:r>
            <a:r>
              <a:rPr lang="ja-JP" altLang="en-US" sz="2400" dirty="0">
                <a:solidFill>
                  <a:schemeClr val="tx1">
                    <a:lumMod val="75000"/>
                    <a:lumOff val="25000"/>
                  </a:schemeClr>
                </a:solidFill>
              </a:rPr>
              <a:t> </a:t>
            </a:r>
          </a:p>
        </p:txBody>
      </p:sp>
    </p:spTree>
    <p:extLst>
      <p:ext uri="{BB962C8B-B14F-4D97-AF65-F5344CB8AC3E}">
        <p14:creationId xmlns:p14="http://schemas.microsoft.com/office/powerpoint/2010/main" val="162702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2800" dirty="0"/>
              <a:t>HRTF</a:t>
            </a:r>
            <a:endParaRPr kumimoji="1" lang="ja-JP" altLang="en-US" sz="2800" dirty="0"/>
          </a:p>
        </p:txBody>
      </p:sp>
      <p:sp>
        <p:nvSpPr>
          <p:cNvPr id="3" name="スライド番号プレースホルダー 2"/>
          <p:cNvSpPr>
            <a:spLocks noGrp="1"/>
          </p:cNvSpPr>
          <p:nvPr>
            <p:ph type="sldNum" sz="quarter" idx="10"/>
          </p:nvPr>
        </p:nvSpPr>
        <p:spPr/>
        <p:txBody>
          <a:bodyPr/>
          <a:lstStyle/>
          <a:p>
            <a:fld id="{02535A3B-5607-4929-90A6-FFC562A83C6B}" type="slidenum">
              <a:rPr lang="ja-JP" altLang="en-US" smtClean="0"/>
              <a:pPr/>
              <a:t>4</a:t>
            </a:fld>
            <a:endParaRPr lang="ja-JP" altLang="en-US" dirty="0"/>
          </a:p>
        </p:txBody>
      </p:sp>
      <p:sp>
        <p:nvSpPr>
          <p:cNvPr id="7" name="テキスト プレースホルダー 4"/>
          <p:cNvSpPr txBox="1">
            <a:spLocks/>
          </p:cNvSpPr>
          <p:nvPr/>
        </p:nvSpPr>
        <p:spPr>
          <a:xfrm>
            <a:off x="622016" y="1210718"/>
            <a:ext cx="7649418" cy="942022"/>
          </a:xfrm>
          <a:prstGeom prst="rect">
            <a:avLst/>
          </a:prstGeom>
          <a:solidFill>
            <a:schemeClr val="bg1">
              <a:lumMod val="95000"/>
            </a:schemeClr>
          </a:solidFill>
        </p:spPr>
        <p:txBody>
          <a:bodyPr vert="horz" lIns="91440" tIns="45720" rIns="91440" bIns="45720" rtlCol="0">
            <a:normAutofit/>
          </a:bodyPr>
          <a:lstStyle>
            <a:lvl1pPr marL="0" indent="0" algn="l" defTabSz="914400" rtl="0" eaLnBrk="1" latinLnBrk="0" hangingPunct="1">
              <a:lnSpc>
                <a:spcPct val="150000"/>
              </a:lnSpc>
              <a:spcBef>
                <a:spcPts val="750"/>
              </a:spcBef>
              <a:buFont typeface="Arial" panose="020B0604020202020204" pitchFamily="34" charset="0"/>
              <a:buNone/>
              <a:defRPr kumimoji="1" sz="1200" b="1"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600" dirty="0">
                <a:solidFill>
                  <a:schemeClr val="accent2"/>
                </a:solidFill>
              </a:rPr>
              <a:t>音源と聴取者の鼓膜に装着したマイク間の線形時不変システム</a:t>
            </a:r>
            <a:r>
              <a:rPr lang="ja-JP" altLang="en-US" sz="1600" dirty="0"/>
              <a:t>を表す。</a:t>
            </a:r>
            <a:br>
              <a:rPr lang="en-US" altLang="ja-JP" sz="1600" dirty="0"/>
            </a:br>
            <a:r>
              <a:rPr lang="ja-JP" altLang="en-US" sz="1600" dirty="0"/>
              <a:t>→ 音源が人の鼓膜に届くまでの音の変化を伝達関数として示す。</a:t>
            </a:r>
            <a:endParaRPr lang="en-US" altLang="ja-JP" sz="1600" dirty="0"/>
          </a:p>
        </p:txBody>
      </p:sp>
      <mc:AlternateContent xmlns:mc="http://schemas.openxmlformats.org/markup-compatibility/2006" xmlns:a14="http://schemas.microsoft.com/office/drawing/2010/main">
        <mc:Choice Requires="a14">
          <p:sp>
            <p:nvSpPr>
              <p:cNvPr id="10" name="正方形/長方形 9"/>
              <p:cNvSpPr/>
              <p:nvPr/>
            </p:nvSpPr>
            <p:spPr>
              <a:xfrm>
                <a:off x="2408523" y="2598605"/>
                <a:ext cx="4428117" cy="74424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ja-JP" altLang="en-US" sz="2000" i="1">
                              <a:latin typeface="Cambria Math" panose="02040503050406030204" pitchFamily="18" charset="0"/>
                            </a:rPr>
                          </m:ctrlPr>
                        </m:funcPr>
                        <m:fName>
                          <m:sSub>
                            <m:sSubPr>
                              <m:ctrlPr>
                                <a:rPr lang="ja-JP" altLang="en-US" sz="2000" i="1">
                                  <a:latin typeface="Cambria Math" panose="02040503050406030204" pitchFamily="18" charset="0"/>
                                </a:rPr>
                              </m:ctrlPr>
                            </m:sSubPr>
                            <m:e>
                              <m:r>
                                <m:rPr>
                                  <m:sty m:val="p"/>
                                </m:rPr>
                                <a:rPr lang="ja-JP" altLang="en-US" sz="2000">
                                  <a:latin typeface="Cambria Math" panose="02040503050406030204" pitchFamily="18" charset="0"/>
                                </a:rPr>
                                <m:t>H</m:t>
                              </m:r>
                              <m:r>
                                <m:rPr>
                                  <m:sty m:val="p"/>
                                </m:rPr>
                                <a:rPr lang="ja-JP" altLang="en-US" sz="2000" i="0">
                                  <a:latin typeface="Cambria Math" panose="02040503050406030204" pitchFamily="18" charset="0"/>
                                </a:rPr>
                                <m:t>RTF</m:t>
                              </m:r>
                            </m:e>
                            <m:sub>
                              <m:r>
                                <a:rPr lang="ja-JP" altLang="en-US" sz="2000" i="1">
                                  <a:latin typeface="Cambria Math" panose="02040503050406030204" pitchFamily="18" charset="0"/>
                                </a:rPr>
                                <m:t>𝑖</m:t>
                              </m:r>
                            </m:sub>
                          </m:sSub>
                        </m:fName>
                        <m:e>
                          <m:r>
                            <a:rPr lang="ja-JP" altLang="en-US" sz="2000" i="0">
                              <a:latin typeface="Cambria Math" panose="02040503050406030204" pitchFamily="18" charset="0"/>
                            </a:rPr>
                            <m:t>(</m:t>
                          </m:r>
                        </m:e>
                      </m:func>
                      <m:r>
                        <a:rPr lang="ja-JP" altLang="en-US" sz="2000" i="1">
                          <a:latin typeface="Cambria Math" panose="02040503050406030204" pitchFamily="18" charset="0"/>
                        </a:rPr>
                        <m:t>𝑎</m:t>
                      </m:r>
                      <m:r>
                        <a:rPr lang="ja-JP" altLang="en-US" sz="2000" i="0">
                          <a:latin typeface="Cambria Math" panose="02040503050406030204" pitchFamily="18" charset="0"/>
                        </a:rPr>
                        <m:t>,</m:t>
                      </m:r>
                      <m:r>
                        <a:rPr lang="ja-JP" altLang="en-US" sz="2000" i="1">
                          <a:latin typeface="Cambria Math" panose="02040503050406030204" pitchFamily="18" charset="0"/>
                        </a:rPr>
                        <m:t>𝜃</m:t>
                      </m:r>
                      <m:r>
                        <a:rPr lang="ja-JP" altLang="en-US" sz="2000" i="0">
                          <a:latin typeface="Cambria Math" panose="02040503050406030204" pitchFamily="18" charset="0"/>
                        </a:rPr>
                        <m:t>,</m:t>
                      </m:r>
                      <m:r>
                        <a:rPr lang="ja-JP" altLang="en-US" sz="2000" i="1">
                          <a:latin typeface="Cambria Math" panose="02040503050406030204" pitchFamily="18" charset="0"/>
                        </a:rPr>
                        <m:t>𝜙</m:t>
                      </m:r>
                      <m:r>
                        <a:rPr lang="ja-JP" altLang="en-US" sz="2000" i="0">
                          <a:latin typeface="Cambria Math" panose="02040503050406030204" pitchFamily="18" charset="0"/>
                        </a:rPr>
                        <m:t>,</m:t>
                      </m:r>
                      <m:r>
                        <a:rPr lang="ja-JP" altLang="en-US" sz="2000" i="1">
                          <a:latin typeface="Cambria Math" panose="02040503050406030204" pitchFamily="18" charset="0"/>
                        </a:rPr>
                        <m:t>𝑟</m:t>
                      </m:r>
                      <m:r>
                        <a:rPr lang="ja-JP" altLang="en-US" sz="2000" i="0">
                          <a:latin typeface="Cambria Math" panose="02040503050406030204" pitchFamily="18" charset="0"/>
                        </a:rPr>
                        <m:t>,</m:t>
                      </m:r>
                      <m:r>
                        <a:rPr lang="ja-JP" altLang="en-US" sz="2000" i="1">
                          <a:latin typeface="Cambria Math" panose="02040503050406030204" pitchFamily="18" charset="0"/>
                        </a:rPr>
                        <m:t>𝑓</m:t>
                      </m:r>
                      <m:r>
                        <a:rPr lang="ja-JP" altLang="en-US" sz="2000" i="0">
                          <a:latin typeface="Cambria Math" panose="02040503050406030204" pitchFamily="18" charset="0"/>
                        </a:rPr>
                        <m:t>)=</m:t>
                      </m:r>
                      <m:f>
                        <m:fPr>
                          <m:ctrlPr>
                            <a:rPr lang="ja-JP" altLang="en-US" sz="2000" i="1">
                              <a:latin typeface="Cambria Math" panose="02040503050406030204" pitchFamily="18" charset="0"/>
                            </a:rPr>
                          </m:ctrlPr>
                        </m:fPr>
                        <m:num>
                          <m:d>
                            <m:dPr>
                              <m:begChr m:val=""/>
                              <m:ctrlPr>
                                <a:rPr lang="ja-JP" altLang="en-US" sz="2000" i="1">
                                  <a:latin typeface="Cambria Math" panose="02040503050406030204" pitchFamily="18" charset="0"/>
                                </a:rPr>
                              </m:ctrlPr>
                            </m:dPr>
                            <m:e>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𝑃</m:t>
                                  </m:r>
                                </m:e>
                                <m:sub>
                                  <m:r>
                                    <a:rPr lang="ja-JP" altLang="en-US" sz="2000" i="1">
                                      <a:latin typeface="Cambria Math" panose="02040503050406030204" pitchFamily="18" charset="0"/>
                                    </a:rPr>
                                    <m:t>𝑖</m:t>
                                  </m:r>
                                </m:sub>
                              </m:sSub>
                              <m:r>
                                <a:rPr lang="ja-JP" altLang="en-US" sz="2000" i="0">
                                  <a:latin typeface="Cambria Math" panose="02040503050406030204" pitchFamily="18" charset="0"/>
                                </a:rPr>
                                <m:t>(</m:t>
                              </m:r>
                              <m:r>
                                <a:rPr lang="ja-JP" altLang="en-US" sz="2000" i="1">
                                  <a:latin typeface="Cambria Math" panose="02040503050406030204" pitchFamily="18" charset="0"/>
                                </a:rPr>
                                <m:t>𝑎</m:t>
                              </m:r>
                              <m:r>
                                <a:rPr lang="ja-JP" altLang="en-US" sz="2000" i="0">
                                  <a:latin typeface="Cambria Math" panose="02040503050406030204" pitchFamily="18" charset="0"/>
                                </a:rPr>
                                <m:t>,</m:t>
                              </m:r>
                              <m:r>
                                <a:rPr lang="ja-JP" altLang="en-US" sz="2000" i="1">
                                  <a:latin typeface="Cambria Math" panose="02040503050406030204" pitchFamily="18" charset="0"/>
                                </a:rPr>
                                <m:t>𝜃</m:t>
                              </m:r>
                              <m:r>
                                <a:rPr lang="ja-JP" altLang="en-US" sz="2000" i="0">
                                  <a:latin typeface="Cambria Math" panose="02040503050406030204" pitchFamily="18" charset="0"/>
                                </a:rPr>
                                <m:t>,</m:t>
                              </m:r>
                              <m:r>
                                <a:rPr lang="ja-JP" altLang="en-US" sz="2000" i="1">
                                  <a:latin typeface="Cambria Math" panose="02040503050406030204" pitchFamily="18" charset="0"/>
                                </a:rPr>
                                <m:t>𝜙</m:t>
                              </m:r>
                              <m:r>
                                <a:rPr lang="ja-JP" altLang="en-US" sz="2000" i="0">
                                  <a:latin typeface="Cambria Math" panose="02040503050406030204" pitchFamily="18" charset="0"/>
                                </a:rPr>
                                <m:t>,</m:t>
                              </m:r>
                              <m:r>
                                <a:rPr lang="ja-JP" altLang="en-US" sz="2000" i="1">
                                  <a:latin typeface="Cambria Math" panose="02040503050406030204" pitchFamily="18" charset="0"/>
                                </a:rPr>
                                <m:t>𝑟</m:t>
                              </m:r>
                              <m:r>
                                <a:rPr lang="ja-JP" altLang="en-US" sz="2000" i="0">
                                  <a:latin typeface="Cambria Math" panose="02040503050406030204" pitchFamily="18" charset="0"/>
                                </a:rPr>
                                <m:t>,</m:t>
                              </m:r>
                              <m:r>
                                <a:rPr lang="ja-JP" altLang="en-US" sz="2000" i="1">
                                  <a:latin typeface="Cambria Math" panose="02040503050406030204" pitchFamily="18" charset="0"/>
                                </a:rPr>
                                <m:t>𝑓</m:t>
                              </m:r>
                            </m:e>
                          </m:d>
                        </m:num>
                        <m:den>
                          <m:d>
                            <m:dPr>
                              <m:begChr m:val=""/>
                              <m:ctrlPr>
                                <a:rPr lang="ja-JP" altLang="en-US" sz="2000" i="1">
                                  <a:latin typeface="Cambria Math" panose="02040503050406030204" pitchFamily="18" charset="0"/>
                                </a:rPr>
                              </m:ctrlPr>
                            </m:dPr>
                            <m:e>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𝑃</m:t>
                                  </m:r>
                                </m:e>
                                <m:sub>
                                  <m:r>
                                    <a:rPr lang="ja-JP" altLang="en-US" sz="2000" i="0">
                                      <a:latin typeface="Cambria Math" panose="02040503050406030204" pitchFamily="18" charset="0"/>
                                    </a:rPr>
                                    <m:t>0</m:t>
                                  </m:r>
                                </m:sub>
                              </m:sSub>
                              <m:r>
                                <a:rPr lang="ja-JP" altLang="en-US" sz="2000" i="0">
                                  <a:latin typeface="Cambria Math" panose="02040503050406030204" pitchFamily="18" charset="0"/>
                                </a:rPr>
                                <m:t>(</m:t>
                              </m:r>
                              <m:r>
                                <a:rPr lang="ja-JP" altLang="en-US" sz="2000" i="1">
                                  <a:latin typeface="Cambria Math" panose="02040503050406030204" pitchFamily="18" charset="0"/>
                                </a:rPr>
                                <m:t>𝑟</m:t>
                              </m:r>
                              <m:r>
                                <a:rPr lang="ja-JP" altLang="en-US" sz="2000" i="0">
                                  <a:latin typeface="Cambria Math" panose="02040503050406030204" pitchFamily="18" charset="0"/>
                                </a:rPr>
                                <m:t>,</m:t>
                              </m:r>
                              <m:r>
                                <a:rPr lang="ja-JP" altLang="en-US" sz="2000" i="1">
                                  <a:latin typeface="Cambria Math" panose="02040503050406030204" pitchFamily="18" charset="0"/>
                                </a:rPr>
                                <m:t>𝑓</m:t>
                              </m:r>
                            </m:e>
                          </m:d>
                        </m:den>
                      </m:f>
                    </m:oMath>
                  </m:oMathPara>
                </a14:m>
                <a:endParaRPr lang="ja-JP" altLang="en-US" sz="2000" dirty="0"/>
              </a:p>
            </p:txBody>
          </p:sp>
        </mc:Choice>
        <mc:Fallback xmlns="">
          <p:sp>
            <p:nvSpPr>
              <p:cNvPr id="10" name="正方形/長方形 9"/>
              <p:cNvSpPr>
                <a:spLocks noRot="1" noChangeAspect="1" noMove="1" noResize="1" noEditPoints="1" noAdjustHandles="1" noChangeArrowheads="1" noChangeShapeType="1" noTextEdit="1"/>
              </p:cNvSpPr>
              <p:nvPr/>
            </p:nvSpPr>
            <p:spPr>
              <a:xfrm>
                <a:off x="2408523" y="2598605"/>
                <a:ext cx="4428117" cy="744243"/>
              </a:xfrm>
              <a:prstGeom prst="rect">
                <a:avLst/>
              </a:prstGeom>
              <a:blipFill>
                <a:blip r:embed="rId2"/>
                <a:stretch>
                  <a:fillRect/>
                </a:stretch>
              </a:blipFill>
            </p:spPr>
            <p:txBody>
              <a:bodyPr/>
              <a:lstStyle/>
              <a:p>
                <a:r>
                  <a:rPr lang="ja-JP" altLang="en-US">
                    <a:noFill/>
                  </a:rPr>
                  <a:t> </a:t>
                </a:r>
              </a:p>
            </p:txBody>
          </p:sp>
        </mc:Fallback>
      </mc:AlternateContent>
      <p:grpSp>
        <p:nvGrpSpPr>
          <p:cNvPr id="16" name="グループ化 15"/>
          <p:cNvGrpSpPr/>
          <p:nvPr/>
        </p:nvGrpSpPr>
        <p:grpSpPr>
          <a:xfrm>
            <a:off x="2512820" y="3689144"/>
            <a:ext cx="4323820" cy="725968"/>
            <a:chOff x="2432048" y="3471439"/>
            <a:chExt cx="4323820" cy="725968"/>
          </a:xfrm>
        </p:grpSpPr>
        <mc:AlternateContent xmlns:mc="http://schemas.openxmlformats.org/markup-compatibility/2006" xmlns:a14="http://schemas.microsoft.com/office/drawing/2010/main">
          <mc:Choice Requires="a14">
            <p:sp>
              <p:nvSpPr>
                <p:cNvPr id="11" name="正方形/長方形 10"/>
                <p:cNvSpPr/>
                <p:nvPr/>
              </p:nvSpPr>
              <p:spPr>
                <a:xfrm>
                  <a:off x="2432048" y="3471439"/>
                  <a:ext cx="1447063" cy="362984"/>
                </a:xfrm>
                <a:prstGeom prst="rect">
                  <a:avLst/>
                </a:prstGeom>
              </p:spPr>
              <p:txBody>
                <a:bodyPr wrap="none">
                  <a:spAutoFit/>
                </a:bodyPr>
                <a:lstStyle/>
                <a:p>
                  <a14:m>
                    <m:oMath xmlns:m="http://schemas.openxmlformats.org/officeDocument/2006/math">
                      <m:r>
                        <a:rPr lang="ja-JP" altLang="en-US" i="1" smtClean="0">
                          <a:latin typeface="Cambria Math" panose="02040503050406030204" pitchFamily="18" charset="0"/>
                        </a:rPr>
                        <m:t>𝑎</m:t>
                      </m:r>
                      <m:r>
                        <a:rPr lang="en-US" altLang="ja-JP" b="0" i="1" smtClean="0">
                          <a:latin typeface="Cambria Math" panose="02040503050406030204" pitchFamily="18" charset="0"/>
                        </a:rPr>
                        <m:t> </m:t>
                      </m:r>
                    </m:oMath>
                  </a14:m>
                  <a:r>
                    <a:rPr lang="ja-JP" altLang="en-US" sz="1400" b="1" dirty="0"/>
                    <a:t>聴取者の体格</a:t>
                  </a:r>
                </a:p>
              </p:txBody>
            </p:sp>
          </mc:Choice>
          <mc:Fallback xmlns="">
            <p:sp>
              <p:nvSpPr>
                <p:cNvPr id="11" name="正方形/長方形 10"/>
                <p:cNvSpPr>
                  <a:spLocks noRot="1" noChangeAspect="1" noMove="1" noResize="1" noEditPoints="1" noAdjustHandles="1" noChangeArrowheads="1" noChangeShapeType="1" noTextEdit="1"/>
                </p:cNvSpPr>
                <p:nvPr/>
              </p:nvSpPr>
              <p:spPr>
                <a:xfrm>
                  <a:off x="2432048" y="3471439"/>
                  <a:ext cx="1447063" cy="362984"/>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2432048" y="3791968"/>
                  <a:ext cx="911147" cy="362984"/>
                </a:xfrm>
                <a:prstGeom prst="rect">
                  <a:avLst/>
                </a:prstGeom>
              </p:spPr>
              <p:txBody>
                <a:bodyPr wrap="none">
                  <a:spAutoFit/>
                </a:bodyPr>
                <a:lstStyle/>
                <a:p>
                  <a14:m>
                    <m:oMath xmlns:m="http://schemas.openxmlformats.org/officeDocument/2006/math">
                      <m:r>
                        <a:rPr lang="ja-JP" altLang="en-US" i="1">
                          <a:latin typeface="Cambria Math" panose="02040503050406030204" pitchFamily="18" charset="0"/>
                        </a:rPr>
                        <m:t>𝜃</m:t>
                      </m:r>
                      <m:r>
                        <a:rPr lang="en-US" altLang="ja-JP" b="0" i="1" smtClean="0">
                          <a:latin typeface="Cambria Math" panose="02040503050406030204" pitchFamily="18" charset="0"/>
                        </a:rPr>
                        <m:t> </m:t>
                      </m:r>
                    </m:oMath>
                  </a14:m>
                  <a:r>
                    <a:rPr lang="ja-JP" altLang="en-US" sz="1400" b="1" dirty="0"/>
                    <a:t>方位角</a:t>
                  </a:r>
                </a:p>
              </p:txBody>
            </p:sp>
          </mc:Choice>
          <mc:Fallback xmlns="">
            <p:sp>
              <p:nvSpPr>
                <p:cNvPr id="12" name="正方形/長方形 11"/>
                <p:cNvSpPr>
                  <a:spLocks noRot="1" noChangeAspect="1" noMove="1" noResize="1" noEditPoints="1" noAdjustHandles="1" noChangeArrowheads="1" noChangeShapeType="1" noTextEdit="1"/>
                </p:cNvSpPr>
                <p:nvPr/>
              </p:nvSpPr>
              <p:spPr>
                <a:xfrm>
                  <a:off x="2432048" y="3791968"/>
                  <a:ext cx="911147" cy="362984"/>
                </a:xfrm>
                <a:prstGeom prst="rect">
                  <a:avLst/>
                </a:prstGeom>
                <a:blipFill>
                  <a:blip r:embed="rId4"/>
                  <a:stretch>
                    <a:fillRect r="-667" b="-169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76966" y="3471439"/>
                  <a:ext cx="757067" cy="362984"/>
                </a:xfrm>
                <a:prstGeom prst="rect">
                  <a:avLst/>
                </a:prstGeom>
              </p:spPr>
              <p:txBody>
                <a:bodyPr wrap="none">
                  <a:spAutoFit/>
                </a:bodyPr>
                <a:lstStyle/>
                <a:p>
                  <a14:m>
                    <m:oMath xmlns:m="http://schemas.openxmlformats.org/officeDocument/2006/math">
                      <m:r>
                        <a:rPr lang="ja-JP" altLang="en-US" i="1" smtClean="0">
                          <a:latin typeface="Cambria Math" panose="02040503050406030204" pitchFamily="18" charset="0"/>
                        </a:rPr>
                        <m:t>𝜙</m:t>
                      </m:r>
                      <m:r>
                        <a:rPr lang="en-US" altLang="ja-JP" b="1" i="0" smtClean="0">
                          <a:latin typeface="Cambria Math" panose="02040503050406030204" pitchFamily="18" charset="0"/>
                        </a:rPr>
                        <m:t> </m:t>
                      </m:r>
                    </m:oMath>
                  </a14:m>
                  <a:r>
                    <a:rPr lang="ja-JP" altLang="en-US" sz="1400" b="1" dirty="0"/>
                    <a:t>仰角</a:t>
                  </a:r>
                </a:p>
              </p:txBody>
            </p:sp>
          </mc:Choice>
          <mc:Fallback xmlns="">
            <p:sp>
              <p:nvSpPr>
                <p:cNvPr id="13" name="正方形/長方形 12"/>
                <p:cNvSpPr>
                  <a:spLocks noRot="1" noChangeAspect="1" noMove="1" noResize="1" noEditPoints="1" noAdjustHandles="1" noChangeArrowheads="1" noChangeShapeType="1" noTextEdit="1"/>
                </p:cNvSpPr>
                <p:nvPr/>
              </p:nvSpPr>
              <p:spPr>
                <a:xfrm>
                  <a:off x="3976966" y="3471439"/>
                  <a:ext cx="757067" cy="362984"/>
                </a:xfrm>
                <a:prstGeom prst="rect">
                  <a:avLst/>
                </a:prstGeom>
                <a:blipFill>
                  <a:blip r:embed="rId5"/>
                  <a:stretch>
                    <a:fillRect l="-2419" r="-1613"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76966" y="3834423"/>
                  <a:ext cx="1965859" cy="362984"/>
                </a:xfrm>
                <a:prstGeom prst="rect">
                  <a:avLst/>
                </a:prstGeom>
              </p:spPr>
              <p:txBody>
                <a:bodyPr wrap="none">
                  <a:spAutoFit/>
                </a:bodyPr>
                <a:lstStyle/>
                <a:p>
                  <a14:m>
                    <m:oMath xmlns:m="http://schemas.openxmlformats.org/officeDocument/2006/math">
                      <m:r>
                        <a:rPr lang="ja-JP" altLang="en-US" i="1" smtClean="0">
                          <a:latin typeface="Cambria Math" panose="02040503050406030204" pitchFamily="18" charset="0"/>
                        </a:rPr>
                        <m:t>𝑟</m:t>
                      </m:r>
                      <m:r>
                        <a:rPr lang="en-US" altLang="ja-JP" b="1" i="0" smtClean="0">
                          <a:latin typeface="Cambria Math" panose="02040503050406030204" pitchFamily="18" charset="0"/>
                        </a:rPr>
                        <m:t> </m:t>
                      </m:r>
                    </m:oMath>
                  </a14:m>
                  <a:r>
                    <a:rPr lang="ja-JP" altLang="en-US" sz="1400" b="1" dirty="0"/>
                    <a:t>聴取者と音源の距離</a:t>
                  </a:r>
                  <a:endParaRPr lang="en-US" altLang="ja-JP" sz="1400" b="1"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76966" y="3834423"/>
                  <a:ext cx="1965859" cy="362984"/>
                </a:xfrm>
                <a:prstGeom prst="rect">
                  <a:avLst/>
                </a:prstGeom>
                <a:blipFill>
                  <a:blip r:embed="rId6"/>
                  <a:stretch>
                    <a:fillRect b="-169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5129782" y="3471439"/>
                  <a:ext cx="1626086" cy="362984"/>
                </a:xfrm>
                <a:prstGeom prst="rect">
                  <a:avLst/>
                </a:prstGeom>
              </p:spPr>
              <p:txBody>
                <a:bodyPr wrap="none">
                  <a:spAutoFit/>
                </a:bodyPr>
                <a:lstStyle/>
                <a:p>
                  <a14:m>
                    <m:oMath xmlns:m="http://schemas.openxmlformats.org/officeDocument/2006/math">
                      <m:r>
                        <a:rPr lang="en-US" altLang="ja-JP" b="0" i="1" smtClean="0">
                          <a:latin typeface="Cambria Math" panose="02040503050406030204" pitchFamily="18" charset="0"/>
                        </a:rPr>
                        <m:t>𝑓</m:t>
                      </m:r>
                      <m:r>
                        <a:rPr lang="en-US" altLang="ja-JP" b="0" i="1" smtClean="0">
                          <a:latin typeface="Cambria Math" panose="02040503050406030204" pitchFamily="18" charset="0"/>
                        </a:rPr>
                        <m:t> </m:t>
                      </m:r>
                    </m:oMath>
                  </a14:m>
                  <a:r>
                    <a:rPr lang="ja-JP" altLang="en-US" sz="1400" b="1" dirty="0"/>
                    <a:t>周波数への依存</a:t>
                  </a:r>
                </a:p>
              </p:txBody>
            </p:sp>
          </mc:Choice>
          <mc:Fallback xmlns="">
            <p:sp>
              <p:nvSpPr>
                <p:cNvPr id="15" name="正方形/長方形 14"/>
                <p:cNvSpPr>
                  <a:spLocks noRot="1" noChangeAspect="1" noMove="1" noResize="1" noEditPoints="1" noAdjustHandles="1" noChangeArrowheads="1" noChangeShapeType="1" noTextEdit="1"/>
                </p:cNvSpPr>
                <p:nvPr/>
              </p:nvSpPr>
              <p:spPr>
                <a:xfrm>
                  <a:off x="5129782" y="3471439"/>
                  <a:ext cx="1626086" cy="362984"/>
                </a:xfrm>
                <a:prstGeom prst="rect">
                  <a:avLst/>
                </a:prstGeom>
                <a:blipFill>
                  <a:blip r:embed="rId7"/>
                  <a:stretch>
                    <a:fillRect l="-1128" b="-16667"/>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7" name="テキスト プレースホルダー 4"/>
              <p:cNvSpPr txBox="1">
                <a:spLocks/>
              </p:cNvSpPr>
              <p:nvPr/>
            </p:nvSpPr>
            <p:spPr>
              <a:xfrm>
                <a:off x="871832" y="4908338"/>
                <a:ext cx="7501497" cy="942022"/>
              </a:xfrm>
              <a:prstGeom prst="rect">
                <a:avLst/>
              </a:prstGeom>
              <a:solidFill>
                <a:schemeClr val="bg1">
                  <a:lumMod val="95000"/>
                </a:schemeClr>
              </a:solidFill>
            </p:spPr>
            <p:txBody>
              <a:bodyPr vert="horz" lIns="91440" tIns="45720" rIns="91440" bIns="45720" rtlCol="0">
                <a:normAutofit/>
              </a:bodyPr>
              <a:lstStyle>
                <a:lvl1pPr marL="0" indent="0" algn="l" defTabSz="914400" rtl="0" eaLnBrk="1" latinLnBrk="0" hangingPunct="1">
                  <a:lnSpc>
                    <a:spcPct val="150000"/>
                  </a:lnSpc>
                  <a:spcBef>
                    <a:spcPts val="750"/>
                  </a:spcBef>
                  <a:buFont typeface="Arial" panose="020B0604020202020204" pitchFamily="34" charset="0"/>
                  <a:buNone/>
                  <a:defRPr kumimoji="1" sz="1200" b="1"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sSub>
                      <m:sSubPr>
                        <m:ctrlPr>
                          <a:rPr lang="ja-JP" altLang="en-US" sz="1600" i="1" smtClean="0">
                            <a:solidFill>
                              <a:srgbClr val="52A3BA"/>
                            </a:solidFill>
                            <a:latin typeface="Cambria Math" panose="02040503050406030204" pitchFamily="18" charset="0"/>
                          </a:rPr>
                        </m:ctrlPr>
                      </m:sSubPr>
                      <m:e>
                        <m:r>
                          <a:rPr lang="ja-JP" altLang="en-US" sz="1600" i="1">
                            <a:solidFill>
                              <a:srgbClr val="52A3BA"/>
                            </a:solidFill>
                            <a:latin typeface="Cambria Math" panose="02040503050406030204" pitchFamily="18" charset="0"/>
                          </a:rPr>
                          <m:t>𝑃</m:t>
                        </m:r>
                      </m:e>
                      <m:sub>
                        <m:r>
                          <a:rPr lang="ja-JP" altLang="en-US" sz="1600" i="1">
                            <a:solidFill>
                              <a:srgbClr val="52A3BA"/>
                            </a:solidFill>
                            <a:latin typeface="Cambria Math" panose="02040503050406030204" pitchFamily="18" charset="0"/>
                          </a:rPr>
                          <m:t>𝑖</m:t>
                        </m:r>
                      </m:sub>
                    </m:sSub>
                  </m:oMath>
                </a14:m>
                <a:r>
                  <a:rPr lang="en-US" altLang="ja-JP" sz="1600" dirty="0"/>
                  <a:t> : </a:t>
                </a:r>
                <a:r>
                  <a:rPr lang="ja-JP" altLang="en-US" sz="1600" dirty="0"/>
                  <a:t>鼓膜に装着したマイクで測定した周波数特性 </a:t>
                </a:r>
                <a:br>
                  <a:rPr lang="en-US" altLang="ja-JP" sz="1600" dirty="0"/>
                </a:br>
                <a14:m>
                  <m:oMath xmlns:m="http://schemas.openxmlformats.org/officeDocument/2006/math">
                    <m:sSub>
                      <m:sSubPr>
                        <m:ctrlPr>
                          <a:rPr lang="ja-JP" altLang="en-US" sz="1600" i="1">
                            <a:solidFill>
                              <a:srgbClr val="52A3BA"/>
                            </a:solidFill>
                            <a:latin typeface="Cambria Math" panose="02040503050406030204" pitchFamily="18" charset="0"/>
                          </a:rPr>
                        </m:ctrlPr>
                      </m:sSubPr>
                      <m:e>
                        <m:r>
                          <a:rPr lang="ja-JP" altLang="en-US" sz="1600" i="1">
                            <a:solidFill>
                              <a:srgbClr val="52A3BA"/>
                            </a:solidFill>
                            <a:latin typeface="Cambria Math" panose="02040503050406030204" pitchFamily="18" charset="0"/>
                          </a:rPr>
                          <m:t>𝑃</m:t>
                        </m:r>
                      </m:e>
                      <m:sub>
                        <m:r>
                          <a:rPr lang="en-US" altLang="ja-JP" sz="1600" b="1" i="1" smtClean="0">
                            <a:solidFill>
                              <a:srgbClr val="52A3BA"/>
                            </a:solidFill>
                            <a:latin typeface="Cambria Math" panose="02040503050406030204" pitchFamily="18" charset="0"/>
                          </a:rPr>
                          <m:t>𝟎</m:t>
                        </m:r>
                      </m:sub>
                    </m:sSub>
                  </m:oMath>
                </a14:m>
                <a:r>
                  <a:rPr lang="en-US" altLang="ja-JP" sz="1600" dirty="0"/>
                  <a:t> : </a:t>
                </a:r>
                <a:r>
                  <a:rPr lang="ja-JP" altLang="en-US" sz="1600" dirty="0"/>
                  <a:t>頭がない状態での、聴取者の頭の中心位置の周波数特性 </a:t>
                </a:r>
                <a:endParaRPr lang="en-US" altLang="ja-JP" sz="1600" dirty="0"/>
              </a:p>
            </p:txBody>
          </p:sp>
        </mc:Choice>
        <mc:Fallback xmlns="">
          <p:sp>
            <p:nvSpPr>
              <p:cNvPr id="17" name="テキスト プレースホルダー 4"/>
              <p:cNvSpPr txBox="1">
                <a:spLocks noRot="1" noChangeAspect="1" noMove="1" noResize="1" noEditPoints="1" noAdjustHandles="1" noChangeArrowheads="1" noChangeShapeType="1" noTextEdit="1"/>
              </p:cNvSpPr>
              <p:nvPr/>
            </p:nvSpPr>
            <p:spPr>
              <a:xfrm>
                <a:off x="871832" y="4908338"/>
                <a:ext cx="7501497" cy="942022"/>
              </a:xfrm>
              <a:prstGeom prst="rect">
                <a:avLst/>
              </a:prstGeom>
              <a:blipFill>
                <a:blip r:embed="rId8"/>
                <a:stretch>
                  <a:fillRect/>
                </a:stretch>
              </a:blipFill>
            </p:spPr>
            <p:txBody>
              <a:bodyPr/>
              <a:lstStyle/>
              <a:p>
                <a:r>
                  <a:rPr lang="ja-JP" altLang="en-US">
                    <a:noFill/>
                  </a:rPr>
                  <a:t> </a:t>
                </a:r>
              </a:p>
            </p:txBody>
          </p:sp>
        </mc:Fallback>
      </mc:AlternateContent>
      <p:sp>
        <p:nvSpPr>
          <p:cNvPr id="18" name="テキスト プレースホルダー 3"/>
          <p:cNvSpPr>
            <a:spLocks noGrp="1"/>
          </p:cNvSpPr>
          <p:nvPr>
            <p:ph type="body" sz="quarter" idx="12"/>
          </p:nvPr>
        </p:nvSpPr>
        <p:spPr>
          <a:xfrm>
            <a:off x="622016" y="884166"/>
            <a:ext cx="7649418" cy="326552"/>
          </a:xfrm>
        </p:spPr>
        <p:txBody>
          <a:bodyPr/>
          <a:lstStyle/>
          <a:p>
            <a:r>
              <a:rPr kumimoji="1" lang="en-US" altLang="ja-JP" sz="2000" dirty="0"/>
              <a:t>HRTF</a:t>
            </a:r>
            <a:r>
              <a:rPr kumimoji="1" lang="ja-JP" altLang="en-US" sz="1600" dirty="0"/>
              <a:t>とは</a:t>
            </a:r>
            <a:endParaRPr kumimoji="1" lang="ja-JP" altLang="en-US" dirty="0"/>
          </a:p>
        </p:txBody>
      </p:sp>
      <p:sp>
        <p:nvSpPr>
          <p:cNvPr id="19" name="正方形/長方形 18"/>
          <p:cNvSpPr/>
          <p:nvPr/>
        </p:nvSpPr>
        <p:spPr>
          <a:xfrm>
            <a:off x="871832" y="5980602"/>
            <a:ext cx="6149440" cy="307777"/>
          </a:xfrm>
          <a:prstGeom prst="rect">
            <a:avLst/>
          </a:prstGeom>
        </p:spPr>
        <p:txBody>
          <a:bodyPr wrap="none">
            <a:spAutoFit/>
          </a:bodyPr>
          <a:lstStyle/>
          <a:p>
            <a:r>
              <a:rPr lang="en-US" altLang="ja-JP" sz="1400" b="1" dirty="0"/>
              <a:t>※ </a:t>
            </a:r>
            <a:r>
              <a:rPr lang="ja-JP" altLang="en-US" sz="1400" b="1" dirty="0"/>
              <a:t>鼓膜が理想であるが、外耳道における測定でも空間的特徴を得られる。</a:t>
            </a:r>
          </a:p>
        </p:txBody>
      </p:sp>
    </p:spTree>
    <p:extLst>
      <p:ext uri="{BB962C8B-B14F-4D97-AF65-F5344CB8AC3E}">
        <p14:creationId xmlns:p14="http://schemas.microsoft.com/office/powerpoint/2010/main" val="3088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2800" dirty="0"/>
              <a:t>HRTF</a:t>
            </a:r>
            <a:endParaRPr kumimoji="1" lang="ja-JP" altLang="en-US" sz="2800" dirty="0"/>
          </a:p>
        </p:txBody>
      </p:sp>
      <p:sp>
        <p:nvSpPr>
          <p:cNvPr id="3" name="スライド番号プレースホルダー 2"/>
          <p:cNvSpPr>
            <a:spLocks noGrp="1"/>
          </p:cNvSpPr>
          <p:nvPr>
            <p:ph type="sldNum" sz="quarter" idx="10"/>
          </p:nvPr>
        </p:nvSpPr>
        <p:spPr/>
        <p:txBody>
          <a:bodyPr/>
          <a:lstStyle/>
          <a:p>
            <a:fld id="{02535A3B-5607-4929-90A6-FFC562A83C6B}" type="slidenum">
              <a:rPr lang="ja-JP" altLang="en-US" smtClean="0"/>
              <a:pPr/>
              <a:t>5</a:t>
            </a:fld>
            <a:endParaRPr lang="ja-JP" altLang="en-US" dirty="0"/>
          </a:p>
        </p:txBody>
      </p:sp>
      <p:sp>
        <p:nvSpPr>
          <p:cNvPr id="7" name="テキスト プレースホルダー 4"/>
          <p:cNvSpPr txBox="1">
            <a:spLocks/>
          </p:cNvSpPr>
          <p:nvPr/>
        </p:nvSpPr>
        <p:spPr>
          <a:xfrm>
            <a:off x="729219" y="4409381"/>
            <a:ext cx="7613933" cy="1791393"/>
          </a:xfrm>
          <a:prstGeom prst="rect">
            <a:avLst/>
          </a:prstGeom>
          <a:solidFill>
            <a:schemeClr val="bg1">
              <a:lumMod val="95000"/>
            </a:schemeClr>
          </a:solidFill>
        </p:spPr>
        <p:txBody>
          <a:bodyPr vert="horz" lIns="91440" tIns="45720" rIns="91440" bIns="45720" rtlCol="0">
            <a:normAutofit/>
          </a:bodyPr>
          <a:lstStyle>
            <a:lvl1pPr marL="0" indent="0" algn="l" defTabSz="914400" rtl="0" eaLnBrk="1" latinLnBrk="0" hangingPunct="1">
              <a:lnSpc>
                <a:spcPct val="150000"/>
              </a:lnSpc>
              <a:spcBef>
                <a:spcPts val="750"/>
              </a:spcBef>
              <a:buFont typeface="Arial" panose="020B0604020202020204" pitchFamily="34" charset="0"/>
              <a:buNone/>
              <a:defRPr kumimoji="1" sz="1200" b="1"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600" dirty="0"/>
              <a:t>✓ </a:t>
            </a:r>
            <a:r>
              <a:rPr lang="ja-JP" altLang="en-US" sz="1600" dirty="0">
                <a:solidFill>
                  <a:srgbClr val="52A3BA"/>
                </a:solidFill>
              </a:rPr>
              <a:t>身体的特徴</a:t>
            </a:r>
            <a:r>
              <a:rPr lang="ja-JP" altLang="en-US" sz="1600" dirty="0"/>
              <a:t>により</a:t>
            </a:r>
            <a:r>
              <a:rPr lang="en-US" altLang="ja-JP" sz="1600" dirty="0"/>
              <a:t>, </a:t>
            </a:r>
            <a:r>
              <a:rPr lang="ja-JP" altLang="en-US" sz="1600" dirty="0"/>
              <a:t>耳での音の反射・回折が異なる</a:t>
            </a:r>
            <a:r>
              <a:rPr lang="en-US" altLang="ja-JP" sz="1600" dirty="0"/>
              <a:t>.</a:t>
            </a:r>
            <a:br>
              <a:rPr lang="en-US" altLang="ja-JP" sz="1600" dirty="0"/>
            </a:br>
            <a:r>
              <a:rPr lang="en-US" altLang="ja-JP" sz="1600" dirty="0"/>
              <a:t>   </a:t>
            </a:r>
            <a:r>
              <a:rPr lang="ja-JP" altLang="en-US" sz="1600" dirty="0"/>
              <a:t>→ </a:t>
            </a:r>
            <a:r>
              <a:rPr lang="ja-JP" altLang="en-US" sz="1600" dirty="0">
                <a:solidFill>
                  <a:srgbClr val="52A3BA"/>
                </a:solidFill>
              </a:rPr>
              <a:t>ピーク・ノッチ</a:t>
            </a:r>
            <a:r>
              <a:rPr lang="ja-JP" altLang="en-US" sz="1600" dirty="0"/>
              <a:t>に現れる。</a:t>
            </a:r>
            <a:r>
              <a:rPr lang="en-US" altLang="ja-JP" sz="1600" dirty="0"/>
              <a:t>(</a:t>
            </a:r>
            <a:r>
              <a:rPr lang="ja-JP" altLang="en-US" sz="1600" dirty="0"/>
              <a:t>図</a:t>
            </a:r>
            <a:r>
              <a:rPr lang="en-US" altLang="ja-JP" sz="1600" dirty="0"/>
              <a:t>5)</a:t>
            </a:r>
          </a:p>
          <a:p>
            <a:r>
              <a:rPr lang="en-US" altLang="ja-JP" sz="1600" dirty="0"/>
              <a:t> </a:t>
            </a:r>
            <a:r>
              <a:rPr lang="ja-JP" altLang="en-US" sz="1600" dirty="0"/>
              <a:t>✓ </a:t>
            </a:r>
            <a:r>
              <a:rPr lang="ja-JP" altLang="en-US" sz="1600" dirty="0">
                <a:solidFill>
                  <a:srgbClr val="52A3BA"/>
                </a:solidFill>
              </a:rPr>
              <a:t>各聴取者ごと</a:t>
            </a:r>
            <a:r>
              <a:rPr lang="ja-JP" altLang="en-US" sz="1600" dirty="0"/>
              <a:t>に</a:t>
            </a:r>
            <a:r>
              <a:rPr lang="en-US" altLang="ja-JP" sz="1600" dirty="0"/>
              <a:t>HRTF</a:t>
            </a:r>
            <a:r>
              <a:rPr lang="ja-JP" altLang="en-US" sz="1600" dirty="0"/>
              <a:t>を測定することが必要</a:t>
            </a:r>
            <a:r>
              <a:rPr lang="en-US" altLang="ja-JP" sz="1600" dirty="0"/>
              <a:t>.</a:t>
            </a:r>
            <a:br>
              <a:rPr lang="en-US" altLang="ja-JP" sz="1600" dirty="0"/>
            </a:br>
            <a:r>
              <a:rPr lang="ja-JP" altLang="en-US" sz="1600" dirty="0"/>
              <a:t>   →  一回の測定には</a:t>
            </a:r>
            <a:r>
              <a:rPr lang="ja-JP" altLang="en-US" sz="1600" dirty="0">
                <a:solidFill>
                  <a:srgbClr val="52A3BA"/>
                </a:solidFill>
              </a:rPr>
              <a:t>多くの機器が必要</a:t>
            </a:r>
            <a:r>
              <a:rPr lang="en-US" altLang="ja-JP" sz="1600" dirty="0"/>
              <a:t>.</a:t>
            </a:r>
          </a:p>
        </p:txBody>
      </p:sp>
      <p:sp>
        <p:nvSpPr>
          <p:cNvPr id="18" name="テキスト プレースホルダー 3"/>
          <p:cNvSpPr>
            <a:spLocks noGrp="1"/>
          </p:cNvSpPr>
          <p:nvPr>
            <p:ph type="body" sz="quarter" idx="12"/>
          </p:nvPr>
        </p:nvSpPr>
        <p:spPr>
          <a:xfrm>
            <a:off x="729219" y="4007759"/>
            <a:ext cx="7613934" cy="401623"/>
          </a:xfrm>
        </p:spPr>
        <p:txBody>
          <a:bodyPr/>
          <a:lstStyle/>
          <a:p>
            <a:r>
              <a:rPr lang="en-US" altLang="ja-JP" sz="1800" dirty="0"/>
              <a:t>HRTF</a:t>
            </a:r>
            <a:r>
              <a:rPr lang="ja-JP" altLang="en-US" sz="1800" dirty="0"/>
              <a:t>の個人性と測定</a:t>
            </a:r>
            <a:endParaRPr kumimoji="1" lang="ja-JP" altLang="en-US" sz="1200" dirty="0"/>
          </a:p>
        </p:txBody>
      </p:sp>
      <p:pic>
        <p:nvPicPr>
          <p:cNvPr id="5" name="図 4"/>
          <p:cNvPicPr>
            <a:picLocks noChangeAspect="1"/>
          </p:cNvPicPr>
          <p:nvPr/>
        </p:nvPicPr>
        <p:blipFill>
          <a:blip r:embed="rId2"/>
          <a:stretch>
            <a:fillRect/>
          </a:stretch>
        </p:blipFill>
        <p:spPr>
          <a:xfrm>
            <a:off x="1030475" y="926926"/>
            <a:ext cx="3053350" cy="2377900"/>
          </a:xfrm>
          <a:prstGeom prst="rect">
            <a:avLst/>
          </a:prstGeom>
        </p:spPr>
      </p:pic>
      <p:sp>
        <p:nvSpPr>
          <p:cNvPr id="20" name="正方形/長方形 19"/>
          <p:cNvSpPr/>
          <p:nvPr/>
        </p:nvSpPr>
        <p:spPr>
          <a:xfrm>
            <a:off x="1935903" y="3317595"/>
            <a:ext cx="1270478" cy="315516"/>
          </a:xfrm>
          <a:prstGeom prst="rect">
            <a:avLst/>
          </a:prstGeom>
        </p:spPr>
        <p:txBody>
          <a:bodyPr wrap="square">
            <a:spAutoFit/>
          </a:bodyPr>
          <a:lstStyle/>
          <a:p>
            <a:r>
              <a:rPr lang="en-US" altLang="ja-JP" sz="1400" b="1" dirty="0"/>
              <a:t>Fig. 5 (a) HRTF</a:t>
            </a:r>
            <a:endParaRPr lang="ja-JP" altLang="en-US" sz="1400" b="1" dirty="0"/>
          </a:p>
        </p:txBody>
      </p:sp>
      <p:pic>
        <p:nvPicPr>
          <p:cNvPr id="8" name="図 7"/>
          <p:cNvPicPr>
            <a:picLocks noChangeAspect="1"/>
          </p:cNvPicPr>
          <p:nvPr/>
        </p:nvPicPr>
        <p:blipFill>
          <a:blip r:embed="rId3"/>
          <a:stretch>
            <a:fillRect/>
          </a:stretch>
        </p:blipFill>
        <p:spPr>
          <a:xfrm>
            <a:off x="4838527" y="964779"/>
            <a:ext cx="3470049" cy="2293202"/>
          </a:xfrm>
          <a:prstGeom prst="rect">
            <a:avLst/>
          </a:prstGeom>
        </p:spPr>
      </p:pic>
      <p:sp>
        <p:nvSpPr>
          <p:cNvPr id="23" name="正方形/長方形 22"/>
          <p:cNvSpPr/>
          <p:nvPr/>
        </p:nvSpPr>
        <p:spPr>
          <a:xfrm>
            <a:off x="5489402" y="3308086"/>
            <a:ext cx="2352300" cy="307777"/>
          </a:xfrm>
          <a:prstGeom prst="rect">
            <a:avLst/>
          </a:prstGeom>
        </p:spPr>
        <p:txBody>
          <a:bodyPr wrap="square">
            <a:spAutoFit/>
          </a:bodyPr>
          <a:lstStyle/>
          <a:p>
            <a:r>
              <a:rPr lang="ja-JP" altLang="en-US" sz="1400" b="1" dirty="0"/>
              <a:t>全方向スピーカーアレイ</a:t>
            </a:r>
            <a:r>
              <a:rPr lang="en-US" altLang="ja-JP" sz="1400" b="1" baseline="30000" dirty="0"/>
              <a:t>[1]</a:t>
            </a:r>
            <a:endParaRPr lang="ja-JP" altLang="en-US" sz="1400" b="1" dirty="0"/>
          </a:p>
        </p:txBody>
      </p:sp>
      <p:sp>
        <p:nvSpPr>
          <p:cNvPr id="9" name="正方形/長方形 8"/>
          <p:cNvSpPr/>
          <p:nvPr/>
        </p:nvSpPr>
        <p:spPr>
          <a:xfrm>
            <a:off x="111553" y="6632728"/>
            <a:ext cx="5117619" cy="307777"/>
          </a:xfrm>
          <a:prstGeom prst="rect">
            <a:avLst/>
          </a:prstGeom>
        </p:spPr>
        <p:txBody>
          <a:bodyPr wrap="none">
            <a:spAutoFit/>
          </a:bodyPr>
          <a:lstStyle/>
          <a:p>
            <a:r>
              <a:rPr lang="en-US" altLang="ja-JP" sz="1400" b="1" baseline="30000" dirty="0">
                <a:solidFill>
                  <a:schemeClr val="bg1"/>
                </a:solidFill>
              </a:rPr>
              <a:t>[1]</a:t>
            </a:r>
            <a:r>
              <a:rPr lang="ja-JP" altLang="en-US" sz="1400" b="1" baseline="30000" dirty="0">
                <a:solidFill>
                  <a:schemeClr val="bg1"/>
                </a:solidFill>
              </a:rPr>
              <a:t> 東北大学 音環境感性実験室　</a:t>
            </a:r>
            <a:r>
              <a:rPr lang="en-US" altLang="ja-JP" sz="1400" b="1" baseline="30000" dirty="0">
                <a:solidFill>
                  <a:schemeClr val="bg1"/>
                </a:solidFill>
              </a:rPr>
              <a:t>http://www.ais.riec.tohoku.ac.jp/~saka/archive/tutorial/04.pdf</a:t>
            </a:r>
            <a:endParaRPr lang="ja-JP" altLang="en-US" sz="1400" b="1" dirty="0">
              <a:solidFill>
                <a:schemeClr val="bg1"/>
              </a:solidFill>
            </a:endParaRPr>
          </a:p>
        </p:txBody>
      </p:sp>
    </p:spTree>
    <p:extLst>
      <p:ext uri="{BB962C8B-B14F-4D97-AF65-F5344CB8AC3E}">
        <p14:creationId xmlns:p14="http://schemas.microsoft.com/office/powerpoint/2010/main" val="3340520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2800" dirty="0"/>
              <a:t>HRTF</a:t>
            </a:r>
            <a:endParaRPr kumimoji="1" lang="ja-JP" altLang="en-US" sz="2800" dirty="0"/>
          </a:p>
        </p:txBody>
      </p:sp>
      <p:sp>
        <p:nvSpPr>
          <p:cNvPr id="3" name="スライド番号プレースホルダー 2"/>
          <p:cNvSpPr>
            <a:spLocks noGrp="1"/>
          </p:cNvSpPr>
          <p:nvPr>
            <p:ph type="sldNum" sz="quarter" idx="10"/>
          </p:nvPr>
        </p:nvSpPr>
        <p:spPr/>
        <p:txBody>
          <a:bodyPr/>
          <a:lstStyle/>
          <a:p>
            <a:fld id="{02535A3B-5607-4929-90A6-FFC562A83C6B}" type="slidenum">
              <a:rPr lang="ja-JP" altLang="en-US" smtClean="0"/>
              <a:pPr/>
              <a:t>6</a:t>
            </a:fld>
            <a:endParaRPr lang="ja-JP" altLang="en-US" dirty="0"/>
          </a:p>
        </p:txBody>
      </p:sp>
      <p:sp>
        <p:nvSpPr>
          <p:cNvPr id="7" name="テキスト プレースホルダー 4"/>
          <p:cNvSpPr txBox="1">
            <a:spLocks/>
          </p:cNvSpPr>
          <p:nvPr/>
        </p:nvSpPr>
        <p:spPr>
          <a:xfrm>
            <a:off x="548767" y="1213404"/>
            <a:ext cx="5366780" cy="1791393"/>
          </a:xfrm>
          <a:prstGeom prst="rect">
            <a:avLst/>
          </a:prstGeom>
          <a:solidFill>
            <a:schemeClr val="bg1">
              <a:lumMod val="95000"/>
            </a:schemeClr>
          </a:solidFill>
        </p:spPr>
        <p:txBody>
          <a:bodyPr vert="horz" lIns="91440" tIns="45720" rIns="91440" bIns="45720" rtlCol="0">
            <a:normAutofit/>
          </a:bodyPr>
          <a:lstStyle>
            <a:lvl1pPr marL="0" indent="0" algn="l" defTabSz="914400" rtl="0" eaLnBrk="1" latinLnBrk="0" hangingPunct="1">
              <a:lnSpc>
                <a:spcPct val="150000"/>
              </a:lnSpc>
              <a:spcBef>
                <a:spcPts val="750"/>
              </a:spcBef>
              <a:buFont typeface="Arial" panose="020B0604020202020204" pitchFamily="34" charset="0"/>
              <a:buNone/>
              <a:defRPr kumimoji="1" sz="1200" b="1"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600" dirty="0"/>
              <a:t>✓</a:t>
            </a:r>
            <a:r>
              <a:rPr lang="ja-JP" altLang="en-US" sz="1600" dirty="0">
                <a:solidFill>
                  <a:schemeClr val="accent2"/>
                </a:solidFill>
              </a:rPr>
              <a:t>人体特徴を平均化したダミーヘッドの使用</a:t>
            </a:r>
            <a:br>
              <a:rPr lang="en-US" altLang="ja-JP" sz="1600" dirty="0"/>
            </a:br>
            <a:r>
              <a:rPr lang="en-US" altLang="ja-JP" sz="1600" dirty="0"/>
              <a:t>   </a:t>
            </a:r>
            <a:r>
              <a:rPr lang="ja-JP" altLang="en-US" sz="1600" dirty="0"/>
              <a:t>→ 非行性的な</a:t>
            </a:r>
            <a:r>
              <a:rPr lang="en-US" altLang="ja-JP" sz="1600" dirty="0"/>
              <a:t>HRTF</a:t>
            </a:r>
            <a:r>
              <a:rPr lang="ja-JP" altLang="en-US" sz="1600" dirty="0"/>
              <a:t>を取得できる。</a:t>
            </a:r>
            <a:endParaRPr lang="en-US" altLang="ja-JP" sz="1600" dirty="0"/>
          </a:p>
          <a:p>
            <a:r>
              <a:rPr lang="en-US" altLang="ja-JP" sz="1600" dirty="0"/>
              <a:t> </a:t>
            </a:r>
            <a:r>
              <a:rPr lang="ja-JP" altLang="en-US" sz="1600" dirty="0"/>
              <a:t>✓ </a:t>
            </a:r>
            <a:r>
              <a:rPr lang="ja-JP" altLang="en-US" sz="1600" dirty="0">
                <a:solidFill>
                  <a:schemeClr val="accent2"/>
                </a:solidFill>
              </a:rPr>
              <a:t>一つのスピーカーで連続的に</a:t>
            </a:r>
            <a:r>
              <a:rPr lang="en-US" altLang="ja-JP" sz="1600" dirty="0">
                <a:solidFill>
                  <a:schemeClr val="accent2"/>
                </a:solidFill>
              </a:rPr>
              <a:t>HRTF</a:t>
            </a:r>
            <a:r>
              <a:rPr lang="ja-JP" altLang="en-US" sz="1600" dirty="0">
                <a:solidFill>
                  <a:schemeClr val="accent2"/>
                </a:solidFill>
              </a:rPr>
              <a:t>を測定</a:t>
            </a:r>
            <a:r>
              <a:rPr lang="en-US" altLang="ja-JP" sz="1600" baseline="30000" dirty="0">
                <a:solidFill>
                  <a:schemeClr val="accent2"/>
                </a:solidFill>
              </a:rPr>
              <a:t>[19]</a:t>
            </a:r>
            <a:br>
              <a:rPr lang="en-US" altLang="ja-JP" sz="1600" baseline="30000" dirty="0">
                <a:solidFill>
                  <a:schemeClr val="accent2"/>
                </a:solidFill>
              </a:rPr>
            </a:br>
            <a:r>
              <a:rPr lang="ja-JP" altLang="en-US" sz="1600" baseline="30000" dirty="0"/>
              <a:t>　</a:t>
            </a:r>
            <a:r>
              <a:rPr lang="ja-JP" altLang="en-US" sz="1600" dirty="0"/>
              <a:t>→  聴取者の動かしながら動的に</a:t>
            </a:r>
            <a:r>
              <a:rPr lang="en-US" altLang="ja-JP" sz="1600" dirty="0"/>
              <a:t>HRTF</a:t>
            </a:r>
            <a:r>
              <a:rPr lang="ja-JP" altLang="en-US" sz="1600" dirty="0"/>
              <a:t>を計測</a:t>
            </a:r>
            <a:endParaRPr lang="en-US" altLang="ja-JP" sz="1600" dirty="0"/>
          </a:p>
        </p:txBody>
      </p:sp>
      <p:sp>
        <p:nvSpPr>
          <p:cNvPr id="18" name="テキスト プレースホルダー 3"/>
          <p:cNvSpPr>
            <a:spLocks noGrp="1"/>
          </p:cNvSpPr>
          <p:nvPr>
            <p:ph type="body" sz="quarter" idx="12"/>
          </p:nvPr>
        </p:nvSpPr>
        <p:spPr>
          <a:xfrm>
            <a:off x="548767" y="737848"/>
            <a:ext cx="5366780" cy="475557"/>
          </a:xfrm>
        </p:spPr>
        <p:txBody>
          <a:bodyPr/>
          <a:lstStyle/>
          <a:p>
            <a:r>
              <a:rPr kumimoji="1" lang="ja-JP" altLang="en-US" sz="1800" dirty="0"/>
              <a:t>一般的な</a:t>
            </a:r>
            <a:r>
              <a:rPr kumimoji="1" lang="en-US" altLang="ja-JP" sz="1800" dirty="0"/>
              <a:t>HRTF</a:t>
            </a:r>
            <a:r>
              <a:rPr kumimoji="1" lang="ja-JP" altLang="en-US" sz="1800" dirty="0"/>
              <a:t>の取得</a:t>
            </a:r>
            <a:endParaRPr kumimoji="1" lang="ja-JP" altLang="en-US" sz="1200" dirty="0"/>
          </a:p>
        </p:txBody>
      </p:sp>
      <p:sp>
        <p:nvSpPr>
          <p:cNvPr id="11" name="テキスト プレースホルダー 4">
            <a:extLst>
              <a:ext uri="{FF2B5EF4-FFF2-40B4-BE49-F238E27FC236}">
                <a16:creationId xmlns:a16="http://schemas.microsoft.com/office/drawing/2014/main" id="{37578F38-7D54-AD0B-0948-47B0A8A22422}"/>
              </a:ext>
            </a:extLst>
          </p:cNvPr>
          <p:cNvSpPr txBox="1">
            <a:spLocks/>
          </p:cNvSpPr>
          <p:nvPr/>
        </p:nvSpPr>
        <p:spPr>
          <a:xfrm>
            <a:off x="563947" y="3801396"/>
            <a:ext cx="7952722" cy="2542254"/>
          </a:xfrm>
          <a:prstGeom prst="rect">
            <a:avLst/>
          </a:prstGeom>
          <a:solidFill>
            <a:schemeClr val="bg1">
              <a:lumMod val="95000"/>
            </a:schemeClr>
          </a:solidFill>
        </p:spPr>
        <p:txBody>
          <a:bodyPr vert="horz" lIns="91440" tIns="45720" rIns="91440" bIns="45720" rtlCol="0">
            <a:normAutofit/>
          </a:bodyPr>
          <a:lstStyle>
            <a:lvl1pPr marL="0" indent="0" algn="l" defTabSz="914400" rtl="0" eaLnBrk="1" latinLnBrk="0" hangingPunct="1">
              <a:lnSpc>
                <a:spcPct val="150000"/>
              </a:lnSpc>
              <a:spcBef>
                <a:spcPts val="750"/>
              </a:spcBef>
              <a:buFont typeface="Arial" panose="020B0604020202020204" pitchFamily="34" charset="0"/>
              <a:buNone/>
              <a:defRPr kumimoji="1" sz="1200" b="1"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600" dirty="0"/>
              <a:t>✓ </a:t>
            </a:r>
            <a:r>
              <a:rPr lang="ja-JP" altLang="en-US" sz="1600" dirty="0">
                <a:solidFill>
                  <a:schemeClr val="accent2"/>
                </a:solidFill>
              </a:rPr>
              <a:t>聴取者の人体特徴による音波の反射を考慮し、解析・数値的に</a:t>
            </a:r>
            <a:r>
              <a:rPr lang="en-US" altLang="ja-JP" sz="1600" dirty="0">
                <a:solidFill>
                  <a:schemeClr val="accent2"/>
                </a:solidFill>
              </a:rPr>
              <a:t>HRTF</a:t>
            </a:r>
            <a:r>
              <a:rPr lang="ja-JP" altLang="en-US" sz="1600" dirty="0">
                <a:solidFill>
                  <a:schemeClr val="accent2"/>
                </a:solidFill>
              </a:rPr>
              <a:t>を取得</a:t>
            </a:r>
            <a:r>
              <a:rPr lang="en-US" altLang="ja-JP" sz="1600" baseline="30000" dirty="0">
                <a:solidFill>
                  <a:schemeClr val="accent2"/>
                </a:solidFill>
              </a:rPr>
              <a:t>[20][21]</a:t>
            </a:r>
            <a:br>
              <a:rPr lang="en-US" altLang="ja-JP" sz="1600" dirty="0">
                <a:solidFill>
                  <a:schemeClr val="accent2"/>
                </a:solidFill>
              </a:rPr>
            </a:br>
            <a:r>
              <a:rPr lang="en-US" altLang="ja-JP" sz="1600" dirty="0"/>
              <a:t>   </a:t>
            </a:r>
            <a:r>
              <a:rPr lang="ja-JP" altLang="en-US" sz="1600" dirty="0"/>
              <a:t>→ 頭部</a:t>
            </a:r>
            <a:r>
              <a:rPr lang="en-US" altLang="ja-JP" sz="1600" dirty="0"/>
              <a:t>, </a:t>
            </a:r>
            <a:r>
              <a:rPr lang="ja-JP" altLang="en-US" sz="1600" dirty="0"/>
              <a:t>胸骨の</a:t>
            </a:r>
            <a:r>
              <a:rPr lang="en-US" altLang="ja-JP" sz="1600" dirty="0">
                <a:solidFill>
                  <a:srgbClr val="52A3BA"/>
                </a:solidFill>
              </a:rPr>
              <a:t>3D</a:t>
            </a:r>
            <a:r>
              <a:rPr lang="ja-JP" altLang="en-US" sz="1600" dirty="0">
                <a:solidFill>
                  <a:srgbClr val="52A3BA"/>
                </a:solidFill>
              </a:rPr>
              <a:t>モデル</a:t>
            </a:r>
            <a:r>
              <a:rPr lang="ja-JP" altLang="en-US" sz="1600" dirty="0"/>
              <a:t>をレーザーカメラで撮影し</a:t>
            </a:r>
            <a:r>
              <a:rPr lang="en-US" altLang="ja-JP" sz="1600" dirty="0"/>
              <a:t>, </a:t>
            </a:r>
            <a:r>
              <a:rPr lang="ja-JP" altLang="en-US" sz="1600" dirty="0">
                <a:solidFill>
                  <a:srgbClr val="52A3BA"/>
                </a:solidFill>
              </a:rPr>
              <a:t>有限要素法で予測</a:t>
            </a:r>
            <a:endParaRPr lang="en-US" altLang="ja-JP" sz="1600" dirty="0">
              <a:solidFill>
                <a:srgbClr val="52A3BA"/>
              </a:solidFill>
            </a:endParaRPr>
          </a:p>
          <a:p>
            <a:r>
              <a:rPr lang="en-US" altLang="ja-JP" sz="1600" dirty="0"/>
              <a:t> </a:t>
            </a:r>
            <a:r>
              <a:rPr lang="ja-JP" altLang="en-US" sz="1600" dirty="0"/>
              <a:t>✓ </a:t>
            </a:r>
            <a:r>
              <a:rPr lang="ja-JP" altLang="en-US" sz="1600" dirty="0">
                <a:solidFill>
                  <a:schemeClr val="accent2"/>
                </a:solidFill>
              </a:rPr>
              <a:t>パラメトリックアプローチによる</a:t>
            </a:r>
            <a:r>
              <a:rPr lang="en-US" altLang="ja-JP" sz="1600" dirty="0">
                <a:solidFill>
                  <a:schemeClr val="accent2"/>
                </a:solidFill>
              </a:rPr>
              <a:t>HRTF</a:t>
            </a:r>
            <a:r>
              <a:rPr lang="ja-JP" altLang="en-US" sz="1600" dirty="0">
                <a:solidFill>
                  <a:schemeClr val="accent2"/>
                </a:solidFill>
              </a:rPr>
              <a:t>の取得</a:t>
            </a:r>
            <a:br>
              <a:rPr lang="en-US" altLang="ja-JP" sz="1600" dirty="0"/>
            </a:br>
            <a:r>
              <a:rPr lang="ja-JP" altLang="en-US" sz="1600" dirty="0"/>
              <a:t>   → </a:t>
            </a:r>
            <a:r>
              <a:rPr lang="ja-JP" altLang="en-US" sz="1600" dirty="0">
                <a:solidFill>
                  <a:srgbClr val="52A3BA"/>
                </a:solidFill>
              </a:rPr>
              <a:t>多くの被験者</a:t>
            </a:r>
            <a:r>
              <a:rPr lang="ja-JP" altLang="en-US" sz="1600" dirty="0"/>
              <a:t>から測定された大規模な</a:t>
            </a:r>
            <a:r>
              <a:rPr lang="en-US" altLang="ja-JP" sz="1600" dirty="0"/>
              <a:t>HRTF</a:t>
            </a:r>
            <a:r>
              <a:rPr lang="ja-JP" altLang="en-US" sz="1600" dirty="0"/>
              <a:t>データセットを用意</a:t>
            </a:r>
            <a:br>
              <a:rPr lang="en-US" altLang="ja-JP" sz="1600" dirty="0"/>
            </a:br>
            <a:r>
              <a:rPr lang="ja-JP" altLang="en-US" sz="1600" dirty="0"/>
              <a:t>   　・対象者の身体的特徴から最もマッチするデータセットを取得（</a:t>
            </a:r>
            <a:r>
              <a:rPr lang="ja-JP" altLang="en-US" sz="1600" dirty="0">
                <a:solidFill>
                  <a:srgbClr val="52A3BA"/>
                </a:solidFill>
              </a:rPr>
              <a:t>身体測定</a:t>
            </a:r>
            <a:r>
              <a:rPr lang="ja-JP" altLang="en-US" sz="1600" dirty="0"/>
              <a:t>）</a:t>
            </a:r>
            <a:br>
              <a:rPr lang="en-US" altLang="ja-JP" sz="1600" dirty="0"/>
            </a:br>
            <a:r>
              <a:rPr lang="ja-JP" altLang="en-US" sz="1600" dirty="0"/>
              <a:t>   　・ ユーザーが好みの</a:t>
            </a:r>
            <a:r>
              <a:rPr lang="en-US" altLang="ja-JP" sz="1600" dirty="0"/>
              <a:t>HRTF</a:t>
            </a:r>
            <a:r>
              <a:rPr lang="ja-JP" altLang="en-US" sz="1600" dirty="0"/>
              <a:t>をデータセットから選択する</a:t>
            </a:r>
            <a:r>
              <a:rPr lang="en-US" altLang="ja-JP" sz="1600" dirty="0"/>
              <a:t>. </a:t>
            </a:r>
            <a:r>
              <a:rPr lang="ja-JP" altLang="en-US" sz="1600" dirty="0"/>
              <a:t>（</a:t>
            </a:r>
            <a:r>
              <a:rPr lang="ja-JP" altLang="en-US" sz="1600" dirty="0">
                <a:solidFill>
                  <a:srgbClr val="52A3BA"/>
                </a:solidFill>
              </a:rPr>
              <a:t>知覚駆動型</a:t>
            </a:r>
            <a:r>
              <a:rPr lang="ja-JP" altLang="en-US" sz="1600" dirty="0"/>
              <a:t>）</a:t>
            </a:r>
            <a:endParaRPr lang="en-US" altLang="ja-JP" sz="1600" dirty="0"/>
          </a:p>
        </p:txBody>
      </p:sp>
      <p:sp>
        <p:nvSpPr>
          <p:cNvPr id="12" name="テキスト プレースホルダー 3">
            <a:extLst>
              <a:ext uri="{FF2B5EF4-FFF2-40B4-BE49-F238E27FC236}">
                <a16:creationId xmlns:a16="http://schemas.microsoft.com/office/drawing/2014/main" id="{251B3BAF-2C6D-BFE1-9E91-CA5D024BC2BD}"/>
              </a:ext>
            </a:extLst>
          </p:cNvPr>
          <p:cNvSpPr txBox="1">
            <a:spLocks/>
          </p:cNvSpPr>
          <p:nvPr/>
        </p:nvSpPr>
        <p:spPr>
          <a:xfrm>
            <a:off x="563946" y="3325840"/>
            <a:ext cx="7952723" cy="475557"/>
          </a:xfrm>
          <a:prstGeom prst="rect">
            <a:avLst/>
          </a:prstGeom>
          <a:solidFill>
            <a:schemeClr val="bg2">
              <a:lumMod val="50000"/>
            </a:schemeClr>
          </a:solidFill>
          <a:ln>
            <a:no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kumimoji="1" sz="1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解析的・数値的手法による</a:t>
            </a:r>
            <a:r>
              <a:rPr lang="en-US" altLang="ja-JP" sz="1800" dirty="0"/>
              <a:t>HRTF</a:t>
            </a:r>
            <a:r>
              <a:rPr lang="ja-JP" altLang="en-US" sz="1800" dirty="0"/>
              <a:t>の取得</a:t>
            </a:r>
            <a:endParaRPr lang="ja-JP" altLang="en-US" sz="1200" dirty="0"/>
          </a:p>
        </p:txBody>
      </p:sp>
      <p:pic>
        <p:nvPicPr>
          <p:cNvPr id="5" name="図 4">
            <a:extLst>
              <a:ext uri="{FF2B5EF4-FFF2-40B4-BE49-F238E27FC236}">
                <a16:creationId xmlns:a16="http://schemas.microsoft.com/office/drawing/2014/main" id="{0660978D-2E25-C81B-3376-FE7A5DF04D11}"/>
              </a:ext>
            </a:extLst>
          </p:cNvPr>
          <p:cNvPicPr>
            <a:picLocks noChangeAspect="1"/>
          </p:cNvPicPr>
          <p:nvPr/>
        </p:nvPicPr>
        <p:blipFill rotWithShape="1">
          <a:blip r:embed="rId2"/>
          <a:srcRect b="3848"/>
          <a:stretch/>
        </p:blipFill>
        <p:spPr>
          <a:xfrm>
            <a:off x="6235340" y="566127"/>
            <a:ext cx="2022088" cy="2350067"/>
          </a:xfrm>
          <a:prstGeom prst="rect">
            <a:avLst/>
          </a:prstGeom>
        </p:spPr>
      </p:pic>
      <p:sp>
        <p:nvSpPr>
          <p:cNvPr id="13" name="正方形/長方形 12">
            <a:extLst>
              <a:ext uri="{FF2B5EF4-FFF2-40B4-BE49-F238E27FC236}">
                <a16:creationId xmlns:a16="http://schemas.microsoft.com/office/drawing/2014/main" id="{92BBA378-5CD2-63FF-FC02-323619514E80}"/>
              </a:ext>
            </a:extLst>
          </p:cNvPr>
          <p:cNvSpPr/>
          <p:nvPr/>
        </p:nvSpPr>
        <p:spPr>
          <a:xfrm>
            <a:off x="7174725" y="2894418"/>
            <a:ext cx="1836980" cy="261610"/>
          </a:xfrm>
          <a:prstGeom prst="rect">
            <a:avLst/>
          </a:prstGeom>
        </p:spPr>
        <p:txBody>
          <a:bodyPr wrap="square">
            <a:spAutoFit/>
          </a:bodyPr>
          <a:lstStyle/>
          <a:p>
            <a:r>
              <a:rPr lang="en-US" altLang="ja-JP" sz="1100" b="1" dirty="0"/>
              <a:t>(</a:t>
            </a:r>
            <a:r>
              <a:rPr lang="en-US" altLang="ja-JP" sz="1100" b="1" dirty="0" err="1"/>
              <a:t>Jianjun</a:t>
            </a:r>
            <a:r>
              <a:rPr lang="en-US" altLang="ja-JP" sz="1100" b="1" dirty="0"/>
              <a:t> et al., 2018)</a:t>
            </a:r>
            <a:endParaRPr lang="en-US" altLang="ja-JP" sz="1100" b="1" baseline="30000" dirty="0"/>
          </a:p>
        </p:txBody>
      </p:sp>
    </p:spTree>
    <p:extLst>
      <p:ext uri="{BB962C8B-B14F-4D97-AF65-F5344CB8AC3E}">
        <p14:creationId xmlns:p14="http://schemas.microsoft.com/office/powerpoint/2010/main" val="3463485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2800" dirty="0" err="1"/>
              <a:t>HeMTF</a:t>
            </a:r>
            <a:endParaRPr kumimoji="1" lang="ja-JP" altLang="en-US" sz="2800" dirty="0"/>
          </a:p>
        </p:txBody>
      </p:sp>
      <p:sp>
        <p:nvSpPr>
          <p:cNvPr id="3" name="スライド番号プレースホルダー 2"/>
          <p:cNvSpPr>
            <a:spLocks noGrp="1"/>
          </p:cNvSpPr>
          <p:nvPr>
            <p:ph type="sldNum" sz="quarter" idx="10"/>
          </p:nvPr>
        </p:nvSpPr>
        <p:spPr/>
        <p:txBody>
          <a:bodyPr/>
          <a:lstStyle/>
          <a:p>
            <a:fld id="{02535A3B-5607-4929-90A6-FFC562A83C6B}" type="slidenum">
              <a:rPr lang="ja-JP" altLang="en-US" smtClean="0"/>
              <a:pPr/>
              <a:t>7</a:t>
            </a:fld>
            <a:endParaRPr lang="ja-JP" altLang="en-US" dirty="0"/>
          </a:p>
        </p:txBody>
      </p:sp>
      <mc:AlternateContent xmlns:mc="http://schemas.openxmlformats.org/markup-compatibility/2006">
        <mc:Choice xmlns:a14="http://schemas.microsoft.com/office/drawing/2010/main" Requires="a14">
          <p:sp>
            <p:nvSpPr>
              <p:cNvPr id="6" name="正方形/長方形 5"/>
              <p:cNvSpPr/>
              <p:nvPr/>
            </p:nvSpPr>
            <p:spPr>
              <a:xfrm>
                <a:off x="2310797" y="2652161"/>
                <a:ext cx="4956998" cy="7821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ja-JP" altLang="en-US" sz="2000" i="1">
                              <a:latin typeface="Cambria Math" panose="02040503050406030204" pitchFamily="18" charset="0"/>
                            </a:rPr>
                          </m:ctrlPr>
                        </m:funcPr>
                        <m:fName>
                          <m:sSub>
                            <m:sSubPr>
                              <m:ctrlPr>
                                <a:rPr lang="ja-JP" altLang="en-US" sz="2000" i="1">
                                  <a:latin typeface="Cambria Math" panose="02040503050406030204" pitchFamily="18" charset="0"/>
                                </a:rPr>
                              </m:ctrlPr>
                            </m:sSubPr>
                            <m:e>
                              <m:r>
                                <m:rPr>
                                  <m:sty m:val="p"/>
                                </m:rPr>
                                <a:rPr lang="ja-JP" altLang="en-US" sz="2000">
                                  <a:latin typeface="Cambria Math" panose="02040503050406030204" pitchFamily="18" charset="0"/>
                                </a:rPr>
                                <m:t>H</m:t>
                              </m:r>
                              <m:r>
                                <m:rPr>
                                  <m:sty m:val="p"/>
                                </m:rPr>
                                <a:rPr lang="ja-JP" altLang="en-US" sz="2000" i="0">
                                  <a:latin typeface="Cambria Math" panose="02040503050406030204" pitchFamily="18" charset="0"/>
                                </a:rPr>
                                <m:t>eMTF</m:t>
                              </m:r>
                            </m:e>
                            <m:sub>
                              <m:r>
                                <a:rPr lang="ja-JP" altLang="en-US" sz="2000" i="1">
                                  <a:latin typeface="Cambria Math" panose="02040503050406030204" pitchFamily="18" charset="0"/>
                                </a:rPr>
                                <m:t>𝑖</m:t>
                              </m:r>
                              <m:r>
                                <a:rPr lang="ja-JP" altLang="en-US" sz="2000" i="0">
                                  <a:latin typeface="Cambria Math" panose="02040503050406030204" pitchFamily="18" charset="0"/>
                                </a:rPr>
                                <m:t>,</m:t>
                              </m:r>
                              <m:r>
                                <a:rPr lang="ja-JP" altLang="en-US" sz="2000" i="1">
                                  <a:latin typeface="Cambria Math" panose="02040503050406030204" pitchFamily="18" charset="0"/>
                                </a:rPr>
                                <m:t>𝑚</m:t>
                              </m:r>
                            </m:sub>
                          </m:sSub>
                        </m:fName>
                        <m:e>
                          <m:r>
                            <a:rPr lang="ja-JP" altLang="en-US" sz="2000" i="0">
                              <a:latin typeface="Cambria Math" panose="02040503050406030204" pitchFamily="18" charset="0"/>
                            </a:rPr>
                            <m:t>(</m:t>
                          </m:r>
                        </m:e>
                      </m:func>
                      <m:r>
                        <a:rPr lang="ja-JP" altLang="en-US" sz="2000" i="1">
                          <a:latin typeface="Cambria Math" panose="02040503050406030204" pitchFamily="18" charset="0"/>
                        </a:rPr>
                        <m:t>𝑎</m:t>
                      </m:r>
                      <m:r>
                        <a:rPr lang="ja-JP" altLang="en-US" sz="2000" i="0">
                          <a:latin typeface="Cambria Math" panose="02040503050406030204" pitchFamily="18" charset="0"/>
                        </a:rPr>
                        <m:t>,</m:t>
                      </m:r>
                      <m:r>
                        <a:rPr lang="ja-JP" altLang="en-US" sz="2000" i="1">
                          <a:latin typeface="Cambria Math" panose="02040503050406030204" pitchFamily="18" charset="0"/>
                        </a:rPr>
                        <m:t>𝜃</m:t>
                      </m:r>
                      <m:r>
                        <a:rPr lang="ja-JP" altLang="en-US" sz="2000" i="0">
                          <a:latin typeface="Cambria Math" panose="02040503050406030204" pitchFamily="18" charset="0"/>
                        </a:rPr>
                        <m:t>,</m:t>
                      </m:r>
                      <m:r>
                        <a:rPr lang="ja-JP" altLang="en-US" sz="2000" i="1">
                          <a:latin typeface="Cambria Math" panose="02040503050406030204" pitchFamily="18" charset="0"/>
                        </a:rPr>
                        <m:t>𝜙</m:t>
                      </m:r>
                      <m:r>
                        <a:rPr lang="ja-JP" altLang="en-US" sz="2000" i="0">
                          <a:latin typeface="Cambria Math" panose="02040503050406030204" pitchFamily="18" charset="0"/>
                        </a:rPr>
                        <m:t>,</m:t>
                      </m:r>
                      <m:r>
                        <a:rPr lang="ja-JP" altLang="en-US" sz="2000" i="1">
                          <a:latin typeface="Cambria Math" panose="02040503050406030204" pitchFamily="18" charset="0"/>
                        </a:rPr>
                        <m:t>𝑟</m:t>
                      </m:r>
                      <m:r>
                        <a:rPr lang="ja-JP" altLang="en-US" sz="2000" i="0">
                          <a:latin typeface="Cambria Math" panose="02040503050406030204" pitchFamily="18" charset="0"/>
                        </a:rPr>
                        <m:t>,</m:t>
                      </m:r>
                      <m:r>
                        <a:rPr lang="ja-JP" altLang="en-US" sz="2000" i="1">
                          <a:latin typeface="Cambria Math" panose="02040503050406030204" pitchFamily="18" charset="0"/>
                        </a:rPr>
                        <m:t>𝑓</m:t>
                      </m:r>
                      <m:r>
                        <a:rPr lang="ja-JP" altLang="en-US" sz="2000" i="0">
                          <a:latin typeface="Cambria Math" panose="02040503050406030204" pitchFamily="18" charset="0"/>
                        </a:rPr>
                        <m:t>)=</m:t>
                      </m:r>
                      <m:f>
                        <m:fPr>
                          <m:ctrlPr>
                            <a:rPr lang="ja-JP" altLang="en-US" sz="2000" i="1">
                              <a:latin typeface="Cambria Math" panose="02040503050406030204" pitchFamily="18" charset="0"/>
                            </a:rPr>
                          </m:ctrlPr>
                        </m:fPr>
                        <m:num>
                          <m:d>
                            <m:dPr>
                              <m:begChr m:val=""/>
                              <m:ctrlPr>
                                <a:rPr lang="ja-JP" altLang="en-US" sz="2000" i="1">
                                  <a:latin typeface="Cambria Math" panose="02040503050406030204" pitchFamily="18" charset="0"/>
                                </a:rPr>
                              </m:ctrlPr>
                            </m:dPr>
                            <m:e>
                              <m:sSub>
                                <m:sSubPr>
                                  <m:ctrlPr>
                                    <a:rPr lang="ja-JP" altLang="en-US" sz="2000" i="1">
                                      <a:latin typeface="Cambria Math" panose="02040503050406030204" pitchFamily="18" charset="0"/>
                                    </a:rPr>
                                  </m:ctrlPr>
                                </m:sSubPr>
                                <m:e>
                                  <m:acc>
                                    <m:accPr>
                                      <m:chr m:val="̃"/>
                                      <m:ctrlPr>
                                        <a:rPr lang="ja-JP" altLang="en-US" sz="2000" i="1">
                                          <a:latin typeface="Cambria Math" panose="02040503050406030204" pitchFamily="18" charset="0"/>
                                        </a:rPr>
                                      </m:ctrlPr>
                                    </m:accPr>
                                    <m:e>
                                      <m:r>
                                        <a:rPr lang="ja-JP" altLang="en-US" sz="2000" i="1">
                                          <a:latin typeface="Cambria Math" panose="02040503050406030204" pitchFamily="18" charset="0"/>
                                        </a:rPr>
                                        <m:t>𝑃</m:t>
                                      </m:r>
                                    </m:e>
                                  </m:acc>
                                </m:e>
                                <m:sub>
                                  <m:r>
                                    <a:rPr lang="ja-JP" altLang="en-US" sz="2000" i="1">
                                      <a:latin typeface="Cambria Math" panose="02040503050406030204" pitchFamily="18" charset="0"/>
                                    </a:rPr>
                                    <m:t>𝑖</m:t>
                                  </m:r>
                                  <m:r>
                                    <a:rPr lang="ja-JP" altLang="en-US" sz="2000" i="0">
                                      <a:latin typeface="Cambria Math" panose="02040503050406030204" pitchFamily="18" charset="0"/>
                                    </a:rPr>
                                    <m:t>,</m:t>
                                  </m:r>
                                  <m:r>
                                    <a:rPr lang="ja-JP" altLang="en-US" sz="2000" i="1">
                                      <a:latin typeface="Cambria Math" panose="02040503050406030204" pitchFamily="18" charset="0"/>
                                    </a:rPr>
                                    <m:t>𝑚</m:t>
                                  </m:r>
                                </m:sub>
                              </m:sSub>
                              <m:r>
                                <a:rPr lang="ja-JP" altLang="en-US" sz="2000" i="0">
                                  <a:latin typeface="Cambria Math" panose="02040503050406030204" pitchFamily="18" charset="0"/>
                                </a:rPr>
                                <m:t>(</m:t>
                              </m:r>
                              <m:r>
                                <a:rPr lang="ja-JP" altLang="en-US" sz="2000" i="1">
                                  <a:latin typeface="Cambria Math" panose="02040503050406030204" pitchFamily="18" charset="0"/>
                                </a:rPr>
                                <m:t>𝑎</m:t>
                              </m:r>
                              <m:r>
                                <a:rPr lang="ja-JP" altLang="en-US" sz="2000" i="0">
                                  <a:latin typeface="Cambria Math" panose="02040503050406030204" pitchFamily="18" charset="0"/>
                                </a:rPr>
                                <m:t>,</m:t>
                              </m:r>
                              <m:r>
                                <a:rPr lang="ja-JP" altLang="en-US" sz="2000" i="1">
                                  <a:latin typeface="Cambria Math" panose="02040503050406030204" pitchFamily="18" charset="0"/>
                                </a:rPr>
                                <m:t>𝜃</m:t>
                              </m:r>
                              <m:r>
                                <a:rPr lang="ja-JP" altLang="en-US" sz="2000" i="0">
                                  <a:latin typeface="Cambria Math" panose="02040503050406030204" pitchFamily="18" charset="0"/>
                                </a:rPr>
                                <m:t>,</m:t>
                              </m:r>
                              <m:r>
                                <a:rPr lang="ja-JP" altLang="en-US" sz="2000" i="1">
                                  <a:latin typeface="Cambria Math" panose="02040503050406030204" pitchFamily="18" charset="0"/>
                                </a:rPr>
                                <m:t>𝜙</m:t>
                              </m:r>
                              <m:r>
                                <a:rPr lang="ja-JP" altLang="en-US" sz="2000" i="0">
                                  <a:latin typeface="Cambria Math" panose="02040503050406030204" pitchFamily="18" charset="0"/>
                                </a:rPr>
                                <m:t>,</m:t>
                              </m:r>
                              <m:r>
                                <a:rPr lang="ja-JP" altLang="en-US" sz="2000" i="1">
                                  <a:latin typeface="Cambria Math" panose="02040503050406030204" pitchFamily="18" charset="0"/>
                                </a:rPr>
                                <m:t>𝑟</m:t>
                              </m:r>
                              <m:r>
                                <a:rPr lang="ja-JP" altLang="en-US" sz="2000" i="0">
                                  <a:latin typeface="Cambria Math" panose="02040503050406030204" pitchFamily="18" charset="0"/>
                                </a:rPr>
                                <m:t>,</m:t>
                              </m:r>
                              <m:r>
                                <a:rPr lang="ja-JP" altLang="en-US" sz="2000" i="1">
                                  <a:latin typeface="Cambria Math" panose="02040503050406030204" pitchFamily="18" charset="0"/>
                                </a:rPr>
                                <m:t>𝑓</m:t>
                              </m:r>
                            </m:e>
                          </m:d>
                        </m:num>
                        <m:den>
                          <m:d>
                            <m:dPr>
                              <m:begChr m:val=""/>
                              <m:ctrlPr>
                                <a:rPr lang="ja-JP" altLang="en-US" sz="2000" i="1">
                                  <a:latin typeface="Cambria Math" panose="02040503050406030204" pitchFamily="18" charset="0"/>
                                </a:rPr>
                              </m:ctrlPr>
                            </m:dPr>
                            <m:e>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𝑃</m:t>
                                  </m:r>
                                </m:e>
                                <m:sub>
                                  <m:r>
                                    <a:rPr lang="ja-JP" altLang="en-US" sz="2000" i="0">
                                      <a:latin typeface="Cambria Math" panose="02040503050406030204" pitchFamily="18" charset="0"/>
                                    </a:rPr>
                                    <m:t>0</m:t>
                                  </m:r>
                                </m:sub>
                              </m:sSub>
                              <m:r>
                                <a:rPr lang="ja-JP" altLang="en-US" sz="2000" i="0">
                                  <a:latin typeface="Cambria Math" panose="02040503050406030204" pitchFamily="18" charset="0"/>
                                </a:rPr>
                                <m:t>(</m:t>
                              </m:r>
                              <m:r>
                                <a:rPr lang="ja-JP" altLang="en-US" sz="2000" i="1">
                                  <a:latin typeface="Cambria Math" panose="02040503050406030204" pitchFamily="18" charset="0"/>
                                </a:rPr>
                                <m:t>𝑟</m:t>
                              </m:r>
                              <m:r>
                                <a:rPr lang="ja-JP" altLang="en-US" sz="2000" i="0">
                                  <a:latin typeface="Cambria Math" panose="02040503050406030204" pitchFamily="18" charset="0"/>
                                </a:rPr>
                                <m:t>,</m:t>
                              </m:r>
                              <m:r>
                                <a:rPr lang="ja-JP" altLang="en-US" sz="2000" i="1">
                                  <a:latin typeface="Cambria Math" panose="02040503050406030204" pitchFamily="18" charset="0"/>
                                </a:rPr>
                                <m:t>𝑓</m:t>
                              </m:r>
                            </m:e>
                          </m:d>
                        </m:den>
                      </m:f>
                      <m:r>
                        <a:rPr lang="ja-JP" altLang="en-US" sz="2000" i="0">
                          <a:latin typeface="Cambria Math" panose="02040503050406030204" pitchFamily="18" charset="0"/>
                        </a:rPr>
                        <m:t>,</m:t>
                      </m:r>
                    </m:oMath>
                  </m:oMathPara>
                </a14:m>
                <a:endParaRPr lang="ja-JP" altLang="en-US" dirty="0"/>
              </a:p>
            </p:txBody>
          </p:sp>
        </mc:Choice>
        <mc:Fallback>
          <p:sp>
            <p:nvSpPr>
              <p:cNvPr id="6" name="正方形/長方形 5"/>
              <p:cNvSpPr>
                <a:spLocks noRot="1" noChangeAspect="1" noMove="1" noResize="1" noEditPoints="1" noAdjustHandles="1" noChangeArrowheads="1" noChangeShapeType="1" noTextEdit="1"/>
              </p:cNvSpPr>
              <p:nvPr/>
            </p:nvSpPr>
            <p:spPr>
              <a:xfrm>
                <a:off x="2310797" y="2652161"/>
                <a:ext cx="4956998" cy="782137"/>
              </a:xfrm>
              <a:prstGeom prst="rect">
                <a:avLst/>
              </a:prstGeom>
              <a:blipFill>
                <a:blip r:embed="rId2"/>
                <a:stretch>
                  <a:fillRect/>
                </a:stretch>
              </a:blipFill>
            </p:spPr>
            <p:txBody>
              <a:bodyPr/>
              <a:lstStyle/>
              <a:p>
                <a:r>
                  <a:rPr lang="ja-JP" altLang="en-US">
                    <a:noFill/>
                  </a:rPr>
                  <a:t> </a:t>
                </a:r>
              </a:p>
            </p:txBody>
          </p:sp>
        </mc:Fallback>
      </mc:AlternateContent>
      <p:sp>
        <p:nvSpPr>
          <p:cNvPr id="7" name="テキスト プレースホルダー 4">
            <a:extLst>
              <a:ext uri="{FF2B5EF4-FFF2-40B4-BE49-F238E27FC236}">
                <a16:creationId xmlns:a16="http://schemas.microsoft.com/office/drawing/2014/main" id="{F8A88F9E-B0E8-3AFE-0D3C-327FDD9638C4}"/>
              </a:ext>
            </a:extLst>
          </p:cNvPr>
          <p:cNvSpPr txBox="1">
            <a:spLocks/>
          </p:cNvSpPr>
          <p:nvPr/>
        </p:nvSpPr>
        <p:spPr>
          <a:xfrm>
            <a:off x="622016" y="1210718"/>
            <a:ext cx="7649418" cy="942022"/>
          </a:xfrm>
          <a:prstGeom prst="rect">
            <a:avLst/>
          </a:prstGeom>
          <a:solidFill>
            <a:schemeClr val="bg1">
              <a:lumMod val="95000"/>
            </a:schemeClr>
          </a:solidFill>
        </p:spPr>
        <p:txBody>
          <a:bodyPr vert="horz" lIns="91440" tIns="45720" rIns="91440" bIns="45720" rtlCol="0">
            <a:normAutofit/>
          </a:bodyPr>
          <a:lstStyle>
            <a:lvl1pPr marL="0" indent="0" algn="l" defTabSz="914400" rtl="0" eaLnBrk="1" latinLnBrk="0" hangingPunct="1">
              <a:lnSpc>
                <a:spcPct val="150000"/>
              </a:lnSpc>
              <a:spcBef>
                <a:spcPts val="750"/>
              </a:spcBef>
              <a:buFont typeface="Arial" panose="020B0604020202020204" pitchFamily="34" charset="0"/>
              <a:buNone/>
              <a:defRPr kumimoji="1" sz="1200" b="1"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600" dirty="0">
                <a:solidFill>
                  <a:schemeClr val="accent2"/>
                </a:solidFill>
              </a:rPr>
              <a:t>音源から、聴取者に設置されたマイクロホンまでの伝達関数</a:t>
            </a:r>
            <a:r>
              <a:rPr lang="ja-JP" altLang="en-US" sz="1600" dirty="0"/>
              <a:t>を表す。</a:t>
            </a:r>
            <a:br>
              <a:rPr lang="en-US" altLang="ja-JP" sz="1600" dirty="0"/>
            </a:br>
            <a:r>
              <a:rPr lang="ja-JP" altLang="en-US" sz="1600" dirty="0"/>
              <a:t>→ 聴取体の外側のマイクロホン</a:t>
            </a:r>
            <a:r>
              <a:rPr lang="en-US" altLang="ja-JP" sz="1600" dirty="0"/>
              <a:t>, </a:t>
            </a:r>
            <a:r>
              <a:rPr lang="ja-JP" altLang="en-US" sz="1600" dirty="0"/>
              <a:t>聴取者と外耳道の間のマイクロホンどちらも該当</a:t>
            </a:r>
            <a:endParaRPr lang="en-US" altLang="ja-JP" sz="1600" dirty="0"/>
          </a:p>
        </p:txBody>
      </p:sp>
      <p:grpSp>
        <p:nvGrpSpPr>
          <p:cNvPr id="8" name="グループ化 7">
            <a:extLst>
              <a:ext uri="{FF2B5EF4-FFF2-40B4-BE49-F238E27FC236}">
                <a16:creationId xmlns:a16="http://schemas.microsoft.com/office/drawing/2014/main" id="{29D382B9-6606-5723-5DEB-0DFEBD13324C}"/>
              </a:ext>
            </a:extLst>
          </p:cNvPr>
          <p:cNvGrpSpPr/>
          <p:nvPr/>
        </p:nvGrpSpPr>
        <p:grpSpPr>
          <a:xfrm>
            <a:off x="2512820" y="3689144"/>
            <a:ext cx="4323820" cy="725968"/>
            <a:chOff x="2432048" y="3471439"/>
            <a:chExt cx="4323820" cy="725968"/>
          </a:xfrm>
        </p:grpSpPr>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471B29E1-8EAD-B5E2-50E9-5F6F018DE5EA}"/>
                    </a:ext>
                  </a:extLst>
                </p:cNvPr>
                <p:cNvSpPr/>
                <p:nvPr/>
              </p:nvSpPr>
              <p:spPr>
                <a:xfrm>
                  <a:off x="2432048" y="3471439"/>
                  <a:ext cx="1447063" cy="362984"/>
                </a:xfrm>
                <a:prstGeom prst="rect">
                  <a:avLst/>
                </a:prstGeom>
              </p:spPr>
              <p:txBody>
                <a:bodyPr wrap="none">
                  <a:spAutoFit/>
                </a:bodyPr>
                <a:lstStyle/>
                <a:p>
                  <a14:m>
                    <m:oMath xmlns:m="http://schemas.openxmlformats.org/officeDocument/2006/math">
                      <m:r>
                        <a:rPr lang="ja-JP" altLang="en-US" i="1" smtClean="0">
                          <a:latin typeface="Cambria Math" panose="02040503050406030204" pitchFamily="18" charset="0"/>
                        </a:rPr>
                        <m:t>𝑎</m:t>
                      </m:r>
                      <m:r>
                        <a:rPr lang="en-US" altLang="ja-JP" b="0" i="1" smtClean="0">
                          <a:latin typeface="Cambria Math" panose="02040503050406030204" pitchFamily="18" charset="0"/>
                        </a:rPr>
                        <m:t> </m:t>
                      </m:r>
                    </m:oMath>
                  </a14:m>
                  <a:r>
                    <a:rPr lang="ja-JP" altLang="en-US" sz="1400" b="1" dirty="0"/>
                    <a:t>聴取者の体格</a:t>
                  </a:r>
                </a:p>
              </p:txBody>
            </p:sp>
          </mc:Choice>
          <mc:Fallback xmlns="">
            <p:sp>
              <p:nvSpPr>
                <p:cNvPr id="11" name="正方形/長方形 10"/>
                <p:cNvSpPr>
                  <a:spLocks noRot="1" noChangeAspect="1" noMove="1" noResize="1" noEditPoints="1" noAdjustHandles="1" noChangeArrowheads="1" noChangeShapeType="1" noTextEdit="1"/>
                </p:cNvSpPr>
                <p:nvPr/>
              </p:nvSpPr>
              <p:spPr>
                <a:xfrm>
                  <a:off x="2432048" y="3471439"/>
                  <a:ext cx="1447063" cy="362984"/>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F20F93E3-FBDB-84F0-6EC4-A714DCDE55E0}"/>
                    </a:ext>
                  </a:extLst>
                </p:cNvPr>
                <p:cNvSpPr/>
                <p:nvPr/>
              </p:nvSpPr>
              <p:spPr>
                <a:xfrm>
                  <a:off x="2432048" y="3791968"/>
                  <a:ext cx="911147" cy="362984"/>
                </a:xfrm>
                <a:prstGeom prst="rect">
                  <a:avLst/>
                </a:prstGeom>
              </p:spPr>
              <p:txBody>
                <a:bodyPr wrap="none">
                  <a:spAutoFit/>
                </a:bodyPr>
                <a:lstStyle/>
                <a:p>
                  <a14:m>
                    <m:oMath xmlns:m="http://schemas.openxmlformats.org/officeDocument/2006/math">
                      <m:r>
                        <a:rPr lang="ja-JP" altLang="en-US" i="1">
                          <a:latin typeface="Cambria Math" panose="02040503050406030204" pitchFamily="18" charset="0"/>
                        </a:rPr>
                        <m:t>𝜃</m:t>
                      </m:r>
                      <m:r>
                        <a:rPr lang="en-US" altLang="ja-JP" b="0" i="1" smtClean="0">
                          <a:latin typeface="Cambria Math" panose="02040503050406030204" pitchFamily="18" charset="0"/>
                        </a:rPr>
                        <m:t> </m:t>
                      </m:r>
                    </m:oMath>
                  </a14:m>
                  <a:r>
                    <a:rPr lang="ja-JP" altLang="en-US" sz="1400" b="1" dirty="0"/>
                    <a:t>方位角</a:t>
                  </a:r>
                </a:p>
              </p:txBody>
            </p:sp>
          </mc:Choice>
          <mc:Fallback xmlns="">
            <p:sp>
              <p:nvSpPr>
                <p:cNvPr id="12" name="正方形/長方形 11"/>
                <p:cNvSpPr>
                  <a:spLocks noRot="1" noChangeAspect="1" noMove="1" noResize="1" noEditPoints="1" noAdjustHandles="1" noChangeArrowheads="1" noChangeShapeType="1" noTextEdit="1"/>
                </p:cNvSpPr>
                <p:nvPr/>
              </p:nvSpPr>
              <p:spPr>
                <a:xfrm>
                  <a:off x="2432048" y="3791968"/>
                  <a:ext cx="911147" cy="362984"/>
                </a:xfrm>
                <a:prstGeom prst="rect">
                  <a:avLst/>
                </a:prstGeom>
                <a:blipFill>
                  <a:blip r:embed="rId4"/>
                  <a:stretch>
                    <a:fillRect r="-667" b="-169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572E80E1-7CDB-37B6-1CE4-15A7F7D47455}"/>
                    </a:ext>
                  </a:extLst>
                </p:cNvPr>
                <p:cNvSpPr/>
                <p:nvPr/>
              </p:nvSpPr>
              <p:spPr>
                <a:xfrm>
                  <a:off x="3976966" y="3471439"/>
                  <a:ext cx="757067" cy="362984"/>
                </a:xfrm>
                <a:prstGeom prst="rect">
                  <a:avLst/>
                </a:prstGeom>
              </p:spPr>
              <p:txBody>
                <a:bodyPr wrap="none">
                  <a:spAutoFit/>
                </a:bodyPr>
                <a:lstStyle/>
                <a:p>
                  <a14:m>
                    <m:oMath xmlns:m="http://schemas.openxmlformats.org/officeDocument/2006/math">
                      <m:r>
                        <a:rPr lang="ja-JP" altLang="en-US" i="1" smtClean="0">
                          <a:latin typeface="Cambria Math" panose="02040503050406030204" pitchFamily="18" charset="0"/>
                        </a:rPr>
                        <m:t>𝜙</m:t>
                      </m:r>
                      <m:r>
                        <a:rPr lang="en-US" altLang="ja-JP" b="1" i="0" smtClean="0">
                          <a:latin typeface="Cambria Math" panose="02040503050406030204" pitchFamily="18" charset="0"/>
                        </a:rPr>
                        <m:t> </m:t>
                      </m:r>
                    </m:oMath>
                  </a14:m>
                  <a:r>
                    <a:rPr lang="ja-JP" altLang="en-US" sz="1400" b="1" dirty="0"/>
                    <a:t>仰角</a:t>
                  </a:r>
                </a:p>
              </p:txBody>
            </p:sp>
          </mc:Choice>
          <mc:Fallback xmlns="">
            <p:sp>
              <p:nvSpPr>
                <p:cNvPr id="13" name="正方形/長方形 12"/>
                <p:cNvSpPr>
                  <a:spLocks noRot="1" noChangeAspect="1" noMove="1" noResize="1" noEditPoints="1" noAdjustHandles="1" noChangeArrowheads="1" noChangeShapeType="1" noTextEdit="1"/>
                </p:cNvSpPr>
                <p:nvPr/>
              </p:nvSpPr>
              <p:spPr>
                <a:xfrm>
                  <a:off x="3976966" y="3471439"/>
                  <a:ext cx="757067" cy="362984"/>
                </a:xfrm>
                <a:prstGeom prst="rect">
                  <a:avLst/>
                </a:prstGeom>
                <a:blipFill>
                  <a:blip r:embed="rId5"/>
                  <a:stretch>
                    <a:fillRect l="-2419" r="-1613"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6D8FC8AF-B425-794D-23FB-E9EC8599BA68}"/>
                    </a:ext>
                  </a:extLst>
                </p:cNvPr>
                <p:cNvSpPr/>
                <p:nvPr/>
              </p:nvSpPr>
              <p:spPr>
                <a:xfrm>
                  <a:off x="3976966" y="3834423"/>
                  <a:ext cx="1965859" cy="362984"/>
                </a:xfrm>
                <a:prstGeom prst="rect">
                  <a:avLst/>
                </a:prstGeom>
              </p:spPr>
              <p:txBody>
                <a:bodyPr wrap="none">
                  <a:spAutoFit/>
                </a:bodyPr>
                <a:lstStyle/>
                <a:p>
                  <a14:m>
                    <m:oMath xmlns:m="http://schemas.openxmlformats.org/officeDocument/2006/math">
                      <m:r>
                        <a:rPr lang="ja-JP" altLang="en-US" i="1" smtClean="0">
                          <a:latin typeface="Cambria Math" panose="02040503050406030204" pitchFamily="18" charset="0"/>
                        </a:rPr>
                        <m:t>𝑟</m:t>
                      </m:r>
                      <m:r>
                        <a:rPr lang="en-US" altLang="ja-JP" b="1" i="0" smtClean="0">
                          <a:latin typeface="Cambria Math" panose="02040503050406030204" pitchFamily="18" charset="0"/>
                        </a:rPr>
                        <m:t> </m:t>
                      </m:r>
                    </m:oMath>
                  </a14:m>
                  <a:r>
                    <a:rPr lang="ja-JP" altLang="en-US" sz="1400" b="1" dirty="0"/>
                    <a:t>聴取者と音源の距離</a:t>
                  </a:r>
                  <a:endParaRPr lang="en-US" altLang="ja-JP" sz="1400" b="1"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76966" y="3834423"/>
                  <a:ext cx="1965859" cy="362984"/>
                </a:xfrm>
                <a:prstGeom prst="rect">
                  <a:avLst/>
                </a:prstGeom>
                <a:blipFill>
                  <a:blip r:embed="rId6"/>
                  <a:stretch>
                    <a:fillRect b="-169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7127EAF3-0904-E6AF-4889-AFCE0D11E73C}"/>
                    </a:ext>
                  </a:extLst>
                </p:cNvPr>
                <p:cNvSpPr/>
                <p:nvPr/>
              </p:nvSpPr>
              <p:spPr>
                <a:xfrm>
                  <a:off x="5129782" y="3471439"/>
                  <a:ext cx="1626086" cy="362984"/>
                </a:xfrm>
                <a:prstGeom prst="rect">
                  <a:avLst/>
                </a:prstGeom>
              </p:spPr>
              <p:txBody>
                <a:bodyPr wrap="none">
                  <a:spAutoFit/>
                </a:bodyPr>
                <a:lstStyle/>
                <a:p>
                  <a14:m>
                    <m:oMath xmlns:m="http://schemas.openxmlformats.org/officeDocument/2006/math">
                      <m:r>
                        <a:rPr lang="en-US" altLang="ja-JP" b="0" i="1" smtClean="0">
                          <a:latin typeface="Cambria Math" panose="02040503050406030204" pitchFamily="18" charset="0"/>
                        </a:rPr>
                        <m:t>𝑓</m:t>
                      </m:r>
                      <m:r>
                        <a:rPr lang="en-US" altLang="ja-JP" b="0" i="1" smtClean="0">
                          <a:latin typeface="Cambria Math" panose="02040503050406030204" pitchFamily="18" charset="0"/>
                        </a:rPr>
                        <m:t> </m:t>
                      </m:r>
                    </m:oMath>
                  </a14:m>
                  <a:r>
                    <a:rPr lang="ja-JP" altLang="en-US" sz="1400" b="1" dirty="0"/>
                    <a:t>周波数への依存</a:t>
                  </a:r>
                </a:p>
              </p:txBody>
            </p:sp>
          </mc:Choice>
          <mc:Fallback xmlns="">
            <p:sp>
              <p:nvSpPr>
                <p:cNvPr id="15" name="正方形/長方形 14"/>
                <p:cNvSpPr>
                  <a:spLocks noRot="1" noChangeAspect="1" noMove="1" noResize="1" noEditPoints="1" noAdjustHandles="1" noChangeArrowheads="1" noChangeShapeType="1" noTextEdit="1"/>
                </p:cNvSpPr>
                <p:nvPr/>
              </p:nvSpPr>
              <p:spPr>
                <a:xfrm>
                  <a:off x="5129782" y="3471439"/>
                  <a:ext cx="1626086" cy="362984"/>
                </a:xfrm>
                <a:prstGeom prst="rect">
                  <a:avLst/>
                </a:prstGeom>
                <a:blipFill>
                  <a:blip r:embed="rId7"/>
                  <a:stretch>
                    <a:fillRect l="-1128" b="-16667"/>
                  </a:stretch>
                </a:blipFill>
              </p:spPr>
              <p:txBody>
                <a:bodyPr/>
                <a:lstStyle/>
                <a:p>
                  <a:r>
                    <a:rPr lang="ja-JP" altLang="en-US">
                      <a:noFill/>
                    </a:rPr>
                    <a:t> </a:t>
                  </a:r>
                </a:p>
              </p:txBody>
            </p:sp>
          </mc:Fallback>
        </mc:AlternateContent>
      </p:grpSp>
      <p:sp>
        <p:nvSpPr>
          <p:cNvPr id="14" name="テキスト プレースホルダー 3">
            <a:extLst>
              <a:ext uri="{FF2B5EF4-FFF2-40B4-BE49-F238E27FC236}">
                <a16:creationId xmlns:a16="http://schemas.microsoft.com/office/drawing/2014/main" id="{A33C85B3-4BC4-A2AE-DCFF-1C3BA0A91EA1}"/>
              </a:ext>
            </a:extLst>
          </p:cNvPr>
          <p:cNvSpPr txBox="1">
            <a:spLocks/>
          </p:cNvSpPr>
          <p:nvPr/>
        </p:nvSpPr>
        <p:spPr>
          <a:xfrm>
            <a:off x="622016" y="884166"/>
            <a:ext cx="7649418" cy="326552"/>
          </a:xfrm>
          <a:prstGeom prst="rect">
            <a:avLst/>
          </a:prstGeom>
          <a:solidFill>
            <a:schemeClr val="bg2">
              <a:lumMod val="50000"/>
            </a:schemeClr>
          </a:solidFill>
          <a:ln>
            <a:no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kumimoji="1" sz="1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dirty="0" err="1"/>
              <a:t>HeMTF</a:t>
            </a:r>
            <a:r>
              <a:rPr lang="ja-JP" altLang="en-US" sz="1600" dirty="0"/>
              <a:t>とは</a:t>
            </a:r>
            <a:endParaRPr lang="ja-JP" altLang="en-US" dirty="0"/>
          </a:p>
        </p:txBody>
      </p:sp>
      <mc:AlternateContent xmlns:mc="http://schemas.openxmlformats.org/markup-compatibility/2006">
        <mc:Choice xmlns:a14="http://schemas.microsoft.com/office/drawing/2010/main" Requires="a14">
          <p:sp>
            <p:nvSpPr>
              <p:cNvPr id="15" name="テキスト プレースホルダー 4">
                <a:extLst>
                  <a:ext uri="{FF2B5EF4-FFF2-40B4-BE49-F238E27FC236}">
                    <a16:creationId xmlns:a16="http://schemas.microsoft.com/office/drawing/2014/main" id="{F5F7AB0C-95CF-8373-5F9F-A1CAF619C9B0}"/>
                  </a:ext>
                </a:extLst>
              </p:cNvPr>
              <p:cNvSpPr txBox="1">
                <a:spLocks/>
              </p:cNvSpPr>
              <p:nvPr/>
            </p:nvSpPr>
            <p:spPr>
              <a:xfrm>
                <a:off x="871832" y="4908338"/>
                <a:ext cx="7501497" cy="942022"/>
              </a:xfrm>
              <a:prstGeom prst="rect">
                <a:avLst/>
              </a:prstGeom>
              <a:solidFill>
                <a:schemeClr val="bg1">
                  <a:lumMod val="95000"/>
                </a:schemeClr>
              </a:solidFill>
            </p:spPr>
            <p:txBody>
              <a:bodyPr vert="horz" lIns="91440" tIns="45720" rIns="91440" bIns="45720" rtlCol="0">
                <a:normAutofit/>
              </a:bodyPr>
              <a:lstStyle>
                <a:lvl1pPr marL="0" indent="0" algn="l" defTabSz="914400" rtl="0" eaLnBrk="1" latinLnBrk="0" hangingPunct="1">
                  <a:lnSpc>
                    <a:spcPct val="150000"/>
                  </a:lnSpc>
                  <a:spcBef>
                    <a:spcPts val="750"/>
                  </a:spcBef>
                  <a:buFont typeface="Arial" panose="020B0604020202020204" pitchFamily="34" charset="0"/>
                  <a:buNone/>
                  <a:defRPr kumimoji="1" sz="1200" b="1"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sSub>
                      <m:sSubPr>
                        <m:ctrlPr>
                          <a:rPr lang="ja-JP" altLang="en-US" sz="1600" i="1" smtClean="0">
                            <a:solidFill>
                              <a:srgbClr val="52A3BA"/>
                            </a:solidFill>
                            <a:latin typeface="Cambria Math" panose="02040503050406030204" pitchFamily="18" charset="0"/>
                          </a:rPr>
                        </m:ctrlPr>
                      </m:sSubPr>
                      <m:e>
                        <m:r>
                          <a:rPr lang="ja-JP" altLang="en-US" sz="1600" i="1">
                            <a:solidFill>
                              <a:srgbClr val="52A3BA"/>
                            </a:solidFill>
                            <a:latin typeface="Cambria Math" panose="02040503050406030204" pitchFamily="18" charset="0"/>
                          </a:rPr>
                          <m:t>𝑃</m:t>
                        </m:r>
                      </m:e>
                      <m:sub>
                        <m:r>
                          <a:rPr lang="ja-JP" altLang="en-US" sz="1600" i="1">
                            <a:solidFill>
                              <a:srgbClr val="52A3BA"/>
                            </a:solidFill>
                            <a:latin typeface="Cambria Math" panose="02040503050406030204" pitchFamily="18" charset="0"/>
                          </a:rPr>
                          <m:t>𝑖</m:t>
                        </m:r>
                        <m:r>
                          <a:rPr lang="en-US" altLang="ja-JP" sz="1600" b="1" i="1" smtClean="0">
                            <a:solidFill>
                              <a:srgbClr val="52A3BA"/>
                            </a:solidFill>
                            <a:latin typeface="Cambria Math" panose="02040503050406030204" pitchFamily="18" charset="0"/>
                          </a:rPr>
                          <m:t>,</m:t>
                        </m:r>
                        <m:r>
                          <a:rPr lang="en-US" altLang="ja-JP" sz="1600" b="1" i="1" smtClean="0">
                            <a:solidFill>
                              <a:srgbClr val="52A3BA"/>
                            </a:solidFill>
                            <a:latin typeface="Cambria Math" panose="02040503050406030204" pitchFamily="18" charset="0"/>
                          </a:rPr>
                          <m:t>𝒎</m:t>
                        </m:r>
                      </m:sub>
                    </m:sSub>
                  </m:oMath>
                </a14:m>
                <a:r>
                  <a:rPr lang="en-US" altLang="ja-JP" sz="1600" dirty="0"/>
                  <a:t> : </a:t>
                </a:r>
                <a:r>
                  <a:rPr lang="ja-JP" altLang="en-US" sz="1600" dirty="0"/>
                  <a:t>聴取者が装着した</a:t>
                </a:r>
                <a:r>
                  <a:rPr lang="ja-JP" altLang="en-US" sz="1600" dirty="0">
                    <a:solidFill>
                      <a:srgbClr val="52A3BA"/>
                    </a:solidFill>
                  </a:rPr>
                  <a:t>ヒアラブルデバイスのマイク</a:t>
                </a:r>
                <a:r>
                  <a:rPr lang="ja-JP" altLang="en-US" sz="1600" dirty="0"/>
                  <a:t>における周波数特性</a:t>
                </a:r>
                <a:br>
                  <a:rPr lang="en-US" altLang="ja-JP" sz="1600" dirty="0"/>
                </a:br>
                <a14:m>
                  <m:oMath xmlns:m="http://schemas.openxmlformats.org/officeDocument/2006/math">
                    <m:sSub>
                      <m:sSubPr>
                        <m:ctrlPr>
                          <a:rPr lang="ja-JP" altLang="en-US" sz="1600" i="1">
                            <a:solidFill>
                              <a:srgbClr val="52A3BA"/>
                            </a:solidFill>
                            <a:latin typeface="Cambria Math" panose="02040503050406030204" pitchFamily="18" charset="0"/>
                          </a:rPr>
                        </m:ctrlPr>
                      </m:sSubPr>
                      <m:e>
                        <m:r>
                          <a:rPr lang="ja-JP" altLang="en-US" sz="1600" i="1">
                            <a:solidFill>
                              <a:srgbClr val="52A3BA"/>
                            </a:solidFill>
                            <a:latin typeface="Cambria Math" panose="02040503050406030204" pitchFamily="18" charset="0"/>
                          </a:rPr>
                          <m:t>𝑃</m:t>
                        </m:r>
                      </m:e>
                      <m:sub>
                        <m:r>
                          <a:rPr lang="en-US" altLang="ja-JP" sz="1600" b="1" i="1" smtClean="0">
                            <a:solidFill>
                              <a:srgbClr val="52A3BA"/>
                            </a:solidFill>
                            <a:latin typeface="Cambria Math" panose="02040503050406030204" pitchFamily="18" charset="0"/>
                          </a:rPr>
                          <m:t>𝟎</m:t>
                        </m:r>
                      </m:sub>
                    </m:sSub>
                  </m:oMath>
                </a14:m>
                <a:r>
                  <a:rPr lang="en-US" altLang="ja-JP" sz="1600" dirty="0"/>
                  <a:t>    : </a:t>
                </a:r>
                <a:r>
                  <a:rPr lang="ja-JP" altLang="en-US" sz="1600" dirty="0"/>
                  <a:t>頭がない状態での、聴取者の頭の中心位置の周波数特性 </a:t>
                </a:r>
                <a:endParaRPr lang="en-US" altLang="ja-JP" sz="1600" dirty="0"/>
              </a:p>
            </p:txBody>
          </p:sp>
        </mc:Choice>
        <mc:Fallback>
          <p:sp>
            <p:nvSpPr>
              <p:cNvPr id="15" name="テキスト プレースホルダー 4">
                <a:extLst>
                  <a:ext uri="{FF2B5EF4-FFF2-40B4-BE49-F238E27FC236}">
                    <a16:creationId xmlns:a16="http://schemas.microsoft.com/office/drawing/2014/main" id="{F5F7AB0C-95CF-8373-5F9F-A1CAF619C9B0}"/>
                  </a:ext>
                </a:extLst>
              </p:cNvPr>
              <p:cNvSpPr txBox="1">
                <a:spLocks noRot="1" noChangeAspect="1" noMove="1" noResize="1" noEditPoints="1" noAdjustHandles="1" noChangeArrowheads="1" noChangeShapeType="1" noTextEdit="1"/>
              </p:cNvSpPr>
              <p:nvPr/>
            </p:nvSpPr>
            <p:spPr>
              <a:xfrm>
                <a:off x="871832" y="4908338"/>
                <a:ext cx="7501497" cy="942022"/>
              </a:xfrm>
              <a:prstGeom prst="rect">
                <a:avLst/>
              </a:prstGeom>
              <a:blipFill>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1074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2800" dirty="0" err="1"/>
              <a:t>HeMTF</a:t>
            </a:r>
            <a:endParaRPr kumimoji="1" lang="ja-JP" altLang="en-US" sz="2800" dirty="0"/>
          </a:p>
        </p:txBody>
      </p:sp>
      <p:sp>
        <p:nvSpPr>
          <p:cNvPr id="3" name="スライド番号プレースホルダー 2"/>
          <p:cNvSpPr>
            <a:spLocks noGrp="1"/>
          </p:cNvSpPr>
          <p:nvPr>
            <p:ph type="sldNum" sz="quarter" idx="10"/>
          </p:nvPr>
        </p:nvSpPr>
        <p:spPr/>
        <p:txBody>
          <a:bodyPr/>
          <a:lstStyle/>
          <a:p>
            <a:fld id="{02535A3B-5607-4929-90A6-FFC562A83C6B}" type="slidenum">
              <a:rPr lang="ja-JP" altLang="en-US" smtClean="0"/>
              <a:pPr/>
              <a:t>8</a:t>
            </a:fld>
            <a:endParaRPr lang="ja-JP" altLang="en-US" dirty="0"/>
          </a:p>
        </p:txBody>
      </p:sp>
      <p:sp>
        <p:nvSpPr>
          <p:cNvPr id="7" name="テキスト プレースホルダー 4"/>
          <p:cNvSpPr txBox="1">
            <a:spLocks/>
          </p:cNvSpPr>
          <p:nvPr/>
        </p:nvSpPr>
        <p:spPr>
          <a:xfrm>
            <a:off x="745093" y="4411608"/>
            <a:ext cx="7787624" cy="1810556"/>
          </a:xfrm>
          <a:prstGeom prst="rect">
            <a:avLst/>
          </a:prstGeom>
          <a:solidFill>
            <a:schemeClr val="bg1">
              <a:lumMod val="95000"/>
            </a:schemeClr>
          </a:solidFill>
        </p:spPr>
        <p:txBody>
          <a:bodyPr vert="horz" lIns="91440" tIns="45720" rIns="91440" bIns="45720" rtlCol="0">
            <a:normAutofit/>
          </a:bodyPr>
          <a:lstStyle>
            <a:lvl1pPr marL="0" indent="0" algn="l" defTabSz="914400" rtl="0" eaLnBrk="1" latinLnBrk="0" hangingPunct="1">
              <a:lnSpc>
                <a:spcPct val="150000"/>
              </a:lnSpc>
              <a:spcBef>
                <a:spcPts val="750"/>
              </a:spcBef>
              <a:buFont typeface="Arial" panose="020B0604020202020204" pitchFamily="34" charset="0"/>
              <a:buNone/>
              <a:defRPr kumimoji="1" sz="1200" b="1"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600" dirty="0"/>
              <a:t>✓ </a:t>
            </a:r>
            <a:r>
              <a:rPr lang="ja-JP" altLang="en-US" sz="1600" dirty="0">
                <a:solidFill>
                  <a:srgbClr val="52A3BA"/>
                </a:solidFill>
              </a:rPr>
              <a:t>身体的特徴</a:t>
            </a:r>
            <a:r>
              <a:rPr lang="ja-JP" altLang="en-US" sz="1600" dirty="0"/>
              <a:t>により</a:t>
            </a:r>
            <a:r>
              <a:rPr lang="en-US" altLang="ja-JP" sz="1600" dirty="0"/>
              <a:t>, </a:t>
            </a:r>
            <a:r>
              <a:rPr lang="ja-JP" altLang="en-US" sz="1600" dirty="0"/>
              <a:t>耳での音の反射・回折が異なる</a:t>
            </a:r>
            <a:r>
              <a:rPr lang="en-US" altLang="ja-JP" sz="1600" dirty="0"/>
              <a:t>.</a:t>
            </a:r>
          </a:p>
          <a:p>
            <a:r>
              <a:rPr lang="en-US" altLang="ja-JP" sz="1600" dirty="0"/>
              <a:t> </a:t>
            </a:r>
            <a:r>
              <a:rPr lang="ja-JP" altLang="en-US" sz="1600" dirty="0"/>
              <a:t>✓ ヒアラブルデバイスの</a:t>
            </a:r>
            <a:r>
              <a:rPr lang="ja-JP" altLang="en-US" sz="1600" dirty="0">
                <a:solidFill>
                  <a:srgbClr val="52A3BA"/>
                </a:solidFill>
              </a:rPr>
              <a:t>特性</a:t>
            </a:r>
            <a:r>
              <a:rPr lang="en-US" altLang="ja-JP" sz="1600" dirty="0"/>
              <a:t>, </a:t>
            </a:r>
            <a:r>
              <a:rPr lang="ja-JP" altLang="en-US" sz="1600" dirty="0">
                <a:solidFill>
                  <a:srgbClr val="52A3BA"/>
                </a:solidFill>
              </a:rPr>
              <a:t>装着状況</a:t>
            </a:r>
            <a:r>
              <a:rPr lang="ja-JP" altLang="en-US" sz="1600" dirty="0"/>
              <a:t>による変化</a:t>
            </a:r>
            <a:br>
              <a:rPr lang="en-US" altLang="ja-JP" sz="1600" dirty="0"/>
            </a:br>
            <a:r>
              <a:rPr lang="ja-JP" altLang="en-US" sz="1600" dirty="0"/>
              <a:t>   →  デバイスの</a:t>
            </a:r>
            <a:r>
              <a:rPr lang="ja-JP" altLang="en-US" sz="1600" dirty="0">
                <a:solidFill>
                  <a:srgbClr val="52A3BA"/>
                </a:solidFill>
              </a:rPr>
              <a:t>大きさや製造上の特性</a:t>
            </a:r>
            <a:r>
              <a:rPr lang="en-US" altLang="ja-JP" sz="1600" dirty="0"/>
              <a:t>, </a:t>
            </a:r>
            <a:r>
              <a:rPr lang="ja-JP" altLang="en-US" sz="1600" dirty="0"/>
              <a:t>耳とマイクの</a:t>
            </a:r>
            <a:r>
              <a:rPr lang="ja-JP" altLang="en-US" sz="1600" dirty="0">
                <a:solidFill>
                  <a:srgbClr val="52A3BA"/>
                </a:solidFill>
              </a:rPr>
              <a:t>位置関係</a:t>
            </a:r>
            <a:r>
              <a:rPr lang="ja-JP" altLang="en-US" sz="1600" dirty="0"/>
              <a:t>によって特性が変化</a:t>
            </a:r>
            <a:endParaRPr lang="en-US" altLang="ja-JP" sz="1600" dirty="0"/>
          </a:p>
          <a:p>
            <a:r>
              <a:rPr lang="ja-JP" altLang="en-US" sz="1600" dirty="0"/>
              <a:t>✓ </a:t>
            </a:r>
            <a:r>
              <a:rPr lang="en-US" altLang="ja-JP" sz="1600" dirty="0"/>
              <a:t>HRTF</a:t>
            </a:r>
            <a:r>
              <a:rPr lang="ja-JP" altLang="en-US" sz="1600" dirty="0"/>
              <a:t>の測定方法を流用</a:t>
            </a:r>
            <a:endParaRPr lang="en-US" altLang="ja-JP" sz="1600" dirty="0"/>
          </a:p>
        </p:txBody>
      </p:sp>
      <p:sp>
        <p:nvSpPr>
          <p:cNvPr id="18" name="テキスト プレースホルダー 3"/>
          <p:cNvSpPr>
            <a:spLocks noGrp="1"/>
          </p:cNvSpPr>
          <p:nvPr>
            <p:ph type="body" sz="quarter" idx="12"/>
          </p:nvPr>
        </p:nvSpPr>
        <p:spPr>
          <a:xfrm>
            <a:off x="745093" y="4009986"/>
            <a:ext cx="7787624" cy="401623"/>
          </a:xfrm>
        </p:spPr>
        <p:txBody>
          <a:bodyPr/>
          <a:lstStyle/>
          <a:p>
            <a:r>
              <a:rPr lang="en-US" altLang="ja-JP" sz="1800" dirty="0" err="1"/>
              <a:t>HeMTF</a:t>
            </a:r>
            <a:r>
              <a:rPr lang="ja-JP" altLang="en-US" sz="1800" dirty="0"/>
              <a:t>の特徴</a:t>
            </a:r>
            <a:endParaRPr kumimoji="1" lang="ja-JP" altLang="en-US" sz="1200" dirty="0"/>
          </a:p>
        </p:txBody>
      </p:sp>
      <p:sp>
        <p:nvSpPr>
          <p:cNvPr id="20" name="正方形/長方形 19"/>
          <p:cNvSpPr/>
          <p:nvPr/>
        </p:nvSpPr>
        <p:spPr>
          <a:xfrm>
            <a:off x="1935902" y="3127791"/>
            <a:ext cx="1518497" cy="307777"/>
          </a:xfrm>
          <a:prstGeom prst="rect">
            <a:avLst/>
          </a:prstGeom>
        </p:spPr>
        <p:txBody>
          <a:bodyPr wrap="square">
            <a:spAutoFit/>
          </a:bodyPr>
          <a:lstStyle/>
          <a:p>
            <a:r>
              <a:rPr lang="en-US" altLang="ja-JP" sz="1400" b="1" dirty="0"/>
              <a:t>Fig. 5 (b) </a:t>
            </a:r>
            <a:r>
              <a:rPr lang="en-US" altLang="ja-JP" sz="1400" b="1" dirty="0" err="1"/>
              <a:t>HeMTF</a:t>
            </a:r>
            <a:endParaRPr lang="ja-JP" altLang="en-US" sz="1400" b="1" dirty="0"/>
          </a:p>
        </p:txBody>
      </p:sp>
      <p:pic>
        <p:nvPicPr>
          <p:cNvPr id="6" name="図 5">
            <a:extLst>
              <a:ext uri="{FF2B5EF4-FFF2-40B4-BE49-F238E27FC236}">
                <a16:creationId xmlns:a16="http://schemas.microsoft.com/office/drawing/2014/main" id="{17ACE492-952C-A1F9-4667-4C223E80BBFF}"/>
              </a:ext>
            </a:extLst>
          </p:cNvPr>
          <p:cNvPicPr>
            <a:picLocks noChangeAspect="1"/>
          </p:cNvPicPr>
          <p:nvPr/>
        </p:nvPicPr>
        <p:blipFill>
          <a:blip r:embed="rId2"/>
          <a:stretch>
            <a:fillRect/>
          </a:stretch>
        </p:blipFill>
        <p:spPr>
          <a:xfrm>
            <a:off x="1314823" y="885982"/>
            <a:ext cx="2600089" cy="2210736"/>
          </a:xfrm>
          <a:prstGeom prst="rect">
            <a:avLst/>
          </a:prstGeom>
        </p:spPr>
      </p:pic>
      <p:pic>
        <p:nvPicPr>
          <p:cNvPr id="11" name="図 10">
            <a:extLst>
              <a:ext uri="{FF2B5EF4-FFF2-40B4-BE49-F238E27FC236}">
                <a16:creationId xmlns:a16="http://schemas.microsoft.com/office/drawing/2014/main" id="{E46A5D37-2181-F0D5-0456-9B3F387FA914}"/>
              </a:ext>
            </a:extLst>
          </p:cNvPr>
          <p:cNvPicPr>
            <a:picLocks noChangeAspect="1"/>
          </p:cNvPicPr>
          <p:nvPr/>
        </p:nvPicPr>
        <p:blipFill>
          <a:blip r:embed="rId3"/>
          <a:stretch>
            <a:fillRect/>
          </a:stretch>
        </p:blipFill>
        <p:spPr>
          <a:xfrm>
            <a:off x="4708455" y="889045"/>
            <a:ext cx="3394145" cy="2188685"/>
          </a:xfrm>
          <a:prstGeom prst="rect">
            <a:avLst/>
          </a:prstGeom>
          <a:ln>
            <a:solidFill>
              <a:schemeClr val="bg1">
                <a:lumMod val="85000"/>
              </a:schemeClr>
            </a:solidFill>
          </a:ln>
        </p:spPr>
      </p:pic>
      <p:sp>
        <p:nvSpPr>
          <p:cNvPr id="15" name="正方形/長方形 14">
            <a:extLst>
              <a:ext uri="{FF2B5EF4-FFF2-40B4-BE49-F238E27FC236}">
                <a16:creationId xmlns:a16="http://schemas.microsoft.com/office/drawing/2014/main" id="{390F6937-C58E-4726-A7F5-4D0F45460815}"/>
              </a:ext>
            </a:extLst>
          </p:cNvPr>
          <p:cNvSpPr/>
          <p:nvPr/>
        </p:nvSpPr>
        <p:spPr>
          <a:xfrm>
            <a:off x="6815102" y="2820014"/>
            <a:ext cx="1836980" cy="261610"/>
          </a:xfrm>
          <a:prstGeom prst="rect">
            <a:avLst/>
          </a:prstGeom>
        </p:spPr>
        <p:txBody>
          <a:bodyPr wrap="square">
            <a:spAutoFit/>
          </a:bodyPr>
          <a:lstStyle/>
          <a:p>
            <a:r>
              <a:rPr lang="en-US" altLang="ja-JP" sz="1100" b="1" dirty="0"/>
              <a:t>(Ranjan et al., 2015)</a:t>
            </a:r>
            <a:endParaRPr lang="en-US" altLang="ja-JP" sz="1100" b="1" baseline="30000" dirty="0"/>
          </a:p>
        </p:txBody>
      </p:sp>
      <p:sp>
        <p:nvSpPr>
          <p:cNvPr id="16" name="正方形/長方形 15">
            <a:extLst>
              <a:ext uri="{FF2B5EF4-FFF2-40B4-BE49-F238E27FC236}">
                <a16:creationId xmlns:a16="http://schemas.microsoft.com/office/drawing/2014/main" id="{32400997-9BBB-D464-D2A4-492881ACA3CB}"/>
              </a:ext>
            </a:extLst>
          </p:cNvPr>
          <p:cNvSpPr/>
          <p:nvPr/>
        </p:nvSpPr>
        <p:spPr>
          <a:xfrm>
            <a:off x="4860215" y="3103491"/>
            <a:ext cx="3090623" cy="307777"/>
          </a:xfrm>
          <a:prstGeom prst="rect">
            <a:avLst/>
          </a:prstGeom>
        </p:spPr>
        <p:txBody>
          <a:bodyPr wrap="square">
            <a:spAutoFit/>
          </a:bodyPr>
          <a:lstStyle/>
          <a:p>
            <a:r>
              <a:rPr lang="ja-JP" altLang="en-US" sz="1400" b="1" dirty="0"/>
              <a:t>ヒアラブルデバイスのマイクの種類</a:t>
            </a:r>
          </a:p>
        </p:txBody>
      </p:sp>
      <p:sp>
        <p:nvSpPr>
          <p:cNvPr id="17" name="正方形/長方形 16">
            <a:extLst>
              <a:ext uri="{FF2B5EF4-FFF2-40B4-BE49-F238E27FC236}">
                <a16:creationId xmlns:a16="http://schemas.microsoft.com/office/drawing/2014/main" id="{727F499B-6BE3-DFE4-AD6E-EF2F54782318}"/>
              </a:ext>
            </a:extLst>
          </p:cNvPr>
          <p:cNvSpPr/>
          <p:nvPr/>
        </p:nvSpPr>
        <p:spPr>
          <a:xfrm>
            <a:off x="5046194" y="3355795"/>
            <a:ext cx="3090623" cy="307777"/>
          </a:xfrm>
          <a:prstGeom prst="rect">
            <a:avLst/>
          </a:prstGeom>
        </p:spPr>
        <p:txBody>
          <a:bodyPr wrap="square">
            <a:spAutoFit/>
          </a:bodyPr>
          <a:lstStyle/>
          <a:p>
            <a:r>
              <a:rPr lang="en-US" altLang="ja-JP" sz="1400" b="1" dirty="0"/>
              <a:t>Int : </a:t>
            </a:r>
            <a:r>
              <a:rPr lang="ja-JP" altLang="en-US" sz="1400" b="1" dirty="0"/>
              <a:t>内部マイク </a:t>
            </a:r>
            <a:r>
              <a:rPr lang="en-US" altLang="ja-JP" sz="1400" b="1" dirty="0" err="1"/>
              <a:t>ext</a:t>
            </a:r>
            <a:r>
              <a:rPr lang="ja-JP" altLang="en-US" sz="1400" b="1" dirty="0"/>
              <a:t>：外部マイク</a:t>
            </a:r>
          </a:p>
        </p:txBody>
      </p:sp>
      <p:sp>
        <p:nvSpPr>
          <p:cNvPr id="19" name="正方形/長方形 18">
            <a:extLst>
              <a:ext uri="{FF2B5EF4-FFF2-40B4-BE49-F238E27FC236}">
                <a16:creationId xmlns:a16="http://schemas.microsoft.com/office/drawing/2014/main" id="{157EA512-FC90-2C72-F6D1-A25C1AA7DC79}"/>
              </a:ext>
            </a:extLst>
          </p:cNvPr>
          <p:cNvSpPr/>
          <p:nvPr/>
        </p:nvSpPr>
        <p:spPr>
          <a:xfrm>
            <a:off x="1432862" y="3363793"/>
            <a:ext cx="3090623" cy="307777"/>
          </a:xfrm>
          <a:prstGeom prst="rect">
            <a:avLst/>
          </a:prstGeom>
        </p:spPr>
        <p:txBody>
          <a:bodyPr wrap="square">
            <a:spAutoFit/>
          </a:bodyPr>
          <a:lstStyle/>
          <a:p>
            <a:r>
              <a:rPr lang="en-US" altLang="ja-JP" sz="1400" b="1" dirty="0"/>
              <a:t>2 : </a:t>
            </a:r>
            <a:r>
              <a:rPr lang="ja-JP" altLang="en-US" sz="1400" b="1" dirty="0"/>
              <a:t>内部マイク </a:t>
            </a:r>
            <a:r>
              <a:rPr lang="en-US" altLang="ja-JP" sz="1400" b="1" dirty="0"/>
              <a:t>1</a:t>
            </a:r>
            <a:r>
              <a:rPr lang="ja-JP" altLang="en-US" sz="1400" b="1" dirty="0"/>
              <a:t>：外部マイク</a:t>
            </a:r>
          </a:p>
        </p:txBody>
      </p:sp>
    </p:spTree>
    <p:extLst>
      <p:ext uri="{BB962C8B-B14F-4D97-AF65-F5344CB8AC3E}">
        <p14:creationId xmlns:p14="http://schemas.microsoft.com/office/powerpoint/2010/main" val="1073214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2800" dirty="0" err="1"/>
              <a:t>HeSTF</a:t>
            </a:r>
            <a:endParaRPr kumimoji="1" lang="ja-JP" altLang="en-US" sz="2800" dirty="0"/>
          </a:p>
        </p:txBody>
      </p:sp>
      <p:sp>
        <p:nvSpPr>
          <p:cNvPr id="3" name="スライド番号プレースホルダー 2"/>
          <p:cNvSpPr>
            <a:spLocks noGrp="1"/>
          </p:cNvSpPr>
          <p:nvPr>
            <p:ph type="sldNum" sz="quarter" idx="10"/>
          </p:nvPr>
        </p:nvSpPr>
        <p:spPr/>
        <p:txBody>
          <a:bodyPr/>
          <a:lstStyle/>
          <a:p>
            <a:fld id="{02535A3B-5607-4929-90A6-FFC562A83C6B}" type="slidenum">
              <a:rPr lang="ja-JP" altLang="en-US" smtClean="0"/>
              <a:pPr/>
              <a:t>9</a:t>
            </a:fld>
            <a:endParaRPr lang="ja-JP" altLang="en-US" dirty="0"/>
          </a:p>
        </p:txBody>
      </p:sp>
      <p:sp>
        <p:nvSpPr>
          <p:cNvPr id="7" name="テキスト プレースホルダー 4">
            <a:extLst>
              <a:ext uri="{FF2B5EF4-FFF2-40B4-BE49-F238E27FC236}">
                <a16:creationId xmlns:a16="http://schemas.microsoft.com/office/drawing/2014/main" id="{F8A88F9E-B0E8-3AFE-0D3C-327FDD9638C4}"/>
              </a:ext>
            </a:extLst>
          </p:cNvPr>
          <p:cNvSpPr txBox="1">
            <a:spLocks/>
          </p:cNvSpPr>
          <p:nvPr/>
        </p:nvSpPr>
        <p:spPr>
          <a:xfrm>
            <a:off x="748435" y="4547217"/>
            <a:ext cx="7755707" cy="1420445"/>
          </a:xfrm>
          <a:prstGeom prst="rect">
            <a:avLst/>
          </a:prstGeom>
          <a:solidFill>
            <a:schemeClr val="bg1">
              <a:lumMod val="95000"/>
            </a:schemeClr>
          </a:solidFill>
        </p:spPr>
        <p:txBody>
          <a:bodyPr vert="horz" lIns="91440" tIns="45720" rIns="91440" bIns="45720" rtlCol="0">
            <a:normAutofit/>
          </a:bodyPr>
          <a:lstStyle>
            <a:lvl1pPr marL="0" indent="0" algn="l" defTabSz="914400" rtl="0" eaLnBrk="1" latinLnBrk="0" hangingPunct="1">
              <a:lnSpc>
                <a:spcPct val="150000"/>
              </a:lnSpc>
              <a:spcBef>
                <a:spcPts val="750"/>
              </a:spcBef>
              <a:buFont typeface="Arial" panose="020B0604020202020204" pitchFamily="34" charset="0"/>
              <a:buNone/>
              <a:defRPr kumimoji="1" sz="1200" b="1"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600" dirty="0">
                <a:solidFill>
                  <a:schemeClr val="accent2"/>
                </a:solidFill>
              </a:rPr>
              <a:t>音源を再生するヘッドフォンから鼓膜までの伝達関数</a:t>
            </a:r>
            <a:br>
              <a:rPr lang="en-US" altLang="ja-JP" sz="1600" dirty="0"/>
            </a:br>
            <a:r>
              <a:rPr lang="ja-JP" altLang="en-US" sz="1600" dirty="0"/>
              <a:t>  → ヘッドフォンの特性</a:t>
            </a:r>
            <a:r>
              <a:rPr lang="en-US" altLang="ja-JP" sz="1600" dirty="0"/>
              <a:t>, </a:t>
            </a:r>
            <a:r>
              <a:rPr lang="ja-JP" altLang="en-US" sz="1600" dirty="0"/>
              <a:t>耳との結合状態によって</a:t>
            </a:r>
            <a:r>
              <a:rPr lang="en-US" altLang="ja-JP" sz="1600" dirty="0"/>
              <a:t>, </a:t>
            </a:r>
            <a:r>
              <a:rPr lang="ja-JP" altLang="en-US" sz="1600" dirty="0">
                <a:solidFill>
                  <a:srgbClr val="52A3BA"/>
                </a:solidFill>
              </a:rPr>
              <a:t>特異な応答</a:t>
            </a:r>
            <a:r>
              <a:rPr lang="ja-JP" altLang="en-US" sz="1600" dirty="0"/>
              <a:t>が発生</a:t>
            </a:r>
            <a:br>
              <a:rPr lang="en-US" altLang="ja-JP" sz="1600" dirty="0"/>
            </a:br>
            <a:r>
              <a:rPr lang="en-US" altLang="ja-JP" sz="1600" dirty="0"/>
              <a:t> </a:t>
            </a:r>
            <a:r>
              <a:rPr lang="ja-JP" altLang="en-US" sz="1600" dirty="0"/>
              <a:t>→</a:t>
            </a:r>
            <a:r>
              <a:rPr lang="ja-JP" altLang="en-US" sz="1600" dirty="0">
                <a:solidFill>
                  <a:srgbClr val="52A3BA"/>
                </a:solidFill>
              </a:rPr>
              <a:t>鼓膜で測定された音圧</a:t>
            </a:r>
            <a:r>
              <a:rPr lang="ja-JP" altLang="en-US" sz="1600" dirty="0"/>
              <a:t>と</a:t>
            </a:r>
            <a:r>
              <a:rPr lang="ja-JP" altLang="en-US" sz="1600" dirty="0">
                <a:solidFill>
                  <a:srgbClr val="52A3BA"/>
                </a:solidFill>
              </a:rPr>
              <a:t>ヘッドフォンで再生された励振信号</a:t>
            </a:r>
            <a:r>
              <a:rPr lang="ja-JP" altLang="en-US" sz="1600" dirty="0"/>
              <a:t>との比で定義</a:t>
            </a:r>
          </a:p>
          <a:p>
            <a:endParaRPr lang="ja-JP" altLang="en-US" sz="1600" dirty="0"/>
          </a:p>
        </p:txBody>
      </p:sp>
      <p:sp>
        <p:nvSpPr>
          <p:cNvPr id="14" name="テキスト プレースホルダー 3">
            <a:extLst>
              <a:ext uri="{FF2B5EF4-FFF2-40B4-BE49-F238E27FC236}">
                <a16:creationId xmlns:a16="http://schemas.microsoft.com/office/drawing/2014/main" id="{A33C85B3-4BC4-A2AE-DCFF-1C3BA0A91EA1}"/>
              </a:ext>
            </a:extLst>
          </p:cNvPr>
          <p:cNvSpPr txBox="1">
            <a:spLocks/>
          </p:cNvSpPr>
          <p:nvPr/>
        </p:nvSpPr>
        <p:spPr>
          <a:xfrm>
            <a:off x="748436" y="4119612"/>
            <a:ext cx="7755706" cy="399893"/>
          </a:xfrm>
          <a:prstGeom prst="rect">
            <a:avLst/>
          </a:prstGeom>
          <a:solidFill>
            <a:schemeClr val="bg2">
              <a:lumMod val="50000"/>
            </a:schemeClr>
          </a:solidFill>
          <a:ln>
            <a:noFill/>
          </a:ln>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anose="020B0604020202020204" pitchFamily="34" charset="0"/>
              <a:buNone/>
              <a:defRPr kumimoji="1" sz="1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dirty="0" err="1"/>
              <a:t>HeSTF</a:t>
            </a:r>
            <a:r>
              <a:rPr lang="ja-JP" altLang="en-US" sz="1600" dirty="0"/>
              <a:t>とは</a:t>
            </a:r>
            <a:endParaRPr lang="ja-JP" altLang="en-US" dirty="0"/>
          </a:p>
        </p:txBody>
      </p:sp>
      <p:pic>
        <p:nvPicPr>
          <p:cNvPr id="5" name="図 4">
            <a:extLst>
              <a:ext uri="{FF2B5EF4-FFF2-40B4-BE49-F238E27FC236}">
                <a16:creationId xmlns:a16="http://schemas.microsoft.com/office/drawing/2014/main" id="{80C02ACE-26A7-2C9B-7587-CEE29F32B17E}"/>
              </a:ext>
            </a:extLst>
          </p:cNvPr>
          <p:cNvPicPr>
            <a:picLocks noChangeAspect="1"/>
          </p:cNvPicPr>
          <p:nvPr/>
        </p:nvPicPr>
        <p:blipFill rotWithShape="1">
          <a:blip r:embed="rId2"/>
          <a:srcRect l="5349" r="4418" b="3097"/>
          <a:stretch/>
        </p:blipFill>
        <p:spPr>
          <a:xfrm>
            <a:off x="5108746" y="1000355"/>
            <a:ext cx="2990650" cy="2286834"/>
          </a:xfrm>
          <a:prstGeom prst="rect">
            <a:avLst/>
          </a:prstGeom>
          <a:ln>
            <a:solidFill>
              <a:schemeClr val="bg1">
                <a:lumMod val="75000"/>
              </a:schemeClr>
            </a:solidFill>
          </a:ln>
        </p:spPr>
      </p:pic>
      <p:pic>
        <p:nvPicPr>
          <p:cNvPr id="17" name="図 16">
            <a:extLst>
              <a:ext uri="{FF2B5EF4-FFF2-40B4-BE49-F238E27FC236}">
                <a16:creationId xmlns:a16="http://schemas.microsoft.com/office/drawing/2014/main" id="{46B5E13F-C8DA-C39C-B5C8-4CCEB391E369}"/>
              </a:ext>
            </a:extLst>
          </p:cNvPr>
          <p:cNvPicPr>
            <a:picLocks noChangeAspect="1"/>
          </p:cNvPicPr>
          <p:nvPr/>
        </p:nvPicPr>
        <p:blipFill>
          <a:blip r:embed="rId3"/>
          <a:stretch>
            <a:fillRect/>
          </a:stretch>
        </p:blipFill>
        <p:spPr>
          <a:xfrm>
            <a:off x="1225906" y="1000355"/>
            <a:ext cx="3018836" cy="2286834"/>
          </a:xfrm>
          <a:prstGeom prst="rect">
            <a:avLst/>
          </a:prstGeom>
        </p:spPr>
      </p:pic>
      <p:sp>
        <p:nvSpPr>
          <p:cNvPr id="18" name="正方形/長方形 17">
            <a:extLst>
              <a:ext uri="{FF2B5EF4-FFF2-40B4-BE49-F238E27FC236}">
                <a16:creationId xmlns:a16="http://schemas.microsoft.com/office/drawing/2014/main" id="{F5C9FE1F-D43F-3B38-1A90-E2FDDA3069B1}"/>
              </a:ext>
            </a:extLst>
          </p:cNvPr>
          <p:cNvSpPr/>
          <p:nvPr/>
        </p:nvSpPr>
        <p:spPr>
          <a:xfrm>
            <a:off x="2089909" y="3261799"/>
            <a:ext cx="1518497" cy="307777"/>
          </a:xfrm>
          <a:prstGeom prst="rect">
            <a:avLst/>
          </a:prstGeom>
        </p:spPr>
        <p:txBody>
          <a:bodyPr wrap="square">
            <a:spAutoFit/>
          </a:bodyPr>
          <a:lstStyle/>
          <a:p>
            <a:r>
              <a:rPr lang="en-US" altLang="ja-JP" sz="1400" b="1" dirty="0"/>
              <a:t>Fig. 5 (c) </a:t>
            </a:r>
            <a:r>
              <a:rPr lang="en-US" altLang="ja-JP" sz="1400" b="1" dirty="0" err="1"/>
              <a:t>HeSTF</a:t>
            </a:r>
            <a:endParaRPr lang="ja-JP" altLang="en-US" sz="1400" b="1" dirty="0"/>
          </a:p>
        </p:txBody>
      </p:sp>
      <p:sp>
        <p:nvSpPr>
          <p:cNvPr id="19" name="正方形/長方形 18">
            <a:extLst>
              <a:ext uri="{FF2B5EF4-FFF2-40B4-BE49-F238E27FC236}">
                <a16:creationId xmlns:a16="http://schemas.microsoft.com/office/drawing/2014/main" id="{72A95D45-4DC5-DBAE-FE46-DDD98F5CC11F}"/>
              </a:ext>
            </a:extLst>
          </p:cNvPr>
          <p:cNvSpPr/>
          <p:nvPr/>
        </p:nvSpPr>
        <p:spPr>
          <a:xfrm>
            <a:off x="7004248" y="3072541"/>
            <a:ext cx="1349177" cy="253916"/>
          </a:xfrm>
          <a:prstGeom prst="rect">
            <a:avLst/>
          </a:prstGeom>
        </p:spPr>
        <p:txBody>
          <a:bodyPr wrap="square">
            <a:spAutoFit/>
          </a:bodyPr>
          <a:lstStyle/>
          <a:p>
            <a:r>
              <a:rPr lang="en-US" altLang="ja-JP" sz="1050" b="1" dirty="0"/>
              <a:t>(Henrik et al., 1995)</a:t>
            </a:r>
            <a:endParaRPr lang="en-US" altLang="ja-JP" sz="1050" b="1" baseline="30000" dirty="0"/>
          </a:p>
        </p:txBody>
      </p:sp>
      <p:sp>
        <p:nvSpPr>
          <p:cNvPr id="20" name="正方形/長方形 19">
            <a:extLst>
              <a:ext uri="{FF2B5EF4-FFF2-40B4-BE49-F238E27FC236}">
                <a16:creationId xmlns:a16="http://schemas.microsoft.com/office/drawing/2014/main" id="{60F37F5F-0045-8E86-6850-7116A04FC961}"/>
              </a:ext>
            </a:extLst>
          </p:cNvPr>
          <p:cNvSpPr/>
          <p:nvPr/>
        </p:nvSpPr>
        <p:spPr>
          <a:xfrm>
            <a:off x="5349168" y="3325374"/>
            <a:ext cx="2900486" cy="307777"/>
          </a:xfrm>
          <a:prstGeom prst="rect">
            <a:avLst/>
          </a:prstGeom>
        </p:spPr>
        <p:txBody>
          <a:bodyPr wrap="square">
            <a:spAutoFit/>
          </a:bodyPr>
          <a:lstStyle/>
          <a:p>
            <a:r>
              <a:rPr lang="ja-JP" altLang="en-US" sz="1400" b="1" dirty="0"/>
              <a:t>ヘッドフォンと耳間の相互関係</a:t>
            </a:r>
          </a:p>
        </p:txBody>
      </p:sp>
    </p:spTree>
    <p:extLst>
      <p:ext uri="{BB962C8B-B14F-4D97-AF65-F5344CB8AC3E}">
        <p14:creationId xmlns:p14="http://schemas.microsoft.com/office/powerpoint/2010/main" val="132234896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38315</TotalTime>
  <Words>1227</Words>
  <Application>Microsoft Office PowerPoint</Application>
  <PresentationFormat>画面に合わせる (4:3)</PresentationFormat>
  <Paragraphs>108</Paragraphs>
  <Slides>12</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游ゴシック</vt:lpstr>
      <vt:lpstr>Arial</vt:lpstr>
      <vt:lpstr>Calibri</vt:lpstr>
      <vt:lpstr>Cambria Math</vt:lpstr>
      <vt:lpstr>Office テーマ</vt:lpstr>
      <vt:lpstr>Sensing</vt:lpstr>
      <vt:lpstr>Sensing</vt:lpstr>
      <vt:lpstr>User and device response estimation</vt:lpstr>
      <vt:lpstr>HRTF</vt:lpstr>
      <vt:lpstr>HRTF</vt:lpstr>
      <vt:lpstr>HRTF</vt:lpstr>
      <vt:lpstr>HeMTF</vt:lpstr>
      <vt:lpstr>HeMTF</vt:lpstr>
      <vt:lpstr>HeSTF</vt:lpstr>
      <vt:lpstr>HeSTF</vt:lpstr>
      <vt:lpstr>HePTF</vt:lpstr>
      <vt:lpstr>HePTF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竹村 東洋</dc:creator>
  <cp:lastModifiedBy>竹村　東洋</cp:lastModifiedBy>
  <cp:revision>595</cp:revision>
  <dcterms:created xsi:type="dcterms:W3CDTF">2020-05-22T13:59:15Z</dcterms:created>
  <dcterms:modified xsi:type="dcterms:W3CDTF">2022-06-06T09:07:59Z</dcterms:modified>
</cp:coreProperties>
</file>