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76" r:id="rId2"/>
    <p:sldId id="339" r:id="rId3"/>
    <p:sldId id="359" r:id="rId4"/>
    <p:sldId id="346" r:id="rId5"/>
    <p:sldId id="347" r:id="rId6"/>
    <p:sldId id="360" r:id="rId7"/>
    <p:sldId id="361" r:id="rId8"/>
    <p:sldId id="362" r:id="rId9"/>
    <p:sldId id="363" r:id="rId10"/>
    <p:sldId id="343" r:id="rId11"/>
    <p:sldId id="348" r:id="rId12"/>
    <p:sldId id="364" r:id="rId13"/>
    <p:sldId id="358" r:id="rId14"/>
    <p:sldId id="355" r:id="rId15"/>
    <p:sldId id="365" r:id="rId16"/>
    <p:sldId id="366" r:id="rId17"/>
    <p:sldId id="367" r:id="rId18"/>
    <p:sldId id="357" r:id="rId19"/>
    <p:sldId id="333" r:id="rId20"/>
    <p:sldId id="33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39"/>
            <p14:sldId id="359"/>
            <p14:sldId id="346"/>
            <p14:sldId id="347"/>
            <p14:sldId id="360"/>
            <p14:sldId id="361"/>
            <p14:sldId id="362"/>
            <p14:sldId id="363"/>
            <p14:sldId id="343"/>
            <p14:sldId id="348"/>
            <p14:sldId id="364"/>
          </p14:sldIdLst>
        </p14:section>
        <p14:section name="タイトルなしのセクション" id="{33B0FB84-6425-438D-BD88-BC91E146CA29}">
          <p14:sldIdLst>
            <p14:sldId id="358"/>
            <p14:sldId id="355"/>
            <p14:sldId id="365"/>
            <p14:sldId id="366"/>
            <p14:sldId id="367"/>
            <p14:sldId id="357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竹村　東洋" initials="竹村　東洋" lastIdx="2" clrIdx="0">
    <p:extLst>
      <p:ext uri="{19B8F6BF-5375-455C-9EA6-DF929625EA0E}">
        <p15:presenceInfo xmlns:p15="http://schemas.microsoft.com/office/powerpoint/2012/main" userId="S::4317076@ed.tus.ac.jp::753afb06-4ef4-42b0-b869-0f874a220b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BB5533"/>
    <a:srgbClr val="F4F4F4"/>
    <a:srgbClr val="F9F9F9"/>
    <a:srgbClr val="B33B5D"/>
    <a:srgbClr val="FBFBFB"/>
    <a:srgbClr val="B3B3B3"/>
    <a:srgbClr val="3671A7"/>
    <a:srgbClr val="696969"/>
    <a:srgbClr val="52A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53" autoAdjust="0"/>
    <p:restoredTop sz="78353" autoAdjust="0"/>
  </p:normalViewPr>
  <p:slideViewPr>
    <p:cSldViewPr snapToGrid="0">
      <p:cViewPr varScale="1">
        <p:scale>
          <a:sx n="114" d="100"/>
          <a:sy n="114" d="100"/>
        </p:scale>
        <p:origin x="1116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それでは、卒研テーマであります、音楽再生において非線形歪が楽曲の</a:t>
            </a:r>
            <a:r>
              <a:rPr lang="ja-JP" altLang="en-US" dirty="0"/>
              <a:t>印象</a:t>
            </a:r>
            <a:r>
              <a:rPr kumimoji="1" lang="ja-JP" altLang="en-US" dirty="0"/>
              <a:t>に与える影響に</a:t>
            </a:r>
            <a:r>
              <a:rPr lang="ja-JP" altLang="en-US" dirty="0"/>
              <a:t>関する</a:t>
            </a:r>
            <a:r>
              <a:rPr kumimoji="1" lang="ja-JP" altLang="en-US" dirty="0"/>
              <a:t>検討　の卒論発表を　竹村東洋からお話させていただきたいと思います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B3E62-C51A-4A96-825F-3527487336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5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/>
              <a:t>4321535</a:t>
            </a:r>
            <a:r>
              <a:rPr lang="ja-JP" altLang="en-US" sz="2000" b="0" dirty="0"/>
              <a:t> 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7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402" y="2684262"/>
            <a:ext cx="5642098" cy="516858"/>
          </a:xfrm>
        </p:spPr>
        <p:txBody>
          <a:bodyPr/>
          <a:lstStyle/>
          <a:p>
            <a:r>
              <a:rPr lang="en-US" altLang="ja-JP" dirty="0"/>
              <a:t>2022.06.17 </a:t>
            </a:r>
            <a:r>
              <a:rPr lang="ja-JP" altLang="en-US" dirty="0"/>
              <a:t>ゼミ発表資料</a:t>
            </a:r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7" y="75994"/>
            <a:ext cx="6508881" cy="566528"/>
          </a:xfrm>
        </p:spPr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提案手法</a:t>
            </a:r>
            <a:r>
              <a:rPr lang="en-US" altLang="ja-JP" dirty="0"/>
              <a:t>】</a:t>
            </a:r>
            <a:r>
              <a:rPr lang="ja-JP" altLang="en-US" dirty="0"/>
              <a:t>昨年までの波形の結合</a:t>
            </a:r>
            <a:r>
              <a:rPr lang="en-US" altLang="ja-JP" dirty="0"/>
              <a:t>(</a:t>
            </a:r>
            <a:r>
              <a:rPr lang="ja-JP" altLang="en-US" dirty="0"/>
              <a:t>立下り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042095" y="1096658"/>
            <a:ext cx="2903952" cy="2692703"/>
            <a:chOff x="2383745" y="925943"/>
            <a:chExt cx="2112809" cy="1966526"/>
          </a:xfrm>
        </p:grpSpPr>
        <p:grpSp>
          <p:nvGrpSpPr>
            <p:cNvPr id="12" name="グループ化 11"/>
            <p:cNvGrpSpPr>
              <a:grpSpLocks/>
            </p:cNvGrpSpPr>
            <p:nvPr/>
          </p:nvGrpSpPr>
          <p:grpSpPr>
            <a:xfrm>
              <a:off x="2383745" y="925943"/>
              <a:ext cx="2112809" cy="1872000"/>
              <a:chOff x="3152587" y="1045189"/>
              <a:chExt cx="2542585" cy="190621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2288C0C-EADA-4645-81DF-CC3A0EF9DFEE}"/>
                  </a:ext>
                </a:extLst>
              </p:cNvPr>
              <p:cNvGrpSpPr/>
              <p:nvPr/>
            </p:nvGrpSpPr>
            <p:grpSpPr>
              <a:xfrm>
                <a:off x="3152587" y="1045189"/>
                <a:ext cx="2542585" cy="1906211"/>
                <a:chOff x="1970119" y="1429676"/>
                <a:chExt cx="5330031" cy="3996000"/>
              </a:xfrm>
            </p:grpSpPr>
            <p:pic>
              <p:nvPicPr>
                <p:cNvPr id="24" name="図 23" descr="グラフ, ヒストグラム&#10;&#10;自動的に生成された説明">
                  <a:extLst>
                    <a:ext uri="{FF2B5EF4-FFF2-40B4-BE49-F238E27FC236}">
                      <a16:creationId xmlns:a16="http://schemas.microsoft.com/office/drawing/2014/main" id="{B55E623D-1C8B-4123-BB6B-E66E52681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0119" y="1429676"/>
                  <a:ext cx="5330031" cy="3996000"/>
                </a:xfrm>
                <a:prstGeom prst="rect">
                  <a:avLst/>
                </a:prstGeom>
              </p:spPr>
            </p:pic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A733A7AE-69AC-462F-BFD7-A38EE15BF115}"/>
                    </a:ext>
                  </a:extLst>
                </p:cNvPr>
                <p:cNvGrpSpPr/>
                <p:nvPr/>
              </p:nvGrpSpPr>
              <p:grpSpPr>
                <a:xfrm>
                  <a:off x="3194050" y="1743075"/>
                  <a:ext cx="3580406" cy="3230563"/>
                  <a:chOff x="3194050" y="1743075"/>
                  <a:chExt cx="3580406" cy="3230563"/>
                </a:xfrm>
              </p:grpSpPr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BFE5003B-4408-44F1-A1AF-A030F4504DA6}"/>
                      </a:ext>
                    </a:extLst>
                  </p:cNvPr>
                  <p:cNvSpPr/>
                  <p:nvPr/>
                </p:nvSpPr>
                <p:spPr>
                  <a:xfrm>
                    <a:off x="3194050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C0226FEE-A821-453F-8DAE-4318393FE2AD}"/>
                      </a:ext>
                    </a:extLst>
                  </p:cNvPr>
                  <p:cNvSpPr/>
                  <p:nvPr/>
                </p:nvSpPr>
                <p:spPr>
                  <a:xfrm>
                    <a:off x="4219094" y="174942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E76AE355-7BFE-4F33-8A5E-DD0B325F8393}"/>
                      </a:ext>
                    </a:extLst>
                  </p:cNvPr>
                  <p:cNvSpPr/>
                  <p:nvPr/>
                </p:nvSpPr>
                <p:spPr>
                  <a:xfrm>
                    <a:off x="5252524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9560F980-BC08-4660-904A-529CAD07B0CB}"/>
                      </a:ext>
                    </a:extLst>
                  </p:cNvPr>
                  <p:cNvSpPr/>
                  <p:nvPr/>
                </p:nvSpPr>
                <p:spPr>
                  <a:xfrm>
                    <a:off x="6277568" y="1748216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</p:grp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407D485-68E1-4900-B19E-33A9FBF35F12}"/>
                  </a:ext>
                </a:extLst>
              </p:cNvPr>
              <p:cNvSpPr txBox="1"/>
              <p:nvPr/>
            </p:nvSpPr>
            <p:spPr>
              <a:xfrm>
                <a:off x="3480146" y="1139403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①</a:t>
                </a:r>
                <a:endParaRPr lang="ja-JP" altLang="en-US" sz="1400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776C834-0723-4A8C-B465-382AE394A722}"/>
                  </a:ext>
                </a:extLst>
              </p:cNvPr>
              <p:cNvSpPr txBox="1"/>
              <p:nvPr/>
            </p:nvSpPr>
            <p:spPr>
              <a:xfrm>
                <a:off x="3949807" y="11350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➁</a:t>
                </a:r>
                <a:endParaRPr lang="ja-JP" altLang="en-US" sz="1400" b="1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0171418-2914-4553-8137-DF1502919311}"/>
                  </a:ext>
                </a:extLst>
              </p:cNvPr>
              <p:cNvSpPr txBox="1"/>
              <p:nvPr/>
            </p:nvSpPr>
            <p:spPr>
              <a:xfrm>
                <a:off x="4448185" y="11322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③</a:t>
                </a:r>
                <a:endParaRPr lang="ja-JP" altLang="en-US" sz="1400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DBAB2E7-F2E8-4E30-B5B1-FBB7B62B137B}"/>
                  </a:ext>
                </a:extLst>
              </p:cNvPr>
              <p:cNvSpPr txBox="1"/>
              <p:nvPr/>
            </p:nvSpPr>
            <p:spPr>
              <a:xfrm>
                <a:off x="4962433" y="1141490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④</a:t>
                </a:r>
                <a:endParaRPr lang="ja-JP" altLang="en-US" sz="1400" dirty="0"/>
              </a:p>
            </p:txBody>
          </p: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0BD66FE1-8D0D-4DD8-8B6A-6E84A17F0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9365" y="1194690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CDA40951-C90E-4354-BA9C-914AE8134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4277" y="1180834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88797FB5-859E-48F8-A313-0897A7386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2258" y="1180835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CCFF9616-A9AC-47D7-860D-C79F3F8367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848" y="1201616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3064604" y="2682187"/>
              <a:ext cx="749390" cy="10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19864" y="2630859"/>
              <a:ext cx="830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/>
                <a:t>Time[sec]</a:t>
              </a:r>
              <a:endParaRPr kumimoji="1" lang="ja-JP" altLang="en-US" sz="1100" b="1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509222" y="1096658"/>
            <a:ext cx="2881554" cy="2787334"/>
            <a:chOff x="4636618" y="909265"/>
            <a:chExt cx="2112814" cy="1972503"/>
          </a:xfrm>
        </p:grpSpPr>
        <p:grpSp>
          <p:nvGrpSpPr>
            <p:cNvPr id="31" name="グループ化 30"/>
            <p:cNvGrpSpPr>
              <a:grpSpLocks/>
            </p:cNvGrpSpPr>
            <p:nvPr/>
          </p:nvGrpSpPr>
          <p:grpSpPr>
            <a:xfrm>
              <a:off x="4636618" y="909265"/>
              <a:ext cx="2112814" cy="1872000"/>
              <a:chOff x="6300464" y="1029305"/>
              <a:chExt cx="2492716" cy="1868816"/>
            </a:xfrm>
          </p:grpSpPr>
          <p:pic>
            <p:nvPicPr>
              <p:cNvPr id="34" name="図 33" descr="ダイアグラム&#10;&#10;自動的に生成された説明">
                <a:extLst>
                  <a:ext uri="{FF2B5EF4-FFF2-40B4-BE49-F238E27FC236}">
                    <a16:creationId xmlns:a16="http://schemas.microsoft.com/office/drawing/2014/main" id="{3FD1E706-F4F2-41F8-8CD7-E0BDBC145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464" y="1029305"/>
                <a:ext cx="2492716" cy="1868816"/>
              </a:xfrm>
              <a:prstGeom prst="rect">
                <a:avLst/>
              </a:prstGeom>
            </p:spPr>
          </p:pic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2C7237AE-B6F2-4CE3-96F3-1071961D974D}"/>
                  </a:ext>
                </a:extLst>
              </p:cNvPr>
              <p:cNvGrpSpPr/>
              <p:nvPr/>
            </p:nvGrpSpPr>
            <p:grpSpPr>
              <a:xfrm>
                <a:off x="6633567" y="1119919"/>
                <a:ext cx="1870575" cy="1646790"/>
                <a:chOff x="6633567" y="1119919"/>
                <a:chExt cx="1870575" cy="1646790"/>
              </a:xfrm>
            </p:grpSpPr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C5C1366-E51F-4595-81B6-53DF39F05FC2}"/>
                    </a:ext>
                  </a:extLst>
                </p:cNvPr>
                <p:cNvSpPr txBox="1"/>
                <p:nvPr/>
              </p:nvSpPr>
              <p:spPr>
                <a:xfrm>
                  <a:off x="6660078" y="1130944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①</a:t>
                  </a:r>
                  <a:endParaRPr lang="ja-JP" altLang="en-US" sz="1400" dirty="0"/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659C3A82-0495-446F-B3E8-74AE8DB17B91}"/>
                    </a:ext>
                  </a:extLst>
                </p:cNvPr>
                <p:cNvSpPr txBox="1"/>
                <p:nvPr/>
              </p:nvSpPr>
              <p:spPr>
                <a:xfrm>
                  <a:off x="7127213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➁</a:t>
                  </a:r>
                  <a:endParaRPr lang="ja-JP" altLang="en-US" sz="1400" b="1" dirty="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34DDB28-5930-4D6C-960A-BB15B32AA694}"/>
                    </a:ext>
                  </a:extLst>
                </p:cNvPr>
                <p:cNvSpPr txBox="1"/>
                <p:nvPr/>
              </p:nvSpPr>
              <p:spPr>
                <a:xfrm>
                  <a:off x="7611010" y="1119919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③</a:t>
                  </a:r>
                  <a:endParaRPr lang="ja-JP" altLang="en-US" sz="1400" dirty="0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2BC73D4-4A39-4978-AF96-CDDAE0189FCB}"/>
                    </a:ext>
                  </a:extLst>
                </p:cNvPr>
                <p:cNvSpPr txBox="1"/>
                <p:nvPr/>
              </p:nvSpPr>
              <p:spPr>
                <a:xfrm>
                  <a:off x="8099627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④</a:t>
                  </a:r>
                  <a:endParaRPr lang="ja-JP" altLang="en-US" sz="1400" dirty="0"/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B0B49C81-1262-410C-BBC1-651D43F00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3567" y="118083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2F0F23EA-9529-4718-A9AF-0D056FDFF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9920" y="1160053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>
                  <a:extLst>
                    <a:ext uri="{FF2B5EF4-FFF2-40B4-BE49-F238E27FC236}">
                      <a16:creationId xmlns:a16="http://schemas.microsoft.com/office/drawing/2014/main" id="{F3EAC7C5-5D00-4653-A714-928504B5A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548" y="2521270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28E48762-AC96-44CC-B24A-F16BC6451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4051" y="250741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5363335" y="2662015"/>
              <a:ext cx="749390" cy="8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68955" y="2620158"/>
              <a:ext cx="916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/>
                <a:t>Time[sec]</a:t>
              </a:r>
              <a:endParaRPr kumimoji="1" lang="ja-JP" altLang="en-US" sz="1100" b="1" dirty="0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6435054" y="37518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/>
              <a:t>波形の結合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754585" y="37430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/>
              <a:t>波形の分離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>
            <a:off x="4465681" y="2419315"/>
            <a:ext cx="46144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13492" y="4296691"/>
            <a:ext cx="7165819" cy="540279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000" dirty="0"/>
              <a:t>立上り・立下りを区間ごとに</a:t>
            </a:r>
            <a:r>
              <a:rPr lang="ja-JP" altLang="en-US" sz="2000" dirty="0">
                <a:solidFill>
                  <a:srgbClr val="3B98B2"/>
                </a:solidFill>
              </a:rPr>
              <a:t>上下</a:t>
            </a:r>
            <a:r>
              <a:rPr kumimoji="1" lang="ja-JP" altLang="en-US" sz="2000" dirty="0">
                <a:solidFill>
                  <a:srgbClr val="3B98B2"/>
                </a:solidFill>
              </a:rPr>
              <a:t>反転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094379" y="5082475"/>
                <a:ext cx="4955241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 sz="1600" i="0">
                              <a:latin typeface="Cambria Math" panose="02040503050406030204" pitchFamily="18" charset="0"/>
                            </a:rPr>
                            <m:t>pull</m:t>
                          </m:r>
                        </m:sub>
                      </m:sSub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 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ja-JP" altLang="en-US" sz="1600" b="1" i="0" smtClean="0">
                                  <a:solidFill>
                                    <a:srgbClr val="3B98B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600" b="1" i="1" smtClean="0">
                                  <a:solidFill>
                                    <a:srgbClr val="3B98B2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ja-JP" altLang="en-US" sz="1600" b="1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ja-JP" altLang="en-US" sz="1600" b="1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79" y="5082475"/>
                <a:ext cx="4955241" cy="1202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40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7" y="75994"/>
            <a:ext cx="6064264" cy="566528"/>
          </a:xfrm>
        </p:spPr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提案手法</a:t>
            </a:r>
            <a:r>
              <a:rPr lang="en-US" altLang="ja-JP" dirty="0"/>
              <a:t>】</a:t>
            </a:r>
            <a:r>
              <a:rPr lang="ja-JP" altLang="en-US" dirty="0"/>
              <a:t>提案する波形の結合</a:t>
            </a:r>
            <a:r>
              <a:rPr lang="en-US" altLang="ja-JP" dirty="0"/>
              <a:t>(</a:t>
            </a:r>
            <a:r>
              <a:rPr lang="ja-JP" altLang="en-US" dirty="0"/>
              <a:t>立下り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038961" y="881145"/>
            <a:ext cx="2903952" cy="2692703"/>
            <a:chOff x="2383745" y="925943"/>
            <a:chExt cx="2112809" cy="1966526"/>
          </a:xfrm>
        </p:grpSpPr>
        <p:grpSp>
          <p:nvGrpSpPr>
            <p:cNvPr id="12" name="グループ化 11"/>
            <p:cNvGrpSpPr>
              <a:grpSpLocks/>
            </p:cNvGrpSpPr>
            <p:nvPr/>
          </p:nvGrpSpPr>
          <p:grpSpPr>
            <a:xfrm>
              <a:off x="2383745" y="925943"/>
              <a:ext cx="2112809" cy="1872000"/>
              <a:chOff x="3152587" y="1045189"/>
              <a:chExt cx="2542585" cy="190621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2288C0C-EADA-4645-81DF-CC3A0EF9DFEE}"/>
                  </a:ext>
                </a:extLst>
              </p:cNvPr>
              <p:cNvGrpSpPr/>
              <p:nvPr/>
            </p:nvGrpSpPr>
            <p:grpSpPr>
              <a:xfrm>
                <a:off x="3152587" y="1045189"/>
                <a:ext cx="2542585" cy="1906211"/>
                <a:chOff x="1970119" y="1429676"/>
                <a:chExt cx="5330031" cy="3996000"/>
              </a:xfrm>
            </p:grpSpPr>
            <p:pic>
              <p:nvPicPr>
                <p:cNvPr id="24" name="図 23" descr="グラフ, ヒストグラム&#10;&#10;自動的に生成された説明">
                  <a:extLst>
                    <a:ext uri="{FF2B5EF4-FFF2-40B4-BE49-F238E27FC236}">
                      <a16:creationId xmlns:a16="http://schemas.microsoft.com/office/drawing/2014/main" id="{B55E623D-1C8B-4123-BB6B-E66E52681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0119" y="1429676"/>
                  <a:ext cx="5330031" cy="3996000"/>
                </a:xfrm>
                <a:prstGeom prst="rect">
                  <a:avLst/>
                </a:prstGeom>
              </p:spPr>
            </p:pic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A733A7AE-69AC-462F-BFD7-A38EE15BF115}"/>
                    </a:ext>
                  </a:extLst>
                </p:cNvPr>
                <p:cNvGrpSpPr/>
                <p:nvPr/>
              </p:nvGrpSpPr>
              <p:grpSpPr>
                <a:xfrm>
                  <a:off x="3194050" y="1743075"/>
                  <a:ext cx="3580406" cy="3230563"/>
                  <a:chOff x="3194050" y="1743075"/>
                  <a:chExt cx="3580406" cy="3230563"/>
                </a:xfrm>
              </p:grpSpPr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BFE5003B-4408-44F1-A1AF-A030F4504DA6}"/>
                      </a:ext>
                    </a:extLst>
                  </p:cNvPr>
                  <p:cNvSpPr/>
                  <p:nvPr/>
                </p:nvSpPr>
                <p:spPr>
                  <a:xfrm>
                    <a:off x="3194050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C0226FEE-A821-453F-8DAE-4318393FE2AD}"/>
                      </a:ext>
                    </a:extLst>
                  </p:cNvPr>
                  <p:cNvSpPr/>
                  <p:nvPr/>
                </p:nvSpPr>
                <p:spPr>
                  <a:xfrm>
                    <a:off x="4219094" y="174942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E76AE355-7BFE-4F33-8A5E-DD0B325F8393}"/>
                      </a:ext>
                    </a:extLst>
                  </p:cNvPr>
                  <p:cNvSpPr/>
                  <p:nvPr/>
                </p:nvSpPr>
                <p:spPr>
                  <a:xfrm>
                    <a:off x="5252524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9560F980-BC08-4660-904A-529CAD07B0CB}"/>
                      </a:ext>
                    </a:extLst>
                  </p:cNvPr>
                  <p:cNvSpPr/>
                  <p:nvPr/>
                </p:nvSpPr>
                <p:spPr>
                  <a:xfrm>
                    <a:off x="6277568" y="1748216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</p:grp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407D485-68E1-4900-B19E-33A9FBF35F12}"/>
                  </a:ext>
                </a:extLst>
              </p:cNvPr>
              <p:cNvSpPr txBox="1"/>
              <p:nvPr/>
            </p:nvSpPr>
            <p:spPr>
              <a:xfrm>
                <a:off x="3480146" y="1139403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①</a:t>
                </a:r>
                <a:endParaRPr lang="ja-JP" altLang="en-US" sz="1400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776C834-0723-4A8C-B465-382AE394A722}"/>
                  </a:ext>
                </a:extLst>
              </p:cNvPr>
              <p:cNvSpPr txBox="1"/>
              <p:nvPr/>
            </p:nvSpPr>
            <p:spPr>
              <a:xfrm>
                <a:off x="4298023" y="2461020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➁</a:t>
                </a:r>
                <a:endParaRPr lang="ja-JP" altLang="en-US" sz="1400" b="1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0171418-2914-4553-8137-DF1502919311}"/>
                  </a:ext>
                </a:extLst>
              </p:cNvPr>
              <p:cNvSpPr txBox="1"/>
              <p:nvPr/>
            </p:nvSpPr>
            <p:spPr>
              <a:xfrm>
                <a:off x="4448185" y="11322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③</a:t>
                </a:r>
                <a:endParaRPr lang="ja-JP" altLang="en-US" sz="1400" dirty="0"/>
              </a:p>
            </p:txBody>
          </p: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0BD66FE1-8D0D-4DD8-8B6A-6E84A17F0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9365" y="1194690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CDA40951-C90E-4354-BA9C-914AE8134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5594" y="2532989"/>
                <a:ext cx="3240" cy="15954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88797FB5-859E-48F8-A313-0897A7386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2258" y="1180835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CCFF9616-A9AC-47D7-860D-C79F3F836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0809" y="2532989"/>
                <a:ext cx="7442" cy="157061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3064604" y="2682187"/>
              <a:ext cx="749390" cy="10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19864" y="2630859"/>
              <a:ext cx="830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/>
                <a:t>Time[sec]</a:t>
              </a:r>
              <a:endParaRPr kumimoji="1" lang="ja-JP" altLang="en-US" sz="1100" b="1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521175" y="881145"/>
            <a:ext cx="2881554" cy="2787334"/>
            <a:chOff x="4636618" y="909265"/>
            <a:chExt cx="2112814" cy="1972503"/>
          </a:xfrm>
        </p:grpSpPr>
        <p:grpSp>
          <p:nvGrpSpPr>
            <p:cNvPr id="31" name="グループ化 30"/>
            <p:cNvGrpSpPr>
              <a:grpSpLocks/>
            </p:cNvGrpSpPr>
            <p:nvPr/>
          </p:nvGrpSpPr>
          <p:grpSpPr>
            <a:xfrm>
              <a:off x="4636618" y="909265"/>
              <a:ext cx="2112814" cy="1872000"/>
              <a:chOff x="6300464" y="1029305"/>
              <a:chExt cx="2492716" cy="1868816"/>
            </a:xfrm>
          </p:grpSpPr>
          <p:pic>
            <p:nvPicPr>
              <p:cNvPr id="34" name="図 33" descr="ダイアグラム&#10;&#10;自動的に生成された説明">
                <a:extLst>
                  <a:ext uri="{FF2B5EF4-FFF2-40B4-BE49-F238E27FC236}">
                    <a16:creationId xmlns:a16="http://schemas.microsoft.com/office/drawing/2014/main" id="{3FD1E706-F4F2-41F8-8CD7-E0BDBC145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464" y="1029305"/>
                <a:ext cx="2492716" cy="1868816"/>
              </a:xfrm>
              <a:prstGeom prst="rect">
                <a:avLst/>
              </a:prstGeom>
            </p:spPr>
          </p:pic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2C7237AE-B6F2-4CE3-96F3-1071961D974D}"/>
                  </a:ext>
                </a:extLst>
              </p:cNvPr>
              <p:cNvGrpSpPr/>
              <p:nvPr/>
            </p:nvGrpSpPr>
            <p:grpSpPr>
              <a:xfrm>
                <a:off x="6633567" y="1119919"/>
                <a:ext cx="1870575" cy="1646790"/>
                <a:chOff x="6633567" y="1119919"/>
                <a:chExt cx="1870575" cy="1646790"/>
              </a:xfrm>
            </p:grpSpPr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C5C1366-E51F-4595-81B6-53DF39F05FC2}"/>
                    </a:ext>
                  </a:extLst>
                </p:cNvPr>
                <p:cNvSpPr txBox="1"/>
                <p:nvPr/>
              </p:nvSpPr>
              <p:spPr>
                <a:xfrm>
                  <a:off x="6660078" y="1130944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①</a:t>
                  </a:r>
                  <a:endParaRPr lang="ja-JP" altLang="en-US" sz="1400" dirty="0"/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659C3A82-0495-446F-B3E8-74AE8DB17B91}"/>
                    </a:ext>
                  </a:extLst>
                </p:cNvPr>
                <p:cNvSpPr txBox="1"/>
                <p:nvPr/>
              </p:nvSpPr>
              <p:spPr>
                <a:xfrm>
                  <a:off x="7127213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➁</a:t>
                  </a:r>
                  <a:endParaRPr lang="ja-JP" altLang="en-US" sz="1400" b="1" dirty="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34DDB28-5930-4D6C-960A-BB15B32AA694}"/>
                    </a:ext>
                  </a:extLst>
                </p:cNvPr>
                <p:cNvSpPr txBox="1"/>
                <p:nvPr/>
              </p:nvSpPr>
              <p:spPr>
                <a:xfrm>
                  <a:off x="7611010" y="1119919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③</a:t>
                  </a:r>
                  <a:endParaRPr lang="ja-JP" altLang="en-US" sz="1400" dirty="0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2BC73D4-4A39-4978-AF96-CDDAE0189FCB}"/>
                    </a:ext>
                  </a:extLst>
                </p:cNvPr>
                <p:cNvSpPr txBox="1"/>
                <p:nvPr/>
              </p:nvSpPr>
              <p:spPr>
                <a:xfrm>
                  <a:off x="8099627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④</a:t>
                  </a:r>
                  <a:endParaRPr lang="ja-JP" altLang="en-US" sz="1400" dirty="0"/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B0B49C81-1262-410C-BBC1-651D43F00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3567" y="118083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2F0F23EA-9529-4718-A9AF-0D056FDFF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9920" y="1160053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>
                  <a:extLst>
                    <a:ext uri="{FF2B5EF4-FFF2-40B4-BE49-F238E27FC236}">
                      <a16:creationId xmlns:a16="http://schemas.microsoft.com/office/drawing/2014/main" id="{F3EAC7C5-5D00-4653-A714-928504B5A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548" y="2521270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28E48762-AC96-44CC-B24A-F16BC6451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4051" y="250741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5363335" y="2662015"/>
              <a:ext cx="749390" cy="8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68955" y="2620158"/>
              <a:ext cx="916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/>
                <a:t>Time[sec]</a:t>
              </a:r>
              <a:endParaRPr kumimoji="1" lang="ja-JP" altLang="en-US" sz="1100" b="1" dirty="0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6477687" y="35799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/>
              <a:t>波形の結合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767205" y="35799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/>
              <a:t>波形の分離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>
            <a:off x="4510608" y="2311738"/>
            <a:ext cx="46144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035444" y="4966938"/>
                <a:ext cx="4538703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 sz="1600" i="0">
                              <a:latin typeface="Cambria Math" panose="02040503050406030204" pitchFamily="18" charset="0"/>
                            </a:rPr>
                            <m:t>pull</m:t>
                          </m:r>
                        </m:sub>
                      </m:sSub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 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ja-JP" altLang="en-US" sz="16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1600" b="1" i="1" smtClean="0">
                                  <a:solidFill>
                                    <a:srgbClr val="3B98B2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ja-JP" altLang="en-US" sz="1600" b="1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600" b="1" i="0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  <m:r>
                                    <a:rPr lang="ja-JP" altLang="en-US" sz="1600" b="1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44" y="4966938"/>
                <a:ext cx="4538703" cy="1202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267755" y="4114414"/>
            <a:ext cx="6857294" cy="566512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000" dirty="0"/>
              <a:t> 立上り・立下りを区間ごとに</a:t>
            </a:r>
            <a:r>
              <a:rPr lang="ja-JP" altLang="en-US" sz="2000" dirty="0">
                <a:solidFill>
                  <a:srgbClr val="3B98B2"/>
                </a:solidFill>
              </a:rPr>
              <a:t>時間軸方向</a:t>
            </a:r>
            <a:r>
              <a:rPr kumimoji="1" lang="ja-JP" altLang="en-US" sz="2000" dirty="0">
                <a:solidFill>
                  <a:srgbClr val="3B98B2"/>
                </a:solidFill>
              </a:rPr>
              <a:t>に反転</a:t>
            </a:r>
            <a:endParaRPr lang="en-US" altLang="ja-JP" sz="2000" dirty="0">
              <a:solidFill>
                <a:srgbClr val="3B98B2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875082" y="2094388"/>
            <a:ext cx="46616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004768" y="2094388"/>
            <a:ext cx="46616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BAB2E7-F2E8-4E30-B5B1-FBB7B62B137B}"/>
              </a:ext>
            </a:extLst>
          </p:cNvPr>
          <p:cNvSpPr txBox="1"/>
          <p:nvPr/>
        </p:nvSpPr>
        <p:spPr>
          <a:xfrm>
            <a:off x="3385781" y="2801768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④</a:t>
            </a:r>
            <a:endParaRPr lang="ja-JP" altLang="en-US" sz="14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407D485-68E1-4900-B19E-33A9FBF35F12}"/>
              </a:ext>
            </a:extLst>
          </p:cNvPr>
          <p:cNvSpPr txBox="1"/>
          <p:nvPr/>
        </p:nvSpPr>
        <p:spPr>
          <a:xfrm>
            <a:off x="6574146" y="5177701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①</a:t>
            </a:r>
            <a:endParaRPr lang="ja-JP" altLang="en-US" sz="1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776C834-0723-4A8C-B465-382AE394A722}"/>
              </a:ext>
            </a:extLst>
          </p:cNvPr>
          <p:cNvSpPr txBox="1"/>
          <p:nvPr/>
        </p:nvSpPr>
        <p:spPr>
          <a:xfrm>
            <a:off x="6574146" y="5673414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➁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785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027B338-9937-6DD1-6834-14C4B1EB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提案手法の評価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DB2BFD-30D1-1AE1-2A15-C369486D04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95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波形合成方法</a:t>
            </a:r>
            <a:r>
              <a:rPr kumimoji="1" lang="ja-JP" altLang="en-US" dirty="0"/>
              <a:t>の評価①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35109" y="4160944"/>
            <a:ext cx="8009063" cy="1429717"/>
          </a:xfrm>
        </p:spPr>
        <p:txBody>
          <a:bodyPr tIns="9000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ja-JP" altLang="en-US" sz="2000" dirty="0"/>
              <a:t>✓</a:t>
            </a:r>
            <a:r>
              <a:rPr lang="ja-JP" altLang="en-US" sz="2000" dirty="0">
                <a:solidFill>
                  <a:srgbClr val="3B98B2"/>
                </a:solidFill>
              </a:rPr>
              <a:t>非線形性</a:t>
            </a:r>
            <a:r>
              <a:rPr lang="ja-JP" altLang="en-US" sz="2000" dirty="0"/>
              <a:t>を持つテスト信号で検証</a:t>
            </a:r>
            <a:endParaRPr lang="en-US" altLang="ja-JP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dirty="0"/>
              <a:t>　→ 立上り・立下り供に同一の非線形性を持つ</a:t>
            </a:r>
            <a:endParaRPr lang="en-US" altLang="ja-JP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dirty="0"/>
              <a:t>　→ 立上り・立下り波形に提案手法を実行</a:t>
            </a:r>
            <a:br>
              <a:rPr lang="en-US" altLang="ja-JP" sz="2000" dirty="0"/>
            </a:br>
            <a:br>
              <a:rPr lang="en-US" altLang="ja-JP" sz="2000" dirty="0"/>
            </a:br>
            <a:endParaRPr lang="en-US" altLang="ja-JP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42360E-A971-5893-B5ED-6E9B8898A617}"/>
              </a:ext>
            </a:extLst>
          </p:cNvPr>
          <p:cNvSpPr txBox="1"/>
          <p:nvPr/>
        </p:nvSpPr>
        <p:spPr>
          <a:xfrm>
            <a:off x="4808788" y="973148"/>
            <a:ext cx="3403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 疑似的な非線形歪信号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4EC660D-3E4C-42A5-05FF-D67673D8ACC2}"/>
              </a:ext>
            </a:extLst>
          </p:cNvPr>
          <p:cNvSpPr txBox="1"/>
          <p:nvPr/>
        </p:nvSpPr>
        <p:spPr>
          <a:xfrm>
            <a:off x="5100309" y="1373258"/>
            <a:ext cx="3403833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Fs = 48k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1k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次高調波 </a:t>
            </a:r>
            <a:r>
              <a:rPr lang="en-US" altLang="ja-JP" b="1" dirty="0">
                <a:solidFill>
                  <a:srgbClr val="3B98B2"/>
                </a:solidFill>
              </a:rPr>
              <a:t>:  -70</a:t>
            </a:r>
            <a:r>
              <a:rPr lang="ja-JP" altLang="en-US" b="1" dirty="0">
                <a:solidFill>
                  <a:srgbClr val="3B98B2"/>
                </a:solidFill>
              </a:rPr>
              <a:t> </a:t>
            </a:r>
            <a:r>
              <a:rPr lang="en-US" altLang="ja-JP" b="1" dirty="0">
                <a:solidFill>
                  <a:srgbClr val="3B98B2"/>
                </a:solidFill>
              </a:rPr>
              <a:t>dB</a:t>
            </a:r>
            <a:r>
              <a:rPr lang="ja-JP" altLang="en-US" b="1" dirty="0">
                <a:solidFill>
                  <a:srgbClr val="3B98B2"/>
                </a:solidFill>
              </a:rPr>
              <a:t> </a:t>
            </a:r>
            <a:endParaRPr lang="en-US" altLang="ja-JP" b="1" dirty="0">
              <a:solidFill>
                <a:srgbClr val="3B98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– 11 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　</a:t>
            </a:r>
            <a:r>
              <a:rPr lang="en-US" altLang="ja-JP" b="1" dirty="0">
                <a:solidFill>
                  <a:srgbClr val="3B98B2"/>
                </a:solidFill>
              </a:rPr>
              <a:t>: 6 </a:t>
            </a:r>
            <a:r>
              <a:rPr lang="en-US" altLang="ja-JP" b="1" dirty="0" err="1">
                <a:solidFill>
                  <a:srgbClr val="3B98B2"/>
                </a:solidFill>
              </a:rPr>
              <a:t>db</a:t>
            </a:r>
            <a:r>
              <a:rPr lang="en-US" altLang="ja-JP" b="1" dirty="0">
                <a:solidFill>
                  <a:srgbClr val="3B98B2"/>
                </a:solidFill>
              </a:rPr>
              <a:t>/oct </a:t>
            </a:r>
            <a:r>
              <a:rPr lang="ja-JP" altLang="en-US" b="1" dirty="0">
                <a:solidFill>
                  <a:srgbClr val="3B98B2"/>
                </a:solidFill>
              </a:rPr>
              <a:t>で減衰</a:t>
            </a:r>
            <a:br>
              <a:rPr lang="en-US" altLang="ja-JP" b="1" dirty="0">
                <a:solidFill>
                  <a:srgbClr val="3B98B2"/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偶数次</a:t>
            </a:r>
            <a:r>
              <a:rPr lang="ja-JP" altLang="en-US" b="1" dirty="0">
                <a:solidFill>
                  <a:srgbClr val="3B98B2"/>
                </a:solidFill>
              </a:rPr>
              <a:t>：</a:t>
            </a:r>
            <a:r>
              <a:rPr lang="en-US" altLang="ja-JP" b="1" dirty="0">
                <a:solidFill>
                  <a:srgbClr val="3B98B2"/>
                </a:solidFill>
              </a:rPr>
              <a:t>cos    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奇数次</a:t>
            </a:r>
            <a:r>
              <a:rPr lang="ja-JP" altLang="en-US" b="1" dirty="0">
                <a:solidFill>
                  <a:srgbClr val="3B98B2"/>
                </a:solidFill>
              </a:rPr>
              <a:t>：</a:t>
            </a:r>
            <a:r>
              <a:rPr lang="en-US" altLang="ja-JP" b="1" dirty="0">
                <a:solidFill>
                  <a:srgbClr val="3B98B2"/>
                </a:solidFill>
              </a:rPr>
              <a:t>sin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2C6BC0-B7B3-D76B-F41D-C69E35FBD24E}"/>
              </a:ext>
            </a:extLst>
          </p:cNvPr>
          <p:cNvSpPr txBox="1"/>
          <p:nvPr/>
        </p:nvSpPr>
        <p:spPr>
          <a:xfrm>
            <a:off x="552318" y="5955488"/>
            <a:ext cx="8328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2"/>
                </a:solidFill>
              </a:rPr>
              <a:t>立上り・立下りスペクトルは同じような概形になるか？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1178502" y="3486050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非線形信号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335E651-8876-439B-29DB-BEE4D8F55E40}"/>
              </a:ext>
            </a:extLst>
          </p:cNvPr>
          <p:cNvGrpSpPr/>
          <p:nvPr/>
        </p:nvGrpSpPr>
        <p:grpSpPr>
          <a:xfrm>
            <a:off x="1080482" y="1080929"/>
            <a:ext cx="2887561" cy="2348071"/>
            <a:chOff x="1044759" y="1011355"/>
            <a:chExt cx="2887561" cy="2348071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D6C4D5A9-0B5F-B279-4E80-8B2F083686E3}"/>
                </a:ext>
              </a:extLst>
            </p:cNvPr>
            <p:cNvGrpSpPr/>
            <p:nvPr/>
          </p:nvGrpSpPr>
          <p:grpSpPr>
            <a:xfrm>
              <a:off x="1044759" y="1415128"/>
              <a:ext cx="2882560" cy="1364350"/>
              <a:chOff x="2145203" y="1281697"/>
              <a:chExt cx="1640797" cy="776609"/>
            </a:xfrm>
          </p:grpSpPr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1D632AE8-2686-46F9-7D11-9B104BE671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679"/>
              <a:stretch/>
            </p:blipFill>
            <p:spPr>
              <a:xfrm>
                <a:off x="2147345" y="1283767"/>
                <a:ext cx="1638655" cy="774539"/>
              </a:xfrm>
              <a:prstGeom prst="rect">
                <a:avLst/>
              </a:prstGeom>
            </p:spPr>
          </p:pic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F32B76FC-9411-F13C-A0B1-D5F645F8C2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020"/>
              <a:stretch/>
            </p:blipFill>
            <p:spPr>
              <a:xfrm>
                <a:off x="2145203" y="1283600"/>
                <a:ext cx="425071" cy="768303"/>
              </a:xfrm>
              <a:prstGeom prst="rect">
                <a:avLst/>
              </a:prstGeom>
            </p:spPr>
          </p:pic>
          <p:pic>
            <p:nvPicPr>
              <p:cNvPr id="38" name="図 37">
                <a:extLst>
                  <a:ext uri="{FF2B5EF4-FFF2-40B4-BE49-F238E27FC236}">
                    <a16:creationId xmlns:a16="http://schemas.microsoft.com/office/drawing/2014/main" id="{C0A5B389-5D0F-EF59-8226-BDAD774200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020"/>
              <a:stretch/>
            </p:blipFill>
            <p:spPr>
              <a:xfrm>
                <a:off x="2955805" y="1281697"/>
                <a:ext cx="425071" cy="774545"/>
              </a:xfrm>
              <a:prstGeom prst="rect">
                <a:avLst/>
              </a:prstGeom>
            </p:spPr>
          </p:pic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11FFD5A-B0E6-D01F-0665-CAD3151D6059}"/>
                </a:ext>
              </a:extLst>
            </p:cNvPr>
            <p:cNvCxnSpPr/>
            <p:nvPr/>
          </p:nvCxnSpPr>
          <p:spPr>
            <a:xfrm>
              <a:off x="1056809" y="1053644"/>
              <a:ext cx="218" cy="23057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A46DC59E-7805-52E3-C02E-6803D6363558}"/>
                </a:ext>
              </a:extLst>
            </p:cNvPr>
            <p:cNvCxnSpPr/>
            <p:nvPr/>
          </p:nvCxnSpPr>
          <p:spPr>
            <a:xfrm flipH="1">
              <a:off x="3919480" y="1011355"/>
              <a:ext cx="12840" cy="234807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C0BF0E07-584E-9B29-7D9C-DFE42FB3C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20"/>
          <a:stretch/>
        </p:blipFill>
        <p:spPr>
          <a:xfrm flipH="1">
            <a:off x="1786382" y="1490328"/>
            <a:ext cx="746767" cy="134975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E952F91-E6B3-CF6A-F16C-C83FFC084D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20"/>
          <a:stretch/>
        </p:blipFill>
        <p:spPr>
          <a:xfrm flipH="1">
            <a:off x="3208436" y="1497481"/>
            <a:ext cx="746767" cy="1349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/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  <a:blipFill>
                <a:blip r:embed="rId4"/>
                <a:stretch>
                  <a:fillRect t="-121667" r="-3014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3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F186D02-EFA8-2937-8E57-07C6E6CE7976}"/>
              </a:ext>
            </a:extLst>
          </p:cNvPr>
          <p:cNvSpPr/>
          <p:nvPr/>
        </p:nvSpPr>
        <p:spPr>
          <a:xfrm>
            <a:off x="3040365" y="3867172"/>
            <a:ext cx="6036115" cy="275981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80E0B8-9F99-BC7C-21DA-71590E10F22E}"/>
              </a:ext>
            </a:extLst>
          </p:cNvPr>
          <p:cNvSpPr/>
          <p:nvPr/>
        </p:nvSpPr>
        <p:spPr>
          <a:xfrm>
            <a:off x="3040365" y="880843"/>
            <a:ext cx="6036115" cy="275981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昨年のアルゴリズムの確認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C07ABE54-812F-DF1A-68AF-652A574D9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45" y="989413"/>
            <a:ext cx="2880000" cy="2354721"/>
          </a:xfrm>
          <a:prstGeom prst="rect">
            <a:avLst/>
          </a:prstGeom>
        </p:spPr>
      </p:pic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13F44342-6428-68C9-C350-C735244F7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8" y="989413"/>
            <a:ext cx="2880000" cy="2354721"/>
          </a:xfrm>
          <a:prstGeom prst="rect">
            <a:avLst/>
          </a:prstGeom>
        </p:spPr>
      </p:pic>
      <p:pic>
        <p:nvPicPr>
          <p:cNvPr id="19" name="図 18" descr="グラフ, ヒストグラム&#10;&#10;自動的に生成された説明">
            <a:extLst>
              <a:ext uri="{FF2B5EF4-FFF2-40B4-BE49-F238E27FC236}">
                <a16:creationId xmlns:a16="http://schemas.microsoft.com/office/drawing/2014/main" id="{D75827D5-A670-38C5-0337-D9516FE91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1" y="989413"/>
            <a:ext cx="2880000" cy="2380376"/>
          </a:xfrm>
          <a:prstGeom prst="rect">
            <a:avLst/>
          </a:prstGeom>
        </p:spPr>
      </p:pic>
      <p:pic>
        <p:nvPicPr>
          <p:cNvPr id="21" name="図 20" descr="グラフ, ヒストグラム&#10;&#10;自動的に生成された説明">
            <a:extLst>
              <a:ext uri="{FF2B5EF4-FFF2-40B4-BE49-F238E27FC236}">
                <a16:creationId xmlns:a16="http://schemas.microsoft.com/office/drawing/2014/main" id="{7D294FE2-2C50-094B-F391-D558548B0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64" y="3989429"/>
            <a:ext cx="2880000" cy="2354722"/>
          </a:xfrm>
          <a:prstGeom prst="rect">
            <a:avLst/>
          </a:prstGeom>
        </p:spPr>
      </p:pic>
      <p:pic>
        <p:nvPicPr>
          <p:cNvPr id="23" name="図 22" descr="グラフ, ヒストグラム&#10;&#10;自動的に生成された説明">
            <a:extLst>
              <a:ext uri="{FF2B5EF4-FFF2-40B4-BE49-F238E27FC236}">
                <a16:creationId xmlns:a16="http://schemas.microsoft.com/office/drawing/2014/main" id="{2574CA61-77E6-1D2B-AE60-354E37884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91" y="3993024"/>
            <a:ext cx="2880000" cy="2354722"/>
          </a:xfrm>
          <a:prstGeom prst="rect">
            <a:avLst/>
          </a:prstGeom>
        </p:spPr>
      </p:pic>
      <p:pic>
        <p:nvPicPr>
          <p:cNvPr id="25" name="図 24" descr="グラフ, ヒストグラム&#10;&#10;自動的に生成された説明">
            <a:extLst>
              <a:ext uri="{FF2B5EF4-FFF2-40B4-BE49-F238E27FC236}">
                <a16:creationId xmlns:a16="http://schemas.microsoft.com/office/drawing/2014/main" id="{1D0E278F-941E-4E87-992B-568AEA216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3997331"/>
            <a:ext cx="2880000" cy="2380376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CBB6741-5852-7B38-8AB0-6061DF82A33D}"/>
              </a:ext>
            </a:extLst>
          </p:cNvPr>
          <p:cNvSpPr/>
          <p:nvPr/>
        </p:nvSpPr>
        <p:spPr>
          <a:xfrm>
            <a:off x="261864" y="3640653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時間軸反転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710F20-3903-3FE1-9F61-D6875A95E2B4}"/>
              </a:ext>
            </a:extLst>
          </p:cNvPr>
          <p:cNvSpPr/>
          <p:nvPr/>
        </p:nvSpPr>
        <p:spPr>
          <a:xfrm>
            <a:off x="261864" y="814121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上下反転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8EFE83-A1D1-CBED-13F2-357B8F874582}"/>
              </a:ext>
            </a:extLst>
          </p:cNvPr>
          <p:cNvSpPr txBox="1"/>
          <p:nvPr/>
        </p:nvSpPr>
        <p:spPr>
          <a:xfrm>
            <a:off x="3252104" y="3366793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3A585A-B83A-37F1-A53D-CC702BDC2825}"/>
              </a:ext>
            </a:extLst>
          </p:cNvPr>
          <p:cNvSpPr txBox="1"/>
          <p:nvPr/>
        </p:nvSpPr>
        <p:spPr>
          <a:xfrm>
            <a:off x="6194661" y="3366794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597C1A7-B713-DEB7-E025-656FAE8DC4E3}"/>
              </a:ext>
            </a:extLst>
          </p:cNvPr>
          <p:cNvSpPr txBox="1"/>
          <p:nvPr/>
        </p:nvSpPr>
        <p:spPr>
          <a:xfrm>
            <a:off x="3243714" y="6349511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E51DC4-CBF0-D144-8FE4-6E586E0EB832}"/>
              </a:ext>
            </a:extLst>
          </p:cNvPr>
          <p:cNvSpPr txBox="1"/>
          <p:nvPr/>
        </p:nvSpPr>
        <p:spPr>
          <a:xfrm>
            <a:off x="6270161" y="6336625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</p:spTree>
    <p:extLst>
      <p:ext uri="{BB962C8B-B14F-4D97-AF65-F5344CB8AC3E}">
        <p14:creationId xmlns:p14="http://schemas.microsoft.com/office/powerpoint/2010/main" val="370742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波形合成方法</a:t>
            </a:r>
            <a:r>
              <a:rPr kumimoji="1" lang="ja-JP" altLang="en-US" dirty="0"/>
              <a:t>の評価➁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55875" y="4347354"/>
            <a:ext cx="8009063" cy="1074457"/>
          </a:xfrm>
        </p:spPr>
        <p:txBody>
          <a:bodyPr tIns="9000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ja-JP" altLang="en-US" sz="2000" dirty="0"/>
              <a:t>✓高調波の</a:t>
            </a:r>
            <a:r>
              <a:rPr kumimoji="1" lang="ja-JP" altLang="en-US" sz="2000" dirty="0">
                <a:solidFill>
                  <a:srgbClr val="3B98B2"/>
                </a:solidFill>
              </a:rPr>
              <a:t>位相が異なる</a:t>
            </a:r>
            <a:r>
              <a:rPr lang="ja-JP" altLang="en-US" sz="2000" dirty="0"/>
              <a:t>テスト信号で検証</a:t>
            </a:r>
            <a:endParaRPr lang="en-US" altLang="ja-JP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dirty="0"/>
              <a:t>　→ 立上り・立下り波形に提案手法を実行</a:t>
            </a:r>
            <a:endParaRPr lang="en-US" altLang="ja-JP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42360E-A971-5893-B5ED-6E9B8898A617}"/>
              </a:ext>
            </a:extLst>
          </p:cNvPr>
          <p:cNvSpPr txBox="1"/>
          <p:nvPr/>
        </p:nvSpPr>
        <p:spPr>
          <a:xfrm>
            <a:off x="4808788" y="973148"/>
            <a:ext cx="3403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 疑似的な非線形歪信号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4EC660D-3E4C-42A5-05FF-D67673D8ACC2}"/>
              </a:ext>
            </a:extLst>
          </p:cNvPr>
          <p:cNvSpPr txBox="1"/>
          <p:nvPr/>
        </p:nvSpPr>
        <p:spPr>
          <a:xfrm>
            <a:off x="5100309" y="1373258"/>
            <a:ext cx="3403833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Fs = 48k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1k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次高調波 </a:t>
            </a:r>
            <a:r>
              <a:rPr lang="en-US" altLang="ja-JP" b="1" dirty="0">
                <a:solidFill>
                  <a:srgbClr val="3B98B2"/>
                </a:solidFill>
              </a:rPr>
              <a:t>:  -70</a:t>
            </a:r>
            <a:r>
              <a:rPr lang="ja-JP" altLang="en-US" b="1" dirty="0">
                <a:solidFill>
                  <a:srgbClr val="3B98B2"/>
                </a:solidFill>
              </a:rPr>
              <a:t> </a:t>
            </a:r>
            <a:r>
              <a:rPr lang="en-US" altLang="ja-JP" b="1" dirty="0">
                <a:solidFill>
                  <a:srgbClr val="3B98B2"/>
                </a:solidFill>
              </a:rPr>
              <a:t>dB</a:t>
            </a:r>
            <a:r>
              <a:rPr lang="ja-JP" altLang="en-US" b="1" dirty="0">
                <a:solidFill>
                  <a:srgbClr val="3B98B2"/>
                </a:solidFill>
              </a:rPr>
              <a:t> </a:t>
            </a:r>
            <a:endParaRPr lang="en-US" altLang="ja-JP" b="1" dirty="0">
              <a:solidFill>
                <a:srgbClr val="3B98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– 11 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　</a:t>
            </a:r>
            <a:r>
              <a:rPr lang="en-US" altLang="ja-JP" b="1" dirty="0">
                <a:solidFill>
                  <a:srgbClr val="3B98B2"/>
                </a:solidFill>
              </a:rPr>
              <a:t>: 6 </a:t>
            </a:r>
            <a:r>
              <a:rPr lang="en-US" altLang="ja-JP" b="1" dirty="0" err="1">
                <a:solidFill>
                  <a:srgbClr val="3B98B2"/>
                </a:solidFill>
              </a:rPr>
              <a:t>db</a:t>
            </a:r>
            <a:r>
              <a:rPr lang="en-US" altLang="ja-JP" b="1" dirty="0">
                <a:solidFill>
                  <a:srgbClr val="3B98B2"/>
                </a:solidFill>
              </a:rPr>
              <a:t>/oct </a:t>
            </a:r>
            <a:r>
              <a:rPr lang="ja-JP" altLang="en-US" b="1" dirty="0">
                <a:solidFill>
                  <a:srgbClr val="3B98B2"/>
                </a:solidFill>
              </a:rPr>
              <a:t>で減衰</a:t>
            </a:r>
            <a:br>
              <a:rPr lang="en-US" altLang="ja-JP" b="1" dirty="0">
                <a:solidFill>
                  <a:srgbClr val="3B98B2"/>
                </a:solidFill>
              </a:rPr>
            </a:br>
            <a:r>
              <a:rPr lang="ja-JP" altLang="en-US" b="1" dirty="0">
                <a:solidFill>
                  <a:srgbClr val="BB5533"/>
                </a:solidFill>
              </a:rPr>
              <a:t>位相：各倍音でランダム</a:t>
            </a:r>
            <a:endParaRPr lang="en-US" altLang="ja-JP" b="1" dirty="0">
              <a:solidFill>
                <a:srgbClr val="BB5533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1178502" y="3486050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非線形信号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335E651-8876-439B-29DB-BEE4D8F55E40}"/>
              </a:ext>
            </a:extLst>
          </p:cNvPr>
          <p:cNvGrpSpPr/>
          <p:nvPr/>
        </p:nvGrpSpPr>
        <p:grpSpPr>
          <a:xfrm>
            <a:off x="1080482" y="1080929"/>
            <a:ext cx="2887561" cy="2348071"/>
            <a:chOff x="1044759" y="1011355"/>
            <a:chExt cx="2887561" cy="2348071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D6C4D5A9-0B5F-B279-4E80-8B2F083686E3}"/>
                </a:ext>
              </a:extLst>
            </p:cNvPr>
            <p:cNvGrpSpPr/>
            <p:nvPr/>
          </p:nvGrpSpPr>
          <p:grpSpPr>
            <a:xfrm>
              <a:off x="1044759" y="1415128"/>
              <a:ext cx="2882560" cy="1364350"/>
              <a:chOff x="2145203" y="1281697"/>
              <a:chExt cx="1640797" cy="776609"/>
            </a:xfrm>
          </p:grpSpPr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1D632AE8-2686-46F9-7D11-9B104BE671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679"/>
              <a:stretch/>
            </p:blipFill>
            <p:spPr>
              <a:xfrm>
                <a:off x="2147345" y="1283767"/>
                <a:ext cx="1638655" cy="774539"/>
              </a:xfrm>
              <a:prstGeom prst="rect">
                <a:avLst/>
              </a:prstGeom>
            </p:spPr>
          </p:pic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F32B76FC-9411-F13C-A0B1-D5F645F8C2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020"/>
              <a:stretch/>
            </p:blipFill>
            <p:spPr>
              <a:xfrm>
                <a:off x="2145203" y="1283600"/>
                <a:ext cx="425071" cy="768303"/>
              </a:xfrm>
              <a:prstGeom prst="rect">
                <a:avLst/>
              </a:prstGeom>
            </p:spPr>
          </p:pic>
          <p:pic>
            <p:nvPicPr>
              <p:cNvPr id="38" name="図 37">
                <a:extLst>
                  <a:ext uri="{FF2B5EF4-FFF2-40B4-BE49-F238E27FC236}">
                    <a16:creationId xmlns:a16="http://schemas.microsoft.com/office/drawing/2014/main" id="{C0A5B389-5D0F-EF59-8226-BDAD774200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020"/>
              <a:stretch/>
            </p:blipFill>
            <p:spPr>
              <a:xfrm>
                <a:off x="2955805" y="1281697"/>
                <a:ext cx="425071" cy="774545"/>
              </a:xfrm>
              <a:prstGeom prst="rect">
                <a:avLst/>
              </a:prstGeom>
            </p:spPr>
          </p:pic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11FFD5A-B0E6-D01F-0665-CAD3151D6059}"/>
                </a:ext>
              </a:extLst>
            </p:cNvPr>
            <p:cNvCxnSpPr/>
            <p:nvPr/>
          </p:nvCxnSpPr>
          <p:spPr>
            <a:xfrm>
              <a:off x="1056809" y="1053644"/>
              <a:ext cx="218" cy="23057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A46DC59E-7805-52E3-C02E-6803D6363558}"/>
                </a:ext>
              </a:extLst>
            </p:cNvPr>
            <p:cNvCxnSpPr/>
            <p:nvPr/>
          </p:nvCxnSpPr>
          <p:spPr>
            <a:xfrm flipH="1">
              <a:off x="3919480" y="1011355"/>
              <a:ext cx="12840" cy="234807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C0BF0E07-584E-9B29-7D9C-DFE42FB3C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20"/>
          <a:stretch/>
        </p:blipFill>
        <p:spPr>
          <a:xfrm flipH="1">
            <a:off x="1786382" y="1490328"/>
            <a:ext cx="746767" cy="134975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E952F91-E6B3-CF6A-F16C-C83FFC084D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20"/>
          <a:stretch/>
        </p:blipFill>
        <p:spPr>
          <a:xfrm flipH="1">
            <a:off x="3208436" y="1497481"/>
            <a:ext cx="746767" cy="1349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/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  <a:blipFill>
                <a:blip r:embed="rId4"/>
                <a:stretch>
                  <a:fillRect t="-121667" r="-3014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03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F186D02-EFA8-2937-8E57-07C6E6CE7976}"/>
              </a:ext>
            </a:extLst>
          </p:cNvPr>
          <p:cNvSpPr/>
          <p:nvPr/>
        </p:nvSpPr>
        <p:spPr>
          <a:xfrm>
            <a:off x="3040365" y="3867172"/>
            <a:ext cx="6036115" cy="275981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80E0B8-9F99-BC7C-21DA-71590E10F22E}"/>
              </a:ext>
            </a:extLst>
          </p:cNvPr>
          <p:cNvSpPr/>
          <p:nvPr/>
        </p:nvSpPr>
        <p:spPr>
          <a:xfrm>
            <a:off x="3040365" y="880843"/>
            <a:ext cx="6036115" cy="275981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昨年のアルゴリズムの確認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19" name="図 18" descr="グラフ, ヒストグラム&#10;&#10;自動的に生成された説明">
            <a:extLst>
              <a:ext uri="{FF2B5EF4-FFF2-40B4-BE49-F238E27FC236}">
                <a16:creationId xmlns:a16="http://schemas.microsoft.com/office/drawing/2014/main" id="{D75827D5-A670-38C5-0337-D9516FE91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1" y="989413"/>
            <a:ext cx="2880000" cy="2380376"/>
          </a:xfrm>
          <a:prstGeom prst="rect">
            <a:avLst/>
          </a:prstGeom>
        </p:spPr>
      </p:pic>
      <p:pic>
        <p:nvPicPr>
          <p:cNvPr id="25" name="図 24" descr="グラフ, ヒストグラム&#10;&#10;自動的に生成された説明">
            <a:extLst>
              <a:ext uri="{FF2B5EF4-FFF2-40B4-BE49-F238E27FC236}">
                <a16:creationId xmlns:a16="http://schemas.microsoft.com/office/drawing/2014/main" id="{1D0E278F-941E-4E87-992B-568AEA216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3997331"/>
            <a:ext cx="2880000" cy="2380376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CBB6741-5852-7B38-8AB0-6061DF82A33D}"/>
              </a:ext>
            </a:extLst>
          </p:cNvPr>
          <p:cNvSpPr/>
          <p:nvPr/>
        </p:nvSpPr>
        <p:spPr>
          <a:xfrm>
            <a:off x="261864" y="3640653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時間軸反転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710F20-3903-3FE1-9F61-D6875A95E2B4}"/>
              </a:ext>
            </a:extLst>
          </p:cNvPr>
          <p:cNvSpPr/>
          <p:nvPr/>
        </p:nvSpPr>
        <p:spPr>
          <a:xfrm>
            <a:off x="261864" y="814121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上下反転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8EFE83-A1D1-CBED-13F2-357B8F874582}"/>
              </a:ext>
            </a:extLst>
          </p:cNvPr>
          <p:cNvSpPr txBox="1"/>
          <p:nvPr/>
        </p:nvSpPr>
        <p:spPr>
          <a:xfrm>
            <a:off x="3252104" y="3366793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3A585A-B83A-37F1-A53D-CC702BDC2825}"/>
              </a:ext>
            </a:extLst>
          </p:cNvPr>
          <p:cNvSpPr txBox="1"/>
          <p:nvPr/>
        </p:nvSpPr>
        <p:spPr>
          <a:xfrm>
            <a:off x="6194661" y="3366794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597C1A7-B713-DEB7-E025-656FAE8DC4E3}"/>
              </a:ext>
            </a:extLst>
          </p:cNvPr>
          <p:cNvSpPr txBox="1"/>
          <p:nvPr/>
        </p:nvSpPr>
        <p:spPr>
          <a:xfrm>
            <a:off x="3243714" y="6349511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E51DC4-CBF0-D144-8FE4-6E586E0EB832}"/>
              </a:ext>
            </a:extLst>
          </p:cNvPr>
          <p:cNvSpPr txBox="1"/>
          <p:nvPr/>
        </p:nvSpPr>
        <p:spPr>
          <a:xfrm>
            <a:off x="6270161" y="6336625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pic>
        <p:nvPicPr>
          <p:cNvPr id="5" name="図 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ADCA3B4-294A-9C76-E64D-37C4EAC73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35" y="3943408"/>
            <a:ext cx="2910820" cy="2352636"/>
          </a:xfrm>
          <a:prstGeom prst="rect">
            <a:avLst/>
          </a:prstGeom>
        </p:spPr>
      </p:pic>
      <p:pic>
        <p:nvPicPr>
          <p:cNvPr id="7" name="図 6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5C47342-B8E4-5EA4-ACDB-C9CCDD454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01" y="3933134"/>
            <a:ext cx="2852901" cy="2373185"/>
          </a:xfrm>
          <a:prstGeom prst="rect">
            <a:avLst/>
          </a:prstGeom>
        </p:spPr>
      </p:pic>
      <p:pic>
        <p:nvPicPr>
          <p:cNvPr id="15" name="図 14" descr="グラフ, ヒストグラム&#10;&#10;自動的に生成された説明">
            <a:extLst>
              <a:ext uri="{FF2B5EF4-FFF2-40B4-BE49-F238E27FC236}">
                <a16:creationId xmlns:a16="http://schemas.microsoft.com/office/drawing/2014/main" id="{8585EC92-C0CF-067F-7A9C-5B57C82B5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92" y="1064993"/>
            <a:ext cx="2826965" cy="2229215"/>
          </a:xfrm>
          <a:prstGeom prst="rect">
            <a:avLst/>
          </a:prstGeom>
        </p:spPr>
      </p:pic>
      <p:pic>
        <p:nvPicPr>
          <p:cNvPr id="17" name="図 16" descr="グラフ, ヒストグラム&#10;&#10;自動的に生成された説明">
            <a:extLst>
              <a:ext uri="{FF2B5EF4-FFF2-40B4-BE49-F238E27FC236}">
                <a16:creationId xmlns:a16="http://schemas.microsoft.com/office/drawing/2014/main" id="{13250071-D31C-8777-41CB-3975F48FE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236" y="1037037"/>
            <a:ext cx="2826966" cy="22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4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6538A-E0E8-BA4B-8EF8-ABDD2C6D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立上り・立下りの比較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DF0C26-58B9-C1D8-75A7-F0DFFFFC5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9" name="図 8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063FBBA-CDB7-287D-2D68-C8081434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48" y="1124501"/>
            <a:ext cx="3743966" cy="3105500"/>
          </a:xfrm>
          <a:prstGeom prst="rect">
            <a:avLst/>
          </a:prstGeom>
        </p:spPr>
      </p:pic>
      <p:pic>
        <p:nvPicPr>
          <p:cNvPr id="11" name="図 10" descr="グラフ, ヒストグラム&#10;&#10;自動的に生成された説明">
            <a:extLst>
              <a:ext uri="{FF2B5EF4-FFF2-40B4-BE49-F238E27FC236}">
                <a16:creationId xmlns:a16="http://schemas.microsoft.com/office/drawing/2014/main" id="{0AD3E166-292A-BA3E-65C5-5EA82C524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83" y="1122404"/>
            <a:ext cx="3763918" cy="31075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CAF5A6-EB68-0A12-A490-AED148655BB1}"/>
              </a:ext>
            </a:extLst>
          </p:cNvPr>
          <p:cNvSpPr txBox="1"/>
          <p:nvPr/>
        </p:nvSpPr>
        <p:spPr>
          <a:xfrm>
            <a:off x="1180023" y="4396088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上下反転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4B8757-FD7B-A45B-CDD2-714CEB17DF58}"/>
              </a:ext>
            </a:extLst>
          </p:cNvPr>
          <p:cNvSpPr txBox="1"/>
          <p:nvPr/>
        </p:nvSpPr>
        <p:spPr>
          <a:xfrm>
            <a:off x="5325161" y="4396088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時間軸反転</a:t>
            </a:r>
          </a:p>
        </p:txBody>
      </p:sp>
      <p:sp>
        <p:nvSpPr>
          <p:cNvPr id="16" name="テキスト プレースホルダー 4">
            <a:extLst>
              <a:ext uri="{FF2B5EF4-FFF2-40B4-BE49-F238E27FC236}">
                <a16:creationId xmlns:a16="http://schemas.microsoft.com/office/drawing/2014/main" id="{9544F548-D675-8855-A3F1-3F0A81AA1EE2}"/>
              </a:ext>
            </a:extLst>
          </p:cNvPr>
          <p:cNvSpPr txBox="1">
            <a:spLocks/>
          </p:cNvSpPr>
          <p:nvPr/>
        </p:nvSpPr>
        <p:spPr>
          <a:xfrm>
            <a:off x="872693" y="5036039"/>
            <a:ext cx="7871479" cy="1138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✓ 上下反転では、立上り・立下りのスペクトラムが一致</a:t>
            </a:r>
            <a:endParaRPr lang="en-US" altLang="ja-JP" sz="1600" dirty="0"/>
          </a:p>
          <a:p>
            <a:r>
              <a:rPr lang="ja-JP" altLang="en-US" sz="1600" dirty="0"/>
              <a:t>✓ 時間軸反転では、立上り・立下りスペクトルに誤差が出現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47071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A843B-007F-5F18-FCAE-6DE7FF56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次回までに行うこと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EC5452-317B-4A47-29C6-56C68965A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4C421-7679-4C26-D6BE-374938760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9" y="1227437"/>
            <a:ext cx="7871479" cy="1138257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時間軸方向に反転する波形合成法の考察</a:t>
            </a:r>
            <a:endParaRPr kumimoji="1" lang="en-US" altLang="ja-JP" sz="1600" dirty="0"/>
          </a:p>
          <a:p>
            <a:r>
              <a:rPr lang="ja-JP" altLang="en-US" sz="1600" dirty="0"/>
              <a:t>機器測定の準備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1178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A13BF-8651-44C4-B76F-5E5C3733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7000184" cy="566528"/>
          </a:xfrm>
        </p:spPr>
        <p:txBody>
          <a:bodyPr/>
          <a:lstStyle/>
          <a:p>
            <a:r>
              <a:rPr lang="ja-JP" altLang="en-US" dirty="0"/>
              <a:t>入出力特性の予測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659C7A-57B4-4F05-AF7E-838C2FBCE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0112444-D794-44FB-8C25-87DEDC0EA9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2403" y="3630639"/>
            <a:ext cx="7894352" cy="379711"/>
          </a:xfrm>
        </p:spPr>
        <p:txBody>
          <a:bodyPr/>
          <a:lstStyle/>
          <a:p>
            <a:r>
              <a:rPr lang="ja-JP" altLang="en-US" dirty="0"/>
              <a:t>入出力特性の予測手順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EC29282F-AC06-41E3-861B-B412F59D9D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369" y="4010351"/>
            <a:ext cx="7894352" cy="1395036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①周波数</a:t>
            </a:r>
            <a:r>
              <a:rPr lang="en-US" altLang="ja-JP" dirty="0"/>
              <a:t>X,</a:t>
            </a:r>
            <a:r>
              <a:rPr lang="ja-JP" altLang="en-US" dirty="0"/>
              <a:t>振幅１の正弦波を代入した</a:t>
            </a:r>
            <a:r>
              <a:rPr lang="en-US" altLang="ja-JP" dirty="0"/>
              <a:t>,</a:t>
            </a:r>
            <a:r>
              <a:rPr lang="ja-JP" altLang="en-US" dirty="0"/>
              <a:t>非線形近似式を</a:t>
            </a:r>
            <a:r>
              <a:rPr lang="ja-JP" altLang="en-US" dirty="0">
                <a:solidFill>
                  <a:srgbClr val="3B98B2"/>
                </a:solidFill>
              </a:rPr>
              <a:t>展開</a:t>
            </a:r>
            <a:r>
              <a:rPr lang="ja-JP" altLang="en-US" dirty="0"/>
              <a:t>し</a:t>
            </a:r>
            <a:r>
              <a:rPr lang="en-US" altLang="ja-JP" dirty="0"/>
              <a:t>,</a:t>
            </a:r>
            <a:r>
              <a:rPr lang="ja-JP" altLang="en-US" dirty="0"/>
              <a:t>整数倍の周波数成分で式をまとめ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　周波数に対する</a:t>
            </a:r>
            <a:r>
              <a:rPr lang="ja-JP" altLang="en-US" dirty="0">
                <a:solidFill>
                  <a:srgbClr val="3B98B2"/>
                </a:solidFill>
              </a:rPr>
              <a:t>振幅の大きさ</a:t>
            </a:r>
            <a:r>
              <a:rPr lang="ja-JP" altLang="en-US" dirty="0"/>
              <a:t>を抽出</a:t>
            </a:r>
            <a:endParaRPr lang="en-US" altLang="ja-JP" dirty="0"/>
          </a:p>
          <a:p>
            <a:r>
              <a:rPr lang="ja-JP" altLang="en-US" dirty="0"/>
              <a:t>➁</a:t>
            </a:r>
            <a:r>
              <a:rPr lang="ja-JP" altLang="en-US" dirty="0">
                <a:solidFill>
                  <a:srgbClr val="3B98B2"/>
                </a:solidFill>
              </a:rPr>
              <a:t>非線形近似式より得られた振幅</a:t>
            </a:r>
            <a:r>
              <a:rPr lang="ja-JP" altLang="en-US" dirty="0"/>
              <a:t>と</a:t>
            </a:r>
            <a:r>
              <a:rPr lang="en-US" altLang="ja-JP" dirty="0"/>
              <a:t>,</a:t>
            </a:r>
            <a:r>
              <a:rPr lang="ja-JP" altLang="en-US" dirty="0">
                <a:solidFill>
                  <a:srgbClr val="3B98B2"/>
                </a:solidFill>
              </a:rPr>
              <a:t>先行研究で定義した高周波の振幅</a:t>
            </a:r>
            <a:r>
              <a:rPr lang="ja-JP" altLang="en-US" dirty="0"/>
              <a:t>を比較し</a:t>
            </a:r>
            <a:r>
              <a:rPr lang="en-US" altLang="ja-JP" dirty="0"/>
              <a:t>,</a:t>
            </a:r>
            <a:r>
              <a:rPr lang="ja-JP" altLang="en-US" dirty="0"/>
              <a:t>連立方程式を作成</a:t>
            </a:r>
            <a:endParaRPr lang="en-US" altLang="ja-JP" dirty="0"/>
          </a:p>
          <a:p>
            <a:r>
              <a:rPr lang="ja-JP" altLang="en-US" dirty="0"/>
              <a:t>③連立方程式を解き</a:t>
            </a:r>
            <a:r>
              <a:rPr lang="en-US" altLang="ja-JP" dirty="0"/>
              <a:t>,</a:t>
            </a:r>
            <a:r>
              <a:rPr lang="ja-JP" altLang="en-US" dirty="0"/>
              <a:t>非線形近似式の</a:t>
            </a:r>
            <a:r>
              <a:rPr lang="ja-JP" altLang="en-US" dirty="0">
                <a:solidFill>
                  <a:srgbClr val="3B98B2"/>
                </a:solidFill>
              </a:rPr>
              <a:t>係数</a:t>
            </a:r>
            <a:r>
              <a:rPr lang="ja-JP" altLang="en-US" dirty="0"/>
              <a:t>を求める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4789460-871F-46A6-89CA-608CD41CCA8E}"/>
                  </a:ext>
                </a:extLst>
              </p:cNvPr>
              <p:cNvSpPr txBox="1"/>
              <p:nvPr/>
            </p:nvSpPr>
            <p:spPr>
              <a:xfrm>
                <a:off x="1017390" y="2184667"/>
                <a:ext cx="74867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sz="1400" b="1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ja-JP" sz="1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ja-JP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（奇数次）</a:t>
                </a:r>
                <a:endParaRPr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4789460-871F-46A6-89CA-608CD41CC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90" y="2184667"/>
                <a:ext cx="7486752" cy="369332"/>
              </a:xfrm>
              <a:prstGeom prst="rect">
                <a:avLst/>
              </a:prstGeom>
              <a:blipFill>
                <a:blip r:embed="rId2"/>
                <a:stretch>
                  <a:fillRect t="-75410" b="-1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07C319D-2041-4194-A1B3-EF8DE6B9DDFF}"/>
                  </a:ext>
                </a:extLst>
              </p:cNvPr>
              <p:cNvSpPr txBox="1"/>
              <p:nvPr/>
            </p:nvSpPr>
            <p:spPr>
              <a:xfrm>
                <a:off x="1017390" y="1622608"/>
                <a:ext cx="7099605" cy="362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sz="1400" b="1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ja-JP" sz="1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ja-JP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（偶数次）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07C319D-2041-4194-A1B3-EF8DE6B9D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90" y="1622608"/>
                <a:ext cx="7099605" cy="362792"/>
              </a:xfrm>
              <a:prstGeom prst="rect">
                <a:avLst/>
              </a:prstGeom>
              <a:blipFill>
                <a:blip r:embed="rId3"/>
                <a:stretch>
                  <a:fillRect t="-76667" b="-1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A812DC-D45C-4318-878E-BAC6CDB94B6B}"/>
              </a:ext>
            </a:extLst>
          </p:cNvPr>
          <p:cNvSpPr txBox="1"/>
          <p:nvPr/>
        </p:nvSpPr>
        <p:spPr>
          <a:xfrm>
            <a:off x="3576569" y="2753266"/>
            <a:ext cx="191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</a:t>
            </a:r>
            <a:r>
              <a:rPr kumimoji="1"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出力　</a:t>
            </a:r>
            <a:r>
              <a:rPr kumimoji="1"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Sin[X]:</a:t>
            </a:r>
            <a:r>
              <a:rPr kumimoji="1"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入力）</a:t>
            </a:r>
          </a:p>
        </p:txBody>
      </p:sp>
    </p:spTree>
    <p:extLst>
      <p:ext uri="{BB962C8B-B14F-4D97-AF65-F5344CB8AC3E}">
        <p14:creationId xmlns:p14="http://schemas.microsoft.com/office/powerpoint/2010/main" val="249077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583637" y="679508"/>
            <a:ext cx="7768947" cy="444027"/>
          </a:xfrm>
        </p:spPr>
        <p:txBody>
          <a:bodyPr/>
          <a:lstStyle/>
          <a:p>
            <a:r>
              <a:rPr lang="ja-JP" altLang="en-US" sz="1800" dirty="0"/>
              <a:t>今回やったこと</a:t>
            </a:r>
            <a:endParaRPr kumimoji="1" lang="ja-JP" altLang="en-US" sz="18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583637" y="1123534"/>
            <a:ext cx="7768947" cy="780767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✓時間軸方向の反転合成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18613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F7FD-9356-4677-9DC3-5D388490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入出力特性の予測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3EDD9D-6105-4BF5-AF54-3E4BF76FA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9F2E094-6F94-4B9F-BFF1-EDC0B574BFFA}"/>
                  </a:ext>
                </a:extLst>
              </p:cNvPr>
              <p:cNvSpPr txBox="1"/>
              <p:nvPr/>
            </p:nvSpPr>
            <p:spPr>
              <a:xfrm>
                <a:off x="995996" y="1321447"/>
                <a:ext cx="7773536" cy="1752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64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ja-JP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512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128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63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35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9F2E094-6F94-4B9F-BFF1-EDC0B574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6" y="1321447"/>
                <a:ext cx="7773536" cy="1752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FCEF0E9-FF87-47C2-8269-06B67E39F21F}"/>
                  </a:ext>
                </a:extLst>
              </p:cNvPr>
              <p:cNvSpPr txBox="1"/>
              <p:nvPr/>
            </p:nvSpPr>
            <p:spPr>
              <a:xfrm>
                <a:off x="995996" y="3719283"/>
                <a:ext cx="7583647" cy="2167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+462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+768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+640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+560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+504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−330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−256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−320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−336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−336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ja-JP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165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+112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+144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−55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ja-JP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1024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FCEF0E9-FF87-47C2-8269-06B67E39F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6" y="3719283"/>
                <a:ext cx="7583647" cy="2167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7AE046-6876-44BF-A34C-153F6F6C6380}"/>
                  </a:ext>
                </a:extLst>
              </p:cNvPr>
              <p:cNvSpPr txBox="1"/>
              <p:nvPr/>
            </p:nvSpPr>
            <p:spPr>
              <a:xfrm>
                <a:off x="585129" y="1189231"/>
                <a:ext cx="6289646" cy="362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7AE046-6876-44BF-A34C-153F6F6C6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29" y="1189231"/>
                <a:ext cx="6289646" cy="362792"/>
              </a:xfrm>
              <a:prstGeom prst="rect">
                <a:avLst/>
              </a:prstGeom>
              <a:blipFill>
                <a:blip r:embed="rId4"/>
                <a:stretch>
                  <a:fillRect t="-76667" b="-1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02A2BD-2125-4C97-9B74-17DDC252D626}"/>
                  </a:ext>
                </a:extLst>
              </p:cNvPr>
              <p:cNvSpPr txBox="1"/>
              <p:nvPr/>
            </p:nvSpPr>
            <p:spPr>
              <a:xfrm>
                <a:off x="995996" y="3534617"/>
                <a:ext cx="56160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02A2BD-2125-4C97-9B74-17DDC252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6" y="3534617"/>
                <a:ext cx="5616007" cy="369332"/>
              </a:xfrm>
              <a:prstGeom prst="rect">
                <a:avLst/>
              </a:prstGeom>
              <a:blipFill>
                <a:blip r:embed="rId5"/>
                <a:stretch>
                  <a:fillRect t="-76667" r="-4013" b="-1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5E58F7A-4A3F-B035-105A-2D6256F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研究目的の確認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A462A5-E862-4AC4-DDDC-E8808EB137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13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目的の確認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8993" y="4147502"/>
            <a:ext cx="7968489" cy="1556870"/>
          </a:xfrm>
        </p:spPr>
        <p:txBody>
          <a:bodyPr>
            <a:noAutofit/>
          </a:bodyPr>
          <a:lstStyle/>
          <a:p>
            <a:r>
              <a:rPr kumimoji="1" lang="ja-JP" altLang="en-US" sz="2000" dirty="0"/>
              <a:t>✓波形の</a:t>
            </a:r>
            <a:r>
              <a:rPr kumimoji="1" lang="ja-JP" altLang="en-US" sz="2000" dirty="0">
                <a:solidFill>
                  <a:srgbClr val="3B98B2"/>
                </a:solidFill>
              </a:rPr>
              <a:t>歪み</a:t>
            </a:r>
            <a:r>
              <a:rPr kumimoji="1" lang="ja-JP" altLang="en-US" sz="2000" dirty="0"/>
              <a:t>を</a:t>
            </a:r>
            <a:r>
              <a:rPr kumimoji="1" lang="ja-JP" altLang="en-US" sz="2000" dirty="0">
                <a:solidFill>
                  <a:srgbClr val="3B98B2"/>
                </a:solidFill>
              </a:rPr>
              <a:t>周波数領域の概形</a:t>
            </a:r>
            <a:r>
              <a:rPr kumimoji="1" lang="en-US" altLang="ja-JP" sz="2000" dirty="0">
                <a:solidFill>
                  <a:srgbClr val="3B98B2"/>
                </a:solidFill>
              </a:rPr>
              <a:t>, </a:t>
            </a:r>
            <a:r>
              <a:rPr kumimoji="1" lang="ja-JP" altLang="en-US" sz="2000" dirty="0">
                <a:solidFill>
                  <a:srgbClr val="3B98B2"/>
                </a:solidFill>
              </a:rPr>
              <a:t>入力に対する総量</a:t>
            </a:r>
            <a:r>
              <a:rPr kumimoji="1" lang="ja-JP" altLang="en-US" sz="2000" dirty="0"/>
              <a:t>（</a:t>
            </a:r>
            <a:r>
              <a:rPr kumimoji="1" lang="en-US" altLang="ja-JP" sz="2000" dirty="0">
                <a:solidFill>
                  <a:srgbClr val="3B98B2"/>
                </a:solidFill>
              </a:rPr>
              <a:t>THD</a:t>
            </a:r>
            <a:r>
              <a:rPr kumimoji="1" lang="ja-JP" altLang="en-US" sz="2000" dirty="0"/>
              <a:t>）</a:t>
            </a:r>
            <a:r>
              <a:rPr lang="ja-JP" altLang="en-US" sz="2000" dirty="0"/>
              <a:t>で確認</a:t>
            </a:r>
            <a:br>
              <a:rPr lang="en-US" altLang="ja-JP" sz="2000" dirty="0"/>
            </a:br>
            <a:r>
              <a:rPr lang="ja-JP" altLang="en-US" sz="2000" dirty="0"/>
              <a:t>✓ 音響機器の仕様書に載る指標</a:t>
            </a:r>
            <a:br>
              <a:rPr lang="en-US" altLang="ja-JP" sz="2000" dirty="0"/>
            </a:br>
            <a:r>
              <a:rPr lang="ja-JP" altLang="en-US" sz="2000" dirty="0"/>
              <a:t>　→ 周波数</a:t>
            </a:r>
            <a:r>
              <a:rPr lang="en-US" altLang="ja-JP" sz="2000" dirty="0"/>
              <a:t>: 1</a:t>
            </a:r>
            <a:r>
              <a:rPr lang="ja-JP" altLang="en-US" sz="2000" dirty="0"/>
              <a:t> </a:t>
            </a:r>
            <a:r>
              <a:rPr lang="en-US" altLang="ja-JP" sz="2000" dirty="0"/>
              <a:t>kHz Gain</a:t>
            </a:r>
            <a:r>
              <a:rPr lang="ja-JP" altLang="en-US" sz="2000" dirty="0"/>
              <a:t> </a:t>
            </a:r>
            <a:r>
              <a:rPr lang="en-US" altLang="ja-JP" sz="2000" dirty="0"/>
              <a:t>:</a:t>
            </a:r>
            <a:r>
              <a:rPr lang="ja-JP" altLang="en-US" sz="2000" dirty="0"/>
              <a:t> </a:t>
            </a:r>
            <a:r>
              <a:rPr lang="en-US" altLang="ja-JP" sz="2000" dirty="0"/>
              <a:t>1</a:t>
            </a:r>
            <a:r>
              <a:rPr lang="ja-JP" altLang="en-US" sz="2000" dirty="0"/>
              <a:t> 正弦波入力</a:t>
            </a:r>
            <a:endParaRPr lang="en-US" altLang="ja-JP" sz="20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BC381F8-A8FF-4A42-9C42-0D320EEF68DF}"/>
              </a:ext>
            </a:extLst>
          </p:cNvPr>
          <p:cNvSpPr/>
          <p:nvPr/>
        </p:nvSpPr>
        <p:spPr>
          <a:xfrm>
            <a:off x="615801" y="3843322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従来手法</a:t>
            </a:r>
          </a:p>
        </p:txBody>
      </p:sp>
      <p:grpSp>
        <p:nvGrpSpPr>
          <p:cNvPr id="57" name="グループ化 56"/>
          <p:cNvGrpSpPr/>
          <p:nvPr/>
        </p:nvGrpSpPr>
        <p:grpSpPr>
          <a:xfrm>
            <a:off x="1146845" y="1018801"/>
            <a:ext cx="2883798" cy="2585718"/>
            <a:chOff x="1048522" y="1011355"/>
            <a:chExt cx="2883798" cy="2585718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1048522" y="1011355"/>
              <a:ext cx="2883798" cy="2348071"/>
              <a:chOff x="1048522" y="1011355"/>
              <a:chExt cx="2883798" cy="2348071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2F0D8010-83EC-46E3-B1D7-B94787B396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679"/>
              <a:stretch/>
            </p:blipFill>
            <p:spPr>
              <a:xfrm>
                <a:off x="1048522" y="1418764"/>
                <a:ext cx="2878797" cy="1360713"/>
              </a:xfrm>
              <a:prstGeom prst="rect">
                <a:avLst/>
              </a:prstGeom>
            </p:spPr>
          </p:pic>
          <p:cxnSp>
            <p:nvCxnSpPr>
              <p:cNvPr id="7" name="直線コネクタ 6"/>
              <p:cNvCxnSpPr/>
              <p:nvPr/>
            </p:nvCxnSpPr>
            <p:spPr>
              <a:xfrm>
                <a:off x="1056809" y="1053644"/>
                <a:ext cx="218" cy="2305782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 flipH="1">
                <a:off x="3919480" y="1011355"/>
                <a:ext cx="12840" cy="234807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>
                <a:off x="1067354" y="3147392"/>
                <a:ext cx="2852126" cy="7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/>
            <p:cNvSpPr/>
            <p:nvPr/>
          </p:nvSpPr>
          <p:spPr>
            <a:xfrm>
              <a:off x="1765089" y="3089242"/>
              <a:ext cx="143340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FFT</a:t>
              </a:r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分析区間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53465" y="2208707"/>
            <a:ext cx="0" cy="488635"/>
          </a:xfrm>
          <a:prstGeom prst="straightConnector1">
            <a:avLst/>
          </a:prstGeom>
          <a:ln w="1016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F4E50FA-B07F-4DD7-82E0-88982E624E5C}"/>
              </a:ext>
            </a:extLst>
          </p:cNvPr>
          <p:cNvSpPr txBox="1"/>
          <p:nvPr/>
        </p:nvSpPr>
        <p:spPr>
          <a:xfrm>
            <a:off x="4277789" y="1714499"/>
            <a:ext cx="811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FFT</a:t>
            </a:r>
            <a:endParaRPr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5062520" y="711127"/>
            <a:ext cx="2959936" cy="2295150"/>
            <a:chOff x="5089621" y="772988"/>
            <a:chExt cx="2959936" cy="2295150"/>
          </a:xfrm>
        </p:grpSpPr>
        <p:pic>
          <p:nvPicPr>
            <p:cNvPr id="62" name="図 61" descr="グラフ, 棒グラフ, ヒストグラム&#10;&#10;自動的に生成された説明">
              <a:extLst>
                <a:ext uri="{FF2B5EF4-FFF2-40B4-BE49-F238E27FC236}">
                  <a16:creationId xmlns:a16="http://schemas.microsoft.com/office/drawing/2014/main" id="{F9B506D0-BCDA-4DF3-BC1E-1982E2774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621" y="848186"/>
              <a:ext cx="2959936" cy="22199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/>
                <p:cNvSpPr/>
                <p:nvPr/>
              </p:nvSpPr>
              <p:spPr>
                <a:xfrm>
                  <a:off x="5476770" y="772988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3" name="正方形/長方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770" y="772988"/>
                  <a:ext cx="42774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正方形/長方形 63"/>
                <p:cNvSpPr/>
                <p:nvPr/>
              </p:nvSpPr>
              <p:spPr>
                <a:xfrm>
                  <a:off x="5648558" y="1095386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4" name="正方形/長方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58" y="1095386"/>
                  <a:ext cx="42774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/>
                <p:cNvSpPr/>
                <p:nvPr/>
              </p:nvSpPr>
              <p:spPr>
                <a:xfrm>
                  <a:off x="5882185" y="1115408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5" name="正方形/長方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185" y="1115408"/>
                  <a:ext cx="4277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/>
                <p:cNvSpPr/>
                <p:nvPr/>
              </p:nvSpPr>
              <p:spPr>
                <a:xfrm>
                  <a:off x="6102764" y="1138894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764" y="1138894"/>
                  <a:ext cx="42774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正方形/長方形 66"/>
            <p:cNvSpPr/>
            <p:nvPr/>
          </p:nvSpPr>
          <p:spPr>
            <a:xfrm>
              <a:off x="6403200" y="117890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/>
                <a:t>‥‥</a:t>
              </a:r>
              <a:endParaRPr lang="ja-JP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5623687" y="2975553"/>
                <a:ext cx="3496983" cy="6226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100" b="1" i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ja-JP" altLang="en-US" sz="1100" b="1" i="0">
                          <a:latin typeface="Cambria Math" panose="02040503050406030204" pitchFamily="18" charset="0"/>
                        </a:rPr>
                        <m:t>𝐇𝐃</m:t>
                      </m:r>
                      <m:r>
                        <a:rPr lang="en-US" altLang="ja-JP" sz="11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1100" b="1" i="1">
                          <a:latin typeface="Cambria Math" panose="02040503050406030204" pitchFamily="18" charset="0"/>
                        </a:rPr>
                        <m:t>歪み</m:t>
                      </m:r>
                      <m:r>
                        <a:rPr lang="ja-JP" altLang="en-US" sz="1100" b="1" i="1" smtClean="0">
                          <a:latin typeface="Cambria Math" panose="02040503050406030204" pitchFamily="18" charset="0"/>
                        </a:rPr>
                        <m:t>率</m:t>
                      </m:r>
                      <m:r>
                        <a:rPr lang="en-US" altLang="ja-JP" sz="11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11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en-US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ja-JP" altLang="en-US" sz="11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ja-JP" alt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ja-JP" altLang="en-US" sz="1100" b="1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[%]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87" y="2975553"/>
                <a:ext cx="3496983" cy="6226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2302875" y="838103"/>
                <a:ext cx="1634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75" y="838103"/>
                <a:ext cx="1634999" cy="369332"/>
              </a:xfrm>
              <a:prstGeom prst="rect">
                <a:avLst/>
              </a:prstGeom>
              <a:blipFill>
                <a:blip r:embed="rId11"/>
                <a:stretch>
                  <a:fillRect t="-119672" r="-30970" b="-183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518832" y="5850425"/>
            <a:ext cx="6186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</a:rPr>
              <a:t>非線形関数 </a:t>
            </a:r>
            <a:r>
              <a:rPr lang="en-US" altLang="ja-JP" sz="2800" b="1" dirty="0">
                <a:solidFill>
                  <a:schemeClr val="accent2">
                    <a:lumMod val="75000"/>
                  </a:schemeClr>
                </a:solidFill>
              </a:rPr>
              <a:t>A(x)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</a:rPr>
              <a:t> を概形から評価</a:t>
            </a:r>
            <a:r>
              <a:rPr lang="en-US" altLang="ja-JP" sz="28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</a:rPr>
              <a:t> 確認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76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目的の確認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1143082" y="1018801"/>
            <a:ext cx="2887561" cy="2348071"/>
            <a:chOff x="1044759" y="1011355"/>
            <a:chExt cx="2887561" cy="2348071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1031F4C6-F6CE-43D3-A463-01F942CE05E5}"/>
                </a:ext>
              </a:extLst>
            </p:cNvPr>
            <p:cNvGrpSpPr/>
            <p:nvPr/>
          </p:nvGrpSpPr>
          <p:grpSpPr>
            <a:xfrm>
              <a:off x="1044759" y="1415128"/>
              <a:ext cx="2882560" cy="1364350"/>
              <a:chOff x="2145203" y="1281697"/>
              <a:chExt cx="1640797" cy="776609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2F0D8010-83EC-46E3-B1D7-B94787B396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679"/>
              <a:stretch/>
            </p:blipFill>
            <p:spPr>
              <a:xfrm>
                <a:off x="2147345" y="1283767"/>
                <a:ext cx="1638655" cy="774539"/>
              </a:xfrm>
              <a:prstGeom prst="rect">
                <a:avLst/>
              </a:prstGeom>
            </p:spPr>
          </p:pic>
          <p:pic>
            <p:nvPicPr>
              <p:cNvPr id="41" name="図 40">
                <a:extLst>
                  <a:ext uri="{FF2B5EF4-FFF2-40B4-BE49-F238E27FC236}">
                    <a16:creationId xmlns:a16="http://schemas.microsoft.com/office/drawing/2014/main" id="{77A4913A-38DB-4019-B4E3-C0CDC0B3AD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020"/>
              <a:stretch/>
            </p:blipFill>
            <p:spPr>
              <a:xfrm>
                <a:off x="2145203" y="1283600"/>
                <a:ext cx="425071" cy="768303"/>
              </a:xfrm>
              <a:prstGeom prst="rect">
                <a:avLst/>
              </a:prstGeom>
            </p:spPr>
          </p:pic>
          <p:pic>
            <p:nvPicPr>
              <p:cNvPr id="42" name="図 41">
                <a:extLst>
                  <a:ext uri="{FF2B5EF4-FFF2-40B4-BE49-F238E27FC236}">
                    <a16:creationId xmlns:a16="http://schemas.microsoft.com/office/drawing/2014/main" id="{E043695D-C24A-4224-B7D9-97954EC683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020"/>
              <a:stretch/>
            </p:blipFill>
            <p:spPr>
              <a:xfrm>
                <a:off x="2955805" y="1281697"/>
                <a:ext cx="425071" cy="774545"/>
              </a:xfrm>
              <a:prstGeom prst="rect">
                <a:avLst/>
              </a:prstGeom>
            </p:spPr>
          </p:pic>
        </p:grpSp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E7D47A53-F0F9-43AB-8F6F-0967DF0C4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1" t="40041" r="62849" b="39589"/>
            <a:stretch/>
          </p:blipFill>
          <p:spPr>
            <a:xfrm>
              <a:off x="1754562" y="1361925"/>
              <a:ext cx="734712" cy="1512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0AA42CC0-F560-4D2E-A1FA-06BC4C121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1" t="40041" r="62849" b="39589"/>
            <a:stretch/>
          </p:blipFill>
          <p:spPr>
            <a:xfrm>
              <a:off x="3184986" y="1349225"/>
              <a:ext cx="734712" cy="1512000"/>
            </a:xfrm>
            <a:prstGeom prst="rect">
              <a:avLst/>
            </a:prstGeom>
          </p:spPr>
        </p:pic>
        <p:cxnSp>
          <p:nvCxnSpPr>
            <p:cNvPr id="7" name="直線コネクタ 6"/>
            <p:cNvCxnSpPr/>
            <p:nvPr/>
          </p:nvCxnSpPr>
          <p:spPr>
            <a:xfrm>
              <a:off x="1056809" y="1053644"/>
              <a:ext cx="218" cy="23057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3919480" y="1011355"/>
              <a:ext cx="12840" cy="234807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53465" y="2208707"/>
            <a:ext cx="0" cy="488635"/>
          </a:xfrm>
          <a:prstGeom prst="straightConnector1">
            <a:avLst/>
          </a:prstGeom>
          <a:ln w="1016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F4E50FA-B07F-4DD7-82E0-88982E624E5C}"/>
              </a:ext>
            </a:extLst>
          </p:cNvPr>
          <p:cNvSpPr txBox="1"/>
          <p:nvPr/>
        </p:nvSpPr>
        <p:spPr>
          <a:xfrm>
            <a:off x="4277789" y="1714499"/>
            <a:ext cx="811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FFT</a:t>
            </a:r>
            <a:endParaRPr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17" y="618233"/>
            <a:ext cx="2144908" cy="160868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65" y="2309865"/>
            <a:ext cx="2098194" cy="1573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767552" y="661107"/>
                <a:ext cx="1673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2" y="661107"/>
                <a:ext cx="1673471" cy="369332"/>
              </a:xfrm>
              <a:prstGeom prst="rect">
                <a:avLst/>
              </a:prstGeom>
              <a:blipFill>
                <a:blip r:embed="rId7"/>
                <a:stretch>
                  <a:fillRect t="-119672" r="-30292" b="-183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2305059" y="639659"/>
                <a:ext cx="1687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9" y="639659"/>
                <a:ext cx="1687898" cy="369332"/>
              </a:xfrm>
              <a:prstGeom prst="rect">
                <a:avLst/>
              </a:prstGeom>
              <a:blipFill>
                <a:blip r:embed="rId8"/>
                <a:stretch>
                  <a:fillRect t="-119672" r="-29964" b="-183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BCF335-3C81-48D4-9F5E-214FC97FB029}"/>
              </a:ext>
            </a:extLst>
          </p:cNvPr>
          <p:cNvSpPr txBox="1"/>
          <p:nvPr/>
        </p:nvSpPr>
        <p:spPr>
          <a:xfrm>
            <a:off x="5707288" y="2178020"/>
            <a:ext cx="938165" cy="34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200" b="1" dirty="0">
                <a:solidFill>
                  <a:srgbClr val="1C98AD"/>
                </a:solidFill>
              </a:rPr>
              <a:t>立下り</a:t>
            </a:r>
            <a:endParaRPr lang="en-US" altLang="ja-JP" sz="1200" b="1" dirty="0">
              <a:solidFill>
                <a:srgbClr val="1C98AD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24853" y="3803036"/>
            <a:ext cx="723275" cy="384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b="1" dirty="0">
                <a:solidFill>
                  <a:srgbClr val="BB5533"/>
                </a:solidFill>
              </a:rPr>
              <a:t>立上り</a:t>
            </a:r>
            <a:endParaRPr lang="en-US" altLang="ja-JP" sz="1600" b="1" dirty="0">
              <a:solidFill>
                <a:srgbClr val="BB5533"/>
              </a:solidFill>
            </a:endParaRPr>
          </a:p>
        </p:txBody>
      </p:sp>
      <p:sp>
        <p:nvSpPr>
          <p:cNvPr id="36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8993" y="4415948"/>
            <a:ext cx="7826537" cy="2032095"/>
          </a:xfrm>
        </p:spPr>
        <p:txBody>
          <a:bodyPr>
            <a:noAutofit/>
          </a:bodyPr>
          <a:lstStyle/>
          <a:p>
            <a:r>
              <a:rPr kumimoji="1" lang="ja-JP" altLang="en-US" sz="2000" dirty="0"/>
              <a:t>✓ 立上り・立下りで非線形関数が</a:t>
            </a:r>
            <a:r>
              <a:rPr kumimoji="1" lang="ja-JP" altLang="en-US" sz="2000" dirty="0">
                <a:solidFill>
                  <a:srgbClr val="3B98B2"/>
                </a:solidFill>
              </a:rPr>
              <a:t>異なる</a:t>
            </a:r>
            <a:r>
              <a:rPr kumimoji="1" lang="ja-JP" altLang="en-US" sz="2000" dirty="0"/>
              <a:t>と仮定</a:t>
            </a:r>
            <a:endParaRPr kumimoji="1" lang="en-US" altLang="ja-JP" sz="2000" dirty="0"/>
          </a:p>
          <a:p>
            <a:r>
              <a:rPr kumimoji="1" lang="ja-JP" altLang="en-US" sz="2000" dirty="0"/>
              <a:t>✓波形の</a:t>
            </a:r>
            <a:r>
              <a:rPr kumimoji="1" lang="ja-JP" altLang="en-US" sz="2000" dirty="0">
                <a:solidFill>
                  <a:srgbClr val="3B98B2"/>
                </a:solidFill>
              </a:rPr>
              <a:t>歪み</a:t>
            </a:r>
            <a:r>
              <a:rPr kumimoji="1" lang="ja-JP" altLang="en-US" sz="2000" dirty="0"/>
              <a:t>を</a:t>
            </a:r>
            <a:r>
              <a:rPr kumimoji="1" lang="ja-JP" altLang="en-US" sz="2000" dirty="0">
                <a:solidFill>
                  <a:srgbClr val="3B98B2"/>
                </a:solidFill>
              </a:rPr>
              <a:t>周波数領域</a:t>
            </a:r>
            <a:r>
              <a:rPr kumimoji="1" lang="ja-JP" altLang="en-US" sz="2000" dirty="0"/>
              <a:t>で評価（</a:t>
            </a:r>
            <a:r>
              <a:rPr kumimoji="1" lang="en-US" altLang="ja-JP" sz="2000" dirty="0">
                <a:solidFill>
                  <a:srgbClr val="3B98B2"/>
                </a:solidFill>
              </a:rPr>
              <a:t>THD</a:t>
            </a:r>
            <a:r>
              <a:rPr kumimoji="1" lang="ja-JP" altLang="en-US" sz="2000" dirty="0"/>
              <a:t>）</a:t>
            </a:r>
            <a:br>
              <a:rPr lang="en-US" altLang="ja-JP" sz="2000" dirty="0"/>
            </a:br>
            <a:r>
              <a:rPr lang="ja-JP" altLang="en-US" sz="2000" dirty="0"/>
              <a:t>　→ 立上り・立下り区間に分けて</a:t>
            </a:r>
            <a:r>
              <a:rPr lang="ja-JP" altLang="en-US" sz="2000" dirty="0">
                <a:solidFill>
                  <a:srgbClr val="3B98B2"/>
                </a:solidFill>
              </a:rPr>
              <a:t>波形全体を</a:t>
            </a:r>
            <a:r>
              <a:rPr lang="en-US" altLang="ja-JP" sz="2000" dirty="0">
                <a:solidFill>
                  <a:srgbClr val="3B98B2"/>
                </a:solidFill>
              </a:rPr>
              <a:t>FFT</a:t>
            </a:r>
            <a:br>
              <a:rPr lang="en-US" altLang="ja-JP" sz="2000" dirty="0">
                <a:solidFill>
                  <a:srgbClr val="3B98B2"/>
                </a:solidFill>
              </a:rPr>
            </a:br>
            <a:r>
              <a:rPr lang="ja-JP" altLang="en-US" sz="2000" dirty="0">
                <a:solidFill>
                  <a:srgbClr val="3B98B2"/>
                </a:solidFill>
              </a:rPr>
              <a:t>　</a:t>
            </a:r>
            <a:r>
              <a:rPr lang="ja-JP" altLang="en-US" sz="2000" dirty="0"/>
              <a:t>→ 各区間の非線形性を</a:t>
            </a:r>
            <a:r>
              <a:rPr lang="ja-JP" altLang="en-US" sz="2000" dirty="0">
                <a:solidFill>
                  <a:srgbClr val="3B98B2"/>
                </a:solidFill>
              </a:rPr>
              <a:t>スペクトルで評価</a:t>
            </a:r>
            <a:endParaRPr lang="en-US" altLang="ja-JP" sz="2000" dirty="0">
              <a:solidFill>
                <a:srgbClr val="3B98B2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BC381F8-A8FF-4A42-9C42-0D320EEF68DF}"/>
              </a:ext>
            </a:extLst>
          </p:cNvPr>
          <p:cNvSpPr/>
          <p:nvPr/>
        </p:nvSpPr>
        <p:spPr>
          <a:xfrm>
            <a:off x="615801" y="4111770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提案手法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1E767C0-80FE-417B-80BA-6EC092CAB109}"/>
              </a:ext>
            </a:extLst>
          </p:cNvPr>
          <p:cNvSpPr/>
          <p:nvPr/>
        </p:nvSpPr>
        <p:spPr>
          <a:xfrm>
            <a:off x="1402768" y="1330927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3B98B2"/>
                </a:solidFill>
              </a:rPr>
              <a:t>A(x)</a:t>
            </a:r>
            <a:endParaRPr lang="ja-JP" altLang="en-US" b="1" dirty="0">
              <a:solidFill>
                <a:srgbClr val="3B98B2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4DA78D6-CD10-E1A6-7EE3-D051D598302E}"/>
              </a:ext>
            </a:extLst>
          </p:cNvPr>
          <p:cNvSpPr/>
          <p:nvPr/>
        </p:nvSpPr>
        <p:spPr>
          <a:xfrm>
            <a:off x="2832974" y="1313170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3B98B2"/>
                </a:solidFill>
              </a:rPr>
              <a:t>A(x)</a:t>
            </a:r>
            <a:endParaRPr lang="ja-JP" altLang="en-US" b="1" dirty="0">
              <a:solidFill>
                <a:srgbClr val="3B98B2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B8A182E-B2E7-CDF8-D5F9-B1FDCB78D832}"/>
              </a:ext>
            </a:extLst>
          </p:cNvPr>
          <p:cNvSpPr/>
          <p:nvPr/>
        </p:nvSpPr>
        <p:spPr>
          <a:xfrm>
            <a:off x="2111489" y="236479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BB5533"/>
                </a:solidFill>
              </a:rPr>
              <a:t>B(x)</a:t>
            </a:r>
            <a:endParaRPr lang="ja-JP" altLang="en-US" b="1" dirty="0">
              <a:solidFill>
                <a:srgbClr val="BB5533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DD066C6-A6DE-DE1F-EAE9-20B5C5FC73C0}"/>
              </a:ext>
            </a:extLst>
          </p:cNvPr>
          <p:cNvSpPr/>
          <p:nvPr/>
        </p:nvSpPr>
        <p:spPr>
          <a:xfrm>
            <a:off x="3511381" y="24487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BB5533"/>
                </a:solidFill>
              </a:rPr>
              <a:t>B(x)</a:t>
            </a:r>
            <a:endParaRPr lang="ja-JP" altLang="en-US" b="1" dirty="0">
              <a:solidFill>
                <a:srgbClr val="BB5533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2F68B83-33F8-CF57-FF50-788AA4CB1BAC}"/>
              </a:ext>
            </a:extLst>
          </p:cNvPr>
          <p:cNvSpPr/>
          <p:nvPr/>
        </p:nvSpPr>
        <p:spPr>
          <a:xfrm>
            <a:off x="4536747" y="3464482"/>
            <a:ext cx="2164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rgbClr val="BB5533"/>
                </a:solidFill>
              </a:rPr>
              <a:t>非線形関数</a:t>
            </a:r>
            <a:r>
              <a:rPr lang="en-US" altLang="ja-JP" sz="1600" b="1" dirty="0">
                <a:solidFill>
                  <a:srgbClr val="BB5533"/>
                </a:solidFill>
              </a:rPr>
              <a:t>B(x)</a:t>
            </a:r>
            <a:r>
              <a:rPr lang="ja-JP" altLang="en-US" sz="1600" b="1" dirty="0">
                <a:solidFill>
                  <a:srgbClr val="BB5533"/>
                </a:solidFill>
              </a:rPr>
              <a:t>の評価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41419B1-5989-20DC-89E7-CA4320BDFC6C}"/>
              </a:ext>
            </a:extLst>
          </p:cNvPr>
          <p:cNvSpPr/>
          <p:nvPr/>
        </p:nvSpPr>
        <p:spPr>
          <a:xfrm>
            <a:off x="7054842" y="1721357"/>
            <a:ext cx="2173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rgbClr val="3B98B2"/>
                </a:solidFill>
              </a:rPr>
              <a:t>非線形関数</a:t>
            </a:r>
            <a:r>
              <a:rPr lang="en-US" altLang="ja-JP" sz="1600" b="1" dirty="0">
                <a:solidFill>
                  <a:srgbClr val="3B98B2"/>
                </a:solidFill>
              </a:rPr>
              <a:t>A(x)</a:t>
            </a:r>
            <a:r>
              <a:rPr lang="ja-JP" altLang="en-US" sz="1600" b="1" dirty="0">
                <a:solidFill>
                  <a:srgbClr val="3B98B2"/>
                </a:solidFill>
              </a:rPr>
              <a:t>の評価</a:t>
            </a:r>
          </a:p>
        </p:txBody>
      </p:sp>
    </p:spTree>
    <p:extLst>
      <p:ext uri="{BB962C8B-B14F-4D97-AF65-F5344CB8AC3E}">
        <p14:creationId xmlns:p14="http://schemas.microsoft.com/office/powerpoint/2010/main" val="423663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027B338-9937-6DD1-6834-14C4B1EB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取り上げた課題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DB2BFD-30D1-1AE1-2A15-C369486D04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08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7" y="75994"/>
            <a:ext cx="6106209" cy="566528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対称な非線形信号を用いた検証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2C6BC0-B7B3-D76B-F41D-C69E35FBD24E}"/>
              </a:ext>
            </a:extLst>
          </p:cNvPr>
          <p:cNvSpPr txBox="1"/>
          <p:nvPr/>
        </p:nvSpPr>
        <p:spPr>
          <a:xfrm>
            <a:off x="784299" y="5568774"/>
            <a:ext cx="79452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</a:rPr>
              <a:t>立上り・立下りスペクトルは同じような概形になるか？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AAF0EE0-F579-55E2-1008-F81565EC6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8676" y="4221361"/>
            <a:ext cx="7124859" cy="1044205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✓提案手法を立上り・立下りで同じ非線形性を持つ信号に適用</a:t>
            </a:r>
            <a:endParaRPr lang="en-US" altLang="ja-JP" sz="1800" dirty="0"/>
          </a:p>
          <a:p>
            <a:r>
              <a:rPr lang="ja-JP" altLang="en-US" sz="1800" dirty="0"/>
              <a:t>　→ 非線形性 </a:t>
            </a:r>
            <a:r>
              <a:rPr lang="en-US" altLang="ja-JP" sz="1800" dirty="0"/>
              <a:t>A(x)</a:t>
            </a:r>
            <a:r>
              <a:rPr lang="ja-JP" altLang="en-US" sz="1800" dirty="0"/>
              <a:t> を</a:t>
            </a:r>
            <a:r>
              <a:rPr lang="ja-JP" altLang="en-US" sz="1800" dirty="0">
                <a:solidFill>
                  <a:srgbClr val="3B98B2"/>
                </a:solidFill>
              </a:rPr>
              <a:t>立上り・立下り</a:t>
            </a:r>
            <a:r>
              <a:rPr lang="ja-JP" altLang="en-US" sz="1800" dirty="0"/>
              <a:t>スペクトルで評価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0B8E47-2F4B-9DAE-EA79-B6AC9E99159D}"/>
              </a:ext>
            </a:extLst>
          </p:cNvPr>
          <p:cNvSpPr txBox="1"/>
          <p:nvPr/>
        </p:nvSpPr>
        <p:spPr>
          <a:xfrm>
            <a:off x="1148334" y="3323569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非線形信号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F199C4E-DFD7-53C8-99EE-9C36598CA4B3}"/>
              </a:ext>
            </a:extLst>
          </p:cNvPr>
          <p:cNvGrpSpPr/>
          <p:nvPr/>
        </p:nvGrpSpPr>
        <p:grpSpPr>
          <a:xfrm>
            <a:off x="1055315" y="1271211"/>
            <a:ext cx="2882560" cy="1364350"/>
            <a:chOff x="2145203" y="1281697"/>
            <a:chExt cx="1640797" cy="776609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94CB0D30-117E-DC1D-DF1F-21917143C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79"/>
            <a:stretch/>
          </p:blipFill>
          <p:spPr>
            <a:xfrm>
              <a:off x="2147345" y="1283767"/>
              <a:ext cx="1638655" cy="774539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9F3E2FE9-087F-B76E-5D13-E0FE28551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145203" y="1283600"/>
              <a:ext cx="425071" cy="768303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139CD85D-7BC8-1E16-281D-5EB99301D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955805" y="1281697"/>
              <a:ext cx="425071" cy="774545"/>
            </a:xfrm>
            <a:prstGeom prst="rect">
              <a:avLst/>
            </a:prstGeom>
          </p:spPr>
        </p:pic>
      </p:grpSp>
      <p:pic>
        <p:nvPicPr>
          <p:cNvPr id="44" name="図 43">
            <a:extLst>
              <a:ext uri="{FF2B5EF4-FFF2-40B4-BE49-F238E27FC236}">
                <a16:creationId xmlns:a16="http://schemas.microsoft.com/office/drawing/2014/main" id="{497CBC2C-8368-23EC-0EE9-B03825FE9E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20"/>
          <a:stretch/>
        </p:blipFill>
        <p:spPr>
          <a:xfrm flipH="1">
            <a:off x="1761215" y="1276837"/>
            <a:ext cx="746767" cy="134975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278CB01-F705-E9D5-DF04-C83C5652FF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20"/>
          <a:stretch/>
        </p:blipFill>
        <p:spPr>
          <a:xfrm flipH="1">
            <a:off x="3183269" y="1283990"/>
            <a:ext cx="746767" cy="1349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B52364C9-3DF4-768D-A88C-A4CEA37AB40B}"/>
                  </a:ext>
                </a:extLst>
              </p:cNvPr>
              <p:cNvSpPr/>
              <p:nvPr/>
            </p:nvSpPr>
            <p:spPr>
              <a:xfrm>
                <a:off x="2327248" y="2789127"/>
                <a:ext cx="1657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B52364C9-3DF4-768D-A88C-A4CEA37AB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248" y="2789127"/>
                <a:ext cx="1657441" cy="369332"/>
              </a:xfrm>
              <a:prstGeom prst="rect">
                <a:avLst/>
              </a:prstGeom>
              <a:blipFill>
                <a:blip r:embed="rId4"/>
                <a:stretch>
                  <a:fillRect t="-121667" r="-3014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1A81727-9C6C-B580-ABD4-027273CF36D1}"/>
              </a:ext>
            </a:extLst>
          </p:cNvPr>
          <p:cNvSpPr txBox="1"/>
          <p:nvPr/>
        </p:nvSpPr>
        <p:spPr>
          <a:xfrm>
            <a:off x="5529829" y="3323569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非線形信号のスペクトラム結果</a:t>
            </a:r>
          </a:p>
        </p:txBody>
      </p:sp>
      <p:pic>
        <p:nvPicPr>
          <p:cNvPr id="48" name="図 47" descr="グラフ, ヒストグラム&#10;&#10;自動的に生成された説明">
            <a:extLst>
              <a:ext uri="{FF2B5EF4-FFF2-40B4-BE49-F238E27FC236}">
                <a16:creationId xmlns:a16="http://schemas.microsoft.com/office/drawing/2014/main" id="{EEE7DAEF-D738-C823-9B85-0C03719E7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11" y="952774"/>
            <a:ext cx="3124224" cy="23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7" y="75994"/>
            <a:ext cx="6030708" cy="566528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対称な非線形信号を用いた検証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1148334" y="3323569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非線形信号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6C4D5A9-0B5F-B279-4E80-8B2F083686E3}"/>
              </a:ext>
            </a:extLst>
          </p:cNvPr>
          <p:cNvGrpSpPr/>
          <p:nvPr/>
        </p:nvGrpSpPr>
        <p:grpSpPr>
          <a:xfrm>
            <a:off x="1055315" y="1271211"/>
            <a:ext cx="2882560" cy="1364350"/>
            <a:chOff x="2145203" y="1281697"/>
            <a:chExt cx="1640797" cy="776609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1D632AE8-2686-46F9-7D11-9B104BE67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79"/>
            <a:stretch/>
          </p:blipFill>
          <p:spPr>
            <a:xfrm>
              <a:off x="2147345" y="1283767"/>
              <a:ext cx="1638655" cy="774539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32B76FC-9411-F13C-A0B1-D5F645F8C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145203" y="1283600"/>
              <a:ext cx="425071" cy="768303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C0A5B389-5D0F-EF59-8226-BDAD77420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955805" y="1281697"/>
              <a:ext cx="425071" cy="774545"/>
            </a:xfrm>
            <a:prstGeom prst="rect">
              <a:avLst/>
            </a:prstGeom>
          </p:spPr>
        </p:pic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C0BF0E07-584E-9B29-7D9C-DFE42FB3C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20"/>
          <a:stretch/>
        </p:blipFill>
        <p:spPr>
          <a:xfrm flipH="1">
            <a:off x="1761215" y="1276837"/>
            <a:ext cx="746767" cy="134975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E952F91-E6B3-CF6A-F16C-C83FFC084D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20"/>
          <a:stretch/>
        </p:blipFill>
        <p:spPr>
          <a:xfrm flipH="1">
            <a:off x="3183269" y="1283990"/>
            <a:ext cx="746767" cy="1349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/>
              <p:nvPr/>
            </p:nvSpPr>
            <p:spPr>
              <a:xfrm>
                <a:off x="2327248" y="2789127"/>
                <a:ext cx="1657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248" y="2789127"/>
                <a:ext cx="1657441" cy="369332"/>
              </a:xfrm>
              <a:prstGeom prst="rect">
                <a:avLst/>
              </a:prstGeom>
              <a:blipFill>
                <a:blip r:embed="rId4"/>
                <a:stretch>
                  <a:fillRect t="-121667" r="-3014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E0B8AE3-0F40-4BE1-31EB-3C4AF0F896FB}"/>
              </a:ext>
            </a:extLst>
          </p:cNvPr>
          <p:cNvSpPr txBox="1"/>
          <p:nvPr/>
        </p:nvSpPr>
        <p:spPr>
          <a:xfrm>
            <a:off x="5529829" y="3323569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非線形信号のスペクトラム結果</a:t>
            </a:r>
          </a:p>
        </p:txBody>
      </p:sp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772231EB-805B-1D9C-297A-5F293FE1E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11" y="952774"/>
            <a:ext cx="3124224" cy="2343168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69B0EC3B-5AFB-8730-39C9-F914378B5A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15" y="3901448"/>
            <a:ext cx="3181153" cy="2385865"/>
          </a:xfrm>
          <a:prstGeom prst="rect">
            <a:avLst/>
          </a:prstGeom>
        </p:spPr>
      </p:pic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8ED38BB8-A013-6DD2-0967-B46293D020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45" y="3953652"/>
            <a:ext cx="3041940" cy="228145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56888F9-6487-0529-84B7-12C184FA468D}"/>
              </a:ext>
            </a:extLst>
          </p:cNvPr>
          <p:cNvSpPr txBox="1"/>
          <p:nvPr/>
        </p:nvSpPr>
        <p:spPr>
          <a:xfrm>
            <a:off x="1195148" y="6297196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3B98B2"/>
                </a:solidFill>
              </a:rPr>
              <a:t>立上りスペクトル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46E4561-8E10-6FDF-54D7-46E04ABA72E9}"/>
              </a:ext>
            </a:extLst>
          </p:cNvPr>
          <p:cNvSpPr txBox="1"/>
          <p:nvPr/>
        </p:nvSpPr>
        <p:spPr>
          <a:xfrm>
            <a:off x="5159311" y="6289077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accent2"/>
                </a:solidFill>
              </a:rPr>
              <a:t>立下りスペクトル</a:t>
            </a:r>
          </a:p>
        </p:txBody>
      </p:sp>
    </p:spTree>
    <p:extLst>
      <p:ext uri="{BB962C8B-B14F-4D97-AF65-F5344CB8AC3E}">
        <p14:creationId xmlns:p14="http://schemas.microsoft.com/office/powerpoint/2010/main" val="241233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027B338-9937-6DD1-6834-14C4B1EB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今回の提案手法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DB2BFD-30D1-1AE1-2A15-C369486D04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05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33484</TotalTime>
  <Words>908</Words>
  <Application>Microsoft Office PowerPoint</Application>
  <PresentationFormat>画面に合わせる (4:3)</PresentationFormat>
  <Paragraphs>161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Arial</vt:lpstr>
      <vt:lpstr>Calibri</vt:lpstr>
      <vt:lpstr>Cambria Math</vt:lpstr>
      <vt:lpstr>Times New Roman</vt:lpstr>
      <vt:lpstr>Office テーマ</vt:lpstr>
      <vt:lpstr>2022.06.17 ゼミ発表資料</vt:lpstr>
      <vt:lpstr>PowerPoint プレゼンテーション</vt:lpstr>
      <vt:lpstr>研究目的の確認</vt:lpstr>
      <vt:lpstr>目的の確認</vt:lpstr>
      <vt:lpstr>目的の確認</vt:lpstr>
      <vt:lpstr>取り上げた課題</vt:lpstr>
      <vt:lpstr>【課題】　対称な非線形信号を用いた検証</vt:lpstr>
      <vt:lpstr>【課題】　対称な非線形信号を用いた検証</vt:lpstr>
      <vt:lpstr>今回の提案手法</vt:lpstr>
      <vt:lpstr>【提案手法】昨年までの波形の結合(立下り)</vt:lpstr>
      <vt:lpstr>【提案手法】提案する波形の結合(立下り)</vt:lpstr>
      <vt:lpstr>提案手法の評価</vt:lpstr>
      <vt:lpstr>波形合成方法の評価①</vt:lpstr>
      <vt:lpstr>昨年のアルゴリズムの確認</vt:lpstr>
      <vt:lpstr>波形合成方法の評価➁</vt:lpstr>
      <vt:lpstr>昨年のアルゴリズムの確認</vt:lpstr>
      <vt:lpstr>立上り・立下りの比較</vt:lpstr>
      <vt:lpstr>次回までに行うこと</vt:lpstr>
      <vt:lpstr>入出力特性の予測</vt:lpstr>
      <vt:lpstr>入出力特性の予測①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竹村 東洋</cp:lastModifiedBy>
  <cp:revision>575</cp:revision>
  <dcterms:created xsi:type="dcterms:W3CDTF">2020-05-22T13:59:15Z</dcterms:created>
  <dcterms:modified xsi:type="dcterms:W3CDTF">2022-06-17T03:42:09Z</dcterms:modified>
</cp:coreProperties>
</file>