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76" r:id="rId2"/>
    <p:sldId id="339" r:id="rId3"/>
    <p:sldId id="359" r:id="rId4"/>
    <p:sldId id="348" r:id="rId5"/>
    <p:sldId id="368" r:id="rId6"/>
    <p:sldId id="366" r:id="rId7"/>
    <p:sldId id="369" r:id="rId8"/>
    <p:sldId id="370" r:id="rId9"/>
    <p:sldId id="371" r:id="rId10"/>
    <p:sldId id="375" r:id="rId11"/>
    <p:sldId id="374" r:id="rId12"/>
    <p:sldId id="373" r:id="rId13"/>
    <p:sldId id="376" r:id="rId14"/>
    <p:sldId id="381" r:id="rId15"/>
    <p:sldId id="380" r:id="rId16"/>
    <p:sldId id="378" r:id="rId17"/>
    <p:sldId id="379" r:id="rId18"/>
    <p:sldId id="357" r:id="rId19"/>
    <p:sldId id="333" r:id="rId20"/>
    <p:sldId id="33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CBA5179-E98F-4947-8C02-BE6E919F359D}">
          <p14:sldIdLst>
            <p14:sldId id="276"/>
            <p14:sldId id="339"/>
            <p14:sldId id="359"/>
            <p14:sldId id="348"/>
            <p14:sldId id="368"/>
            <p14:sldId id="366"/>
            <p14:sldId id="369"/>
            <p14:sldId id="370"/>
            <p14:sldId id="371"/>
            <p14:sldId id="375"/>
            <p14:sldId id="374"/>
            <p14:sldId id="373"/>
            <p14:sldId id="376"/>
            <p14:sldId id="381"/>
            <p14:sldId id="380"/>
            <p14:sldId id="378"/>
            <p14:sldId id="379"/>
          </p14:sldIdLst>
        </p14:section>
        <p14:section name="タイトルなしのセクション" id="{33B0FB84-6425-438D-BD88-BC91E146CA29}">
          <p14:sldIdLst>
            <p14:sldId id="357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竹村　東洋" initials="竹村　東洋" lastIdx="2" clrIdx="0">
    <p:extLst>
      <p:ext uri="{19B8F6BF-5375-455C-9EA6-DF929625EA0E}">
        <p15:presenceInfo xmlns:p15="http://schemas.microsoft.com/office/powerpoint/2012/main" userId="S::4317076@ed.tus.ac.jp::753afb06-4ef4-42b0-b869-0f874a220b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8B2"/>
    <a:srgbClr val="FBFBFB"/>
    <a:srgbClr val="BB5533"/>
    <a:srgbClr val="B33B5D"/>
    <a:srgbClr val="F4F4F4"/>
    <a:srgbClr val="F9F9F9"/>
    <a:srgbClr val="B3B3B3"/>
    <a:srgbClr val="3671A7"/>
    <a:srgbClr val="696969"/>
    <a:srgbClr val="52A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53" autoAdjust="0"/>
    <p:restoredTop sz="78353" autoAdjust="0"/>
  </p:normalViewPr>
  <p:slideViewPr>
    <p:cSldViewPr snapToGrid="0">
      <p:cViewPr varScale="1">
        <p:scale>
          <a:sx n="114" d="100"/>
          <a:sy n="114" d="100"/>
        </p:scale>
        <p:origin x="11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24959C-203D-4BAA-AF1D-F15DE93D73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18E5D4-B242-42EB-864C-5756BB1FF1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8598-C5FB-4CE9-BD07-494C3DB3E8C1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3BBF3D-70DA-427A-984F-B8BB94FFF0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DE07BA-1D7D-4715-86FE-7B6BFF26D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74FB9-B475-44DD-96E2-40EC80737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756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C702F-C2EB-4EF6-AAB4-2DE055AB721E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B3E62-C51A-4A96-825F-3527487336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39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それでは、卒研テーマであります、音楽再生において非線形歪が楽曲の</a:t>
            </a:r>
            <a:r>
              <a:rPr lang="ja-JP" altLang="en-US" dirty="0"/>
              <a:t>印象</a:t>
            </a:r>
            <a:r>
              <a:rPr kumimoji="1" lang="ja-JP" altLang="en-US" dirty="0"/>
              <a:t>に与える影響に</a:t>
            </a:r>
            <a:r>
              <a:rPr lang="ja-JP" altLang="en-US" dirty="0"/>
              <a:t>関する</a:t>
            </a:r>
            <a:r>
              <a:rPr kumimoji="1" lang="ja-JP" altLang="en-US" dirty="0"/>
              <a:t>検討　の卒論発表を　竹村東洋からお話させていただきたいと思います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B3E62-C51A-4A96-825F-3527487336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5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吉田研ゼミ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1">
            <a:extLst>
              <a:ext uri="{FF2B5EF4-FFF2-40B4-BE49-F238E27FC236}">
                <a16:creationId xmlns:a16="http://schemas.microsoft.com/office/drawing/2014/main" id="{60EDB668-109A-42DF-A475-BAE7FFF8383C}"/>
              </a:ext>
            </a:extLst>
          </p:cNvPr>
          <p:cNvSpPr txBox="1">
            <a:spLocks/>
          </p:cNvSpPr>
          <p:nvPr userDrawn="1"/>
        </p:nvSpPr>
        <p:spPr>
          <a:xfrm>
            <a:off x="2003302" y="3429000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en-US" altLang="ja-JP" sz="2000" b="0" dirty="0"/>
              <a:t>4321535</a:t>
            </a:r>
            <a:r>
              <a:rPr lang="ja-JP" altLang="en-US" sz="2000" b="0" dirty="0"/>
              <a:t> 竹村東洋</a:t>
            </a:r>
          </a:p>
        </p:txBody>
      </p:sp>
    </p:spTree>
    <p:extLst>
      <p:ext uri="{BB962C8B-B14F-4D97-AF65-F5344CB8AC3E}">
        <p14:creationId xmlns:p14="http://schemas.microsoft.com/office/powerpoint/2010/main" val="105447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吉田研ゼ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E5231-F50B-42A8-99E0-1DE0FFBDF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3302" y="2684262"/>
            <a:ext cx="5314950" cy="51685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3C51FB-99B5-4159-9758-E2E14673A13A}"/>
              </a:ext>
            </a:extLst>
          </p:cNvPr>
          <p:cNvCxnSpPr/>
          <p:nvPr userDrawn="1"/>
        </p:nvCxnSpPr>
        <p:spPr>
          <a:xfrm>
            <a:off x="1553593" y="3293615"/>
            <a:ext cx="6178858" cy="0"/>
          </a:xfrm>
          <a:prstGeom prst="line">
            <a:avLst/>
          </a:prstGeom>
          <a:ln w="60325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7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ゼミ資料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D7B3A-4CFB-4362-816E-954CCA1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" y="75994"/>
            <a:ext cx="4895573" cy="5665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A76A72-9A47-4A8E-A518-D47D25624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04142" y="175549"/>
            <a:ext cx="480060" cy="3674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35A3B-5607-4929-90A6-FFC562A83C6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0F3BEFFF-DC29-4FF0-B6DC-B6634E88DB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453" y="847726"/>
            <a:ext cx="4133571" cy="379712"/>
          </a:xfrm>
          <a:solidFill>
            <a:schemeClr val="bg2">
              <a:lumMod val="5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2FC9261-1284-440A-89F3-DAFCEB6B8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453" y="1227437"/>
            <a:ext cx="4133571" cy="12881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02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" y="74227"/>
            <a:ext cx="5314950" cy="516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256" y="918686"/>
            <a:ext cx="8577488" cy="5419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0AAAF14-B894-4365-81FE-35800A8B1B20}"/>
              </a:ext>
            </a:extLst>
          </p:cNvPr>
          <p:cNvSpPr/>
          <p:nvPr userDrawn="1"/>
        </p:nvSpPr>
        <p:spPr>
          <a:xfrm>
            <a:off x="0" y="6666257"/>
            <a:ext cx="9144000" cy="189258"/>
          </a:xfrm>
          <a:prstGeom prst="rect">
            <a:avLst/>
          </a:prstGeom>
          <a:solidFill>
            <a:schemeClr val="tx1">
              <a:lumMod val="65000"/>
              <a:lumOff val="3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563F93-8517-4135-9B23-B37F7FB859AA}"/>
              </a:ext>
            </a:extLst>
          </p:cNvPr>
          <p:cNvCxnSpPr/>
          <p:nvPr userDrawn="1"/>
        </p:nvCxnSpPr>
        <p:spPr>
          <a:xfrm>
            <a:off x="0" y="2486"/>
            <a:ext cx="9144000" cy="0"/>
          </a:xfrm>
          <a:prstGeom prst="line">
            <a:avLst/>
          </a:prstGeom>
          <a:ln w="76200">
            <a:solidFill>
              <a:srgbClr val="3B9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0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7FFE1DC-CB4F-45C0-B11A-71A06B4B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402" y="2684262"/>
            <a:ext cx="5642098" cy="516858"/>
          </a:xfrm>
        </p:spPr>
        <p:txBody>
          <a:bodyPr/>
          <a:lstStyle/>
          <a:p>
            <a:r>
              <a:rPr lang="en-US" altLang="ja-JP" dirty="0"/>
              <a:t>2022.07.01 </a:t>
            </a:r>
            <a:r>
              <a:rPr lang="ja-JP" altLang="en-US" dirty="0"/>
              <a:t>ゼミ発表資料</a:t>
            </a:r>
          </a:p>
        </p:txBody>
      </p:sp>
    </p:spTree>
    <p:extLst>
      <p:ext uri="{BB962C8B-B14F-4D97-AF65-F5344CB8AC3E}">
        <p14:creationId xmlns:p14="http://schemas.microsoft.com/office/powerpoint/2010/main" val="40962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A3C37-A35E-3DE5-0C3D-208253F5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時系列信号の詳細分析（立下り）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35C116-6210-F761-41BD-B5F69C65E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5047686D-8A79-B9E3-9385-F665612E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0" y="1620000"/>
            <a:ext cx="5334000" cy="40005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50140FD-77BF-D77B-8155-8D213BF32B12}"/>
              </a:ext>
            </a:extLst>
          </p:cNvPr>
          <p:cNvSpPr txBox="1"/>
          <p:nvPr/>
        </p:nvSpPr>
        <p:spPr>
          <a:xfrm>
            <a:off x="1782459" y="5620500"/>
            <a:ext cx="278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/>
              <a:t>立下り波形</a:t>
            </a:r>
          </a:p>
        </p:txBody>
      </p:sp>
    </p:spTree>
    <p:extLst>
      <p:ext uri="{BB962C8B-B14F-4D97-AF65-F5344CB8AC3E}">
        <p14:creationId xmlns:p14="http://schemas.microsoft.com/office/powerpoint/2010/main" val="362489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A3C37-A35E-3DE5-0C3D-208253F5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時系列信号の詳細分析（立下り）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35C116-6210-F761-41BD-B5F69C65E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5047686D-8A79-B9E3-9385-F665612E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0" y="1620000"/>
            <a:ext cx="5334000" cy="4000500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9830ED66-9243-BC8D-45A1-469C710C8641}"/>
              </a:ext>
            </a:extLst>
          </p:cNvPr>
          <p:cNvSpPr/>
          <p:nvPr/>
        </p:nvSpPr>
        <p:spPr>
          <a:xfrm>
            <a:off x="1468517" y="4553456"/>
            <a:ext cx="344243" cy="3858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C986FD-F24C-F77F-173C-EBDB9E086483}"/>
              </a:ext>
            </a:extLst>
          </p:cNvPr>
          <p:cNvSpPr/>
          <p:nvPr/>
        </p:nvSpPr>
        <p:spPr>
          <a:xfrm>
            <a:off x="1965822" y="2066929"/>
            <a:ext cx="344243" cy="3858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88DFC5DA-5290-A0D8-922C-E9558257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884" y="3589795"/>
            <a:ext cx="3633538" cy="291536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88C97DA-D6C2-E656-2511-75864DC7E36B}"/>
              </a:ext>
            </a:extLst>
          </p:cNvPr>
          <p:cNvCxnSpPr>
            <a:cxnSpLocks/>
          </p:cNvCxnSpPr>
          <p:nvPr/>
        </p:nvCxnSpPr>
        <p:spPr>
          <a:xfrm>
            <a:off x="4176810" y="4140742"/>
            <a:ext cx="0" cy="18474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2FE67BF-8A59-FD2C-E869-C090EE0C65C4}"/>
              </a:ext>
            </a:extLst>
          </p:cNvPr>
          <p:cNvSpPr txBox="1"/>
          <p:nvPr/>
        </p:nvSpPr>
        <p:spPr>
          <a:xfrm>
            <a:off x="3288181" y="5988203"/>
            <a:ext cx="702793" cy="248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-0.9996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F97D2F1-0988-C736-D32A-142C36282053}"/>
              </a:ext>
            </a:extLst>
          </p:cNvPr>
          <p:cNvSpPr txBox="1"/>
          <p:nvPr/>
        </p:nvSpPr>
        <p:spPr>
          <a:xfrm>
            <a:off x="4425249" y="5962252"/>
            <a:ext cx="702793" cy="248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-0.999</a:t>
            </a:r>
            <a:r>
              <a:rPr lang="en-US" altLang="ja-JP" sz="1200" b="1" dirty="0"/>
              <a:t>9</a:t>
            </a:r>
            <a:endParaRPr lang="ja-JP" altLang="en-US" sz="1200" b="1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67EF398-A5AE-DDB7-15DF-DC0D526E0378}"/>
              </a:ext>
            </a:extLst>
          </p:cNvPr>
          <p:cNvCxnSpPr>
            <a:cxnSpLocks/>
          </p:cNvCxnSpPr>
          <p:nvPr/>
        </p:nvCxnSpPr>
        <p:spPr>
          <a:xfrm>
            <a:off x="3896482" y="6114573"/>
            <a:ext cx="1889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43C3351-C233-7CC5-7414-57991B50A48F}"/>
              </a:ext>
            </a:extLst>
          </p:cNvPr>
          <p:cNvCxnSpPr>
            <a:cxnSpLocks/>
          </p:cNvCxnSpPr>
          <p:nvPr/>
        </p:nvCxnSpPr>
        <p:spPr>
          <a:xfrm flipH="1">
            <a:off x="4255452" y="6111056"/>
            <a:ext cx="167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1D2E240-3077-A47F-E446-7C387FDB2FE5}"/>
              </a:ext>
            </a:extLst>
          </p:cNvPr>
          <p:cNvSpPr txBox="1"/>
          <p:nvPr/>
        </p:nvSpPr>
        <p:spPr>
          <a:xfrm>
            <a:off x="4295763" y="4376030"/>
            <a:ext cx="940702" cy="296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反転区間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C617DA05-8C3F-F5F8-C8BD-CFA5A600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135" y="712196"/>
            <a:ext cx="3446340" cy="261182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0528330-FE59-6742-50A1-9A20681540CE}"/>
              </a:ext>
            </a:extLst>
          </p:cNvPr>
          <p:cNvCxnSpPr>
            <a:cxnSpLocks/>
          </p:cNvCxnSpPr>
          <p:nvPr/>
        </p:nvCxnSpPr>
        <p:spPr>
          <a:xfrm>
            <a:off x="6558763" y="1152138"/>
            <a:ext cx="0" cy="13801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815951C-0762-D413-EEEB-1AD934FD7C47}"/>
              </a:ext>
            </a:extLst>
          </p:cNvPr>
          <p:cNvGrpSpPr/>
          <p:nvPr/>
        </p:nvGrpSpPr>
        <p:grpSpPr>
          <a:xfrm>
            <a:off x="5665449" y="864351"/>
            <a:ext cx="805868" cy="276999"/>
            <a:chOff x="2219159" y="4632651"/>
            <a:chExt cx="1204947" cy="414173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AB1A039-A02A-0E3A-5EFA-977E6FEC6F5E}"/>
                </a:ext>
              </a:extLst>
            </p:cNvPr>
            <p:cNvSpPr txBox="1"/>
            <p:nvPr/>
          </p:nvSpPr>
          <p:spPr>
            <a:xfrm>
              <a:off x="2219159" y="4632651"/>
              <a:ext cx="981049" cy="414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200" b="1" dirty="0"/>
                <a:t>0.999</a:t>
              </a:r>
              <a:r>
                <a:rPr lang="en-US" altLang="ja-JP" sz="1200" b="1" dirty="0"/>
                <a:t>2</a:t>
              </a:r>
              <a:endParaRPr lang="ja-JP" altLang="en-US" sz="1200" b="1" dirty="0"/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8928429-2CC9-063C-BA34-7EE3856B8533}"/>
                </a:ext>
              </a:extLst>
            </p:cNvPr>
            <p:cNvCxnSpPr>
              <a:cxnSpLocks/>
            </p:cNvCxnSpPr>
            <p:nvPr/>
          </p:nvCxnSpPr>
          <p:spPr>
            <a:xfrm>
              <a:off x="3170958" y="4843343"/>
              <a:ext cx="2531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D126FD3-02AA-8A16-AF66-F1148556C671}"/>
              </a:ext>
            </a:extLst>
          </p:cNvPr>
          <p:cNvSpPr txBox="1"/>
          <p:nvPr/>
        </p:nvSpPr>
        <p:spPr>
          <a:xfrm>
            <a:off x="6726914" y="858898"/>
            <a:ext cx="772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-0.999</a:t>
            </a:r>
            <a:r>
              <a:rPr lang="en-US" altLang="ja-JP" sz="1200" b="1" dirty="0"/>
              <a:t>7</a:t>
            </a:r>
            <a:endParaRPr lang="ja-JP" altLang="en-US" sz="1200" b="1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D9313DF-726E-8462-5F08-66A13B9285E8}"/>
              </a:ext>
            </a:extLst>
          </p:cNvPr>
          <p:cNvCxnSpPr>
            <a:cxnSpLocks/>
          </p:cNvCxnSpPr>
          <p:nvPr/>
        </p:nvCxnSpPr>
        <p:spPr>
          <a:xfrm flipH="1">
            <a:off x="6585068" y="999651"/>
            <a:ext cx="149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9DDD7B5-89EE-3DFA-A44B-99A7142F3479}"/>
              </a:ext>
            </a:extLst>
          </p:cNvPr>
          <p:cNvSpPr txBox="1"/>
          <p:nvPr/>
        </p:nvSpPr>
        <p:spPr>
          <a:xfrm>
            <a:off x="5590678" y="2329204"/>
            <a:ext cx="90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反転区間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AEB70E4-FB7E-82D4-C42F-14165C17381D}"/>
              </a:ext>
            </a:extLst>
          </p:cNvPr>
          <p:cNvCxnSpPr>
            <a:cxnSpLocks/>
          </p:cNvCxnSpPr>
          <p:nvPr/>
        </p:nvCxnSpPr>
        <p:spPr>
          <a:xfrm flipV="1">
            <a:off x="2301933" y="1620000"/>
            <a:ext cx="2475202" cy="5195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672D1C4-84BF-643B-A715-29DF109493B9}"/>
              </a:ext>
            </a:extLst>
          </p:cNvPr>
          <p:cNvCxnSpPr>
            <a:cxnSpLocks/>
          </p:cNvCxnSpPr>
          <p:nvPr/>
        </p:nvCxnSpPr>
        <p:spPr>
          <a:xfrm>
            <a:off x="1644516" y="4939349"/>
            <a:ext cx="556368" cy="5494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8EEA3FD-AE4E-C734-B315-14B9159A4A44}"/>
              </a:ext>
            </a:extLst>
          </p:cNvPr>
          <p:cNvSpPr txBox="1"/>
          <p:nvPr/>
        </p:nvSpPr>
        <p:spPr>
          <a:xfrm>
            <a:off x="6067908" y="4424529"/>
            <a:ext cx="2933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✓大きな</a:t>
            </a:r>
            <a:r>
              <a:rPr lang="ja-JP" altLang="en-US" b="1" dirty="0">
                <a:solidFill>
                  <a:srgbClr val="3B98B2"/>
                </a:solidFill>
              </a:rPr>
              <a:t>段差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は見られない</a:t>
            </a:r>
            <a:endParaRPr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A278EF6-A2C8-1471-04B2-11CA6F29F4BF}"/>
              </a:ext>
            </a:extLst>
          </p:cNvPr>
          <p:cNvSpPr txBox="1"/>
          <p:nvPr/>
        </p:nvSpPr>
        <p:spPr>
          <a:xfrm>
            <a:off x="6067908" y="4832793"/>
            <a:ext cx="2933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✓他の頂点も同様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844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A3C37-A35E-3DE5-0C3D-208253F5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時系列信号の詳細分析（立上り）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35C116-6210-F761-41BD-B5F69C65E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1D476DF8-E989-14B6-97A1-6F1262F0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" y="1620000"/>
            <a:ext cx="5334000" cy="40005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3C2411-758E-F296-7EFC-B9AB35D65E43}"/>
              </a:ext>
            </a:extLst>
          </p:cNvPr>
          <p:cNvSpPr txBox="1"/>
          <p:nvPr/>
        </p:nvSpPr>
        <p:spPr>
          <a:xfrm>
            <a:off x="1782459" y="5620500"/>
            <a:ext cx="278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/>
              <a:t>立上り波形</a:t>
            </a:r>
          </a:p>
        </p:txBody>
      </p:sp>
    </p:spTree>
    <p:extLst>
      <p:ext uri="{BB962C8B-B14F-4D97-AF65-F5344CB8AC3E}">
        <p14:creationId xmlns:p14="http://schemas.microsoft.com/office/powerpoint/2010/main" val="208440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A3C37-A35E-3DE5-0C3D-208253F5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時系列信号の詳細分析（立上り）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35C116-6210-F761-41BD-B5F69C65E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1D476DF8-E989-14B6-97A1-6F1262F0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0" y="1620000"/>
            <a:ext cx="5334000" cy="400050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1EA19935-C64D-0BAC-9D70-E4C2D92FB732}"/>
              </a:ext>
            </a:extLst>
          </p:cNvPr>
          <p:cNvSpPr/>
          <p:nvPr/>
        </p:nvSpPr>
        <p:spPr>
          <a:xfrm>
            <a:off x="1445770" y="4683572"/>
            <a:ext cx="344243" cy="3858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6CE849D-92FC-D7E2-15A0-CBF7ECFA273C}"/>
              </a:ext>
            </a:extLst>
          </p:cNvPr>
          <p:cNvSpPr/>
          <p:nvPr/>
        </p:nvSpPr>
        <p:spPr>
          <a:xfrm>
            <a:off x="1957801" y="2099013"/>
            <a:ext cx="344243" cy="3858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EC17B7A-0F77-C623-5274-AE3498F4DCF4}"/>
              </a:ext>
            </a:extLst>
          </p:cNvPr>
          <p:cNvCxnSpPr>
            <a:cxnSpLocks/>
          </p:cNvCxnSpPr>
          <p:nvPr/>
        </p:nvCxnSpPr>
        <p:spPr>
          <a:xfrm flipV="1">
            <a:off x="2302044" y="1688561"/>
            <a:ext cx="2475202" cy="5195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3D8B451-6415-7F89-54D4-F00087991AA9}"/>
              </a:ext>
            </a:extLst>
          </p:cNvPr>
          <p:cNvCxnSpPr>
            <a:cxnSpLocks/>
          </p:cNvCxnSpPr>
          <p:nvPr/>
        </p:nvCxnSpPr>
        <p:spPr>
          <a:xfrm>
            <a:off x="1687638" y="5069465"/>
            <a:ext cx="556368" cy="5494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140C40-9791-A8F2-AB31-5B1233812291}"/>
              </a:ext>
            </a:extLst>
          </p:cNvPr>
          <p:cNvGrpSpPr/>
          <p:nvPr/>
        </p:nvGrpSpPr>
        <p:grpSpPr>
          <a:xfrm>
            <a:off x="2227708" y="3632580"/>
            <a:ext cx="3651790" cy="2873769"/>
            <a:chOff x="778124" y="1308898"/>
            <a:chExt cx="4962525" cy="3905250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4C7136F-3720-D242-B592-99F32A856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124" y="1308898"/>
              <a:ext cx="4962525" cy="3905250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780CD59-937E-B926-18A8-88A30537F44C}"/>
                </a:ext>
              </a:extLst>
            </p:cNvPr>
            <p:cNvCxnSpPr>
              <a:cxnSpLocks/>
            </p:cNvCxnSpPr>
            <p:nvPr/>
          </p:nvCxnSpPr>
          <p:spPr>
            <a:xfrm>
              <a:off x="3368901" y="2046914"/>
              <a:ext cx="0" cy="2474752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7B3F78B-2BAF-9179-663E-0AF2B7E5D37C}"/>
                </a:ext>
              </a:extLst>
            </p:cNvPr>
            <p:cNvSpPr txBox="1"/>
            <p:nvPr/>
          </p:nvSpPr>
          <p:spPr>
            <a:xfrm>
              <a:off x="2110553" y="4521666"/>
              <a:ext cx="997854" cy="37642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200" b="1" dirty="0"/>
                <a:t>-0.9996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67AEAE7-FACE-C7B1-EBE2-BD59972DA2EE}"/>
                </a:ext>
              </a:extLst>
            </p:cNvPr>
            <p:cNvSpPr txBox="1"/>
            <p:nvPr/>
          </p:nvSpPr>
          <p:spPr>
            <a:xfrm>
              <a:off x="3655148" y="4524033"/>
              <a:ext cx="1241570" cy="37642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200" b="1" dirty="0"/>
                <a:t>-0.999</a:t>
              </a:r>
              <a:r>
                <a:rPr lang="en-US" altLang="ja-JP" sz="1200" b="1" dirty="0"/>
                <a:t>9</a:t>
              </a:r>
              <a:endParaRPr lang="ja-JP" altLang="en-US" sz="1200" b="1" dirty="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3AA8B40-C9FF-60A9-E696-2BFB027879C2}"/>
                </a:ext>
              </a:extLst>
            </p:cNvPr>
            <p:cNvCxnSpPr>
              <a:cxnSpLocks/>
            </p:cNvCxnSpPr>
            <p:nvPr/>
          </p:nvCxnSpPr>
          <p:spPr>
            <a:xfrm>
              <a:off x="3018558" y="4690943"/>
              <a:ext cx="25314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92E772A5-65EF-3EB4-BEA8-80125DED1A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923" y="4707721"/>
              <a:ext cx="22408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1E5258-8CEC-1AA4-65DB-848D1DC1D132}"/>
              </a:ext>
            </a:extLst>
          </p:cNvPr>
          <p:cNvSpPr txBox="1"/>
          <p:nvPr/>
        </p:nvSpPr>
        <p:spPr>
          <a:xfrm>
            <a:off x="3113676" y="4353010"/>
            <a:ext cx="90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反転区間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9947D354-98DF-AAA7-DDE7-FEA7300D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330" y="527972"/>
            <a:ext cx="3700959" cy="287377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A4CBF4B-130B-2E64-D5C1-38B64D3E13C3}"/>
              </a:ext>
            </a:extLst>
          </p:cNvPr>
          <p:cNvCxnSpPr>
            <a:cxnSpLocks/>
          </p:cNvCxnSpPr>
          <p:nvPr/>
        </p:nvCxnSpPr>
        <p:spPr>
          <a:xfrm>
            <a:off x="6723837" y="1033004"/>
            <a:ext cx="0" cy="15449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E5C52B2-DE3F-D45F-72BF-87EDC33E1366}"/>
              </a:ext>
            </a:extLst>
          </p:cNvPr>
          <p:cNvGrpSpPr/>
          <p:nvPr/>
        </p:nvGrpSpPr>
        <p:grpSpPr>
          <a:xfrm>
            <a:off x="5880541" y="729300"/>
            <a:ext cx="783091" cy="207377"/>
            <a:chOff x="2378109" y="4674066"/>
            <a:chExt cx="1045997" cy="276999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642844D-DB75-FE67-C07B-57948F61EC4F}"/>
                </a:ext>
              </a:extLst>
            </p:cNvPr>
            <p:cNvSpPr txBox="1"/>
            <p:nvPr/>
          </p:nvSpPr>
          <p:spPr>
            <a:xfrm>
              <a:off x="2378109" y="4674066"/>
              <a:ext cx="9414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200" b="1" dirty="0"/>
                <a:t>0.999</a:t>
              </a:r>
              <a:r>
                <a:rPr lang="en-US" altLang="ja-JP" sz="1200" b="1" dirty="0"/>
                <a:t>4</a:t>
              </a:r>
              <a:endParaRPr lang="ja-JP" altLang="en-US" sz="1200" b="1" dirty="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1A68370B-18B8-6327-CF35-EB0B157B97EF}"/>
                </a:ext>
              </a:extLst>
            </p:cNvPr>
            <p:cNvCxnSpPr>
              <a:cxnSpLocks/>
            </p:cNvCxnSpPr>
            <p:nvPr/>
          </p:nvCxnSpPr>
          <p:spPr>
            <a:xfrm>
              <a:off x="3170958" y="4843343"/>
              <a:ext cx="2531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6A94FED-9D4F-55EA-316C-2DD13089C848}"/>
              </a:ext>
            </a:extLst>
          </p:cNvPr>
          <p:cNvSpPr txBox="1"/>
          <p:nvPr/>
        </p:nvSpPr>
        <p:spPr>
          <a:xfrm>
            <a:off x="6923645" y="729300"/>
            <a:ext cx="8744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-0.999</a:t>
            </a:r>
            <a:r>
              <a:rPr lang="en-US" altLang="ja-JP" sz="1200" b="1" dirty="0"/>
              <a:t>7</a:t>
            </a:r>
            <a:endParaRPr lang="ja-JP" altLang="en-US" sz="12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B76776-EDEF-DEBC-5356-43F5A09317BB}"/>
              </a:ext>
            </a:extLst>
          </p:cNvPr>
          <p:cNvCxnSpPr>
            <a:cxnSpLocks/>
          </p:cNvCxnSpPr>
          <p:nvPr/>
        </p:nvCxnSpPr>
        <p:spPr>
          <a:xfrm flipH="1">
            <a:off x="6790965" y="849750"/>
            <a:ext cx="167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A100AD-E78C-8776-08D0-3AC6306BA42A}"/>
              </a:ext>
            </a:extLst>
          </p:cNvPr>
          <p:cNvSpPr txBox="1"/>
          <p:nvPr/>
        </p:nvSpPr>
        <p:spPr>
          <a:xfrm>
            <a:off x="6901583" y="2246494"/>
            <a:ext cx="90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反転区間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4D33191-2D3A-EA9E-5DBE-0D6AF6C2782B}"/>
              </a:ext>
            </a:extLst>
          </p:cNvPr>
          <p:cNvSpPr txBox="1"/>
          <p:nvPr/>
        </p:nvSpPr>
        <p:spPr>
          <a:xfrm>
            <a:off x="6067908" y="4424529"/>
            <a:ext cx="2933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✓大きな</a:t>
            </a:r>
            <a:r>
              <a:rPr lang="ja-JP" altLang="en-US" b="1" dirty="0">
                <a:solidFill>
                  <a:srgbClr val="3B98B2"/>
                </a:solidFill>
              </a:rPr>
              <a:t>段差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は見られない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797BB8-BD2C-47A8-C5AD-5B855D4C08E6}"/>
              </a:ext>
            </a:extLst>
          </p:cNvPr>
          <p:cNvSpPr txBox="1"/>
          <p:nvPr/>
        </p:nvSpPr>
        <p:spPr>
          <a:xfrm>
            <a:off x="6067908" y="4832793"/>
            <a:ext cx="2933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✓他の頂点も同様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4E6B4B8-0BD2-1F37-7BF4-BDCB323EBC5D}"/>
              </a:ext>
            </a:extLst>
          </p:cNvPr>
          <p:cNvSpPr txBox="1"/>
          <p:nvPr/>
        </p:nvSpPr>
        <p:spPr>
          <a:xfrm>
            <a:off x="6040677" y="5241057"/>
            <a:ext cx="306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2">
                    <a:lumMod val="75000"/>
                  </a:schemeClr>
                </a:solidFill>
              </a:rPr>
              <a:t>切り出し</a:t>
            </a:r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ja-JP" altLang="en-US" b="1" dirty="0">
                <a:solidFill>
                  <a:schemeClr val="accent2">
                    <a:lumMod val="75000"/>
                  </a:schemeClr>
                </a:solidFill>
              </a:rPr>
              <a:t>接合点は問題ない</a:t>
            </a:r>
            <a:endParaRPr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1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95E58F7A-4A3F-B035-105A-2D6256F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テスト信号との差分の確認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A462A5-E862-4AC4-DDDC-E8808EB137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176213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901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テスト信号との差分での評価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FA76EC-3739-3E6C-410E-906484773598}"/>
              </a:ext>
            </a:extLst>
          </p:cNvPr>
          <p:cNvSpPr txBox="1"/>
          <p:nvPr/>
        </p:nvSpPr>
        <p:spPr>
          <a:xfrm>
            <a:off x="902070" y="3462006"/>
            <a:ext cx="3342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非線形に歪んだ対称なテスト信号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D632AE8-2686-46F9-7D11-9B104BE67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9"/>
          <a:stretch/>
        </p:blipFill>
        <p:spPr>
          <a:xfrm>
            <a:off x="1084246" y="1488339"/>
            <a:ext cx="2878797" cy="1360713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11FFD5A-B0E6-D01F-0665-CAD3151D6059}"/>
              </a:ext>
            </a:extLst>
          </p:cNvPr>
          <p:cNvCxnSpPr/>
          <p:nvPr/>
        </p:nvCxnSpPr>
        <p:spPr>
          <a:xfrm>
            <a:off x="1092532" y="1123218"/>
            <a:ext cx="218" cy="230578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46DC59E-7805-52E3-C02E-6803D6363558}"/>
              </a:ext>
            </a:extLst>
          </p:cNvPr>
          <p:cNvCxnSpPr/>
          <p:nvPr/>
        </p:nvCxnSpPr>
        <p:spPr>
          <a:xfrm flipH="1">
            <a:off x="3955203" y="1080929"/>
            <a:ext cx="12840" cy="234807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11E391D-D263-186E-FE22-430BC9E66102}"/>
              </a:ext>
            </a:extLst>
          </p:cNvPr>
          <p:cNvGrpSpPr/>
          <p:nvPr/>
        </p:nvGrpSpPr>
        <p:grpSpPr>
          <a:xfrm>
            <a:off x="971395" y="4548607"/>
            <a:ext cx="2953099" cy="1360724"/>
            <a:chOff x="939311" y="4613277"/>
            <a:chExt cx="2953099" cy="1360724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F32B76FC-9411-F13C-A0B1-D5F645F8C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939311" y="4624243"/>
              <a:ext cx="746767" cy="1349758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C0A5B389-5D0F-EF59-8226-BDAD77420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424455" y="4613277"/>
              <a:ext cx="746767" cy="1360724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C0BF0E07-584E-9B29-7D9C-DFE42FB3CA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686077" y="4615854"/>
              <a:ext cx="746767" cy="1349758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EE952F91-E6B3-CF6A-F16C-C83FFC084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145643" y="4624243"/>
              <a:ext cx="746767" cy="13497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/>
              <p:nvPr/>
            </p:nvSpPr>
            <p:spPr>
              <a:xfrm>
                <a:off x="2352415" y="3002618"/>
                <a:ext cx="1657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rgbClr val="3B98B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15" y="3002618"/>
                <a:ext cx="1657441" cy="369332"/>
              </a:xfrm>
              <a:prstGeom prst="rect">
                <a:avLst/>
              </a:prstGeom>
              <a:blipFill>
                <a:blip r:embed="rId4"/>
                <a:stretch>
                  <a:fillRect t="-121667" r="-3014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4B0DB47-4872-8FB6-9A1D-40EB7A0C1A18}"/>
              </a:ext>
            </a:extLst>
          </p:cNvPr>
          <p:cNvGrpSpPr/>
          <p:nvPr/>
        </p:nvGrpSpPr>
        <p:grpSpPr>
          <a:xfrm>
            <a:off x="5349738" y="4470930"/>
            <a:ext cx="2953099" cy="1360724"/>
            <a:chOff x="939311" y="4613277"/>
            <a:chExt cx="2953099" cy="1360724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543241D5-52D9-1F6A-0244-5BECA65A65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939311" y="4624243"/>
              <a:ext cx="746767" cy="1349758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58F41A7-175A-A745-F28A-F960A9674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424455" y="4613277"/>
              <a:ext cx="746767" cy="1360724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025142E7-4ABB-040F-7B7F-BE657306F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686077" y="4615854"/>
              <a:ext cx="746767" cy="1349758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C488787-9109-A216-15A8-FEBB998DB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145643" y="4624243"/>
              <a:ext cx="746767" cy="1349758"/>
            </a:xfrm>
            <a:prstGeom prst="rect">
              <a:avLst/>
            </a:prstGeom>
          </p:spPr>
        </p:pic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67D93B3-DE11-17BB-D92A-CBAB4C370A65}"/>
              </a:ext>
            </a:extLst>
          </p:cNvPr>
          <p:cNvSpPr txBox="1"/>
          <p:nvPr/>
        </p:nvSpPr>
        <p:spPr>
          <a:xfrm>
            <a:off x="1134953" y="6065310"/>
            <a:ext cx="278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立下り波形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794A2E8-FA51-DC65-AF34-7C388CE3F531}"/>
              </a:ext>
            </a:extLst>
          </p:cNvPr>
          <p:cNvSpPr txBox="1"/>
          <p:nvPr/>
        </p:nvSpPr>
        <p:spPr>
          <a:xfrm>
            <a:off x="5513296" y="5927039"/>
            <a:ext cx="278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立上り波形</a:t>
            </a: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4A9A9A6B-6146-CD60-92EC-E98982B27255}"/>
              </a:ext>
            </a:extLst>
          </p:cNvPr>
          <p:cNvSpPr/>
          <p:nvPr/>
        </p:nvSpPr>
        <p:spPr>
          <a:xfrm rot="5400000">
            <a:off x="2297057" y="4064408"/>
            <a:ext cx="352337" cy="20009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AF44834D-1D55-6FB0-49F7-58FEF307069D}"/>
              </a:ext>
            </a:extLst>
          </p:cNvPr>
          <p:cNvSpPr/>
          <p:nvPr/>
        </p:nvSpPr>
        <p:spPr>
          <a:xfrm rot="2188664">
            <a:off x="4979223" y="3888130"/>
            <a:ext cx="352337" cy="20009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38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テスト信号との差分での評価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FA76EC-3739-3E6C-410E-906484773598}"/>
              </a:ext>
            </a:extLst>
          </p:cNvPr>
          <p:cNvSpPr txBox="1"/>
          <p:nvPr/>
        </p:nvSpPr>
        <p:spPr>
          <a:xfrm>
            <a:off x="902070" y="3462006"/>
            <a:ext cx="3342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非線形に歪んだ対称なテスト信号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D632AE8-2686-46F9-7D11-9B104BE67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9"/>
          <a:stretch/>
        </p:blipFill>
        <p:spPr>
          <a:xfrm>
            <a:off x="1084246" y="1488339"/>
            <a:ext cx="2878797" cy="1360713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11FFD5A-B0E6-D01F-0665-CAD3151D6059}"/>
              </a:ext>
            </a:extLst>
          </p:cNvPr>
          <p:cNvCxnSpPr/>
          <p:nvPr/>
        </p:nvCxnSpPr>
        <p:spPr>
          <a:xfrm>
            <a:off x="1092532" y="1123218"/>
            <a:ext cx="218" cy="230578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46DC59E-7805-52E3-C02E-6803D6363558}"/>
              </a:ext>
            </a:extLst>
          </p:cNvPr>
          <p:cNvCxnSpPr/>
          <p:nvPr/>
        </p:nvCxnSpPr>
        <p:spPr>
          <a:xfrm flipH="1">
            <a:off x="3955203" y="1080929"/>
            <a:ext cx="12840" cy="234807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11E391D-D263-186E-FE22-430BC9E66102}"/>
              </a:ext>
            </a:extLst>
          </p:cNvPr>
          <p:cNvGrpSpPr/>
          <p:nvPr/>
        </p:nvGrpSpPr>
        <p:grpSpPr>
          <a:xfrm>
            <a:off x="971395" y="4548607"/>
            <a:ext cx="2953099" cy="1360724"/>
            <a:chOff x="939311" y="4613277"/>
            <a:chExt cx="2953099" cy="1360724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F32B76FC-9411-F13C-A0B1-D5F645F8C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939311" y="4624243"/>
              <a:ext cx="746767" cy="1349758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C0A5B389-5D0F-EF59-8226-BDAD77420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424455" y="4613277"/>
              <a:ext cx="746767" cy="1360724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C0BF0E07-584E-9B29-7D9C-DFE42FB3CA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686077" y="4615854"/>
              <a:ext cx="746767" cy="1349758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EE952F91-E6B3-CF6A-F16C-C83FFC084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145643" y="4624243"/>
              <a:ext cx="746767" cy="13497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/>
              <p:nvPr/>
            </p:nvSpPr>
            <p:spPr>
              <a:xfrm>
                <a:off x="2352415" y="3002618"/>
                <a:ext cx="1657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rgbClr val="3B98B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15" y="3002618"/>
                <a:ext cx="1657441" cy="369332"/>
              </a:xfrm>
              <a:prstGeom prst="rect">
                <a:avLst/>
              </a:prstGeom>
              <a:blipFill>
                <a:blip r:embed="rId4"/>
                <a:stretch>
                  <a:fillRect t="-121667" r="-3014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4B0DB47-4872-8FB6-9A1D-40EB7A0C1A18}"/>
              </a:ext>
            </a:extLst>
          </p:cNvPr>
          <p:cNvGrpSpPr/>
          <p:nvPr/>
        </p:nvGrpSpPr>
        <p:grpSpPr>
          <a:xfrm>
            <a:off x="5349738" y="4470930"/>
            <a:ext cx="2953099" cy="1360724"/>
            <a:chOff x="939311" y="4613277"/>
            <a:chExt cx="2953099" cy="1360724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543241D5-52D9-1F6A-0244-5BECA65A65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939311" y="4624243"/>
              <a:ext cx="746767" cy="1349758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58F41A7-175A-A745-F28A-F960A9674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424455" y="4613277"/>
              <a:ext cx="746767" cy="1360724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025142E7-4ABB-040F-7B7F-BE657306F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686077" y="4615854"/>
              <a:ext cx="746767" cy="1349758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C488787-9109-A216-15A8-FEBB998DB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145643" y="4624243"/>
              <a:ext cx="746767" cy="1349758"/>
            </a:xfrm>
            <a:prstGeom prst="rect">
              <a:avLst/>
            </a:prstGeom>
          </p:spPr>
        </p:pic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67D93B3-DE11-17BB-D92A-CBAB4C370A65}"/>
              </a:ext>
            </a:extLst>
          </p:cNvPr>
          <p:cNvSpPr txBox="1"/>
          <p:nvPr/>
        </p:nvSpPr>
        <p:spPr>
          <a:xfrm>
            <a:off x="1134953" y="6065310"/>
            <a:ext cx="278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立下り波形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794A2E8-FA51-DC65-AF34-7C388CE3F531}"/>
              </a:ext>
            </a:extLst>
          </p:cNvPr>
          <p:cNvSpPr txBox="1"/>
          <p:nvPr/>
        </p:nvSpPr>
        <p:spPr>
          <a:xfrm>
            <a:off x="5513296" y="5927039"/>
            <a:ext cx="278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立上り波形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11E4F45-8E15-128A-90C2-AC5630E37B8A}"/>
              </a:ext>
            </a:extLst>
          </p:cNvPr>
          <p:cNvGrpSpPr/>
          <p:nvPr/>
        </p:nvGrpSpPr>
        <p:grpSpPr>
          <a:xfrm>
            <a:off x="2373178" y="3851283"/>
            <a:ext cx="200094" cy="489340"/>
            <a:chOff x="2497638" y="3812803"/>
            <a:chExt cx="200094" cy="489340"/>
          </a:xfrm>
        </p:grpSpPr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4A9A9A6B-6146-CD60-92EC-E98982B27255}"/>
                </a:ext>
              </a:extLst>
            </p:cNvPr>
            <p:cNvSpPr/>
            <p:nvPr/>
          </p:nvSpPr>
          <p:spPr>
            <a:xfrm rot="5400000">
              <a:off x="2421517" y="4025928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04699909-B5E6-9A85-1DAF-CABD54978222}"/>
                </a:ext>
              </a:extLst>
            </p:cNvPr>
            <p:cNvSpPr/>
            <p:nvPr/>
          </p:nvSpPr>
          <p:spPr>
            <a:xfrm rot="16200000">
              <a:off x="2421516" y="3888925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386061B-24C1-4D37-4715-6E0933466F10}"/>
              </a:ext>
            </a:extLst>
          </p:cNvPr>
          <p:cNvGrpSpPr/>
          <p:nvPr/>
        </p:nvGrpSpPr>
        <p:grpSpPr>
          <a:xfrm rot="18388664">
            <a:off x="5000263" y="3702782"/>
            <a:ext cx="200094" cy="489340"/>
            <a:chOff x="2497638" y="3812803"/>
            <a:chExt cx="200094" cy="489340"/>
          </a:xfrm>
        </p:grpSpPr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AF44834D-1D55-6FB0-49F7-58FEF307069D}"/>
                </a:ext>
              </a:extLst>
            </p:cNvPr>
            <p:cNvSpPr/>
            <p:nvPr/>
          </p:nvSpPr>
          <p:spPr>
            <a:xfrm rot="5400000">
              <a:off x="2421517" y="4025928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B41469A9-C3C5-0465-A089-049F9DF1D3D4}"/>
                </a:ext>
              </a:extLst>
            </p:cNvPr>
            <p:cNvSpPr/>
            <p:nvPr/>
          </p:nvSpPr>
          <p:spPr>
            <a:xfrm rot="16200000">
              <a:off x="2421516" y="3888925"/>
              <a:ext cx="352337" cy="20009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CEA6C15-D42A-BA33-07D4-6CA08EEF518F}"/>
              </a:ext>
            </a:extLst>
          </p:cNvPr>
          <p:cNvSpPr txBox="1"/>
          <p:nvPr/>
        </p:nvSpPr>
        <p:spPr>
          <a:xfrm>
            <a:off x="2683434" y="3890617"/>
            <a:ext cx="11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差分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B1AA31-7318-FD25-34FE-108DBE790AAE}"/>
              </a:ext>
            </a:extLst>
          </p:cNvPr>
          <p:cNvSpPr txBox="1"/>
          <p:nvPr/>
        </p:nvSpPr>
        <p:spPr>
          <a:xfrm>
            <a:off x="5100309" y="3730965"/>
            <a:ext cx="11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差分</a:t>
            </a:r>
          </a:p>
        </p:txBody>
      </p:sp>
      <p:sp>
        <p:nvSpPr>
          <p:cNvPr id="51" name="テキスト プレースホルダー 4">
            <a:extLst>
              <a:ext uri="{FF2B5EF4-FFF2-40B4-BE49-F238E27FC236}">
                <a16:creationId xmlns:a16="http://schemas.microsoft.com/office/drawing/2014/main" id="{5DB47D98-05F3-4DB3-47C2-7267871E0DBD}"/>
              </a:ext>
            </a:extLst>
          </p:cNvPr>
          <p:cNvSpPr txBox="1">
            <a:spLocks/>
          </p:cNvSpPr>
          <p:nvPr/>
        </p:nvSpPr>
        <p:spPr>
          <a:xfrm>
            <a:off x="4610601" y="1255365"/>
            <a:ext cx="4133571" cy="2077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✓テスト信号と</a:t>
            </a:r>
            <a:r>
              <a:rPr lang="en-US" altLang="ja-JP" sz="1800" dirty="0"/>
              <a:t>, </a:t>
            </a:r>
            <a:r>
              <a:rPr lang="ja-JP" altLang="en-US" sz="1800" dirty="0">
                <a:solidFill>
                  <a:srgbClr val="3B98B2"/>
                </a:solidFill>
              </a:rPr>
              <a:t>各波形の差</a:t>
            </a:r>
            <a:r>
              <a:rPr lang="ja-JP" altLang="en-US" sz="1800" dirty="0"/>
              <a:t>を調査</a:t>
            </a:r>
            <a:endParaRPr lang="en-US" altLang="ja-JP" sz="1800" dirty="0"/>
          </a:p>
          <a:p>
            <a:r>
              <a:rPr lang="ja-JP" altLang="en-US" sz="1800" dirty="0"/>
              <a:t>　→ 立下り波形 </a:t>
            </a:r>
            <a:r>
              <a:rPr lang="en-US" altLang="ja-JP" sz="1800" dirty="0"/>
              <a:t>– </a:t>
            </a:r>
            <a:r>
              <a:rPr lang="ja-JP" altLang="en-US" sz="1800" dirty="0"/>
              <a:t>テスト信号</a:t>
            </a:r>
            <a:br>
              <a:rPr lang="en-US" altLang="ja-JP" sz="1800" dirty="0"/>
            </a:br>
            <a:r>
              <a:rPr lang="ja-JP" altLang="en-US" sz="1800" dirty="0"/>
              <a:t>　→ 立上り波形 </a:t>
            </a:r>
            <a:r>
              <a:rPr lang="en-US" altLang="ja-JP" sz="1800" dirty="0"/>
              <a:t>– </a:t>
            </a:r>
            <a:r>
              <a:rPr lang="ja-JP" altLang="en-US" sz="1800" dirty="0"/>
              <a:t>テスト信号</a:t>
            </a:r>
            <a:endParaRPr lang="en-US" altLang="ja-JP" sz="1800" dirty="0"/>
          </a:p>
          <a:p>
            <a:r>
              <a:rPr lang="ja-JP" altLang="en-US" sz="1800" dirty="0"/>
              <a:t>✓ 差分結果に</a:t>
            </a:r>
            <a:r>
              <a:rPr lang="ja-JP" altLang="en-US" sz="1800" dirty="0">
                <a:solidFill>
                  <a:srgbClr val="3B98B2"/>
                </a:solidFill>
              </a:rPr>
              <a:t>類似性</a:t>
            </a:r>
            <a:r>
              <a:rPr lang="ja-JP" altLang="en-US" sz="1800" dirty="0"/>
              <a:t>はないか？</a:t>
            </a:r>
          </a:p>
        </p:txBody>
      </p:sp>
    </p:spTree>
    <p:extLst>
      <p:ext uri="{BB962C8B-B14F-4D97-AF65-F5344CB8AC3E}">
        <p14:creationId xmlns:p14="http://schemas.microsoft.com/office/powerpoint/2010/main" val="14209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69FCD-196A-E08E-B61F-6334980E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テスト信号との差分での評価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0CEB53-990E-3D5E-1F1A-AFB7EB69A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972C48E6-2BE7-6B2B-F50F-CDFF0CC5382D}"/>
              </a:ext>
            </a:extLst>
          </p:cNvPr>
          <p:cNvSpPr txBox="1">
            <a:spLocks/>
          </p:cNvSpPr>
          <p:nvPr/>
        </p:nvSpPr>
        <p:spPr>
          <a:xfrm>
            <a:off x="852261" y="4705718"/>
            <a:ext cx="7300418" cy="1879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✓立上り・立下り供にテスト信号と</a:t>
            </a:r>
            <a:r>
              <a:rPr lang="ja-JP" altLang="en-US" sz="1400" dirty="0">
                <a:solidFill>
                  <a:srgbClr val="3B98B2"/>
                </a:solidFill>
              </a:rPr>
              <a:t>誤差が周期的に発生</a:t>
            </a:r>
            <a:endParaRPr lang="en-US" altLang="ja-JP" sz="1400" dirty="0">
              <a:solidFill>
                <a:srgbClr val="3B98B2"/>
              </a:solidFill>
            </a:endParaRPr>
          </a:p>
          <a:p>
            <a:r>
              <a:rPr lang="ja-JP" altLang="en-US" sz="1400" dirty="0"/>
              <a:t>　→ 立上り・立下りで誤差発生が</a:t>
            </a:r>
            <a:r>
              <a:rPr lang="ja-JP" altLang="en-US" sz="1400" dirty="0">
                <a:solidFill>
                  <a:srgbClr val="3B98B2"/>
                </a:solidFill>
              </a:rPr>
              <a:t>半周期ずれる</a:t>
            </a:r>
            <a:br>
              <a:rPr lang="en-US" altLang="ja-JP" sz="1400" dirty="0"/>
            </a:br>
            <a:r>
              <a:rPr lang="ja-JP" altLang="en-US" sz="1400" dirty="0"/>
              <a:t>　→ 誤差の概形が</a:t>
            </a:r>
            <a:r>
              <a:rPr lang="en-US" altLang="ja-JP" sz="1400" dirty="0"/>
              <a:t>, </a:t>
            </a:r>
            <a:r>
              <a:rPr lang="ja-JP" altLang="en-US" sz="1400" dirty="0">
                <a:solidFill>
                  <a:srgbClr val="3B98B2"/>
                </a:solidFill>
              </a:rPr>
              <a:t>左右前後対称</a:t>
            </a:r>
            <a:r>
              <a:rPr lang="ja-JP" altLang="en-US" sz="1400" dirty="0"/>
              <a:t>である。</a:t>
            </a:r>
            <a:br>
              <a:rPr lang="en-US" altLang="ja-JP" sz="1400" dirty="0"/>
            </a:br>
            <a:r>
              <a:rPr lang="ja-JP" altLang="en-US" sz="1400" dirty="0"/>
              <a:t>　→ 片側の接合部分で</a:t>
            </a:r>
            <a:r>
              <a:rPr lang="ja-JP" altLang="en-US" sz="1400" dirty="0">
                <a:solidFill>
                  <a:srgbClr val="3B98B2"/>
                </a:solidFill>
              </a:rPr>
              <a:t>大きな誤差</a:t>
            </a:r>
            <a:br>
              <a:rPr lang="en-US" altLang="ja-JP" sz="1400" dirty="0">
                <a:solidFill>
                  <a:srgbClr val="3B98B2"/>
                </a:solidFill>
              </a:rPr>
            </a:br>
            <a:r>
              <a:rPr lang="ja-JP" altLang="en-US" sz="1400" dirty="0">
                <a:solidFill>
                  <a:srgbClr val="3B98B2"/>
                </a:solidFill>
              </a:rPr>
              <a:t>　</a:t>
            </a:r>
            <a:r>
              <a:rPr lang="ja-JP" altLang="en-US" sz="1400" dirty="0"/>
              <a:t>→ 波形の誤差概形は</a:t>
            </a:r>
            <a:r>
              <a:rPr lang="ja-JP" altLang="en-US" sz="1400" dirty="0">
                <a:solidFill>
                  <a:srgbClr val="3B98B2"/>
                </a:solidFill>
              </a:rPr>
              <a:t>周期数</a:t>
            </a:r>
            <a:r>
              <a:rPr lang="ja-JP" altLang="en-US" sz="1400" dirty="0"/>
              <a:t>によって変化しない。</a:t>
            </a:r>
            <a:r>
              <a:rPr lang="en-US" altLang="ja-JP" sz="1400" dirty="0">
                <a:solidFill>
                  <a:srgbClr val="3B98B2"/>
                </a:solidFill>
              </a:rPr>
              <a:t> </a:t>
            </a:r>
          </a:p>
        </p:txBody>
      </p:sp>
      <p:pic>
        <p:nvPicPr>
          <p:cNvPr id="8" name="図 7" descr="グラフ, ヒストグラム&#10;&#10;自動的に生成された説明">
            <a:extLst>
              <a:ext uri="{FF2B5EF4-FFF2-40B4-BE49-F238E27FC236}">
                <a16:creationId xmlns:a16="http://schemas.microsoft.com/office/drawing/2014/main" id="{5F00AA25-1781-61C8-35B0-AE4C40B0E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7" y="1171656"/>
            <a:ext cx="4006571" cy="3004928"/>
          </a:xfrm>
          <a:prstGeom prst="rect">
            <a:avLst/>
          </a:prstGeom>
        </p:spPr>
      </p:pic>
      <p:pic>
        <p:nvPicPr>
          <p:cNvPr id="10" name="図 9" descr="グラフ, ヒストグラム&#10;&#10;自動的に生成された説明">
            <a:extLst>
              <a:ext uri="{FF2B5EF4-FFF2-40B4-BE49-F238E27FC236}">
                <a16:creationId xmlns:a16="http://schemas.microsoft.com/office/drawing/2014/main" id="{61FDEFAA-4048-8BB1-EB37-810D2D62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34" y="1171656"/>
            <a:ext cx="4006570" cy="300492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BA8319-9641-BB3F-AE71-80EA09B119AF}"/>
              </a:ext>
            </a:extLst>
          </p:cNvPr>
          <p:cNvSpPr txBox="1"/>
          <p:nvPr/>
        </p:nvSpPr>
        <p:spPr>
          <a:xfrm>
            <a:off x="785149" y="2226564"/>
            <a:ext cx="89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反転区間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E786540-1BC2-B1FD-7B8B-3C94F279F59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147011" y="1933074"/>
            <a:ext cx="87213" cy="29349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27129A-79A4-CA90-9CF1-AF87F48B4808}"/>
              </a:ext>
            </a:extLst>
          </p:cNvPr>
          <p:cNvSpPr txBox="1"/>
          <p:nvPr/>
        </p:nvSpPr>
        <p:spPr>
          <a:xfrm>
            <a:off x="5068391" y="2835781"/>
            <a:ext cx="89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反転区間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7D92F6B-E79A-247E-C8D1-C1B067E63077}"/>
              </a:ext>
            </a:extLst>
          </p:cNvPr>
          <p:cNvCxnSpPr>
            <a:cxnSpLocks/>
          </p:cNvCxnSpPr>
          <p:nvPr/>
        </p:nvCxnSpPr>
        <p:spPr>
          <a:xfrm flipH="1" flipV="1">
            <a:off x="5700186" y="3108158"/>
            <a:ext cx="43607" cy="1884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8766E0-9804-D59A-2708-D1749D05132A}"/>
              </a:ext>
            </a:extLst>
          </p:cNvPr>
          <p:cNvSpPr txBox="1"/>
          <p:nvPr/>
        </p:nvSpPr>
        <p:spPr>
          <a:xfrm>
            <a:off x="1361426" y="4162297"/>
            <a:ext cx="2325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立下り波形 </a:t>
            </a:r>
            <a:r>
              <a:rPr lang="en-US" altLang="ja-JP" sz="1400" b="1" dirty="0"/>
              <a:t>– </a:t>
            </a:r>
            <a:r>
              <a:rPr lang="ja-JP" altLang="en-US" sz="1400" b="1" dirty="0"/>
              <a:t>テスト信号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164CA3-CDAF-9B86-8B23-68FDA4FC1656}"/>
              </a:ext>
            </a:extLst>
          </p:cNvPr>
          <p:cNvSpPr txBox="1"/>
          <p:nvPr/>
        </p:nvSpPr>
        <p:spPr>
          <a:xfrm>
            <a:off x="5759893" y="4140191"/>
            <a:ext cx="2325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立上り波形 </a:t>
            </a:r>
            <a:r>
              <a:rPr lang="en-US" altLang="ja-JP" sz="1400" b="1" dirty="0"/>
              <a:t>– </a:t>
            </a:r>
            <a:r>
              <a:rPr lang="ja-JP" altLang="en-US" sz="1400" b="1" dirty="0"/>
              <a:t>テスト信号</a:t>
            </a:r>
          </a:p>
        </p:txBody>
      </p:sp>
    </p:spTree>
    <p:extLst>
      <p:ext uri="{BB962C8B-B14F-4D97-AF65-F5344CB8AC3E}">
        <p14:creationId xmlns:p14="http://schemas.microsoft.com/office/powerpoint/2010/main" val="71259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A843B-007F-5F18-FCAE-6DE7FF56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次回までに行うこと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EC5452-317B-4A47-29C6-56C68965AD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A4C421-7679-4C26-D6BE-3749387603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9" y="1227437"/>
            <a:ext cx="7871479" cy="1138257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疑似非対称波形による提案手法の評価（個別ゼミ）</a:t>
            </a:r>
            <a:endParaRPr kumimoji="1" lang="en-US" altLang="ja-JP" sz="1600" dirty="0"/>
          </a:p>
          <a:p>
            <a:r>
              <a:rPr kumimoji="1" lang="ja-JP" altLang="en-US" sz="1600" dirty="0"/>
              <a:t>実機でのテスト信号測定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01178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659C7A-57B4-4F05-AF7E-838C2FBCE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0D3391C-593C-064B-5B65-37883BE90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36" y="782798"/>
            <a:ext cx="6811161" cy="510837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805157-0BE4-C9BD-8713-7D219F95304B}"/>
              </a:ext>
            </a:extLst>
          </p:cNvPr>
          <p:cNvSpPr txBox="1"/>
          <p:nvPr/>
        </p:nvSpPr>
        <p:spPr>
          <a:xfrm>
            <a:off x="3576569" y="6075202"/>
            <a:ext cx="2765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立下り波形 </a:t>
            </a:r>
            <a:r>
              <a:rPr lang="en-US" altLang="ja-JP" sz="1600" b="1" dirty="0"/>
              <a:t>– </a:t>
            </a:r>
            <a:r>
              <a:rPr lang="ja-JP" altLang="en-US" sz="1600" b="1" dirty="0"/>
              <a:t>立上り波形</a:t>
            </a: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55A8A819-4748-45ED-1520-4121EC88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077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583637" y="679508"/>
            <a:ext cx="7768947" cy="444027"/>
          </a:xfrm>
        </p:spPr>
        <p:txBody>
          <a:bodyPr/>
          <a:lstStyle/>
          <a:p>
            <a:r>
              <a:rPr lang="ja-JP" altLang="en-US" sz="1800" dirty="0"/>
              <a:t>今回やったこと</a:t>
            </a:r>
            <a:endParaRPr kumimoji="1" lang="ja-JP" altLang="en-US" sz="18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583637" y="1123534"/>
            <a:ext cx="7768947" cy="780767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✓時間軸方向の波形合成に関する考察　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18613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F7FD-9356-4677-9DC3-5D388490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入出力特性の予測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3EDD9D-6105-4BF5-AF54-3E4BF76FA1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9F2E094-6F94-4B9F-BFF1-EDC0B574BFFA}"/>
                  </a:ext>
                </a:extLst>
              </p:cNvPr>
              <p:cNvSpPr txBox="1"/>
              <p:nvPr/>
            </p:nvSpPr>
            <p:spPr>
              <a:xfrm>
                <a:off x="995996" y="1321447"/>
                <a:ext cx="7773536" cy="1752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64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ja-JP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512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256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128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63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35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128</m:t>
                          </m:r>
                        </m:den>
                      </m:f>
                    </m:oMath>
                  </m:oMathPara>
                </a14:m>
                <a:endParaRPr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9F2E094-6F94-4B9F-BFF1-EDC0B574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6" y="1321447"/>
                <a:ext cx="7773536" cy="1752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FCEF0E9-FF87-47C2-8269-06B67E39F21F}"/>
                  </a:ext>
                </a:extLst>
              </p:cNvPr>
              <p:cNvSpPr txBox="1"/>
              <p:nvPr/>
            </p:nvSpPr>
            <p:spPr>
              <a:xfrm>
                <a:off x="995996" y="3719283"/>
                <a:ext cx="7583647" cy="2167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+462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+768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+640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+560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+504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−330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−256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−320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−336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−336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ja-JP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165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+112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+144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−55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−36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altLang="ja-JP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  <m:sSub>
                                <m:sSubPr>
                                  <m:ctrlPr>
                                    <a:rPr lang="ja-JP" alt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ja-JP" altLang="en-US" sz="1200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ja-JP" altLang="en-US" sz="120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1024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120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r>
                            <m:rPr>
                              <m:nor/>
                            </m:rPr>
                            <a:rPr lang="ja-JP" altLang="en-US" sz="120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FCEF0E9-FF87-47C2-8269-06B67E39F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6" y="3719283"/>
                <a:ext cx="7583647" cy="2167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7AE046-6876-44BF-A34C-153F6F6C6380}"/>
                  </a:ext>
                </a:extLst>
              </p:cNvPr>
              <p:cNvSpPr txBox="1"/>
              <p:nvPr/>
            </p:nvSpPr>
            <p:spPr>
              <a:xfrm>
                <a:off x="585129" y="1189231"/>
                <a:ext cx="6289646" cy="362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7AE046-6876-44BF-A34C-153F6F6C6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29" y="1189231"/>
                <a:ext cx="6289646" cy="362792"/>
              </a:xfrm>
              <a:prstGeom prst="rect">
                <a:avLst/>
              </a:prstGeom>
              <a:blipFill>
                <a:blip r:embed="rId4"/>
                <a:stretch>
                  <a:fillRect t="-76667" b="-1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02A2BD-2125-4C97-9B74-17DDC252D626}"/>
                  </a:ext>
                </a:extLst>
              </p:cNvPr>
              <p:cNvSpPr txBox="1"/>
              <p:nvPr/>
            </p:nvSpPr>
            <p:spPr>
              <a:xfrm>
                <a:off x="995996" y="3534617"/>
                <a:ext cx="56160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d>
                        <m:dPr>
                          <m:begChr m:val="["/>
                          <m:endChr m:val="]"/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p>
                      </m:sSup>
                      <m:r>
                        <m:rPr>
                          <m:nor/>
                        </m:rPr>
                        <a:rPr lang="ja-JP" altLang="en-US" sz="14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ja-JP" altLang="en-US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ja-JP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ja-JP" altLang="en-US" sz="1400" b="1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ja-JP" altLang="en-US" sz="1400" b="1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02A2BD-2125-4C97-9B74-17DDC252D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6" y="3534617"/>
                <a:ext cx="5616007" cy="369332"/>
              </a:xfrm>
              <a:prstGeom prst="rect">
                <a:avLst/>
              </a:prstGeom>
              <a:blipFill>
                <a:blip r:embed="rId5"/>
                <a:stretch>
                  <a:fillRect t="-76667" r="-4013" b="-1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5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95E58F7A-4A3F-B035-105A-2D6256F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課題の確認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A462A5-E862-4AC4-DDDC-E8808EB137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176213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13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77" y="75994"/>
            <a:ext cx="6064264" cy="566528"/>
          </a:xfrm>
        </p:spPr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提案手法</a:t>
            </a:r>
            <a:r>
              <a:rPr lang="en-US" altLang="ja-JP" dirty="0"/>
              <a:t>】</a:t>
            </a:r>
            <a:r>
              <a:rPr lang="ja-JP" altLang="en-US" dirty="0"/>
              <a:t>提案する波形の結合</a:t>
            </a:r>
            <a:r>
              <a:rPr lang="en-US" altLang="ja-JP" dirty="0"/>
              <a:t>(</a:t>
            </a:r>
            <a:r>
              <a:rPr lang="ja-JP" altLang="en-US" dirty="0"/>
              <a:t>立下り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038961" y="881145"/>
            <a:ext cx="2903952" cy="2692703"/>
            <a:chOff x="2383745" y="925943"/>
            <a:chExt cx="2112809" cy="1966526"/>
          </a:xfrm>
        </p:grpSpPr>
        <p:grpSp>
          <p:nvGrpSpPr>
            <p:cNvPr id="12" name="グループ化 11"/>
            <p:cNvGrpSpPr>
              <a:grpSpLocks/>
            </p:cNvGrpSpPr>
            <p:nvPr/>
          </p:nvGrpSpPr>
          <p:grpSpPr>
            <a:xfrm>
              <a:off x="2383745" y="925943"/>
              <a:ext cx="2112809" cy="1872000"/>
              <a:chOff x="3152587" y="1045189"/>
              <a:chExt cx="2542585" cy="190621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2288C0C-EADA-4645-81DF-CC3A0EF9DFEE}"/>
                  </a:ext>
                </a:extLst>
              </p:cNvPr>
              <p:cNvGrpSpPr/>
              <p:nvPr/>
            </p:nvGrpSpPr>
            <p:grpSpPr>
              <a:xfrm>
                <a:off x="3152587" y="1045189"/>
                <a:ext cx="2542585" cy="1906211"/>
                <a:chOff x="1970119" y="1429676"/>
                <a:chExt cx="5330031" cy="3996000"/>
              </a:xfrm>
            </p:grpSpPr>
            <p:pic>
              <p:nvPicPr>
                <p:cNvPr id="24" name="図 23" descr="グラフ, ヒストグラム&#10;&#10;自動的に生成された説明">
                  <a:extLst>
                    <a:ext uri="{FF2B5EF4-FFF2-40B4-BE49-F238E27FC236}">
                      <a16:creationId xmlns:a16="http://schemas.microsoft.com/office/drawing/2014/main" id="{B55E623D-1C8B-4123-BB6B-E66E52681A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0119" y="1429676"/>
                  <a:ext cx="5330031" cy="3996000"/>
                </a:xfrm>
                <a:prstGeom prst="rect">
                  <a:avLst/>
                </a:prstGeom>
              </p:spPr>
            </p:pic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A733A7AE-69AC-462F-BFD7-A38EE15BF115}"/>
                    </a:ext>
                  </a:extLst>
                </p:cNvPr>
                <p:cNvGrpSpPr/>
                <p:nvPr/>
              </p:nvGrpSpPr>
              <p:grpSpPr>
                <a:xfrm>
                  <a:off x="3194050" y="1743075"/>
                  <a:ext cx="3580406" cy="3230563"/>
                  <a:chOff x="3194050" y="1743075"/>
                  <a:chExt cx="3580406" cy="3230563"/>
                </a:xfrm>
              </p:grpSpPr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BFE5003B-4408-44F1-A1AF-A030F4504DA6}"/>
                      </a:ext>
                    </a:extLst>
                  </p:cNvPr>
                  <p:cNvSpPr/>
                  <p:nvPr/>
                </p:nvSpPr>
                <p:spPr>
                  <a:xfrm>
                    <a:off x="3194050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C0226FEE-A821-453F-8DAE-4318393FE2AD}"/>
                      </a:ext>
                    </a:extLst>
                  </p:cNvPr>
                  <p:cNvSpPr/>
                  <p:nvPr/>
                </p:nvSpPr>
                <p:spPr>
                  <a:xfrm>
                    <a:off x="4219094" y="174942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E76AE355-7BFE-4F33-8A5E-DD0B325F8393}"/>
                      </a:ext>
                    </a:extLst>
                  </p:cNvPr>
                  <p:cNvSpPr/>
                  <p:nvPr/>
                </p:nvSpPr>
                <p:spPr>
                  <a:xfrm>
                    <a:off x="5252524" y="1743075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9560F980-BC08-4660-904A-529CAD07B0CB}"/>
                      </a:ext>
                    </a:extLst>
                  </p:cNvPr>
                  <p:cNvSpPr/>
                  <p:nvPr/>
                </p:nvSpPr>
                <p:spPr>
                  <a:xfrm>
                    <a:off x="6277568" y="1748216"/>
                    <a:ext cx="496888" cy="32242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000"/>
                  </a:p>
                </p:txBody>
              </p:sp>
            </p:grpSp>
          </p:grp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407D485-68E1-4900-B19E-33A9FBF35F12}"/>
                  </a:ext>
                </a:extLst>
              </p:cNvPr>
              <p:cNvSpPr txBox="1"/>
              <p:nvPr/>
            </p:nvSpPr>
            <p:spPr>
              <a:xfrm>
                <a:off x="3480146" y="1139403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①</a:t>
                </a:r>
                <a:endParaRPr lang="ja-JP" altLang="en-US" sz="1400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776C834-0723-4A8C-B465-382AE394A722}"/>
                  </a:ext>
                </a:extLst>
              </p:cNvPr>
              <p:cNvSpPr txBox="1"/>
              <p:nvPr/>
            </p:nvSpPr>
            <p:spPr>
              <a:xfrm>
                <a:off x="4298023" y="2461020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➁</a:t>
                </a:r>
                <a:endParaRPr lang="ja-JP" altLang="en-US" sz="1400" b="1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0171418-2914-4553-8137-DF1502919311}"/>
                  </a:ext>
                </a:extLst>
              </p:cNvPr>
              <p:cNvSpPr txBox="1"/>
              <p:nvPr/>
            </p:nvSpPr>
            <p:spPr>
              <a:xfrm>
                <a:off x="4448185" y="1132212"/>
                <a:ext cx="404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400" b="1" dirty="0"/>
                  <a:t>③</a:t>
                </a:r>
                <a:endParaRPr lang="ja-JP" altLang="en-US" sz="1400" dirty="0"/>
              </a:p>
            </p:txBody>
          </p: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0BD66FE1-8D0D-4DD8-8B6A-6E84A17F0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9365" y="1194690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CDA40951-C90E-4354-BA9C-914AE8134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5594" y="2532989"/>
                <a:ext cx="3240" cy="159546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88797FB5-859E-48F8-A313-0897A7386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2258" y="1180835"/>
                <a:ext cx="0" cy="174139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CCFF9616-A9AC-47D7-860D-C79F3F8367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0809" y="2532989"/>
                <a:ext cx="7442" cy="157061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3064604" y="2682187"/>
              <a:ext cx="749390" cy="109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119864" y="2630859"/>
              <a:ext cx="830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/>
                <a:t>Time[sec]</a:t>
              </a:r>
              <a:endParaRPr kumimoji="1" lang="ja-JP" altLang="en-US" sz="1100" b="1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521175" y="881145"/>
            <a:ext cx="2881554" cy="2787334"/>
            <a:chOff x="4636618" y="909265"/>
            <a:chExt cx="2112814" cy="1972503"/>
          </a:xfrm>
        </p:grpSpPr>
        <p:grpSp>
          <p:nvGrpSpPr>
            <p:cNvPr id="31" name="グループ化 30"/>
            <p:cNvGrpSpPr>
              <a:grpSpLocks/>
            </p:cNvGrpSpPr>
            <p:nvPr/>
          </p:nvGrpSpPr>
          <p:grpSpPr>
            <a:xfrm>
              <a:off x="4636618" y="909265"/>
              <a:ext cx="2112814" cy="1872000"/>
              <a:chOff x="6300464" y="1029305"/>
              <a:chExt cx="2492716" cy="1868816"/>
            </a:xfrm>
          </p:grpSpPr>
          <p:pic>
            <p:nvPicPr>
              <p:cNvPr id="34" name="図 33" descr="ダイアグラム&#10;&#10;自動的に生成された説明">
                <a:extLst>
                  <a:ext uri="{FF2B5EF4-FFF2-40B4-BE49-F238E27FC236}">
                    <a16:creationId xmlns:a16="http://schemas.microsoft.com/office/drawing/2014/main" id="{3FD1E706-F4F2-41F8-8CD7-E0BDBC145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464" y="1029305"/>
                <a:ext cx="2492716" cy="1868816"/>
              </a:xfrm>
              <a:prstGeom prst="rect">
                <a:avLst/>
              </a:prstGeom>
            </p:spPr>
          </p:pic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2C7237AE-B6F2-4CE3-96F3-1071961D974D}"/>
                  </a:ext>
                </a:extLst>
              </p:cNvPr>
              <p:cNvGrpSpPr/>
              <p:nvPr/>
            </p:nvGrpSpPr>
            <p:grpSpPr>
              <a:xfrm>
                <a:off x="6633567" y="1119919"/>
                <a:ext cx="1870575" cy="1646790"/>
                <a:chOff x="6633567" y="1119919"/>
                <a:chExt cx="1870575" cy="1646790"/>
              </a:xfrm>
            </p:grpSpPr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C5C1366-E51F-4595-81B6-53DF39F05FC2}"/>
                    </a:ext>
                  </a:extLst>
                </p:cNvPr>
                <p:cNvSpPr txBox="1"/>
                <p:nvPr/>
              </p:nvSpPr>
              <p:spPr>
                <a:xfrm>
                  <a:off x="6660078" y="1130944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①</a:t>
                  </a:r>
                  <a:endParaRPr lang="ja-JP" altLang="en-US" sz="1400" dirty="0"/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659C3A82-0495-446F-B3E8-74AE8DB17B91}"/>
                    </a:ext>
                  </a:extLst>
                </p:cNvPr>
                <p:cNvSpPr txBox="1"/>
                <p:nvPr/>
              </p:nvSpPr>
              <p:spPr>
                <a:xfrm>
                  <a:off x="7127213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➁</a:t>
                  </a:r>
                  <a:endParaRPr lang="ja-JP" altLang="en-US" sz="1400" b="1" dirty="0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34DDB28-5930-4D6C-960A-BB15B32AA694}"/>
                    </a:ext>
                  </a:extLst>
                </p:cNvPr>
                <p:cNvSpPr txBox="1"/>
                <p:nvPr/>
              </p:nvSpPr>
              <p:spPr>
                <a:xfrm>
                  <a:off x="7611010" y="1119919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③</a:t>
                  </a:r>
                  <a:endParaRPr lang="ja-JP" altLang="en-US" sz="1400" dirty="0"/>
                </a:p>
              </p:txBody>
            </p:sp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2BC73D4-4A39-4978-AF96-CDDAE0189FCB}"/>
                    </a:ext>
                  </a:extLst>
                </p:cNvPr>
                <p:cNvSpPr txBox="1"/>
                <p:nvPr/>
              </p:nvSpPr>
              <p:spPr>
                <a:xfrm>
                  <a:off x="8099627" y="2458932"/>
                  <a:ext cx="40451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ja-JP" altLang="en-US" sz="1400" b="1" dirty="0"/>
                    <a:t>④</a:t>
                  </a:r>
                  <a:endParaRPr lang="ja-JP" altLang="en-US" sz="1400" dirty="0"/>
                </a:p>
              </p:txBody>
            </p: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B0B49C81-1262-410C-BBC1-651D43F00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3567" y="118083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矢印コネクタ 40">
                  <a:extLst>
                    <a:ext uri="{FF2B5EF4-FFF2-40B4-BE49-F238E27FC236}">
                      <a16:creationId xmlns:a16="http://schemas.microsoft.com/office/drawing/2014/main" id="{2F0F23EA-9529-4718-A9AF-0D056FDFF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99920" y="1160053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矢印コネクタ 41">
                  <a:extLst>
                    <a:ext uri="{FF2B5EF4-FFF2-40B4-BE49-F238E27FC236}">
                      <a16:creationId xmlns:a16="http://schemas.microsoft.com/office/drawing/2014/main" id="{F3EAC7C5-5D00-4653-A714-928504B5A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1548" y="2521270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矢印コネクタ 42">
                  <a:extLst>
                    <a:ext uri="{FF2B5EF4-FFF2-40B4-BE49-F238E27FC236}">
                      <a16:creationId xmlns:a16="http://schemas.microsoft.com/office/drawing/2014/main" id="{28E48762-AC96-44CC-B24A-F16BC6451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4051" y="2507415"/>
                  <a:ext cx="0" cy="174139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E5003B-4408-44F1-A1AF-A030F4504DA6}"/>
                </a:ext>
              </a:extLst>
            </p:cNvPr>
            <p:cNvSpPr/>
            <p:nvPr/>
          </p:nvSpPr>
          <p:spPr>
            <a:xfrm>
              <a:off x="5363335" y="2662015"/>
              <a:ext cx="749390" cy="81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368955" y="2620158"/>
              <a:ext cx="9160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/>
                <a:t>Time[sec]</a:t>
              </a:r>
              <a:endParaRPr kumimoji="1" lang="ja-JP" altLang="en-US" sz="1100" b="1" dirty="0"/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6477687" y="35799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/>
              <a:t>波形の結合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767205" y="35799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/>
              <a:t>波形の分離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6738D23-B38C-4522-9379-6A55B25CAE5E}"/>
              </a:ext>
            </a:extLst>
          </p:cNvPr>
          <p:cNvCxnSpPr>
            <a:cxnSpLocks/>
          </p:cNvCxnSpPr>
          <p:nvPr/>
        </p:nvCxnSpPr>
        <p:spPr>
          <a:xfrm>
            <a:off x="4510608" y="2311738"/>
            <a:ext cx="46144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2035444" y="4966938"/>
                <a:ext cx="4538703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ja-JP" altLang="en-US" sz="1600" i="0">
                              <a:latin typeface="Cambria Math" panose="02040503050406030204" pitchFamily="18" charset="0"/>
                            </a:rPr>
                            <m:t>pull</m:t>
                          </m:r>
                        </m:sub>
                      </m:sSub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ja-JP" altLang="en-US" sz="16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 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ja-JP" altLang="en-US" sz="1600" i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1600" b="1" i="1" smtClean="0">
                                  <a:solidFill>
                                    <a:srgbClr val="3B98B2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d>
                                <m:dPr>
                                  <m:ctrlPr>
                                    <a:rPr lang="ja-JP" altLang="en-US" sz="1600" b="1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 smtClean="0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600" b="1" i="0" smtClean="0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  <m:r>
                                    <a:rPr lang="ja-JP" altLang="en-US" sz="1600" b="1" i="1">
                                      <a:solidFill>
                                        <a:srgbClr val="3B98B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,(2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&lt;(2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ja-JP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ja-JP" altLang="en-US" sz="16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44" y="4966938"/>
                <a:ext cx="4538703" cy="1202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1267755" y="4114414"/>
            <a:ext cx="6857294" cy="566512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000" dirty="0"/>
              <a:t> 立上り・立下りを区間ごとに</a:t>
            </a:r>
            <a:r>
              <a:rPr lang="ja-JP" altLang="en-US" sz="2000" dirty="0">
                <a:solidFill>
                  <a:srgbClr val="3B98B2"/>
                </a:solidFill>
              </a:rPr>
              <a:t>時間軸方向</a:t>
            </a:r>
            <a:r>
              <a:rPr kumimoji="1" lang="ja-JP" altLang="en-US" sz="2000" dirty="0">
                <a:solidFill>
                  <a:srgbClr val="3B98B2"/>
                </a:solidFill>
              </a:rPr>
              <a:t>に反転</a:t>
            </a:r>
            <a:endParaRPr lang="en-US" altLang="ja-JP" sz="2000" dirty="0">
              <a:solidFill>
                <a:srgbClr val="3B98B2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875082" y="2094388"/>
            <a:ext cx="46616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3004768" y="2094388"/>
            <a:ext cx="466165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BAB2E7-F2E8-4E30-B5B1-FBB7B62B137B}"/>
              </a:ext>
            </a:extLst>
          </p:cNvPr>
          <p:cNvSpPr txBox="1"/>
          <p:nvPr/>
        </p:nvSpPr>
        <p:spPr>
          <a:xfrm>
            <a:off x="3385781" y="2801768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④</a:t>
            </a:r>
            <a:endParaRPr lang="ja-JP" altLang="en-US" sz="14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407D485-68E1-4900-B19E-33A9FBF35F12}"/>
              </a:ext>
            </a:extLst>
          </p:cNvPr>
          <p:cNvSpPr txBox="1"/>
          <p:nvPr/>
        </p:nvSpPr>
        <p:spPr>
          <a:xfrm>
            <a:off x="6574146" y="5177701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①</a:t>
            </a:r>
            <a:endParaRPr lang="ja-JP" altLang="en-US" sz="1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776C834-0723-4A8C-B465-382AE394A722}"/>
              </a:ext>
            </a:extLst>
          </p:cNvPr>
          <p:cNvSpPr txBox="1"/>
          <p:nvPr/>
        </p:nvSpPr>
        <p:spPr>
          <a:xfrm>
            <a:off x="6574146" y="5673414"/>
            <a:ext cx="462007" cy="41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/>
              <a:t>➁</a:t>
            </a:r>
            <a:endParaRPr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785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F186D02-EFA8-2937-8E57-07C6E6CE7976}"/>
              </a:ext>
            </a:extLst>
          </p:cNvPr>
          <p:cNvSpPr/>
          <p:nvPr/>
        </p:nvSpPr>
        <p:spPr>
          <a:xfrm>
            <a:off x="548706" y="3608855"/>
            <a:ext cx="8195466" cy="295018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76" y="75994"/>
            <a:ext cx="5988571" cy="566528"/>
          </a:xfrm>
        </p:spPr>
        <p:txBody>
          <a:bodyPr/>
          <a:lstStyle/>
          <a:p>
            <a:r>
              <a:rPr lang="ja-JP" altLang="en-US" dirty="0"/>
              <a:t>位相の異なる 非線形歪信号 での検証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597C1A7-B713-DEB7-E025-656FAE8DC4E3}"/>
              </a:ext>
            </a:extLst>
          </p:cNvPr>
          <p:cNvSpPr txBox="1"/>
          <p:nvPr/>
        </p:nvSpPr>
        <p:spPr>
          <a:xfrm>
            <a:off x="5634232" y="6251265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E51DC4-CBF0-D144-8FE4-6E586E0EB832}"/>
              </a:ext>
            </a:extLst>
          </p:cNvPr>
          <p:cNvSpPr txBox="1"/>
          <p:nvPr/>
        </p:nvSpPr>
        <p:spPr>
          <a:xfrm>
            <a:off x="1012612" y="6256274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pic>
        <p:nvPicPr>
          <p:cNvPr id="7" name="図 6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C5C47342-B8E4-5EA4-ACDB-C9CCDD45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3" y="3726855"/>
            <a:ext cx="3121631" cy="2484288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95EA735-017D-981A-E275-9DF8595C9C3C}"/>
              </a:ext>
            </a:extLst>
          </p:cNvPr>
          <p:cNvGrpSpPr/>
          <p:nvPr/>
        </p:nvGrpSpPr>
        <p:grpSpPr>
          <a:xfrm>
            <a:off x="1256651" y="937055"/>
            <a:ext cx="2556872" cy="2402211"/>
            <a:chOff x="1080482" y="1080929"/>
            <a:chExt cx="2887561" cy="2712898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6FE1032-DD99-1110-547B-B77C6EDD8523}"/>
                </a:ext>
              </a:extLst>
            </p:cNvPr>
            <p:cNvSpPr txBox="1"/>
            <p:nvPr/>
          </p:nvSpPr>
          <p:spPr>
            <a:xfrm>
              <a:off x="1178502" y="3486050"/>
              <a:ext cx="27895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b="1" dirty="0"/>
                <a:t>非線形信号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1C04F30E-F974-CEF0-F7EF-5B2163F5A8EC}"/>
                </a:ext>
              </a:extLst>
            </p:cNvPr>
            <p:cNvGrpSpPr/>
            <p:nvPr/>
          </p:nvGrpSpPr>
          <p:grpSpPr>
            <a:xfrm>
              <a:off x="1080482" y="1080929"/>
              <a:ext cx="2887561" cy="2348071"/>
              <a:chOff x="1044759" y="1011355"/>
              <a:chExt cx="2887561" cy="2348071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84D720EA-A431-3DC3-D321-CAE2A366BFF2}"/>
                  </a:ext>
                </a:extLst>
              </p:cNvPr>
              <p:cNvGrpSpPr/>
              <p:nvPr/>
            </p:nvGrpSpPr>
            <p:grpSpPr>
              <a:xfrm>
                <a:off x="1044759" y="1415128"/>
                <a:ext cx="2882560" cy="1364350"/>
                <a:chOff x="2145203" y="1281697"/>
                <a:chExt cx="1640797" cy="776609"/>
              </a:xfrm>
            </p:grpSpPr>
            <p:pic>
              <p:nvPicPr>
                <p:cNvPr id="31" name="図 30">
                  <a:extLst>
                    <a:ext uri="{FF2B5EF4-FFF2-40B4-BE49-F238E27FC236}">
                      <a16:creationId xmlns:a16="http://schemas.microsoft.com/office/drawing/2014/main" id="{9CA1C243-06DD-6591-A238-C10792FF4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2679"/>
                <a:stretch/>
              </p:blipFill>
              <p:spPr>
                <a:xfrm>
                  <a:off x="2147345" y="1283767"/>
                  <a:ext cx="1638655" cy="774539"/>
                </a:xfrm>
                <a:prstGeom prst="rect">
                  <a:avLst/>
                </a:prstGeom>
              </p:spPr>
            </p:pic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4399C26-7844-9FD3-4A34-493B05BB6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145203" y="1283600"/>
                  <a:ext cx="425071" cy="768303"/>
                </a:xfrm>
                <a:prstGeom prst="rect">
                  <a:avLst/>
                </a:prstGeom>
              </p:spPr>
            </p:pic>
            <p:pic>
              <p:nvPicPr>
                <p:cNvPr id="37" name="図 36">
                  <a:extLst>
                    <a:ext uri="{FF2B5EF4-FFF2-40B4-BE49-F238E27FC236}">
                      <a16:creationId xmlns:a16="http://schemas.microsoft.com/office/drawing/2014/main" id="{DDE29B32-1896-18A1-9902-CE9F8575AE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955805" y="1281697"/>
                  <a:ext cx="425071" cy="774545"/>
                </a:xfrm>
                <a:prstGeom prst="rect">
                  <a:avLst/>
                </a:prstGeom>
              </p:spPr>
            </p:pic>
          </p:grp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CC393C90-49FD-FCC9-604F-DA862530972F}"/>
                  </a:ext>
                </a:extLst>
              </p:cNvPr>
              <p:cNvCxnSpPr/>
              <p:nvPr/>
            </p:nvCxnSpPr>
            <p:spPr>
              <a:xfrm>
                <a:off x="1056809" y="1053644"/>
                <a:ext cx="218" cy="2305782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9AAB2-839E-E677-86C1-60F13789EC81}"/>
                  </a:ext>
                </a:extLst>
              </p:cNvPr>
              <p:cNvCxnSpPr/>
              <p:nvPr/>
            </p:nvCxnSpPr>
            <p:spPr>
              <a:xfrm flipH="1">
                <a:off x="3919480" y="1011355"/>
                <a:ext cx="12840" cy="234807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97A0779-A505-2E7E-2C54-AD178A09BC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786382" y="1490328"/>
              <a:ext cx="746767" cy="1349758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BAD0B15E-ADE6-F3DD-EDD3-456F58AF2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208436" y="1497481"/>
              <a:ext cx="746767" cy="13497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8E104839-C805-1CC6-37CE-649E5CCEBB20}"/>
                    </a:ext>
                  </a:extLst>
                </p:cNvPr>
                <p:cNvSpPr/>
                <p:nvPr/>
              </p:nvSpPr>
              <p:spPr>
                <a:xfrm>
                  <a:off x="2159766" y="2984292"/>
                  <a:ext cx="1657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ja-JP" altLang="en-US" b="1" i="1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b="1" i="1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ja-JP" altLang="en-US" b="1" i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1" i="1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ja-JP" b="1" i="1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ja-JP" altLang="en-US" b="1" i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1" i="0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1" i="1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ja-JP" altLang="en-US" b="1" i="1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ja-JP" b="1" i="1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ja-JP" altLang="en-US" b="1" dirty="0">
                    <a:solidFill>
                      <a:srgbClr val="3B98B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8E104839-C805-1CC6-37CE-649E5CCEBB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766" y="2984292"/>
                  <a:ext cx="165744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35185" r="-44813" b="-22037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4E92C6E-9D07-43D1-6ACF-3E852EC6D7D8}"/>
              </a:ext>
            </a:extLst>
          </p:cNvPr>
          <p:cNvSpPr txBox="1"/>
          <p:nvPr/>
        </p:nvSpPr>
        <p:spPr>
          <a:xfrm>
            <a:off x="5225694" y="3005744"/>
            <a:ext cx="2764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非線形信号のスペクトラム結果</a:t>
            </a:r>
          </a:p>
        </p:txBody>
      </p:sp>
      <p:pic>
        <p:nvPicPr>
          <p:cNvPr id="42" name="図 41" descr="グラフ, ヒストグラム&#10;&#10;自動的に生成された説明">
            <a:extLst>
              <a:ext uri="{FF2B5EF4-FFF2-40B4-BE49-F238E27FC236}">
                <a16:creationId xmlns:a16="http://schemas.microsoft.com/office/drawing/2014/main" id="{B3700A36-8D98-77CB-ABF7-FFEEBB2AA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94" y="883522"/>
            <a:ext cx="2624465" cy="1968349"/>
          </a:xfrm>
          <a:prstGeom prst="rect">
            <a:avLst/>
          </a:prstGeom>
        </p:spPr>
      </p:pic>
      <p:pic>
        <p:nvPicPr>
          <p:cNvPr id="5" name="図 4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CADCA3B4-294A-9C76-E64D-37C4EAC73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94" y="3719578"/>
            <a:ext cx="3198079" cy="24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F186D02-EFA8-2937-8E57-07C6E6CE7976}"/>
              </a:ext>
            </a:extLst>
          </p:cNvPr>
          <p:cNvSpPr/>
          <p:nvPr/>
        </p:nvSpPr>
        <p:spPr>
          <a:xfrm>
            <a:off x="548706" y="3608855"/>
            <a:ext cx="8195466" cy="295018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477" y="75994"/>
            <a:ext cx="5434704" cy="566528"/>
          </a:xfrm>
        </p:spPr>
        <p:txBody>
          <a:bodyPr/>
          <a:lstStyle/>
          <a:p>
            <a:r>
              <a:rPr lang="ja-JP" altLang="en-US" dirty="0"/>
              <a:t>位相の異なる非線形歪信号での検証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597C1A7-B713-DEB7-E025-656FAE8DC4E3}"/>
              </a:ext>
            </a:extLst>
          </p:cNvPr>
          <p:cNvSpPr txBox="1"/>
          <p:nvPr/>
        </p:nvSpPr>
        <p:spPr>
          <a:xfrm>
            <a:off x="5634232" y="6251265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立上りスペクトル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2E51DC4-CBF0-D144-8FE4-6E586E0EB832}"/>
              </a:ext>
            </a:extLst>
          </p:cNvPr>
          <p:cNvSpPr txBox="1"/>
          <p:nvPr/>
        </p:nvSpPr>
        <p:spPr>
          <a:xfrm>
            <a:off x="1012612" y="6256274"/>
            <a:ext cx="2789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/>
              <a:t>立下りスペクトル</a:t>
            </a:r>
          </a:p>
        </p:txBody>
      </p:sp>
      <p:pic>
        <p:nvPicPr>
          <p:cNvPr id="7" name="図 6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C5C47342-B8E4-5EA4-ACDB-C9CCDD45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3" y="3726855"/>
            <a:ext cx="3121631" cy="2484288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95EA735-017D-981A-E275-9DF8595C9C3C}"/>
              </a:ext>
            </a:extLst>
          </p:cNvPr>
          <p:cNvGrpSpPr/>
          <p:nvPr/>
        </p:nvGrpSpPr>
        <p:grpSpPr>
          <a:xfrm>
            <a:off x="1256651" y="937055"/>
            <a:ext cx="2556872" cy="2402211"/>
            <a:chOff x="1080482" y="1080929"/>
            <a:chExt cx="2887561" cy="2712898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6FE1032-DD99-1110-547B-B77C6EDD8523}"/>
                </a:ext>
              </a:extLst>
            </p:cNvPr>
            <p:cNvSpPr txBox="1"/>
            <p:nvPr/>
          </p:nvSpPr>
          <p:spPr>
            <a:xfrm>
              <a:off x="1178502" y="3486050"/>
              <a:ext cx="27895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b="1" dirty="0"/>
                <a:t>非線形信号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1C04F30E-F974-CEF0-F7EF-5B2163F5A8EC}"/>
                </a:ext>
              </a:extLst>
            </p:cNvPr>
            <p:cNvGrpSpPr/>
            <p:nvPr/>
          </p:nvGrpSpPr>
          <p:grpSpPr>
            <a:xfrm>
              <a:off x="1080482" y="1080929"/>
              <a:ext cx="2887561" cy="2348071"/>
              <a:chOff x="1044759" y="1011355"/>
              <a:chExt cx="2887561" cy="2348071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84D720EA-A431-3DC3-D321-CAE2A366BFF2}"/>
                  </a:ext>
                </a:extLst>
              </p:cNvPr>
              <p:cNvGrpSpPr/>
              <p:nvPr/>
            </p:nvGrpSpPr>
            <p:grpSpPr>
              <a:xfrm>
                <a:off x="1044759" y="1415128"/>
                <a:ext cx="2882560" cy="1364350"/>
                <a:chOff x="2145203" y="1281697"/>
                <a:chExt cx="1640797" cy="776609"/>
              </a:xfrm>
            </p:grpSpPr>
            <p:pic>
              <p:nvPicPr>
                <p:cNvPr id="31" name="図 30">
                  <a:extLst>
                    <a:ext uri="{FF2B5EF4-FFF2-40B4-BE49-F238E27FC236}">
                      <a16:creationId xmlns:a16="http://schemas.microsoft.com/office/drawing/2014/main" id="{9CA1C243-06DD-6591-A238-C10792FF4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2679"/>
                <a:stretch/>
              </p:blipFill>
              <p:spPr>
                <a:xfrm>
                  <a:off x="2147345" y="1283767"/>
                  <a:ext cx="1638655" cy="774539"/>
                </a:xfrm>
                <a:prstGeom prst="rect">
                  <a:avLst/>
                </a:prstGeom>
              </p:spPr>
            </p:pic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4399C26-7844-9FD3-4A34-493B05BB6D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145203" y="1283600"/>
                  <a:ext cx="425071" cy="768303"/>
                </a:xfrm>
                <a:prstGeom prst="rect">
                  <a:avLst/>
                </a:prstGeom>
              </p:spPr>
            </p:pic>
            <p:pic>
              <p:nvPicPr>
                <p:cNvPr id="37" name="図 36">
                  <a:extLst>
                    <a:ext uri="{FF2B5EF4-FFF2-40B4-BE49-F238E27FC236}">
                      <a16:creationId xmlns:a16="http://schemas.microsoft.com/office/drawing/2014/main" id="{DDE29B32-1896-18A1-9902-CE9F8575AE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83020"/>
                <a:stretch/>
              </p:blipFill>
              <p:spPr>
                <a:xfrm>
                  <a:off x="2955805" y="1281697"/>
                  <a:ext cx="425071" cy="774545"/>
                </a:xfrm>
                <a:prstGeom prst="rect">
                  <a:avLst/>
                </a:prstGeom>
              </p:spPr>
            </p:pic>
          </p:grp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CC393C90-49FD-FCC9-604F-DA862530972F}"/>
                  </a:ext>
                </a:extLst>
              </p:cNvPr>
              <p:cNvCxnSpPr/>
              <p:nvPr/>
            </p:nvCxnSpPr>
            <p:spPr>
              <a:xfrm>
                <a:off x="1056809" y="1053644"/>
                <a:ext cx="218" cy="2305782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4DA9AAB2-839E-E677-86C1-60F13789EC81}"/>
                  </a:ext>
                </a:extLst>
              </p:cNvPr>
              <p:cNvCxnSpPr/>
              <p:nvPr/>
            </p:nvCxnSpPr>
            <p:spPr>
              <a:xfrm flipH="1">
                <a:off x="3919480" y="1011355"/>
                <a:ext cx="12840" cy="234807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97A0779-A505-2E7E-2C54-AD178A09BC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786382" y="1490328"/>
              <a:ext cx="746767" cy="1349758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BAD0B15E-ADE6-F3DD-EDD3-456F58AF2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208436" y="1497481"/>
              <a:ext cx="746767" cy="13497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8E104839-C805-1CC6-37CE-649E5CCEBB20}"/>
                    </a:ext>
                  </a:extLst>
                </p:cNvPr>
                <p:cNvSpPr/>
                <p:nvPr/>
              </p:nvSpPr>
              <p:spPr>
                <a:xfrm>
                  <a:off x="2159766" y="2984292"/>
                  <a:ext cx="16574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ja-JP" altLang="en-US" b="1" i="1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b="1" i="1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ja-JP" altLang="en-US" b="1" i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1" i="1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ja-JP" b="1" i="1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ja-JP" altLang="en-US" b="1" i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1" i="0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1" i="1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𝒔𝒊𝒏</m:t>
                            </m:r>
                            <m:r>
                              <a:rPr lang="ja-JP" altLang="en-US" b="1" i="1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ja-JP" b="1" i="1" smtClean="0">
                                <a:solidFill>
                                  <a:srgbClr val="3B98B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ja-JP" altLang="en-US" b="1" dirty="0">
                    <a:solidFill>
                      <a:srgbClr val="3B98B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8E104839-C805-1CC6-37CE-649E5CCEBB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766" y="2984292"/>
                  <a:ext cx="165744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35185" r="-44813" b="-22037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4E92C6E-9D07-43D1-6ACF-3E852EC6D7D8}"/>
              </a:ext>
            </a:extLst>
          </p:cNvPr>
          <p:cNvSpPr txBox="1"/>
          <p:nvPr/>
        </p:nvSpPr>
        <p:spPr>
          <a:xfrm>
            <a:off x="5225694" y="3005744"/>
            <a:ext cx="2764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非線形信号のスペクトラム結果</a:t>
            </a:r>
          </a:p>
        </p:txBody>
      </p:sp>
      <p:pic>
        <p:nvPicPr>
          <p:cNvPr id="42" name="図 41" descr="グラフ, ヒストグラム&#10;&#10;自動的に生成された説明">
            <a:extLst>
              <a:ext uri="{FF2B5EF4-FFF2-40B4-BE49-F238E27FC236}">
                <a16:creationId xmlns:a16="http://schemas.microsoft.com/office/drawing/2014/main" id="{B3700A36-8D98-77CB-ABF7-FFEEBB2AA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94" y="883522"/>
            <a:ext cx="2624465" cy="1968349"/>
          </a:xfrm>
          <a:prstGeom prst="rect">
            <a:avLst/>
          </a:prstGeom>
        </p:spPr>
      </p:pic>
      <p:pic>
        <p:nvPicPr>
          <p:cNvPr id="5" name="図 4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CADCA3B4-294A-9C76-E64D-37C4EAC733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94" y="3719578"/>
            <a:ext cx="3198079" cy="2498841"/>
          </a:xfrm>
          <a:prstGeom prst="rect">
            <a:avLst/>
          </a:prstGeom>
        </p:spPr>
      </p:pic>
      <p:pic>
        <p:nvPicPr>
          <p:cNvPr id="45" name="図 44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84EC933F-95F0-4083-1842-8814EFCC6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33" y="1606140"/>
            <a:ext cx="4296916" cy="3564154"/>
          </a:xfrm>
          <a:prstGeom prst="rect">
            <a:avLst/>
          </a:prstGeom>
          <a:ln w="38100">
            <a:solidFill>
              <a:srgbClr val="B33B5D"/>
            </a:solidFill>
          </a:ln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EB10CA9-9ADA-CA23-6FA1-8FAB79A5D5F0}"/>
              </a:ext>
            </a:extLst>
          </p:cNvPr>
          <p:cNvSpPr/>
          <p:nvPr/>
        </p:nvSpPr>
        <p:spPr>
          <a:xfrm>
            <a:off x="2046332" y="4671048"/>
            <a:ext cx="1633629" cy="670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スペクトルが異なる</a:t>
            </a:r>
          </a:p>
        </p:txBody>
      </p:sp>
    </p:spTree>
    <p:extLst>
      <p:ext uri="{BB962C8B-B14F-4D97-AF65-F5344CB8AC3E}">
        <p14:creationId xmlns:p14="http://schemas.microsoft.com/office/powerpoint/2010/main" val="243538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6CF1F-09E9-EE85-FCDF-00828206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課題に対する考察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E0B14D-3A83-1C63-00B6-A6E66F5DBD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23144C-875E-33E8-22D2-501FD9CC7E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0149" y="901856"/>
            <a:ext cx="7559139" cy="446807"/>
          </a:xfrm>
        </p:spPr>
        <p:txBody>
          <a:bodyPr/>
          <a:lstStyle/>
          <a:p>
            <a:r>
              <a:rPr kumimoji="1" lang="ja-JP" altLang="en-US" sz="1600" dirty="0"/>
              <a:t>波形合成時にずれが起きていないか？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1FCD21-91BF-BF71-D560-59A06B187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155" y="1348663"/>
            <a:ext cx="7559131" cy="1515763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✓ 前回は</a:t>
            </a:r>
            <a:r>
              <a:rPr kumimoji="1" lang="ja-JP" altLang="en-US" sz="1600" dirty="0">
                <a:solidFill>
                  <a:srgbClr val="3B98B2"/>
                </a:solidFill>
              </a:rPr>
              <a:t>周波数軸のみ</a:t>
            </a:r>
            <a:r>
              <a:rPr kumimoji="1" lang="ja-JP" altLang="en-US" sz="1600" dirty="0"/>
              <a:t>で提案手法を評価</a:t>
            </a:r>
            <a:endParaRPr kumimoji="1" lang="en-US" altLang="ja-JP" sz="1600" dirty="0"/>
          </a:p>
          <a:p>
            <a:r>
              <a:rPr lang="ja-JP" altLang="en-US" sz="1600" dirty="0"/>
              <a:t>　→ </a:t>
            </a:r>
            <a:r>
              <a:rPr lang="ja-JP" altLang="en-US" sz="1600" dirty="0">
                <a:solidFill>
                  <a:srgbClr val="3B98B2"/>
                </a:solidFill>
              </a:rPr>
              <a:t>時系列波形</a:t>
            </a:r>
            <a:r>
              <a:rPr lang="ja-JP" altLang="en-US" sz="1600" dirty="0"/>
              <a:t>を詳細に確認した際</a:t>
            </a:r>
            <a:r>
              <a:rPr lang="en-US" altLang="ja-JP" sz="1600" dirty="0"/>
              <a:t>, </a:t>
            </a:r>
            <a:r>
              <a:rPr lang="ja-JP" altLang="en-US" sz="1600" dirty="0"/>
              <a:t>合成波形に問題が生じていないか？</a:t>
            </a:r>
            <a:br>
              <a:rPr lang="en-US" altLang="ja-JP" sz="1600" dirty="0"/>
            </a:br>
            <a:r>
              <a:rPr lang="ja-JP" altLang="en-US" sz="1600" dirty="0"/>
              <a:t>　→ 誤差に</a:t>
            </a:r>
            <a:r>
              <a:rPr lang="ja-JP" altLang="en-US" sz="1600" dirty="0">
                <a:solidFill>
                  <a:srgbClr val="3B98B2"/>
                </a:solidFill>
              </a:rPr>
              <a:t>規則的な性質</a:t>
            </a:r>
            <a:r>
              <a:rPr lang="ja-JP" altLang="en-US" sz="1600" dirty="0"/>
              <a:t>はないか？</a:t>
            </a:r>
            <a:endParaRPr lang="en-US" altLang="ja-JP" sz="1600" dirty="0"/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4B4E506F-FD2D-C34F-22E7-AC1927F94F61}"/>
              </a:ext>
            </a:extLst>
          </p:cNvPr>
          <p:cNvSpPr txBox="1">
            <a:spLocks/>
          </p:cNvSpPr>
          <p:nvPr/>
        </p:nvSpPr>
        <p:spPr>
          <a:xfrm>
            <a:off x="876318" y="4069114"/>
            <a:ext cx="7559139" cy="4468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このずれをどこまで許容できるか？</a:t>
            </a:r>
          </a:p>
        </p:txBody>
      </p:sp>
      <p:sp>
        <p:nvSpPr>
          <p:cNvPr id="9" name="テキスト プレースホルダー 4">
            <a:extLst>
              <a:ext uri="{FF2B5EF4-FFF2-40B4-BE49-F238E27FC236}">
                <a16:creationId xmlns:a16="http://schemas.microsoft.com/office/drawing/2014/main" id="{20F67BE6-79B7-8FE5-FC4A-FFFDA5C60EF7}"/>
              </a:ext>
            </a:extLst>
          </p:cNvPr>
          <p:cNvSpPr txBox="1">
            <a:spLocks/>
          </p:cNvSpPr>
          <p:nvPr/>
        </p:nvSpPr>
        <p:spPr>
          <a:xfrm>
            <a:off x="876324" y="4515921"/>
            <a:ext cx="7559131" cy="1515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✓ 実際の目的は</a:t>
            </a:r>
            <a:r>
              <a:rPr lang="ja-JP" altLang="en-US" sz="1600" dirty="0">
                <a:solidFill>
                  <a:srgbClr val="3B98B2"/>
                </a:solidFill>
              </a:rPr>
              <a:t>非対称に歪んだ波形の評価</a:t>
            </a:r>
            <a:endParaRPr lang="en-US" altLang="ja-JP" sz="1600" dirty="0">
              <a:solidFill>
                <a:srgbClr val="3B98B2"/>
              </a:solidFill>
            </a:endParaRPr>
          </a:p>
          <a:p>
            <a:r>
              <a:rPr lang="ja-JP" altLang="en-US" sz="1600" dirty="0">
                <a:solidFill>
                  <a:srgbClr val="3B98B2"/>
                </a:solidFill>
              </a:rPr>
              <a:t>　</a:t>
            </a:r>
            <a:r>
              <a:rPr lang="ja-JP" altLang="en-US" sz="1600" dirty="0"/>
              <a:t>→ 立上り・立下りの非対称性を評価する際に</a:t>
            </a:r>
            <a:r>
              <a:rPr lang="ja-JP" altLang="en-US" sz="1600" dirty="0">
                <a:solidFill>
                  <a:srgbClr val="3B98B2"/>
                </a:solidFill>
              </a:rPr>
              <a:t>問題となる誤差</a:t>
            </a:r>
            <a:r>
              <a:rPr lang="ja-JP" altLang="en-US" sz="1600" dirty="0"/>
              <a:t>なのか？</a:t>
            </a:r>
            <a:br>
              <a:rPr lang="en-US" altLang="ja-JP" sz="1600" dirty="0"/>
            </a:br>
            <a:r>
              <a:rPr lang="ja-JP" altLang="en-US" sz="1600" dirty="0"/>
              <a:t>　→ </a:t>
            </a:r>
            <a:r>
              <a:rPr lang="ja-JP" altLang="en-US" sz="1600" dirty="0">
                <a:solidFill>
                  <a:srgbClr val="3B98B2"/>
                </a:solidFill>
              </a:rPr>
              <a:t>実際の機器</a:t>
            </a:r>
            <a:r>
              <a:rPr lang="ja-JP" altLang="en-US" sz="1600" dirty="0"/>
              <a:t>の出力信号では</a:t>
            </a:r>
            <a:r>
              <a:rPr lang="en-US" altLang="ja-JP" sz="1600" dirty="0"/>
              <a:t>, </a:t>
            </a:r>
            <a:r>
              <a:rPr lang="ja-JP" altLang="en-US" sz="1600" dirty="0"/>
              <a:t>どのような歪を想定するか？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BD56B1-DCB9-864C-2617-DA205F296714}"/>
              </a:ext>
            </a:extLst>
          </p:cNvPr>
          <p:cNvSpPr txBox="1"/>
          <p:nvPr/>
        </p:nvSpPr>
        <p:spPr>
          <a:xfrm>
            <a:off x="1702966" y="2965404"/>
            <a:ext cx="49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solidFill>
                  <a:srgbClr val="BB5533"/>
                </a:solidFill>
              </a:rPr>
              <a:t>時系列の波形を確認し</a:t>
            </a:r>
            <a:r>
              <a:rPr kumimoji="1" lang="en-US" altLang="ja-JP" b="1" dirty="0">
                <a:solidFill>
                  <a:srgbClr val="BB5533"/>
                </a:solidFill>
              </a:rPr>
              <a:t>, </a:t>
            </a:r>
            <a:r>
              <a:rPr kumimoji="1" lang="ja-JP" altLang="en-US" b="1" dirty="0">
                <a:solidFill>
                  <a:srgbClr val="BB5533"/>
                </a:solidFill>
              </a:rPr>
              <a:t>接合点の状態を観察</a:t>
            </a:r>
            <a:endParaRPr kumimoji="1" lang="ja-JP" altLang="en-US" sz="1800" b="1" dirty="0">
              <a:solidFill>
                <a:srgbClr val="BB5533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E0F70A-1702-9867-E02C-15BC3BA327FB}"/>
              </a:ext>
            </a:extLst>
          </p:cNvPr>
          <p:cNvSpPr txBox="1"/>
          <p:nvPr/>
        </p:nvSpPr>
        <p:spPr>
          <a:xfrm>
            <a:off x="1726876" y="3362973"/>
            <a:ext cx="49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solidFill>
                  <a:srgbClr val="BB5533"/>
                </a:solidFill>
              </a:rPr>
              <a:t>波形合成前のスペクトラムとの差分を観察</a:t>
            </a:r>
            <a:endParaRPr kumimoji="1" lang="ja-JP" altLang="en-US" sz="1800" b="1" dirty="0">
              <a:solidFill>
                <a:srgbClr val="BB5533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B48EC11-D1DA-6F0C-8A82-F1A7B74D685B}"/>
              </a:ext>
            </a:extLst>
          </p:cNvPr>
          <p:cNvSpPr/>
          <p:nvPr/>
        </p:nvSpPr>
        <p:spPr>
          <a:xfrm>
            <a:off x="876318" y="3041998"/>
            <a:ext cx="352337" cy="20009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6F6E8B86-226F-D224-8FD6-C2455993EE9D}"/>
              </a:ext>
            </a:extLst>
          </p:cNvPr>
          <p:cNvSpPr/>
          <p:nvPr/>
        </p:nvSpPr>
        <p:spPr>
          <a:xfrm>
            <a:off x="876318" y="3416066"/>
            <a:ext cx="352337" cy="18273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20E006-F269-C655-06E2-7AB08E365159}"/>
              </a:ext>
            </a:extLst>
          </p:cNvPr>
          <p:cNvSpPr txBox="1"/>
          <p:nvPr/>
        </p:nvSpPr>
        <p:spPr>
          <a:xfrm>
            <a:off x="1491984" y="6109159"/>
            <a:ext cx="7326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 dirty="0">
                <a:solidFill>
                  <a:srgbClr val="BB5533"/>
                </a:solidFill>
              </a:rPr>
              <a:t>立上り・立下りで高調波の含有量が異なる非対称なテスト信号で評価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98982B7-2DAC-9D83-5818-30275BE5B8B6}"/>
              </a:ext>
            </a:extLst>
          </p:cNvPr>
          <p:cNvSpPr/>
          <p:nvPr/>
        </p:nvSpPr>
        <p:spPr>
          <a:xfrm>
            <a:off x="1052486" y="6193778"/>
            <a:ext cx="352337" cy="20009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4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5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95E58F7A-4A3F-B035-105A-2D6256F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時系列波形での確認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A462A5-E862-4AC4-DDDC-E8808EB137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64575" y="176213"/>
            <a:ext cx="479425" cy="366712"/>
          </a:xfrm>
          <a:prstGeom prst="rect">
            <a:avLst/>
          </a:prstGeom>
        </p:spPr>
        <p:txBody>
          <a:bodyPr/>
          <a:lstStyle/>
          <a:p>
            <a:fld id="{02535A3B-5607-4929-90A6-FFC562A83C6B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63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波形合成方法</a:t>
            </a:r>
            <a:r>
              <a:rPr kumimoji="1" lang="ja-JP" altLang="en-US" dirty="0"/>
              <a:t>の評価①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35A3B-5607-4929-90A6-FFC562A83C6B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42360E-A971-5893-B5ED-6E9B8898A617}"/>
              </a:ext>
            </a:extLst>
          </p:cNvPr>
          <p:cNvSpPr txBox="1"/>
          <p:nvPr/>
        </p:nvSpPr>
        <p:spPr>
          <a:xfrm>
            <a:off x="4808788" y="973148"/>
            <a:ext cx="3403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✓ 疑似的な非線形歪信号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4EC660D-3E4C-42A5-05FF-D67673D8ACC2}"/>
              </a:ext>
            </a:extLst>
          </p:cNvPr>
          <p:cNvSpPr txBox="1"/>
          <p:nvPr/>
        </p:nvSpPr>
        <p:spPr>
          <a:xfrm>
            <a:off x="5100309" y="1373258"/>
            <a:ext cx="3403833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Fs = 48k Hz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1k HZ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次高調波 </a:t>
            </a:r>
            <a:r>
              <a:rPr lang="en-US" altLang="ja-JP" b="1" dirty="0">
                <a:solidFill>
                  <a:srgbClr val="3B98B2"/>
                </a:solidFill>
              </a:rPr>
              <a:t>:  -70</a:t>
            </a:r>
            <a:r>
              <a:rPr lang="ja-JP" altLang="en-US" b="1" dirty="0">
                <a:solidFill>
                  <a:srgbClr val="3B98B2"/>
                </a:solidFill>
              </a:rPr>
              <a:t> </a:t>
            </a:r>
            <a:r>
              <a:rPr lang="en-US" altLang="ja-JP" b="1" dirty="0">
                <a:solidFill>
                  <a:srgbClr val="3B98B2"/>
                </a:solidFill>
              </a:rPr>
              <a:t>dB</a:t>
            </a:r>
            <a:r>
              <a:rPr lang="ja-JP" altLang="en-US" b="1" dirty="0">
                <a:solidFill>
                  <a:srgbClr val="3B98B2"/>
                </a:solidFill>
              </a:rPr>
              <a:t> </a:t>
            </a:r>
            <a:endParaRPr lang="en-US" altLang="ja-JP" b="1" dirty="0">
              <a:solidFill>
                <a:srgbClr val="3B98B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– 11 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　</a:t>
            </a:r>
            <a:r>
              <a:rPr lang="en-US" altLang="ja-JP" b="1" dirty="0">
                <a:solidFill>
                  <a:srgbClr val="3B98B2"/>
                </a:solidFill>
              </a:rPr>
              <a:t>: 6 </a:t>
            </a:r>
            <a:r>
              <a:rPr lang="en-US" altLang="ja-JP" b="1" dirty="0" err="1">
                <a:solidFill>
                  <a:srgbClr val="3B98B2"/>
                </a:solidFill>
              </a:rPr>
              <a:t>db</a:t>
            </a:r>
            <a:r>
              <a:rPr lang="en-US" altLang="ja-JP" b="1" dirty="0">
                <a:solidFill>
                  <a:srgbClr val="3B98B2"/>
                </a:solidFill>
              </a:rPr>
              <a:t>/oct </a:t>
            </a:r>
            <a:r>
              <a:rPr lang="ja-JP" altLang="en-US" b="1" dirty="0">
                <a:solidFill>
                  <a:srgbClr val="3B98B2"/>
                </a:solidFill>
              </a:rPr>
              <a:t>で減衰</a:t>
            </a:r>
            <a:br>
              <a:rPr lang="en-US" altLang="ja-JP" b="1" dirty="0">
                <a:solidFill>
                  <a:srgbClr val="3B98B2"/>
                </a:solidFill>
              </a:rPr>
            </a:b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偶数次</a:t>
            </a:r>
            <a:r>
              <a:rPr lang="ja-JP" altLang="en-US" b="1" dirty="0">
                <a:solidFill>
                  <a:srgbClr val="3B98B2"/>
                </a:solidFill>
              </a:rPr>
              <a:t>：</a:t>
            </a:r>
            <a:r>
              <a:rPr lang="en-US" altLang="ja-JP" b="1" dirty="0">
                <a:solidFill>
                  <a:srgbClr val="3B98B2"/>
                </a:solidFill>
              </a:rPr>
              <a:t>cos    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奇数次</a:t>
            </a:r>
            <a:r>
              <a:rPr lang="ja-JP" altLang="en-US" b="1" dirty="0">
                <a:solidFill>
                  <a:srgbClr val="3B98B2"/>
                </a:solidFill>
              </a:rPr>
              <a:t>：</a:t>
            </a:r>
            <a:r>
              <a:rPr lang="en-US" altLang="ja-JP" b="1" dirty="0">
                <a:solidFill>
                  <a:srgbClr val="3B98B2"/>
                </a:solidFill>
              </a:rPr>
              <a:t>sin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1FA76EC-3739-3E6C-410E-906484773598}"/>
              </a:ext>
            </a:extLst>
          </p:cNvPr>
          <p:cNvSpPr txBox="1"/>
          <p:nvPr/>
        </p:nvSpPr>
        <p:spPr>
          <a:xfrm>
            <a:off x="1178502" y="3486050"/>
            <a:ext cx="278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対称な非線形信号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D632AE8-2686-46F9-7D11-9B104BE671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79"/>
          <a:stretch/>
        </p:blipFill>
        <p:spPr>
          <a:xfrm>
            <a:off x="1084246" y="1488339"/>
            <a:ext cx="2878797" cy="1360713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11FFD5A-B0E6-D01F-0665-CAD3151D6059}"/>
              </a:ext>
            </a:extLst>
          </p:cNvPr>
          <p:cNvCxnSpPr/>
          <p:nvPr/>
        </p:nvCxnSpPr>
        <p:spPr>
          <a:xfrm>
            <a:off x="1092532" y="1123218"/>
            <a:ext cx="218" cy="230578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46DC59E-7805-52E3-C02E-6803D6363558}"/>
              </a:ext>
            </a:extLst>
          </p:cNvPr>
          <p:cNvCxnSpPr/>
          <p:nvPr/>
        </p:nvCxnSpPr>
        <p:spPr>
          <a:xfrm flipH="1">
            <a:off x="3955203" y="1080929"/>
            <a:ext cx="12840" cy="234807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11E391D-D263-186E-FE22-430BC9E66102}"/>
              </a:ext>
            </a:extLst>
          </p:cNvPr>
          <p:cNvGrpSpPr/>
          <p:nvPr/>
        </p:nvGrpSpPr>
        <p:grpSpPr>
          <a:xfrm>
            <a:off x="939311" y="4444334"/>
            <a:ext cx="2953099" cy="1360724"/>
            <a:chOff x="939311" y="4613277"/>
            <a:chExt cx="2953099" cy="1360724"/>
          </a:xfrm>
        </p:grpSpPr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F32B76FC-9411-F13C-A0B1-D5F645F8C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939311" y="4624243"/>
              <a:ext cx="746767" cy="1349758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C0A5B389-5D0F-EF59-8226-BDAD77420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424455" y="4613277"/>
              <a:ext cx="746767" cy="1360724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C0BF0E07-584E-9B29-7D9C-DFE42FB3CA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686077" y="4615854"/>
              <a:ext cx="746767" cy="1349758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EE952F91-E6B3-CF6A-F16C-C83FFC084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145643" y="4624243"/>
              <a:ext cx="746767" cy="13497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/>
              <p:nvPr/>
            </p:nvSpPr>
            <p:spPr>
              <a:xfrm>
                <a:off x="2352415" y="3002618"/>
                <a:ext cx="1657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ja-JP" altLang="en-US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n-US" b="1" i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0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ja-JP" altLang="en-US" b="1" i="1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b="1" i="1" smtClean="0">
                              <a:solidFill>
                                <a:srgbClr val="3B98B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b="1" dirty="0">
                  <a:solidFill>
                    <a:srgbClr val="3B98B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57015A7F-4C73-07D0-004D-CC33F7EEE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15" y="3002618"/>
                <a:ext cx="1657441" cy="369332"/>
              </a:xfrm>
              <a:prstGeom prst="rect">
                <a:avLst/>
              </a:prstGeom>
              <a:blipFill>
                <a:blip r:embed="rId4"/>
                <a:stretch>
                  <a:fillRect t="-121667" r="-3014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4B0DB47-4872-8FB6-9A1D-40EB7A0C1A18}"/>
              </a:ext>
            </a:extLst>
          </p:cNvPr>
          <p:cNvGrpSpPr/>
          <p:nvPr/>
        </p:nvGrpSpPr>
        <p:grpSpPr>
          <a:xfrm>
            <a:off x="5325675" y="4430825"/>
            <a:ext cx="2953099" cy="1360724"/>
            <a:chOff x="939311" y="4613277"/>
            <a:chExt cx="2953099" cy="1360724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543241D5-52D9-1F6A-0244-5BECA65A65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939311" y="4624243"/>
              <a:ext cx="746767" cy="1349758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258F41A7-175A-A745-F28A-F960A9674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>
              <a:off x="2424455" y="4613277"/>
              <a:ext cx="746767" cy="1360724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025142E7-4ABB-040F-7B7F-BE657306F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1686077" y="4615854"/>
              <a:ext cx="746767" cy="1349758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C488787-9109-A216-15A8-FEBB998DB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020"/>
            <a:stretch/>
          </p:blipFill>
          <p:spPr>
            <a:xfrm flipH="1">
              <a:off x="3145643" y="4624243"/>
              <a:ext cx="746767" cy="1349758"/>
            </a:xfrm>
            <a:prstGeom prst="rect">
              <a:avLst/>
            </a:prstGeom>
          </p:spPr>
        </p:pic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67D93B3-DE11-17BB-D92A-CBAB4C370A65}"/>
              </a:ext>
            </a:extLst>
          </p:cNvPr>
          <p:cNvSpPr txBox="1"/>
          <p:nvPr/>
        </p:nvSpPr>
        <p:spPr>
          <a:xfrm>
            <a:off x="1102869" y="5961037"/>
            <a:ext cx="278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立下り波形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794A2E8-FA51-DC65-AF34-7C388CE3F531}"/>
              </a:ext>
            </a:extLst>
          </p:cNvPr>
          <p:cNvSpPr txBox="1"/>
          <p:nvPr/>
        </p:nvSpPr>
        <p:spPr>
          <a:xfrm>
            <a:off x="5489233" y="5886934"/>
            <a:ext cx="2789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/>
              <a:t>立上り波形</a:t>
            </a: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4A9A9A6B-6146-CD60-92EC-E98982B27255}"/>
              </a:ext>
            </a:extLst>
          </p:cNvPr>
          <p:cNvSpPr/>
          <p:nvPr/>
        </p:nvSpPr>
        <p:spPr>
          <a:xfrm rot="5400000">
            <a:off x="2421517" y="4025928"/>
            <a:ext cx="352337" cy="20009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03E4590A-13EF-2E3F-6B34-9AECA44B0A10}"/>
              </a:ext>
            </a:extLst>
          </p:cNvPr>
          <p:cNvSpPr/>
          <p:nvPr/>
        </p:nvSpPr>
        <p:spPr>
          <a:xfrm rot="2521414">
            <a:off x="4632619" y="3886037"/>
            <a:ext cx="352337" cy="20009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62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33691</TotalTime>
  <Words>754</Words>
  <Application>Microsoft Office PowerPoint</Application>
  <PresentationFormat>画面に合わせる (4:3)</PresentationFormat>
  <Paragraphs>133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Arial</vt:lpstr>
      <vt:lpstr>Calibri</vt:lpstr>
      <vt:lpstr>Cambria Math</vt:lpstr>
      <vt:lpstr>Times New Roman</vt:lpstr>
      <vt:lpstr>Office テーマ</vt:lpstr>
      <vt:lpstr>2022.07.01 ゼミ発表資料</vt:lpstr>
      <vt:lpstr>PowerPoint プレゼンテーション</vt:lpstr>
      <vt:lpstr>課題の確認</vt:lpstr>
      <vt:lpstr>【提案手法】提案する波形の結合(立下り)</vt:lpstr>
      <vt:lpstr>位相の異なる 非線形歪信号 での検証</vt:lpstr>
      <vt:lpstr>位相の異なる非線形歪信号での検証</vt:lpstr>
      <vt:lpstr>課題に対する考察</vt:lpstr>
      <vt:lpstr>時系列波形での確認</vt:lpstr>
      <vt:lpstr>波形合成方法の評価①</vt:lpstr>
      <vt:lpstr>時系列信号の詳細分析（立下り）</vt:lpstr>
      <vt:lpstr>時系列信号の詳細分析（立下り）</vt:lpstr>
      <vt:lpstr>時系列信号の詳細分析（立上り）</vt:lpstr>
      <vt:lpstr>時系列信号の詳細分析（立上り）</vt:lpstr>
      <vt:lpstr>テスト信号との差分の確認</vt:lpstr>
      <vt:lpstr>テスト信号との差分での評価</vt:lpstr>
      <vt:lpstr>テスト信号との差分での評価</vt:lpstr>
      <vt:lpstr>テスト信号との差分での評価</vt:lpstr>
      <vt:lpstr>次回までに行うこと</vt:lpstr>
      <vt:lpstr>PowerPoint プレゼンテーション</vt:lpstr>
      <vt:lpstr>入出力特性の予測①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竹村 東洋</dc:creator>
  <cp:lastModifiedBy>竹村 東洋</cp:lastModifiedBy>
  <cp:revision>577</cp:revision>
  <dcterms:created xsi:type="dcterms:W3CDTF">2020-05-22T13:59:15Z</dcterms:created>
  <dcterms:modified xsi:type="dcterms:W3CDTF">2022-07-01T02:30:35Z</dcterms:modified>
</cp:coreProperties>
</file>