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6" r:id="rId2"/>
    <p:sldId id="339" r:id="rId3"/>
    <p:sldId id="359" r:id="rId4"/>
    <p:sldId id="368" r:id="rId5"/>
    <p:sldId id="366" r:id="rId6"/>
    <p:sldId id="369" r:id="rId7"/>
    <p:sldId id="370" r:id="rId8"/>
    <p:sldId id="382" r:id="rId9"/>
    <p:sldId id="381" r:id="rId10"/>
    <p:sldId id="379" r:id="rId11"/>
    <p:sldId id="384" r:id="rId12"/>
    <p:sldId id="385" r:id="rId13"/>
    <p:sldId id="383" r:id="rId14"/>
    <p:sldId id="386" r:id="rId15"/>
    <p:sldId id="387" r:id="rId16"/>
    <p:sldId id="388" r:id="rId17"/>
    <p:sldId id="355" r:id="rId18"/>
    <p:sldId id="390" r:id="rId19"/>
    <p:sldId id="357" r:id="rId20"/>
    <p:sldId id="391" r:id="rId21"/>
    <p:sldId id="38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39"/>
            <p14:sldId id="359"/>
            <p14:sldId id="368"/>
            <p14:sldId id="366"/>
            <p14:sldId id="369"/>
            <p14:sldId id="370"/>
            <p14:sldId id="382"/>
            <p14:sldId id="381"/>
            <p14:sldId id="379"/>
            <p14:sldId id="384"/>
            <p14:sldId id="385"/>
            <p14:sldId id="383"/>
            <p14:sldId id="386"/>
            <p14:sldId id="387"/>
            <p14:sldId id="388"/>
            <p14:sldId id="355"/>
            <p14:sldId id="390"/>
          </p14:sldIdLst>
        </p14:section>
        <p14:section name="タイトルなしのセクション" id="{33B0FB84-6425-438D-BD88-BC91E146CA29}">
          <p14:sldIdLst>
            <p14:sldId id="357"/>
            <p14:sldId id="391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村　東洋" initials="竹村　東洋" lastIdx="2" clrIdx="0">
    <p:extLst>
      <p:ext uri="{19B8F6BF-5375-455C-9EA6-DF929625EA0E}">
        <p15:presenceInfo xmlns:p15="http://schemas.microsoft.com/office/powerpoint/2012/main" userId="S::4317076@ed.tus.ac.jp::753afb06-4ef4-42b0-b869-0f874a220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533"/>
    <a:srgbClr val="3B98B2"/>
    <a:srgbClr val="FBFBFB"/>
    <a:srgbClr val="4472C4"/>
    <a:srgbClr val="B33B5D"/>
    <a:srgbClr val="F4F4F4"/>
    <a:srgbClr val="F9F9F9"/>
    <a:srgbClr val="B3B3B3"/>
    <a:srgbClr val="3671A7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53" autoAdjust="0"/>
    <p:restoredTop sz="78353" autoAdjust="0"/>
  </p:normalViewPr>
  <p:slideViewPr>
    <p:cSldViewPr snapToGrid="0">
      <p:cViewPr varScale="1">
        <p:scale>
          <a:sx n="160" d="100"/>
          <a:sy n="160" d="100"/>
        </p:scale>
        <p:origin x="16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それでは、卒研テーマであります、音楽再生において非線形歪が楽曲の</a:t>
            </a:r>
            <a:r>
              <a:rPr lang="ja-JP" altLang="en-US" dirty="0"/>
              <a:t>印象</a:t>
            </a:r>
            <a:r>
              <a:rPr kumimoji="1" lang="ja-JP" altLang="en-US" dirty="0"/>
              <a:t>に与える影響に</a:t>
            </a:r>
            <a:r>
              <a:rPr lang="ja-JP" altLang="en-US" dirty="0"/>
              <a:t>関する</a:t>
            </a:r>
            <a:r>
              <a:rPr kumimoji="1" lang="ja-JP" altLang="en-US" dirty="0"/>
              <a:t>検討　の卒論発表を　竹村東洋からお話させていただきたいと思います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5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02" y="2684262"/>
            <a:ext cx="5642098" cy="516858"/>
          </a:xfrm>
        </p:spPr>
        <p:txBody>
          <a:bodyPr/>
          <a:lstStyle/>
          <a:p>
            <a:r>
              <a:rPr lang="en-US" altLang="ja-JP" dirty="0"/>
              <a:t>2022.07.15 </a:t>
            </a:r>
            <a:r>
              <a:rPr lang="ja-JP" altLang="en-US" dirty="0"/>
              <a:t>ゼミ発表資料</a:t>
            </a:r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971541" cy="566528"/>
          </a:xfrm>
        </p:spPr>
        <p:txBody>
          <a:bodyPr/>
          <a:lstStyle/>
          <a:p>
            <a:r>
              <a:rPr kumimoji="1" lang="ja-JP" altLang="en-US" dirty="0"/>
              <a:t>テスト信号との差分での評価 ：立下り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972C48E6-2BE7-6B2B-F50F-CDFF0CC5382D}"/>
              </a:ext>
            </a:extLst>
          </p:cNvPr>
          <p:cNvSpPr txBox="1">
            <a:spLocks/>
          </p:cNvSpPr>
          <p:nvPr/>
        </p:nvSpPr>
        <p:spPr>
          <a:xfrm>
            <a:off x="1003263" y="4663773"/>
            <a:ext cx="7300418" cy="1611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✓テスト信号と</a:t>
            </a:r>
            <a:r>
              <a:rPr lang="ja-JP" altLang="en-US" sz="1400" dirty="0">
                <a:solidFill>
                  <a:srgbClr val="3B98B2"/>
                </a:solidFill>
              </a:rPr>
              <a:t>立下り信号で誤差が周期的に発生</a:t>
            </a:r>
            <a:endParaRPr lang="en-US" altLang="ja-JP" sz="1400" dirty="0">
              <a:solidFill>
                <a:srgbClr val="3B98B2"/>
              </a:solidFill>
            </a:endParaRPr>
          </a:p>
          <a:p>
            <a:r>
              <a:rPr lang="ja-JP" altLang="en-US" sz="1400" dirty="0"/>
              <a:t>✓ 反転区間の</a:t>
            </a:r>
            <a:r>
              <a:rPr lang="en-US" altLang="ja-JP" sz="1400" dirty="0"/>
              <a:t>1</a:t>
            </a:r>
            <a:r>
              <a:rPr lang="ja-JP" altLang="en-US" sz="1400" dirty="0"/>
              <a:t>番目の</a:t>
            </a:r>
            <a:r>
              <a:rPr lang="en-US" altLang="ja-JP" sz="1400" dirty="0"/>
              <a:t>sample</a:t>
            </a:r>
            <a:r>
              <a:rPr lang="ja-JP" altLang="en-US" sz="1400" dirty="0"/>
              <a:t>は</a:t>
            </a:r>
            <a:r>
              <a:rPr lang="ja-JP" altLang="en-US" sz="1400" dirty="0">
                <a:solidFill>
                  <a:srgbClr val="3B98B2"/>
                </a:solidFill>
              </a:rPr>
              <a:t>誤差値が </a:t>
            </a:r>
            <a:r>
              <a:rPr lang="en-US" altLang="ja-JP" sz="1400" dirty="0">
                <a:solidFill>
                  <a:srgbClr val="3B98B2"/>
                </a:solidFill>
              </a:rPr>
              <a:t>0 </a:t>
            </a:r>
            <a:br>
              <a:rPr lang="en-US" altLang="ja-JP" sz="1400" dirty="0">
                <a:solidFill>
                  <a:srgbClr val="3B98B2"/>
                </a:solidFill>
              </a:rPr>
            </a:br>
            <a:r>
              <a:rPr lang="ja-JP" altLang="en-US" sz="1400" dirty="0">
                <a:solidFill>
                  <a:srgbClr val="3B98B2"/>
                </a:solidFill>
              </a:rPr>
              <a:t>　</a:t>
            </a:r>
            <a:r>
              <a:rPr lang="ja-JP" altLang="en-US" sz="1400" dirty="0"/>
              <a:t>→</a:t>
            </a:r>
            <a:r>
              <a:rPr lang="ja-JP" altLang="en-US" sz="1400" dirty="0">
                <a:solidFill>
                  <a:srgbClr val="3B98B2"/>
                </a:solidFill>
              </a:rPr>
              <a:t> 接合後</a:t>
            </a:r>
            <a:r>
              <a:rPr lang="ja-JP" altLang="en-US" sz="1400" dirty="0"/>
              <a:t>から誤差が発生している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→時間反転によって生じた</a:t>
            </a:r>
            <a:r>
              <a:rPr lang="ja-JP" altLang="en-US" sz="1400" dirty="0">
                <a:solidFill>
                  <a:srgbClr val="3B98B2"/>
                </a:solidFill>
              </a:rPr>
              <a:t>アルゴリズムを起因とする誤差</a:t>
            </a:r>
            <a:r>
              <a:rPr lang="ja-JP" altLang="en-US" sz="1400" dirty="0"/>
              <a:t>では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3409163" y="4206408"/>
            <a:ext cx="2325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7815094-FB77-FE62-3B26-DB6A4681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98" y="882592"/>
            <a:ext cx="5971541" cy="3254413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C5F16-1D24-A50D-6DEC-9E08732BCC3B}"/>
              </a:ext>
            </a:extLst>
          </p:cNvPr>
          <p:cNvCxnSpPr>
            <a:cxnSpLocks/>
          </p:cNvCxnSpPr>
          <p:nvPr/>
        </p:nvCxnSpPr>
        <p:spPr>
          <a:xfrm>
            <a:off x="3291901" y="1801076"/>
            <a:ext cx="134721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5DAA596-CE24-722A-53DE-69BEB2152872}"/>
              </a:ext>
            </a:extLst>
          </p:cNvPr>
          <p:cNvCxnSpPr>
            <a:cxnSpLocks/>
          </p:cNvCxnSpPr>
          <p:nvPr/>
        </p:nvCxnSpPr>
        <p:spPr>
          <a:xfrm>
            <a:off x="6061667" y="1801076"/>
            <a:ext cx="134721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9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D79BEDA-D010-9EDC-604E-E5D4A238B12D}"/>
              </a:ext>
            </a:extLst>
          </p:cNvPr>
          <p:cNvSpPr/>
          <p:nvPr/>
        </p:nvSpPr>
        <p:spPr>
          <a:xfrm>
            <a:off x="432236" y="4102216"/>
            <a:ext cx="8279528" cy="2454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6495773" cy="566528"/>
          </a:xfrm>
        </p:spPr>
        <p:txBody>
          <a:bodyPr/>
          <a:lstStyle/>
          <a:p>
            <a:r>
              <a:rPr kumimoji="1" lang="ja-JP" altLang="en-US" dirty="0"/>
              <a:t>テスト信号との差分での評価 ：立下り</a:t>
            </a:r>
            <a:r>
              <a:rPr kumimoji="1" lang="en-US" altLang="ja-JP" dirty="0"/>
              <a:t>FFT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5504144" y="3694884"/>
            <a:ext cx="2601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 </a:t>
            </a:r>
            <a:r>
              <a:rPr lang="en-US" altLang="ja-JP" sz="1400" b="1" dirty="0"/>
              <a:t>FFT</a:t>
            </a:r>
            <a:endParaRPr lang="ja-JP" altLang="en-US" sz="1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BEBFE8B-7E2B-F877-9F0B-A91C9263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63" y="4256392"/>
            <a:ext cx="2652386" cy="198929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F8F219-66B9-496C-BC86-1CAAFF82B108}"/>
              </a:ext>
            </a:extLst>
          </p:cNvPr>
          <p:cNvSpPr txBox="1"/>
          <p:nvPr/>
        </p:nvSpPr>
        <p:spPr>
          <a:xfrm>
            <a:off x="2869471" y="6279238"/>
            <a:ext cx="155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/>
              <a:t>テスト信号 </a:t>
            </a:r>
            <a:r>
              <a:rPr lang="en-US" altLang="ja-JP" sz="1200" b="1" dirty="0"/>
              <a:t>FFT</a:t>
            </a:r>
            <a:endParaRPr lang="ja-JP" altLang="en-US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38AFEE-6ABD-8598-B314-B1272E65439E}"/>
              </a:ext>
            </a:extLst>
          </p:cNvPr>
          <p:cNvSpPr txBox="1"/>
          <p:nvPr/>
        </p:nvSpPr>
        <p:spPr>
          <a:xfrm>
            <a:off x="6318629" y="6282818"/>
            <a:ext cx="155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/>
              <a:t>立下り </a:t>
            </a:r>
            <a:r>
              <a:rPr lang="en-US" altLang="ja-JP" sz="1200" b="1" dirty="0"/>
              <a:t>FFT</a:t>
            </a:r>
            <a:endParaRPr lang="ja-JP" altLang="en-US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1418FF-5650-A304-C97D-FF038D886612}"/>
              </a:ext>
            </a:extLst>
          </p:cNvPr>
          <p:cNvSpPr txBox="1"/>
          <p:nvPr/>
        </p:nvSpPr>
        <p:spPr>
          <a:xfrm>
            <a:off x="335559" y="5956072"/>
            <a:ext cx="1559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B98B2"/>
                </a:solidFill>
              </a:rPr>
              <a:t>差分前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B782CCF-EB11-C85B-77A3-8D38F183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76" y="740233"/>
            <a:ext cx="3925641" cy="29442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60D18D8-7490-4A31-58FF-BAE49255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490" y="4256393"/>
            <a:ext cx="2652386" cy="1989289"/>
          </a:xfrm>
          <a:prstGeom prst="rect">
            <a:avLst/>
          </a:prstGeom>
        </p:spPr>
      </p:pic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42EC4B-1386-4E06-3E7C-281168A36992}"/>
              </a:ext>
            </a:extLst>
          </p:cNvPr>
          <p:cNvSpPr txBox="1">
            <a:spLocks/>
          </p:cNvSpPr>
          <p:nvPr/>
        </p:nvSpPr>
        <p:spPr>
          <a:xfrm>
            <a:off x="522654" y="994595"/>
            <a:ext cx="4178338" cy="1005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✓差分波形の</a:t>
            </a:r>
            <a:r>
              <a:rPr lang="ja-JP" altLang="en-US" sz="1400" dirty="0">
                <a:solidFill>
                  <a:srgbClr val="3B98B2"/>
                </a:solidFill>
              </a:rPr>
              <a:t>全体</a:t>
            </a:r>
            <a:r>
              <a:rPr lang="ja-JP" altLang="en-US" sz="1400" dirty="0"/>
              <a:t>に</a:t>
            </a:r>
            <a:r>
              <a:rPr lang="en-US" altLang="ja-JP" sz="1400" dirty="0"/>
              <a:t>FFT</a:t>
            </a:r>
            <a:r>
              <a:rPr lang="ja-JP" altLang="en-US" sz="1400" dirty="0"/>
              <a:t>を実行</a:t>
            </a:r>
            <a:endParaRPr lang="en-US" altLang="ja-JP" sz="1400" dirty="0"/>
          </a:p>
          <a:p>
            <a:r>
              <a:rPr lang="ja-JP" altLang="en-US" sz="1400" dirty="0">
                <a:solidFill>
                  <a:srgbClr val="3B98B2"/>
                </a:solidFill>
              </a:rPr>
              <a:t>　</a:t>
            </a:r>
            <a:r>
              <a:rPr lang="en-US" altLang="ja-JP" sz="1400" dirty="0"/>
              <a:t>Fs</a:t>
            </a:r>
            <a:r>
              <a:rPr lang="ja-JP" altLang="en-US" sz="1400" dirty="0"/>
              <a:t>：</a:t>
            </a:r>
            <a:r>
              <a:rPr lang="en-US" altLang="ja-JP" sz="1400" dirty="0"/>
              <a:t>48k Hz , sample</a:t>
            </a:r>
            <a:r>
              <a:rPr lang="ja-JP" altLang="en-US" sz="1400" dirty="0"/>
              <a:t>：</a:t>
            </a:r>
            <a:r>
              <a:rPr lang="en-US" altLang="ja-JP" sz="1400" dirty="0"/>
              <a:t>240k,  </a:t>
            </a:r>
            <a:r>
              <a:rPr lang="ja-JP" altLang="en-US" sz="1400" dirty="0"/>
              <a:t>窓なし</a:t>
            </a:r>
            <a:endParaRPr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B2F2FC-988D-3962-0D3F-47F5E49B8B36}"/>
              </a:ext>
            </a:extLst>
          </p:cNvPr>
          <p:cNvSpPr txBox="1"/>
          <p:nvPr/>
        </p:nvSpPr>
        <p:spPr>
          <a:xfrm>
            <a:off x="541704" y="2323710"/>
            <a:ext cx="4101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差分の</a:t>
            </a:r>
            <a:r>
              <a:rPr lang="en-US" altLang="ja-JP" sz="1600" b="1" dirty="0">
                <a:solidFill>
                  <a:srgbClr val="BB5533"/>
                </a:solidFill>
              </a:rPr>
              <a:t>FFT</a:t>
            </a:r>
            <a:r>
              <a:rPr lang="ja-JP" altLang="en-US" sz="1600" b="1" dirty="0">
                <a:solidFill>
                  <a:srgbClr val="BB5533"/>
                </a:solidFill>
              </a:rPr>
              <a:t>結果は</a:t>
            </a:r>
            <a:r>
              <a:rPr lang="en-US" altLang="ja-JP" sz="1600" b="1" dirty="0">
                <a:solidFill>
                  <a:srgbClr val="BB5533"/>
                </a:solidFill>
              </a:rPr>
              <a:t>11</a:t>
            </a:r>
            <a:r>
              <a:rPr lang="ja-JP" altLang="en-US" sz="1600" b="1" dirty="0">
                <a:solidFill>
                  <a:srgbClr val="BB5533"/>
                </a:solidFill>
              </a:rPr>
              <a:t>次高調波</a:t>
            </a:r>
            <a:r>
              <a:rPr lang="en-US" altLang="ja-JP" sz="1600" b="1" dirty="0">
                <a:solidFill>
                  <a:srgbClr val="BB5533"/>
                </a:solidFill>
              </a:rPr>
              <a:t>(1.1K Hz)</a:t>
            </a:r>
            <a:r>
              <a:rPr lang="ja-JP" altLang="en-US" sz="1600" b="1" dirty="0">
                <a:solidFill>
                  <a:srgbClr val="BB5533"/>
                </a:solidFill>
              </a:rPr>
              <a:t>以上に</a:t>
            </a:r>
            <a:r>
              <a:rPr lang="en-US" altLang="ja-JP" sz="1600" b="1" dirty="0">
                <a:solidFill>
                  <a:srgbClr val="BB5533"/>
                </a:solidFill>
              </a:rPr>
              <a:t/>
            </a:r>
            <a:br>
              <a:rPr lang="en-US" altLang="ja-JP" sz="1600" b="1" dirty="0">
                <a:solidFill>
                  <a:srgbClr val="BB5533"/>
                </a:solidFill>
              </a:rPr>
            </a:br>
            <a:r>
              <a:rPr lang="ja-JP" altLang="en-US" sz="1600" b="1" dirty="0">
                <a:solidFill>
                  <a:srgbClr val="BB5533"/>
                </a:solidFill>
              </a:rPr>
              <a:t> スペクトルを確認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DD4F8A-F6A5-1A2E-9A38-7747420740B5}"/>
              </a:ext>
            </a:extLst>
          </p:cNvPr>
          <p:cNvSpPr txBox="1"/>
          <p:nvPr/>
        </p:nvSpPr>
        <p:spPr>
          <a:xfrm>
            <a:off x="599257" y="2940166"/>
            <a:ext cx="4101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立下り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1.1KHz 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とおおよそ一致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7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242143" cy="566528"/>
          </a:xfrm>
        </p:spPr>
        <p:txBody>
          <a:bodyPr/>
          <a:lstStyle/>
          <a:p>
            <a:r>
              <a:rPr kumimoji="1" lang="ja-JP" altLang="en-US" dirty="0"/>
              <a:t>テスト信号との差分での評価 立上り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972C48E6-2BE7-6B2B-F50F-CDFF0CC5382D}"/>
              </a:ext>
            </a:extLst>
          </p:cNvPr>
          <p:cNvSpPr txBox="1">
            <a:spLocks/>
          </p:cNvSpPr>
          <p:nvPr/>
        </p:nvSpPr>
        <p:spPr>
          <a:xfrm>
            <a:off x="1003263" y="4663773"/>
            <a:ext cx="7300418" cy="1669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✓テスト信号と立上り信号で</a:t>
            </a:r>
            <a:r>
              <a:rPr lang="ja-JP" altLang="en-US" sz="1400" dirty="0">
                <a:solidFill>
                  <a:srgbClr val="3B98B2"/>
                </a:solidFill>
              </a:rPr>
              <a:t>誤差が周期的に発生</a:t>
            </a:r>
            <a:endParaRPr lang="en-US" altLang="ja-JP" sz="1400" dirty="0">
              <a:solidFill>
                <a:srgbClr val="3B98B2"/>
              </a:solidFill>
            </a:endParaRPr>
          </a:p>
          <a:p>
            <a:r>
              <a:rPr lang="ja-JP" altLang="en-US" sz="1400" dirty="0"/>
              <a:t>✓ 発生する誤差は立上りの際と</a:t>
            </a:r>
            <a:r>
              <a:rPr lang="ja-JP" altLang="en-US" sz="1400" dirty="0">
                <a:solidFill>
                  <a:srgbClr val="3B98B2"/>
                </a:solidFill>
              </a:rPr>
              <a:t>左右前後対象</a:t>
            </a:r>
            <a:endParaRPr lang="en-US" altLang="ja-JP" sz="1400" dirty="0">
              <a:solidFill>
                <a:srgbClr val="3B98B2"/>
              </a:solidFill>
            </a:endParaRPr>
          </a:p>
          <a:p>
            <a:r>
              <a:rPr lang="ja-JP" altLang="en-US" sz="1400" dirty="0"/>
              <a:t>✓ 反転区間の</a:t>
            </a:r>
            <a:r>
              <a:rPr lang="en-US" altLang="ja-JP" sz="1400" dirty="0"/>
              <a:t>1</a:t>
            </a:r>
            <a:r>
              <a:rPr lang="ja-JP" altLang="en-US" sz="1400" dirty="0"/>
              <a:t>番目の</a:t>
            </a:r>
            <a:r>
              <a:rPr lang="en-US" altLang="ja-JP" sz="1400" dirty="0"/>
              <a:t>sample</a:t>
            </a:r>
            <a:r>
              <a:rPr lang="ja-JP" altLang="en-US" sz="1400" dirty="0"/>
              <a:t>は</a:t>
            </a:r>
            <a:r>
              <a:rPr lang="ja-JP" altLang="en-US" sz="1400" dirty="0">
                <a:solidFill>
                  <a:srgbClr val="3B98B2"/>
                </a:solidFill>
              </a:rPr>
              <a:t>誤差値が </a:t>
            </a:r>
            <a:r>
              <a:rPr lang="en-US" altLang="ja-JP" sz="1400" dirty="0">
                <a:solidFill>
                  <a:srgbClr val="3B98B2"/>
                </a:solidFill>
              </a:rPr>
              <a:t>0 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→立下り信号と同様の考察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3409163" y="4206408"/>
            <a:ext cx="2325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BE870B-9457-E678-8B5B-4A64030B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90" y="792110"/>
            <a:ext cx="6123963" cy="337860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6EE1E1F-2CDA-0F07-5478-364508726F44}"/>
              </a:ext>
            </a:extLst>
          </p:cNvPr>
          <p:cNvCxnSpPr>
            <a:cxnSpLocks/>
          </p:cNvCxnSpPr>
          <p:nvPr/>
        </p:nvCxnSpPr>
        <p:spPr>
          <a:xfrm>
            <a:off x="1890940" y="3034258"/>
            <a:ext cx="134721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E07359B-6F3E-FD19-D406-F15144901261}"/>
              </a:ext>
            </a:extLst>
          </p:cNvPr>
          <p:cNvCxnSpPr>
            <a:cxnSpLocks/>
          </p:cNvCxnSpPr>
          <p:nvPr/>
        </p:nvCxnSpPr>
        <p:spPr>
          <a:xfrm>
            <a:off x="4647501" y="3034258"/>
            <a:ext cx="132794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5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D79BEDA-D010-9EDC-604E-E5D4A238B12D}"/>
              </a:ext>
            </a:extLst>
          </p:cNvPr>
          <p:cNvSpPr/>
          <p:nvPr/>
        </p:nvSpPr>
        <p:spPr>
          <a:xfrm>
            <a:off x="486561" y="4160939"/>
            <a:ext cx="8279528" cy="24176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242143" cy="566528"/>
          </a:xfrm>
        </p:spPr>
        <p:txBody>
          <a:bodyPr/>
          <a:lstStyle/>
          <a:p>
            <a:r>
              <a:rPr kumimoji="1" lang="ja-JP" altLang="en-US" dirty="0"/>
              <a:t>テスト信号との差分での評価 立</a:t>
            </a:r>
            <a:r>
              <a:rPr lang="ja-JP" altLang="en-US" dirty="0"/>
              <a:t>上</a:t>
            </a:r>
            <a:r>
              <a:rPr kumimoji="1" lang="ja-JP" altLang="en-US" dirty="0"/>
              <a:t>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5678384" y="3681056"/>
            <a:ext cx="2601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 </a:t>
            </a:r>
            <a:r>
              <a:rPr lang="en-US" altLang="ja-JP" sz="1400" b="1" dirty="0"/>
              <a:t>FFT</a:t>
            </a:r>
            <a:endParaRPr lang="ja-JP" altLang="en-US" sz="1400" b="1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ACE09E6-0997-751B-0311-49526F84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54" y="734800"/>
            <a:ext cx="3928342" cy="294625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BEBFE8B-7E2B-F877-9F0B-A91C9263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45" y="4253217"/>
            <a:ext cx="2667804" cy="200085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1FE5262-10DC-3ABA-6ADB-6559DCB3B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12" y="4279934"/>
            <a:ext cx="2667804" cy="200085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F8F219-66B9-496C-BC86-1CAAFF82B108}"/>
              </a:ext>
            </a:extLst>
          </p:cNvPr>
          <p:cNvSpPr txBox="1"/>
          <p:nvPr/>
        </p:nvSpPr>
        <p:spPr>
          <a:xfrm>
            <a:off x="2869471" y="6287627"/>
            <a:ext cx="155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/>
              <a:t>テスト信号 </a:t>
            </a:r>
            <a:r>
              <a:rPr lang="en-US" altLang="ja-JP" sz="1200" b="1" dirty="0"/>
              <a:t>FFT</a:t>
            </a:r>
            <a:endParaRPr lang="ja-JP" altLang="en-US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38AFEE-6ABD-8598-B314-B1272E65439E}"/>
              </a:ext>
            </a:extLst>
          </p:cNvPr>
          <p:cNvSpPr txBox="1"/>
          <p:nvPr/>
        </p:nvSpPr>
        <p:spPr>
          <a:xfrm>
            <a:off x="6402519" y="6291207"/>
            <a:ext cx="1559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/>
              <a:t>立上り </a:t>
            </a:r>
            <a:r>
              <a:rPr lang="en-US" altLang="ja-JP" sz="1200" b="1" dirty="0"/>
              <a:t>FFT</a:t>
            </a:r>
            <a:endParaRPr lang="ja-JP" altLang="en-US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1418FF-5650-A304-C97D-FF038D886612}"/>
              </a:ext>
            </a:extLst>
          </p:cNvPr>
          <p:cNvSpPr txBox="1"/>
          <p:nvPr/>
        </p:nvSpPr>
        <p:spPr>
          <a:xfrm>
            <a:off x="335559" y="5964461"/>
            <a:ext cx="1559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3B98B2"/>
                </a:solidFill>
              </a:rPr>
              <a:t>差分前</a:t>
            </a:r>
          </a:p>
        </p:txBody>
      </p:sp>
      <p:sp>
        <p:nvSpPr>
          <p:cNvPr id="12" name="テキスト プレースホルダー 4">
            <a:extLst>
              <a:ext uri="{FF2B5EF4-FFF2-40B4-BE49-F238E27FC236}">
                <a16:creationId xmlns:a16="http://schemas.microsoft.com/office/drawing/2014/main" id="{1B807B75-D12B-CD19-F864-7B51B943C237}"/>
              </a:ext>
            </a:extLst>
          </p:cNvPr>
          <p:cNvSpPr txBox="1">
            <a:spLocks/>
          </p:cNvSpPr>
          <p:nvPr/>
        </p:nvSpPr>
        <p:spPr>
          <a:xfrm>
            <a:off x="522654" y="994595"/>
            <a:ext cx="4178338" cy="1005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✓差分波形の</a:t>
            </a:r>
            <a:r>
              <a:rPr lang="ja-JP" altLang="en-US" sz="1400" dirty="0">
                <a:solidFill>
                  <a:srgbClr val="3B98B2"/>
                </a:solidFill>
              </a:rPr>
              <a:t>全体</a:t>
            </a:r>
            <a:r>
              <a:rPr lang="ja-JP" altLang="en-US" sz="1400" dirty="0"/>
              <a:t>に</a:t>
            </a:r>
            <a:r>
              <a:rPr lang="en-US" altLang="ja-JP" sz="1400" dirty="0"/>
              <a:t>FFT</a:t>
            </a:r>
            <a:r>
              <a:rPr lang="ja-JP" altLang="en-US" sz="1400" dirty="0"/>
              <a:t>を実行</a:t>
            </a:r>
            <a:endParaRPr lang="en-US" altLang="ja-JP" sz="1400" dirty="0"/>
          </a:p>
          <a:p>
            <a:r>
              <a:rPr lang="ja-JP" altLang="en-US" sz="1400" dirty="0">
                <a:solidFill>
                  <a:srgbClr val="3B98B2"/>
                </a:solidFill>
              </a:rPr>
              <a:t>　</a:t>
            </a:r>
            <a:r>
              <a:rPr lang="en-US" altLang="ja-JP" sz="1400" dirty="0"/>
              <a:t>Fs</a:t>
            </a:r>
            <a:r>
              <a:rPr lang="ja-JP" altLang="en-US" sz="1400" dirty="0"/>
              <a:t>：</a:t>
            </a:r>
            <a:r>
              <a:rPr lang="en-US" altLang="ja-JP" sz="1400" dirty="0"/>
              <a:t>48k Hz , sample</a:t>
            </a:r>
            <a:r>
              <a:rPr lang="ja-JP" altLang="en-US" sz="1400" dirty="0"/>
              <a:t>：</a:t>
            </a:r>
            <a:r>
              <a:rPr lang="en-US" altLang="ja-JP" sz="1400" dirty="0"/>
              <a:t>240k,  </a:t>
            </a:r>
            <a:r>
              <a:rPr lang="ja-JP" altLang="en-US" sz="1400" dirty="0"/>
              <a:t>窓なし</a:t>
            </a:r>
            <a:endParaRPr lang="en-US" altLang="ja-JP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7CA34E-9E8C-D4FE-358E-8B3867BEC870}"/>
              </a:ext>
            </a:extLst>
          </p:cNvPr>
          <p:cNvSpPr txBox="1"/>
          <p:nvPr/>
        </p:nvSpPr>
        <p:spPr>
          <a:xfrm>
            <a:off x="541704" y="2323710"/>
            <a:ext cx="4101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差分の</a:t>
            </a:r>
            <a:r>
              <a:rPr lang="en-US" altLang="ja-JP" sz="1600" b="1" dirty="0">
                <a:solidFill>
                  <a:srgbClr val="BB5533"/>
                </a:solidFill>
              </a:rPr>
              <a:t>FFT</a:t>
            </a:r>
            <a:r>
              <a:rPr lang="ja-JP" altLang="en-US" sz="1600" b="1" dirty="0">
                <a:solidFill>
                  <a:srgbClr val="BB5533"/>
                </a:solidFill>
              </a:rPr>
              <a:t>結果は</a:t>
            </a:r>
            <a:r>
              <a:rPr lang="en-US" altLang="ja-JP" sz="1600" b="1" dirty="0">
                <a:solidFill>
                  <a:srgbClr val="BB5533"/>
                </a:solidFill>
              </a:rPr>
              <a:t>11</a:t>
            </a:r>
            <a:r>
              <a:rPr lang="ja-JP" altLang="en-US" sz="1600" b="1" dirty="0">
                <a:solidFill>
                  <a:srgbClr val="BB5533"/>
                </a:solidFill>
              </a:rPr>
              <a:t>次高調波</a:t>
            </a:r>
            <a:r>
              <a:rPr lang="en-US" altLang="ja-JP" sz="1600" b="1" dirty="0">
                <a:solidFill>
                  <a:srgbClr val="BB5533"/>
                </a:solidFill>
              </a:rPr>
              <a:t>(1.1K Hz)</a:t>
            </a:r>
            <a:r>
              <a:rPr lang="ja-JP" altLang="en-US" sz="1600" b="1" dirty="0">
                <a:solidFill>
                  <a:srgbClr val="BB5533"/>
                </a:solidFill>
              </a:rPr>
              <a:t>以上に</a:t>
            </a:r>
            <a:r>
              <a:rPr lang="en-US" altLang="ja-JP" sz="1600" b="1" dirty="0">
                <a:solidFill>
                  <a:srgbClr val="BB5533"/>
                </a:solidFill>
              </a:rPr>
              <a:t/>
            </a:r>
            <a:br>
              <a:rPr lang="en-US" altLang="ja-JP" sz="1600" b="1" dirty="0">
                <a:solidFill>
                  <a:srgbClr val="BB5533"/>
                </a:solidFill>
              </a:rPr>
            </a:br>
            <a:r>
              <a:rPr lang="ja-JP" altLang="en-US" sz="1600" b="1" dirty="0">
                <a:solidFill>
                  <a:srgbClr val="BB5533"/>
                </a:solidFill>
              </a:rPr>
              <a:t> スペクトルを確認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6B903-0053-DE3D-C6B6-4357F7A596A5}"/>
              </a:ext>
            </a:extLst>
          </p:cNvPr>
          <p:cNvSpPr txBox="1"/>
          <p:nvPr/>
        </p:nvSpPr>
        <p:spPr>
          <a:xfrm>
            <a:off x="599257" y="2940166"/>
            <a:ext cx="4101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立上り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FFT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</a:t>
            </a:r>
            <a:r>
              <a:rPr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1.1KHz 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とおおよそ一致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0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01" y="2684262"/>
            <a:ext cx="5488067" cy="516858"/>
          </a:xfrm>
        </p:spPr>
        <p:txBody>
          <a:bodyPr/>
          <a:lstStyle/>
          <a:p>
            <a:r>
              <a:rPr lang="ja-JP" altLang="en-US" dirty="0"/>
              <a:t>疑似非対称信号でのアルゴリズム検証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6" y="75994"/>
            <a:ext cx="6495773" cy="566528"/>
          </a:xfrm>
        </p:spPr>
        <p:txBody>
          <a:bodyPr/>
          <a:lstStyle/>
          <a:p>
            <a:r>
              <a:rPr kumimoji="1" lang="ja-JP" altLang="en-US" dirty="0"/>
              <a:t>異なる特性を持つ非線形</a:t>
            </a:r>
            <a:r>
              <a:rPr lang="ja-JP" altLang="en-US" dirty="0"/>
              <a:t>歪付加信号の</a:t>
            </a:r>
            <a:r>
              <a:rPr kumimoji="1" lang="ja-JP" altLang="en-US" dirty="0"/>
              <a:t>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1495400" y="4190948"/>
            <a:ext cx="2601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非線形歪付加信号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EA5D3A-0561-5A4C-B837-EB879A57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0" y="979141"/>
            <a:ext cx="4143307" cy="310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B681D18-269D-F8B3-DD55-3A50F10FF4EF}"/>
              </a:ext>
            </a:extLst>
          </p:cNvPr>
          <p:cNvSpPr txBox="1"/>
          <p:nvPr/>
        </p:nvSpPr>
        <p:spPr>
          <a:xfrm>
            <a:off x="5318620" y="1180025"/>
            <a:ext cx="3403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疑似的な非線形歪信号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D44D25-D222-91FA-85EA-798164C7D5CA}"/>
              </a:ext>
            </a:extLst>
          </p:cNvPr>
          <p:cNvSpPr txBox="1"/>
          <p:nvPr/>
        </p:nvSpPr>
        <p:spPr>
          <a:xfrm>
            <a:off x="5580369" y="1617762"/>
            <a:ext cx="3403833" cy="2129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 = 48k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次高調波：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-60 dB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次高調波：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-80 dB</a:t>
            </a:r>
            <a:b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位相：各次数でランダム</a:t>
            </a:r>
            <a:endParaRPr lang="en-US" altLang="ja-JP" b="1" dirty="0">
              <a:solidFill>
                <a:srgbClr val="3B98B2"/>
              </a:solidFill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76101CC-42AE-BE67-68AB-18D6C2E22EFC}"/>
              </a:ext>
            </a:extLst>
          </p:cNvPr>
          <p:cNvSpPr txBox="1">
            <a:spLocks/>
          </p:cNvSpPr>
          <p:nvPr/>
        </p:nvSpPr>
        <p:spPr>
          <a:xfrm>
            <a:off x="921791" y="4722496"/>
            <a:ext cx="7300418" cy="1661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 </a:t>
            </a:r>
            <a:r>
              <a:rPr lang="ja-JP" altLang="en-US" sz="1400" dirty="0">
                <a:solidFill>
                  <a:srgbClr val="3B98B2"/>
                </a:solidFill>
              </a:rPr>
              <a:t>偶数次と奇数次</a:t>
            </a:r>
            <a:r>
              <a:rPr lang="ja-JP" altLang="en-US" sz="1400" dirty="0"/>
              <a:t>の高調波の含有量が異なる非線形歪を作成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</a:t>
            </a:r>
            <a:r>
              <a:rPr lang="ja-JP" altLang="en-US" sz="1400" dirty="0">
                <a:solidFill>
                  <a:srgbClr val="3B98B2"/>
                </a:solidFill>
              </a:rPr>
              <a:t>→ </a:t>
            </a:r>
            <a:r>
              <a:rPr lang="en-US" altLang="ja-JP" sz="1400" dirty="0">
                <a:solidFill>
                  <a:srgbClr val="3B98B2"/>
                </a:solidFill>
              </a:rPr>
              <a:t>2, 3</a:t>
            </a:r>
            <a:r>
              <a:rPr lang="ja-JP" altLang="en-US" sz="1400" dirty="0">
                <a:solidFill>
                  <a:srgbClr val="3B98B2"/>
                </a:solidFill>
              </a:rPr>
              <a:t> 次</a:t>
            </a:r>
            <a:r>
              <a:rPr lang="ja-JP" altLang="en-US" sz="1400" dirty="0"/>
              <a:t>の高調波の振幅値を調整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400" dirty="0"/>
              <a:t>　→ 奇数次高調波</a:t>
            </a:r>
            <a:r>
              <a:rPr lang="en-US" altLang="ja-JP" sz="1400" dirty="0"/>
              <a:t>, </a:t>
            </a:r>
            <a:r>
              <a:rPr lang="ja-JP" altLang="en-US" sz="1400" dirty="0"/>
              <a:t>偶数次高調をそれぞれ</a:t>
            </a:r>
            <a:r>
              <a:rPr lang="en-US" altLang="ja-JP" sz="1400" dirty="0">
                <a:solidFill>
                  <a:srgbClr val="3B98B2"/>
                </a:solidFill>
              </a:rPr>
              <a:t>-6 dB/0ct </a:t>
            </a:r>
            <a:r>
              <a:rPr lang="ja-JP" altLang="en-US" sz="1400" dirty="0"/>
              <a:t>で減衰</a:t>
            </a:r>
            <a:endParaRPr lang="en-US" altLang="ja-JP" sz="1400" dirty="0"/>
          </a:p>
          <a:p>
            <a:r>
              <a:rPr lang="ja-JP" altLang="en-US" sz="1400" dirty="0"/>
              <a:t>✓ </a:t>
            </a:r>
            <a:r>
              <a:rPr lang="en-US" altLang="ja-JP" sz="1400" dirty="0">
                <a:solidFill>
                  <a:schemeClr val="accent2"/>
                </a:solidFill>
              </a:rPr>
              <a:t>2,3 </a:t>
            </a:r>
            <a:r>
              <a:rPr lang="ja-JP" altLang="en-US" sz="1400" dirty="0">
                <a:solidFill>
                  <a:schemeClr val="accent2"/>
                </a:solidFill>
              </a:rPr>
              <a:t>次高調波を変化させることで奇数次</a:t>
            </a:r>
            <a:r>
              <a:rPr lang="en-US" altLang="ja-JP" sz="1400" dirty="0">
                <a:solidFill>
                  <a:schemeClr val="accent2"/>
                </a:solidFill>
              </a:rPr>
              <a:t>, </a:t>
            </a:r>
            <a:r>
              <a:rPr lang="ja-JP" altLang="en-US" sz="1400" dirty="0">
                <a:solidFill>
                  <a:schemeClr val="accent2"/>
                </a:solidFill>
              </a:rPr>
              <a:t>偶数次の高調波歪を独立で調整</a:t>
            </a:r>
            <a:endParaRPr lang="en-US" altLang="ja-JP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9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5242143" cy="566528"/>
          </a:xfrm>
        </p:spPr>
        <p:txBody>
          <a:bodyPr/>
          <a:lstStyle/>
          <a:p>
            <a:r>
              <a:rPr lang="ja-JP" altLang="en-US" dirty="0"/>
              <a:t>疑似非対称信号の作成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893768" y="3167390"/>
            <a:ext cx="2877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非線形歪①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en-US" altLang="ja-JP" sz="1400" b="1" dirty="0"/>
              <a:t>2</a:t>
            </a:r>
            <a:r>
              <a:rPr lang="ja-JP" altLang="en-US" sz="1400" b="1" dirty="0"/>
              <a:t>次：</a:t>
            </a:r>
            <a:r>
              <a:rPr lang="en-US" altLang="ja-JP" sz="1400" b="1" dirty="0"/>
              <a:t>-60 dB 3</a:t>
            </a:r>
            <a:r>
              <a:rPr lang="ja-JP" altLang="en-US" sz="1400" b="1" dirty="0"/>
              <a:t>次：</a:t>
            </a:r>
            <a:r>
              <a:rPr lang="en-US" altLang="ja-JP" sz="1400" b="1" dirty="0"/>
              <a:t>-80dB</a:t>
            </a:r>
            <a:endParaRPr lang="ja-JP" altLang="en-US" sz="1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3E0957-4065-5B5E-E098-C763626C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7" y="800076"/>
            <a:ext cx="3131146" cy="23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9308A13-C353-32B5-1354-A34852ED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7" y="3746610"/>
            <a:ext cx="3054843" cy="22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8D66B8-F380-3280-52BD-0118F812DE1A}"/>
              </a:ext>
            </a:extLst>
          </p:cNvPr>
          <p:cNvSpPr txBox="1"/>
          <p:nvPr/>
        </p:nvSpPr>
        <p:spPr>
          <a:xfrm>
            <a:off x="783588" y="6092870"/>
            <a:ext cx="2877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非線形歪➁</a:t>
            </a:r>
            <a:r>
              <a:rPr lang="en-US" altLang="ja-JP" sz="1400" b="1" dirty="0"/>
              <a:t/>
            </a:r>
            <a:br>
              <a:rPr lang="en-US" altLang="ja-JP" sz="1400" b="1" dirty="0"/>
            </a:br>
            <a:r>
              <a:rPr lang="en-US" altLang="ja-JP" sz="1400" b="1" dirty="0"/>
              <a:t>2</a:t>
            </a:r>
            <a:r>
              <a:rPr lang="ja-JP" altLang="en-US" sz="1400" b="1" dirty="0"/>
              <a:t>次：</a:t>
            </a:r>
            <a:r>
              <a:rPr lang="en-US" altLang="ja-JP" sz="1400" b="1" dirty="0"/>
              <a:t>-80 dB 3</a:t>
            </a:r>
            <a:r>
              <a:rPr lang="ja-JP" altLang="en-US" sz="1400" b="1" dirty="0"/>
              <a:t>次：</a:t>
            </a:r>
            <a:r>
              <a:rPr lang="en-US" altLang="ja-JP" sz="1400" b="1" dirty="0"/>
              <a:t>-60dB</a:t>
            </a:r>
            <a:endParaRPr lang="ja-JP" altLang="en-US" sz="14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F3A0E1-EB4F-C585-FE72-B0809FBB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55" y="691405"/>
            <a:ext cx="3296763" cy="2471630"/>
          </a:xfrm>
          <a:prstGeom prst="rect">
            <a:avLst/>
          </a:prstGeom>
          <a:ln w="19050">
            <a:solidFill>
              <a:srgbClr val="3B98B2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30F824-97A0-B5E5-9EF9-C4BC48D70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379" y="3746610"/>
            <a:ext cx="3296764" cy="247163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C78A8A-2D7E-5A5E-232D-378CC7F88641}"/>
              </a:ext>
            </a:extLst>
          </p:cNvPr>
          <p:cNvSpPr txBox="1"/>
          <p:nvPr/>
        </p:nvSpPr>
        <p:spPr>
          <a:xfrm>
            <a:off x="5034461" y="3275111"/>
            <a:ext cx="3642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</a:t>
            </a:r>
            <a:r>
              <a:rPr lang="en-US" altLang="ja-JP" sz="1400" b="1" dirty="0"/>
              <a:t>:</a:t>
            </a:r>
            <a:r>
              <a:rPr lang="ja-JP" altLang="en-US" sz="1400" b="1" dirty="0"/>
              <a:t>非線形歪①　立上り：非線形歪➁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92AC2D-3116-56F4-9D96-B95F43B0E4AA}"/>
              </a:ext>
            </a:extLst>
          </p:cNvPr>
          <p:cNvSpPr txBox="1"/>
          <p:nvPr/>
        </p:nvSpPr>
        <p:spPr>
          <a:xfrm>
            <a:off x="5135187" y="6281048"/>
            <a:ext cx="3642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</a:t>
            </a:r>
            <a:r>
              <a:rPr lang="en-US" altLang="ja-JP" sz="1400" b="1" dirty="0"/>
              <a:t>:</a:t>
            </a:r>
            <a:r>
              <a:rPr lang="ja-JP" altLang="en-US" sz="1400" b="1" dirty="0"/>
              <a:t>非線形歪➁　立上り：非線形歪①</a:t>
            </a:r>
          </a:p>
        </p:txBody>
      </p:sp>
      <p:sp>
        <p:nvSpPr>
          <p:cNvPr id="30" name="右大かっこ 29">
            <a:extLst>
              <a:ext uri="{FF2B5EF4-FFF2-40B4-BE49-F238E27FC236}">
                <a16:creationId xmlns:a16="http://schemas.microsoft.com/office/drawing/2014/main" id="{57D1386F-18E2-AE42-78BA-13BDF40C7570}"/>
              </a:ext>
            </a:extLst>
          </p:cNvPr>
          <p:cNvSpPr/>
          <p:nvPr/>
        </p:nvSpPr>
        <p:spPr>
          <a:xfrm>
            <a:off x="3799546" y="2117291"/>
            <a:ext cx="331767" cy="2931193"/>
          </a:xfrm>
          <a:prstGeom prst="rightBracket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n w="5715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09009A2-66D3-5D69-B578-1FF0AD425D27}"/>
              </a:ext>
            </a:extLst>
          </p:cNvPr>
          <p:cNvCxnSpPr>
            <a:stCxn id="30" idx="2"/>
          </p:cNvCxnSpPr>
          <p:nvPr/>
        </p:nvCxnSpPr>
        <p:spPr>
          <a:xfrm flipV="1">
            <a:off x="4131313" y="3582887"/>
            <a:ext cx="440687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1450D0-2371-D0A4-FA90-1698CECD9F82}"/>
              </a:ext>
            </a:extLst>
          </p:cNvPr>
          <p:cNvSpPr/>
          <p:nvPr/>
        </p:nvSpPr>
        <p:spPr>
          <a:xfrm>
            <a:off x="4776714" y="421393"/>
            <a:ext cx="1795536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非対称信号</a:t>
            </a:r>
            <a:r>
              <a:rPr kumimoji="1" lang="en-US" altLang="ja-JP" b="1" dirty="0">
                <a:solidFill>
                  <a:schemeClr val="tx1"/>
                </a:solidFill>
              </a:rPr>
              <a:t>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7F34F2-8087-C902-E51D-0DB678D607D8}"/>
              </a:ext>
            </a:extLst>
          </p:cNvPr>
          <p:cNvSpPr/>
          <p:nvPr/>
        </p:nvSpPr>
        <p:spPr>
          <a:xfrm>
            <a:off x="4894694" y="3617120"/>
            <a:ext cx="1795536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非対称信号</a:t>
            </a:r>
            <a:r>
              <a:rPr kumimoji="1" lang="en-US" altLang="ja-JP" b="1" dirty="0">
                <a:solidFill>
                  <a:schemeClr val="tx1"/>
                </a:solidFill>
              </a:rPr>
              <a:t>21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0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060714" cy="566528"/>
          </a:xfrm>
        </p:spPr>
        <p:txBody>
          <a:bodyPr/>
          <a:lstStyle/>
          <a:p>
            <a:r>
              <a:rPr kumimoji="1" lang="ja-JP" altLang="en-US" dirty="0"/>
              <a:t>アルゴリズムの</a:t>
            </a:r>
            <a:r>
              <a:rPr lang="ja-JP" altLang="en-US" dirty="0"/>
              <a:t>検証 疑似非対称信号</a:t>
            </a:r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8EFE83-A1D1-CBED-13F2-357B8F874582}"/>
              </a:ext>
            </a:extLst>
          </p:cNvPr>
          <p:cNvSpPr txBox="1"/>
          <p:nvPr/>
        </p:nvSpPr>
        <p:spPr>
          <a:xfrm>
            <a:off x="508904" y="5085972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3A585A-B83A-37F1-A53D-CC702BDC2825}"/>
              </a:ext>
            </a:extLst>
          </p:cNvPr>
          <p:cNvSpPr txBox="1"/>
          <p:nvPr/>
        </p:nvSpPr>
        <p:spPr>
          <a:xfrm>
            <a:off x="5372445" y="6338870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3896142-10BF-255E-7982-17F60A93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3" y="817062"/>
            <a:ext cx="2938760" cy="2203230"/>
          </a:xfrm>
          <a:prstGeom prst="rect">
            <a:avLst/>
          </a:prstGeom>
          <a:ln w="19050"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5F4FC4-CB54-3DFC-20EA-3A66F989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4" y="3429000"/>
            <a:ext cx="3759541" cy="29098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33A1D14-34D4-302A-0EF7-266EBF41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00" y="3429000"/>
            <a:ext cx="3759541" cy="290987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7516FC-4170-88B5-1E71-CBEB78A66D5D}"/>
              </a:ext>
            </a:extLst>
          </p:cNvPr>
          <p:cNvSpPr txBox="1"/>
          <p:nvPr/>
        </p:nvSpPr>
        <p:spPr>
          <a:xfrm>
            <a:off x="982014" y="634976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30F5C8-B585-ABC7-2FC1-299676873485}"/>
              </a:ext>
            </a:extLst>
          </p:cNvPr>
          <p:cNvSpPr txBox="1"/>
          <p:nvPr/>
        </p:nvSpPr>
        <p:spPr>
          <a:xfrm>
            <a:off x="652477" y="304053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非対称信号</a:t>
            </a:r>
            <a:r>
              <a:rPr lang="en-US" altLang="ja-JP" sz="1400" b="1" dirty="0"/>
              <a:t>12</a:t>
            </a:r>
            <a:endParaRPr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8A3186-2ADD-B295-84F5-0E7CD125D91B}"/>
              </a:ext>
            </a:extLst>
          </p:cNvPr>
          <p:cNvSpPr txBox="1"/>
          <p:nvPr/>
        </p:nvSpPr>
        <p:spPr>
          <a:xfrm>
            <a:off x="4051014" y="839457"/>
            <a:ext cx="2336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u="sng" dirty="0"/>
              <a:t>非対称信号</a:t>
            </a:r>
            <a:r>
              <a:rPr lang="en-US" altLang="ja-JP" sz="1600" b="1" u="sng" dirty="0"/>
              <a:t>12</a:t>
            </a:r>
            <a:endParaRPr lang="ja-JP" altLang="en-US" sz="1600" b="1" u="sng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CEAD22-2E5E-22F8-B9A5-C7C872560A4A}"/>
              </a:ext>
            </a:extLst>
          </p:cNvPr>
          <p:cNvSpPr/>
          <p:nvPr/>
        </p:nvSpPr>
        <p:spPr>
          <a:xfrm>
            <a:off x="1191237" y="4018327"/>
            <a:ext cx="1342238" cy="1924036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CFA4AC-80CF-92F7-5D6A-FCCC9373EEFF}"/>
              </a:ext>
            </a:extLst>
          </p:cNvPr>
          <p:cNvSpPr/>
          <p:nvPr/>
        </p:nvSpPr>
        <p:spPr>
          <a:xfrm>
            <a:off x="5419057" y="3938311"/>
            <a:ext cx="1342470" cy="2004052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3CC5BC-8F46-6565-9F64-5D3EBA06EFBF}"/>
              </a:ext>
            </a:extLst>
          </p:cNvPr>
          <p:cNvSpPr txBox="1"/>
          <p:nvPr/>
        </p:nvSpPr>
        <p:spPr>
          <a:xfrm>
            <a:off x="4051014" y="1230572"/>
            <a:ext cx="2417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✓立下り：非線形歪①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2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3B98B2"/>
                </a:solidFill>
              </a:rPr>
              <a:t>-60 dB 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3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BB5533"/>
                </a:solidFill>
              </a:rPr>
              <a:t>-80 dB</a:t>
            </a:r>
            <a:endParaRPr lang="ja-JP" altLang="en-US" sz="1600" b="1" dirty="0">
              <a:solidFill>
                <a:srgbClr val="BB5533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1B7E75-D747-CCAE-9DC6-773B7C22258F}"/>
              </a:ext>
            </a:extLst>
          </p:cNvPr>
          <p:cNvSpPr txBox="1"/>
          <p:nvPr/>
        </p:nvSpPr>
        <p:spPr>
          <a:xfrm>
            <a:off x="6404888" y="1222578"/>
            <a:ext cx="2297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✓立上り：非線形歪➁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2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BB5533"/>
                </a:solidFill>
              </a:rPr>
              <a:t>-80 dB 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3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3B98B2"/>
                </a:solidFill>
              </a:rPr>
              <a:t>-60 dB</a:t>
            </a:r>
            <a:endParaRPr lang="ja-JP" altLang="en-US" sz="1600" b="1" dirty="0">
              <a:solidFill>
                <a:srgbClr val="3B98B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94C4F9F-9519-6487-029A-BA7168D3A831}"/>
              </a:ext>
            </a:extLst>
          </p:cNvPr>
          <p:cNvSpPr txBox="1"/>
          <p:nvPr/>
        </p:nvSpPr>
        <p:spPr>
          <a:xfrm>
            <a:off x="4193789" y="2281643"/>
            <a:ext cx="4228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立上りと立下りでスペクトルの変化を確認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9D14FF-0DF6-1525-F011-BBE19C4D7BB2}"/>
              </a:ext>
            </a:extLst>
          </p:cNvPr>
          <p:cNvSpPr txBox="1"/>
          <p:nvPr/>
        </p:nvSpPr>
        <p:spPr>
          <a:xfrm>
            <a:off x="4193788" y="2693939"/>
            <a:ext cx="4950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本来与えた非線形性を表すスペクトルとは異なる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060714" cy="566528"/>
          </a:xfrm>
        </p:spPr>
        <p:txBody>
          <a:bodyPr/>
          <a:lstStyle/>
          <a:p>
            <a:r>
              <a:rPr kumimoji="1" lang="ja-JP" altLang="en-US" dirty="0"/>
              <a:t>アルゴリズムの</a:t>
            </a:r>
            <a:r>
              <a:rPr lang="ja-JP" altLang="en-US" dirty="0"/>
              <a:t>検証 疑似非対称信号</a:t>
            </a:r>
            <a:r>
              <a:rPr lang="en-US" altLang="ja-JP" dirty="0"/>
              <a:t>21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3A585A-B83A-37F1-A53D-CC702BDC2825}"/>
              </a:ext>
            </a:extLst>
          </p:cNvPr>
          <p:cNvSpPr txBox="1"/>
          <p:nvPr/>
        </p:nvSpPr>
        <p:spPr>
          <a:xfrm>
            <a:off x="5347044" y="627960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7516FC-4170-88B5-1E71-CBEB78A66D5D}"/>
              </a:ext>
            </a:extLst>
          </p:cNvPr>
          <p:cNvSpPr txBox="1"/>
          <p:nvPr/>
        </p:nvSpPr>
        <p:spPr>
          <a:xfrm>
            <a:off x="922789" y="6282029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30F5C8-B585-ABC7-2FC1-299676873485}"/>
              </a:ext>
            </a:extLst>
          </p:cNvPr>
          <p:cNvSpPr txBox="1"/>
          <p:nvPr/>
        </p:nvSpPr>
        <p:spPr>
          <a:xfrm>
            <a:off x="652477" y="304053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非対称信号</a:t>
            </a:r>
            <a:r>
              <a:rPr lang="en-US" altLang="ja-JP" sz="1400" b="1" dirty="0"/>
              <a:t>21</a:t>
            </a:r>
            <a:endParaRPr lang="ja-JP" altLang="en-US" sz="1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3B9666-171B-2139-200B-07E7BD2B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8" y="793340"/>
            <a:ext cx="2997400" cy="22471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CCDC6C-C0A4-5C62-C633-1D91CFBD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3" y="3445517"/>
            <a:ext cx="3747442" cy="28409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7658F0-5AAD-3024-04BB-125F9813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267" y="3411277"/>
            <a:ext cx="3835489" cy="287552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B9C04D-523D-45E4-E364-5A3D40330899}"/>
              </a:ext>
            </a:extLst>
          </p:cNvPr>
          <p:cNvSpPr/>
          <p:nvPr/>
        </p:nvSpPr>
        <p:spPr>
          <a:xfrm>
            <a:off x="1168324" y="4014488"/>
            <a:ext cx="1317071" cy="1895246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3044873-B9F3-36F2-0B99-54247946D363}"/>
              </a:ext>
            </a:extLst>
          </p:cNvPr>
          <p:cNvSpPr/>
          <p:nvPr/>
        </p:nvSpPr>
        <p:spPr>
          <a:xfrm>
            <a:off x="5460300" y="3938311"/>
            <a:ext cx="1342470" cy="195448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AC00E-02C8-66C7-5D9D-BBF236684BC7}"/>
              </a:ext>
            </a:extLst>
          </p:cNvPr>
          <p:cNvSpPr txBox="1"/>
          <p:nvPr/>
        </p:nvSpPr>
        <p:spPr>
          <a:xfrm>
            <a:off x="4051014" y="839457"/>
            <a:ext cx="2336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u="sng" dirty="0"/>
              <a:t>非対称信号</a:t>
            </a:r>
            <a:r>
              <a:rPr lang="en-US" altLang="ja-JP" sz="1600" b="1" u="sng" dirty="0"/>
              <a:t>21</a:t>
            </a:r>
            <a:endParaRPr lang="ja-JP" altLang="en-US" sz="1600" b="1" u="sng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C6716-90E1-661D-5E44-6E9198480513}"/>
              </a:ext>
            </a:extLst>
          </p:cNvPr>
          <p:cNvSpPr txBox="1"/>
          <p:nvPr/>
        </p:nvSpPr>
        <p:spPr>
          <a:xfrm>
            <a:off x="4051014" y="1230572"/>
            <a:ext cx="2417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✓立下り：非線形歪➁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2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BB5533"/>
                </a:solidFill>
              </a:rPr>
              <a:t>-80 dB</a:t>
            </a:r>
            <a:r>
              <a:rPr lang="en-US" altLang="ja-JP" sz="1600" b="1" dirty="0">
                <a:solidFill>
                  <a:srgbClr val="3B98B2"/>
                </a:solidFill>
              </a:rPr>
              <a:t> 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3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3B98B2"/>
                </a:solidFill>
              </a:rPr>
              <a:t>-60 dB</a:t>
            </a:r>
            <a:endParaRPr lang="ja-JP" altLang="en-US" sz="1600" b="1" dirty="0">
              <a:solidFill>
                <a:srgbClr val="3B98B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8DE4FC-B177-FAE7-B24F-A80A5574BCD4}"/>
              </a:ext>
            </a:extLst>
          </p:cNvPr>
          <p:cNvSpPr txBox="1"/>
          <p:nvPr/>
        </p:nvSpPr>
        <p:spPr>
          <a:xfrm>
            <a:off x="6404888" y="1222578"/>
            <a:ext cx="2297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/>
              <a:t>✓立上り：非線形歪➁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2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3B98B2"/>
                </a:solidFill>
              </a:rPr>
              <a:t>-60 dB</a:t>
            </a:r>
            <a:r>
              <a:rPr lang="en-US" altLang="ja-JP" sz="1600" b="1" dirty="0">
                <a:solidFill>
                  <a:srgbClr val="BB5533"/>
                </a:solidFill>
              </a:rPr>
              <a:t> 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en-US" altLang="ja-JP" sz="1600" b="1" dirty="0"/>
              <a:t>      3</a:t>
            </a:r>
            <a:r>
              <a:rPr lang="ja-JP" altLang="en-US" sz="1600" b="1" dirty="0"/>
              <a:t>次高調波：</a:t>
            </a:r>
            <a:r>
              <a:rPr lang="en-US" altLang="ja-JP" sz="1600" b="1" dirty="0">
                <a:solidFill>
                  <a:srgbClr val="BB5533"/>
                </a:solidFill>
              </a:rPr>
              <a:t>-80 dB</a:t>
            </a:r>
            <a:endParaRPr lang="ja-JP" altLang="en-US" sz="1600" b="1" dirty="0">
              <a:solidFill>
                <a:srgbClr val="BB5533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B8D1DA-6F3A-47C5-82AA-6BDF9E76C782}"/>
              </a:ext>
            </a:extLst>
          </p:cNvPr>
          <p:cNvSpPr txBox="1"/>
          <p:nvPr/>
        </p:nvSpPr>
        <p:spPr>
          <a:xfrm>
            <a:off x="4193789" y="2281643"/>
            <a:ext cx="4228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立上りと立下りでスペクトルの変化を確認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94786C-C744-7D59-EA75-1CFDB61A8F49}"/>
              </a:ext>
            </a:extLst>
          </p:cNvPr>
          <p:cNvSpPr txBox="1"/>
          <p:nvPr/>
        </p:nvSpPr>
        <p:spPr>
          <a:xfrm>
            <a:off x="4193788" y="2693939"/>
            <a:ext cx="4950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BB5533"/>
                </a:solidFill>
              </a:rPr>
              <a:t>本来与えた非線形性を表すスペクトルとは異なる</a:t>
            </a:r>
            <a:endParaRPr lang="en-US" altLang="ja-JP" sz="1600" b="1" dirty="0">
              <a:solidFill>
                <a:srgbClr val="BB5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843B-007F-5F18-FCAE-6DE7FF5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次回までに行うこと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C5452-317B-4A47-29C6-56C68965A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4C421-7679-4C26-D6BE-374938760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9" y="1227438"/>
            <a:ext cx="7871479" cy="491296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実機でのテスト信号測定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1178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83637" y="679508"/>
            <a:ext cx="7768947" cy="444027"/>
          </a:xfrm>
        </p:spPr>
        <p:txBody>
          <a:bodyPr/>
          <a:lstStyle/>
          <a:p>
            <a:r>
              <a:rPr lang="ja-JP" altLang="en-US" sz="1800" dirty="0"/>
              <a:t>今回やったこと</a:t>
            </a:r>
            <a:endParaRPr kumimoji="1" lang="ja-JP" altLang="en-US" sz="18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583637" y="1123534"/>
            <a:ext cx="7768947" cy="78076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1600" dirty="0"/>
              <a:t>✓ 時間軸方向の波形合成に関する考察</a:t>
            </a:r>
            <a:r>
              <a:rPr kumimoji="1" lang="en-US" altLang="ja-JP" sz="1600" dirty="0"/>
              <a:t/>
            </a:r>
            <a:br>
              <a:rPr kumimoji="1" lang="en-US" altLang="ja-JP" sz="1600" dirty="0"/>
            </a:br>
            <a:r>
              <a:rPr kumimoji="1" lang="ja-JP" altLang="en-US" sz="1600" dirty="0"/>
              <a:t>✓ 疑似非対称信号での提案手法検討　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8613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02FBD39-B5E6-10D4-79CC-FB38B41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D70A3E-9936-A263-6345-A7AAF55D8E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5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3040365" y="3867172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80E0B8-9F99-BC7C-21DA-71590E10F22E}"/>
              </a:ext>
            </a:extLst>
          </p:cNvPr>
          <p:cNvSpPr/>
          <p:nvPr/>
        </p:nvSpPr>
        <p:spPr>
          <a:xfrm>
            <a:off x="3040365" y="880843"/>
            <a:ext cx="6036115" cy="275981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昨年のアルゴリズムの確認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8EFE83-A1D1-CBED-13F2-357B8F874582}"/>
              </a:ext>
            </a:extLst>
          </p:cNvPr>
          <p:cNvSpPr txBox="1"/>
          <p:nvPr/>
        </p:nvSpPr>
        <p:spPr>
          <a:xfrm>
            <a:off x="3252104" y="3366793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3A585A-B83A-37F1-A53D-CC702BDC2825}"/>
              </a:ext>
            </a:extLst>
          </p:cNvPr>
          <p:cNvSpPr txBox="1"/>
          <p:nvPr/>
        </p:nvSpPr>
        <p:spPr>
          <a:xfrm>
            <a:off x="6194661" y="336679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3243714" y="6349511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6270161" y="633662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1D9E4E8-1E36-B180-E4F4-B97758B2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48" y="1062717"/>
            <a:ext cx="2661504" cy="227015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1BCB4AB-4789-32DC-A010-1459359A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32" y="1075174"/>
            <a:ext cx="2668103" cy="22577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0A32F93-6F2C-5CC9-3165-37F7AD4F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118" y="4004963"/>
            <a:ext cx="2582634" cy="22448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3220814-2977-661B-2424-C2A33C1CA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959" y="3978529"/>
            <a:ext cx="2643314" cy="227127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8E9AD01-6B77-44C6-52FF-6F4D2F864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883" y="4099573"/>
            <a:ext cx="2706605" cy="202918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CC1B69D-5316-50A4-533D-F7A89A0BC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84" y="1237559"/>
            <a:ext cx="2668104" cy="2000315"/>
          </a:xfrm>
          <a:prstGeom prst="rect">
            <a:avLst/>
          </a:prstGeom>
          <a:ln w="19050">
            <a:noFill/>
          </a:ln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710F20-3903-3FE1-9F61-D6875A95E2B4}"/>
              </a:ext>
            </a:extLst>
          </p:cNvPr>
          <p:cNvSpPr/>
          <p:nvPr/>
        </p:nvSpPr>
        <p:spPr>
          <a:xfrm>
            <a:off x="261864" y="869753"/>
            <a:ext cx="1795536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非対称信号</a:t>
            </a:r>
            <a:r>
              <a:rPr kumimoji="1" lang="en-US" altLang="ja-JP" b="1" dirty="0">
                <a:solidFill>
                  <a:schemeClr val="tx1"/>
                </a:solidFill>
              </a:rPr>
              <a:t>12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CBB6741-5852-7B38-8AB0-6061DF82A33D}"/>
              </a:ext>
            </a:extLst>
          </p:cNvPr>
          <p:cNvSpPr/>
          <p:nvPr/>
        </p:nvSpPr>
        <p:spPr>
          <a:xfrm>
            <a:off x="261863" y="3640653"/>
            <a:ext cx="1690761" cy="385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非対称信号</a:t>
            </a:r>
            <a:r>
              <a:rPr kumimoji="1" lang="en-US" altLang="ja-JP" b="1" dirty="0">
                <a:solidFill>
                  <a:schemeClr val="tx1"/>
                </a:solidFill>
              </a:rPr>
              <a:t>21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1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548706" y="3608855"/>
            <a:ext cx="8195466" cy="295018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6" y="75994"/>
            <a:ext cx="5988571" cy="566528"/>
          </a:xfrm>
        </p:spPr>
        <p:txBody>
          <a:bodyPr/>
          <a:lstStyle/>
          <a:p>
            <a:r>
              <a:rPr lang="ja-JP" altLang="en-US" dirty="0"/>
              <a:t>位相の異なる 非線形歪信号 での検証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5634232" y="625126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1012612" y="625627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5C47342-B8E4-5EA4-ACDB-C9CCDD45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3726855"/>
            <a:ext cx="3121631" cy="24842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5EA735-017D-981A-E275-9DF8595C9C3C}"/>
              </a:ext>
            </a:extLst>
          </p:cNvPr>
          <p:cNvGrpSpPr/>
          <p:nvPr/>
        </p:nvGrpSpPr>
        <p:grpSpPr>
          <a:xfrm>
            <a:off x="1256651" y="937055"/>
            <a:ext cx="2556872" cy="2402211"/>
            <a:chOff x="1080482" y="1080929"/>
            <a:chExt cx="2887561" cy="271289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FE1032-DD99-1110-547B-B77C6EDD8523}"/>
                </a:ext>
              </a:extLst>
            </p:cNvPr>
            <p:cNvSpPr txBox="1"/>
            <p:nvPr/>
          </p:nvSpPr>
          <p:spPr>
            <a:xfrm>
              <a:off x="1178502" y="3486050"/>
              <a:ext cx="27895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/>
                <a:t>非線形信号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C04F30E-F974-CEF0-F7EF-5B2163F5A8EC}"/>
                </a:ext>
              </a:extLst>
            </p:cNvPr>
            <p:cNvGrpSpPr/>
            <p:nvPr/>
          </p:nvGrpSpPr>
          <p:grpSpPr>
            <a:xfrm>
              <a:off x="1080482" y="1080929"/>
              <a:ext cx="2887561" cy="2348071"/>
              <a:chOff x="1044759" y="1011355"/>
              <a:chExt cx="2887561" cy="234807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84D720EA-A431-3DC3-D321-CAE2A366BFF2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9CA1C243-06DD-6591-A238-C10792FF4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4399C26-7844-9FD3-4A34-493B05BB6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DDE29B32-1896-18A1-9902-CE9F8575A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C393C90-49FD-FCC9-604F-DA862530972F}"/>
                  </a:ext>
                </a:extLst>
              </p:cNvPr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9AAB2-839E-E677-86C1-60F13789EC81}"/>
                  </a:ext>
                </a:extLst>
              </p:cNvPr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97A0779-A505-2E7E-2C54-AD178A09B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786382" y="1490328"/>
              <a:ext cx="746767" cy="1349758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BAD0B15E-ADE6-F3DD-EDD3-456F58AF2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208436" y="1497481"/>
              <a:ext cx="746767" cy="1349758"/>
            </a:xfrm>
            <a:prstGeom prst="rect">
              <a:avLst/>
            </a:prstGeom>
          </p:spPr>
        </p:pic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4E92C6E-9D07-43D1-6ACF-3E852EC6D7D8}"/>
              </a:ext>
            </a:extLst>
          </p:cNvPr>
          <p:cNvSpPr txBox="1"/>
          <p:nvPr/>
        </p:nvSpPr>
        <p:spPr>
          <a:xfrm>
            <a:off x="5225694" y="3005744"/>
            <a:ext cx="276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42" name="図 41" descr="グラフ, ヒストグラム&#10;&#10;自動的に生成された説明">
            <a:extLst>
              <a:ext uri="{FF2B5EF4-FFF2-40B4-BE49-F238E27FC236}">
                <a16:creationId xmlns:a16="http://schemas.microsoft.com/office/drawing/2014/main" id="{B3700A36-8D98-77CB-ABF7-FFEEBB2AA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883522"/>
            <a:ext cx="2624465" cy="1968349"/>
          </a:xfrm>
          <a:prstGeom prst="rect">
            <a:avLst/>
          </a:prstGeom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ADCA3B4-294A-9C76-E64D-37C4EAC73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3719578"/>
            <a:ext cx="3198079" cy="24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548706" y="3608855"/>
            <a:ext cx="8195466" cy="295018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5434704" cy="566528"/>
          </a:xfrm>
        </p:spPr>
        <p:txBody>
          <a:bodyPr/>
          <a:lstStyle/>
          <a:p>
            <a:r>
              <a:rPr lang="ja-JP" altLang="en-US" dirty="0"/>
              <a:t>位相の異なる非線形歪信号での検証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5634232" y="625126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1012612" y="625627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5C47342-B8E4-5EA4-ACDB-C9CCDD45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3726855"/>
            <a:ext cx="3121631" cy="24842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5EA735-017D-981A-E275-9DF8595C9C3C}"/>
              </a:ext>
            </a:extLst>
          </p:cNvPr>
          <p:cNvGrpSpPr/>
          <p:nvPr/>
        </p:nvGrpSpPr>
        <p:grpSpPr>
          <a:xfrm>
            <a:off x="1256651" y="937055"/>
            <a:ext cx="2556872" cy="2402211"/>
            <a:chOff x="1080482" y="1080929"/>
            <a:chExt cx="2887561" cy="271289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FE1032-DD99-1110-547B-B77C6EDD8523}"/>
                </a:ext>
              </a:extLst>
            </p:cNvPr>
            <p:cNvSpPr txBox="1"/>
            <p:nvPr/>
          </p:nvSpPr>
          <p:spPr>
            <a:xfrm>
              <a:off x="1178502" y="3486050"/>
              <a:ext cx="27895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/>
                <a:t>非線形信号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C04F30E-F974-CEF0-F7EF-5B2163F5A8EC}"/>
                </a:ext>
              </a:extLst>
            </p:cNvPr>
            <p:cNvGrpSpPr/>
            <p:nvPr/>
          </p:nvGrpSpPr>
          <p:grpSpPr>
            <a:xfrm>
              <a:off x="1080482" y="1080929"/>
              <a:ext cx="2887561" cy="2348071"/>
              <a:chOff x="1044759" y="1011355"/>
              <a:chExt cx="2887561" cy="234807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84D720EA-A431-3DC3-D321-CAE2A366BFF2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9CA1C243-06DD-6591-A238-C10792FF4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4399C26-7844-9FD3-4A34-493B05BB6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DDE29B32-1896-18A1-9902-CE9F8575A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C393C90-49FD-FCC9-604F-DA862530972F}"/>
                  </a:ext>
                </a:extLst>
              </p:cNvPr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9AAB2-839E-E677-86C1-60F13789EC81}"/>
                  </a:ext>
                </a:extLst>
              </p:cNvPr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97A0779-A505-2E7E-2C54-AD178A09B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786382" y="1490328"/>
              <a:ext cx="746767" cy="1349758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BAD0B15E-ADE6-F3DD-EDD3-456F58AF2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208436" y="1497481"/>
              <a:ext cx="746767" cy="1349758"/>
            </a:xfrm>
            <a:prstGeom prst="rect">
              <a:avLst/>
            </a:prstGeom>
          </p:spPr>
        </p:pic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4E92C6E-9D07-43D1-6ACF-3E852EC6D7D8}"/>
              </a:ext>
            </a:extLst>
          </p:cNvPr>
          <p:cNvSpPr txBox="1"/>
          <p:nvPr/>
        </p:nvSpPr>
        <p:spPr>
          <a:xfrm>
            <a:off x="5225694" y="3005744"/>
            <a:ext cx="276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42" name="図 41" descr="グラフ, ヒストグラム&#10;&#10;自動的に生成された説明">
            <a:extLst>
              <a:ext uri="{FF2B5EF4-FFF2-40B4-BE49-F238E27FC236}">
                <a16:creationId xmlns:a16="http://schemas.microsoft.com/office/drawing/2014/main" id="{B3700A36-8D98-77CB-ABF7-FFEEBB2AA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883522"/>
            <a:ext cx="2624465" cy="1968349"/>
          </a:xfrm>
          <a:prstGeom prst="rect">
            <a:avLst/>
          </a:prstGeom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ADCA3B4-294A-9C76-E64D-37C4EAC73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3719578"/>
            <a:ext cx="3198079" cy="2498841"/>
          </a:xfrm>
          <a:prstGeom prst="rect">
            <a:avLst/>
          </a:prstGeom>
        </p:spPr>
      </p:pic>
      <p:pic>
        <p:nvPicPr>
          <p:cNvPr id="45" name="図 4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84EC933F-95F0-4083-1842-8814EFCC6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33" y="1606140"/>
            <a:ext cx="4296916" cy="3564154"/>
          </a:xfrm>
          <a:prstGeom prst="rect">
            <a:avLst/>
          </a:prstGeom>
          <a:ln w="38100">
            <a:solidFill>
              <a:srgbClr val="B33B5D"/>
            </a:solidFill>
          </a:ln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EB10CA9-9ADA-CA23-6FA1-8FAB79A5D5F0}"/>
              </a:ext>
            </a:extLst>
          </p:cNvPr>
          <p:cNvSpPr/>
          <p:nvPr/>
        </p:nvSpPr>
        <p:spPr>
          <a:xfrm>
            <a:off x="2046332" y="4671048"/>
            <a:ext cx="1633629" cy="67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スペクトルが異なる</a:t>
            </a:r>
          </a:p>
        </p:txBody>
      </p:sp>
    </p:spTree>
    <p:extLst>
      <p:ext uri="{BB962C8B-B14F-4D97-AF65-F5344CB8AC3E}">
        <p14:creationId xmlns:p14="http://schemas.microsoft.com/office/powerpoint/2010/main" val="243538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6CF1F-09E9-EE85-FCDF-00828206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課題に対する考察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E0B14D-3A83-1C63-00B6-A6E66F5DB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23144C-875E-33E8-22D2-501FD9CC7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149" y="901856"/>
            <a:ext cx="7559139" cy="446807"/>
          </a:xfrm>
        </p:spPr>
        <p:txBody>
          <a:bodyPr/>
          <a:lstStyle/>
          <a:p>
            <a:r>
              <a:rPr kumimoji="1" lang="ja-JP" altLang="en-US" sz="1600" dirty="0"/>
              <a:t>波形合成時にずれが起きていないか？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FCD21-91BF-BF71-D560-59A06B187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155" y="1348663"/>
            <a:ext cx="7559131" cy="1515763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 前回は</a:t>
            </a:r>
            <a:r>
              <a:rPr kumimoji="1" lang="ja-JP" altLang="en-US" sz="1600" dirty="0">
                <a:solidFill>
                  <a:srgbClr val="3B98B2"/>
                </a:solidFill>
              </a:rPr>
              <a:t>周波数軸のみ</a:t>
            </a:r>
            <a:r>
              <a:rPr kumimoji="1" lang="ja-JP" altLang="en-US" sz="1600" dirty="0"/>
              <a:t>で提案手法を評価</a:t>
            </a:r>
            <a:endParaRPr kumimoji="1" lang="en-US" altLang="ja-JP" sz="1600" dirty="0"/>
          </a:p>
          <a:p>
            <a:r>
              <a:rPr lang="ja-JP" altLang="en-US" sz="1600" dirty="0"/>
              <a:t>　→ </a:t>
            </a:r>
            <a:r>
              <a:rPr lang="ja-JP" altLang="en-US" sz="1600" dirty="0">
                <a:solidFill>
                  <a:srgbClr val="3B98B2"/>
                </a:solidFill>
              </a:rPr>
              <a:t>時系列波形</a:t>
            </a:r>
            <a:r>
              <a:rPr lang="ja-JP" altLang="en-US" sz="1600" dirty="0"/>
              <a:t>を詳細に確認した際</a:t>
            </a:r>
            <a:r>
              <a:rPr lang="en-US" altLang="ja-JP" sz="1600" dirty="0"/>
              <a:t>, </a:t>
            </a:r>
            <a:r>
              <a:rPr lang="ja-JP" altLang="en-US" sz="1600" dirty="0"/>
              <a:t>合成波形に問題が生じていないか？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　→ 誤差に</a:t>
            </a:r>
            <a:r>
              <a:rPr lang="ja-JP" altLang="en-US" sz="1600" dirty="0">
                <a:solidFill>
                  <a:srgbClr val="3B98B2"/>
                </a:solidFill>
              </a:rPr>
              <a:t>規則的な性質</a:t>
            </a:r>
            <a:r>
              <a:rPr lang="ja-JP" altLang="en-US" sz="1600" dirty="0"/>
              <a:t>はないか？</a:t>
            </a:r>
            <a:endParaRPr lang="en-US" altLang="ja-JP" sz="1600" dirty="0"/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4B4E506F-FD2D-C34F-22E7-AC1927F94F61}"/>
              </a:ext>
            </a:extLst>
          </p:cNvPr>
          <p:cNvSpPr txBox="1">
            <a:spLocks/>
          </p:cNvSpPr>
          <p:nvPr/>
        </p:nvSpPr>
        <p:spPr>
          <a:xfrm>
            <a:off x="876318" y="4069114"/>
            <a:ext cx="7559139" cy="4468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このずれをどこまで許容できるか？</a:t>
            </a:r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20F67BE6-79B7-8FE5-FC4A-FFFDA5C60EF7}"/>
              </a:ext>
            </a:extLst>
          </p:cNvPr>
          <p:cNvSpPr txBox="1">
            <a:spLocks/>
          </p:cNvSpPr>
          <p:nvPr/>
        </p:nvSpPr>
        <p:spPr>
          <a:xfrm>
            <a:off x="876324" y="4515921"/>
            <a:ext cx="7559131" cy="151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 実際の目的は</a:t>
            </a:r>
            <a:r>
              <a:rPr lang="ja-JP" altLang="en-US" sz="1600" dirty="0">
                <a:solidFill>
                  <a:srgbClr val="3B98B2"/>
                </a:solidFill>
              </a:rPr>
              <a:t>非対称に歪んだ波形の評価</a:t>
            </a:r>
            <a:endParaRPr lang="en-US" altLang="ja-JP" sz="1600" dirty="0">
              <a:solidFill>
                <a:srgbClr val="3B98B2"/>
              </a:solidFill>
            </a:endParaRPr>
          </a:p>
          <a:p>
            <a:r>
              <a:rPr lang="ja-JP" altLang="en-US" sz="1600" dirty="0">
                <a:solidFill>
                  <a:srgbClr val="3B98B2"/>
                </a:solidFill>
              </a:rPr>
              <a:t>　</a:t>
            </a:r>
            <a:r>
              <a:rPr lang="ja-JP" altLang="en-US" sz="1600" dirty="0"/>
              <a:t>→ 立上り・立下りの非対称性を評価する際に</a:t>
            </a:r>
            <a:r>
              <a:rPr lang="ja-JP" altLang="en-US" sz="1600" dirty="0">
                <a:solidFill>
                  <a:srgbClr val="3B98B2"/>
                </a:solidFill>
              </a:rPr>
              <a:t>問題となる誤差</a:t>
            </a:r>
            <a:r>
              <a:rPr lang="ja-JP" altLang="en-US" sz="1600" dirty="0"/>
              <a:t>なのか？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　→ </a:t>
            </a:r>
            <a:r>
              <a:rPr lang="ja-JP" altLang="en-US" sz="1600" dirty="0">
                <a:solidFill>
                  <a:srgbClr val="3B98B2"/>
                </a:solidFill>
              </a:rPr>
              <a:t>実際の機器</a:t>
            </a:r>
            <a:r>
              <a:rPr lang="ja-JP" altLang="en-US" sz="1600" dirty="0"/>
              <a:t>の出力信号では</a:t>
            </a:r>
            <a:r>
              <a:rPr lang="en-US" altLang="ja-JP" sz="1600" dirty="0"/>
              <a:t>, </a:t>
            </a:r>
            <a:r>
              <a:rPr lang="ja-JP" altLang="en-US" sz="1600" dirty="0"/>
              <a:t>どのような歪を想定するか？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E0F70A-1702-9867-E02C-15BC3BA327FB}"/>
              </a:ext>
            </a:extLst>
          </p:cNvPr>
          <p:cNvSpPr txBox="1"/>
          <p:nvPr/>
        </p:nvSpPr>
        <p:spPr>
          <a:xfrm>
            <a:off x="1718487" y="2993641"/>
            <a:ext cx="49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BB5533"/>
                </a:solidFill>
              </a:rPr>
              <a:t>波形合成前のスペクトラムとの差分を観察</a:t>
            </a:r>
            <a:endParaRPr kumimoji="1" lang="ja-JP" altLang="en-US" sz="1800" b="1" dirty="0">
              <a:solidFill>
                <a:srgbClr val="BB5533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B48EC11-D1DA-6F0C-8A82-F1A7B74D685B}"/>
              </a:ext>
            </a:extLst>
          </p:cNvPr>
          <p:cNvSpPr/>
          <p:nvPr/>
        </p:nvSpPr>
        <p:spPr>
          <a:xfrm>
            <a:off x="876318" y="304199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F6E8B86-226F-D224-8FD6-C2455993EE9D}"/>
              </a:ext>
            </a:extLst>
          </p:cNvPr>
          <p:cNvSpPr/>
          <p:nvPr/>
        </p:nvSpPr>
        <p:spPr>
          <a:xfrm>
            <a:off x="876318" y="3416066"/>
            <a:ext cx="352337" cy="1827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20E006-F269-C655-06E2-7AB08E365159}"/>
              </a:ext>
            </a:extLst>
          </p:cNvPr>
          <p:cNvSpPr txBox="1"/>
          <p:nvPr/>
        </p:nvSpPr>
        <p:spPr>
          <a:xfrm>
            <a:off x="1491984" y="6109159"/>
            <a:ext cx="73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rgbClr val="BB5533"/>
                </a:solidFill>
              </a:rPr>
              <a:t>立上り・立下りで高調波の含有量が異なる非対称なテスト信号で評価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98982B7-2DAC-9D83-5818-30275BE5B8B6}"/>
              </a:ext>
            </a:extLst>
          </p:cNvPr>
          <p:cNvSpPr/>
          <p:nvPr/>
        </p:nvSpPr>
        <p:spPr>
          <a:xfrm>
            <a:off x="1052486" y="619377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5E4261-C80E-3492-1F56-F1217691B089}"/>
              </a:ext>
            </a:extLst>
          </p:cNvPr>
          <p:cNvSpPr txBox="1"/>
          <p:nvPr/>
        </p:nvSpPr>
        <p:spPr>
          <a:xfrm>
            <a:off x="1718487" y="3362973"/>
            <a:ext cx="49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rgbClr val="BB5533"/>
                </a:solidFill>
              </a:rPr>
              <a:t>差分を周波数領域で考察</a:t>
            </a:r>
          </a:p>
        </p:txBody>
      </p:sp>
    </p:spTree>
    <p:extLst>
      <p:ext uri="{BB962C8B-B14F-4D97-AF65-F5344CB8AC3E}">
        <p14:creationId xmlns:p14="http://schemas.microsoft.com/office/powerpoint/2010/main" val="30856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7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時系列波形での確認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63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テスト信号との差分での評価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902070" y="3462006"/>
            <a:ext cx="3342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非線形に歪んだ対称なテスト信号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D632AE8-2686-46F9-7D11-9B104BE67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9"/>
          <a:stretch/>
        </p:blipFill>
        <p:spPr>
          <a:xfrm>
            <a:off x="1084246" y="1488339"/>
            <a:ext cx="2878797" cy="1360713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1FFD5A-B0E6-D01F-0665-CAD3151D6059}"/>
              </a:ext>
            </a:extLst>
          </p:cNvPr>
          <p:cNvCxnSpPr/>
          <p:nvPr/>
        </p:nvCxnSpPr>
        <p:spPr>
          <a:xfrm>
            <a:off x="1092532" y="1123218"/>
            <a:ext cx="218" cy="23057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46DC59E-7805-52E3-C02E-6803D6363558}"/>
              </a:ext>
            </a:extLst>
          </p:cNvPr>
          <p:cNvCxnSpPr/>
          <p:nvPr/>
        </p:nvCxnSpPr>
        <p:spPr>
          <a:xfrm flipH="1">
            <a:off x="3955203" y="1080929"/>
            <a:ext cx="12840" cy="2348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1E391D-D263-186E-FE22-430BC9E66102}"/>
              </a:ext>
            </a:extLst>
          </p:cNvPr>
          <p:cNvGrpSpPr/>
          <p:nvPr/>
        </p:nvGrpSpPr>
        <p:grpSpPr>
          <a:xfrm>
            <a:off x="971395" y="4674442"/>
            <a:ext cx="2953099" cy="1360724"/>
            <a:chOff x="939311" y="4613277"/>
            <a:chExt cx="2953099" cy="136072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0BF0E07-584E-9B29-7D9C-DFE42FB3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EE952F91-E6B3-CF6A-F16C-C83FFC084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4B0DB47-4872-8FB6-9A1D-40EB7A0C1A18}"/>
              </a:ext>
            </a:extLst>
          </p:cNvPr>
          <p:cNvGrpSpPr/>
          <p:nvPr/>
        </p:nvGrpSpPr>
        <p:grpSpPr>
          <a:xfrm>
            <a:off x="5349738" y="4663877"/>
            <a:ext cx="2953099" cy="1360724"/>
            <a:chOff x="939311" y="4613277"/>
            <a:chExt cx="2953099" cy="136072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43241D5-52D9-1F6A-0244-5BECA65A6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58F41A7-175A-A745-F28A-F960A967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25142E7-4ABB-040F-7B7F-BE657306F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C488787-9109-A216-15A8-FEBB998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D93B3-DE11-17BB-D92A-CBAB4C370A65}"/>
              </a:ext>
            </a:extLst>
          </p:cNvPr>
          <p:cNvSpPr txBox="1"/>
          <p:nvPr/>
        </p:nvSpPr>
        <p:spPr>
          <a:xfrm>
            <a:off x="1134953" y="6191145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94A2E8-FA51-DC65-AF34-7C388CE3F531}"/>
              </a:ext>
            </a:extLst>
          </p:cNvPr>
          <p:cNvSpPr txBox="1"/>
          <p:nvPr/>
        </p:nvSpPr>
        <p:spPr>
          <a:xfrm>
            <a:off x="5513296" y="6119986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立上り波形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11E4F45-8E15-128A-90C2-AC5630E37B8A}"/>
              </a:ext>
            </a:extLst>
          </p:cNvPr>
          <p:cNvGrpSpPr/>
          <p:nvPr/>
        </p:nvGrpSpPr>
        <p:grpSpPr>
          <a:xfrm>
            <a:off x="2373178" y="3851283"/>
            <a:ext cx="200094" cy="489340"/>
            <a:chOff x="2497638" y="3812803"/>
            <a:chExt cx="200094" cy="489340"/>
          </a:xfrm>
        </p:grpSpPr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4A9A9A6B-6146-CD60-92EC-E98982B27255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04699909-B5E6-9A85-1DAF-CABD54978222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386061B-24C1-4D37-4715-6E0933466F10}"/>
              </a:ext>
            </a:extLst>
          </p:cNvPr>
          <p:cNvGrpSpPr/>
          <p:nvPr/>
        </p:nvGrpSpPr>
        <p:grpSpPr>
          <a:xfrm rot="18388664">
            <a:off x="5000263" y="3702782"/>
            <a:ext cx="200094" cy="489340"/>
            <a:chOff x="2497638" y="3812803"/>
            <a:chExt cx="200094" cy="489340"/>
          </a:xfrm>
        </p:grpSpPr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AF44834D-1D55-6FB0-49F7-58FEF307069D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B41469A9-C3C5-0465-A089-049F9DF1D3D4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EA6C15-D42A-BA33-07D4-6CA08EEF518F}"/>
              </a:ext>
            </a:extLst>
          </p:cNvPr>
          <p:cNvSpPr txBox="1"/>
          <p:nvPr/>
        </p:nvSpPr>
        <p:spPr>
          <a:xfrm>
            <a:off x="2683434" y="3890617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B1AA31-7318-FD25-34FE-108DBE790AAE}"/>
              </a:ext>
            </a:extLst>
          </p:cNvPr>
          <p:cNvSpPr txBox="1"/>
          <p:nvPr/>
        </p:nvSpPr>
        <p:spPr>
          <a:xfrm>
            <a:off x="5100309" y="3730965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1" name="テキスト プレースホルダー 4">
            <a:extLst>
              <a:ext uri="{FF2B5EF4-FFF2-40B4-BE49-F238E27FC236}">
                <a16:creationId xmlns:a16="http://schemas.microsoft.com/office/drawing/2014/main" id="{5DB47D98-05F3-4DB3-47C2-7267871E0DBD}"/>
              </a:ext>
            </a:extLst>
          </p:cNvPr>
          <p:cNvSpPr txBox="1">
            <a:spLocks/>
          </p:cNvSpPr>
          <p:nvPr/>
        </p:nvSpPr>
        <p:spPr>
          <a:xfrm>
            <a:off x="4610601" y="1255365"/>
            <a:ext cx="4133571" cy="207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✓テスト信号と</a:t>
            </a:r>
            <a:r>
              <a:rPr lang="en-US" altLang="ja-JP" sz="1800" dirty="0"/>
              <a:t>, </a:t>
            </a:r>
            <a:r>
              <a:rPr lang="ja-JP" altLang="en-US" sz="1800" dirty="0">
                <a:solidFill>
                  <a:srgbClr val="3B98B2"/>
                </a:solidFill>
              </a:rPr>
              <a:t>各波形の差</a:t>
            </a:r>
            <a:r>
              <a:rPr lang="ja-JP" altLang="en-US" sz="1800" dirty="0"/>
              <a:t>を調査</a:t>
            </a:r>
            <a:endParaRPr lang="en-US" altLang="ja-JP" sz="1800" dirty="0"/>
          </a:p>
          <a:p>
            <a:r>
              <a:rPr lang="ja-JP" altLang="en-US" sz="1800" dirty="0"/>
              <a:t>　→ 立下り波形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 立上り波形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endParaRPr lang="en-US" altLang="ja-JP" sz="1800" dirty="0"/>
          </a:p>
          <a:p>
            <a:r>
              <a:rPr lang="ja-JP" altLang="en-US" sz="1800" dirty="0"/>
              <a:t>✓ 差分結果に</a:t>
            </a:r>
            <a:r>
              <a:rPr lang="ja-JP" altLang="en-US" sz="1800" dirty="0">
                <a:solidFill>
                  <a:srgbClr val="3B98B2"/>
                </a:solidFill>
              </a:rPr>
              <a:t>類似性</a:t>
            </a:r>
            <a:r>
              <a:rPr lang="ja-JP" altLang="en-US" sz="1800" dirty="0"/>
              <a:t>はないか？</a:t>
            </a:r>
          </a:p>
        </p:txBody>
      </p:sp>
    </p:spTree>
    <p:extLst>
      <p:ext uri="{BB962C8B-B14F-4D97-AF65-F5344CB8AC3E}">
        <p14:creationId xmlns:p14="http://schemas.microsoft.com/office/powerpoint/2010/main" val="123300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テスト信号との差分での評価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902070" y="3462006"/>
            <a:ext cx="3342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非線形に歪んだ対称なテスト信号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D632AE8-2686-46F9-7D11-9B104BE67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9"/>
          <a:stretch/>
        </p:blipFill>
        <p:spPr>
          <a:xfrm>
            <a:off x="1084246" y="1488339"/>
            <a:ext cx="2878797" cy="1360713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1FFD5A-B0E6-D01F-0665-CAD3151D6059}"/>
              </a:ext>
            </a:extLst>
          </p:cNvPr>
          <p:cNvCxnSpPr/>
          <p:nvPr/>
        </p:nvCxnSpPr>
        <p:spPr>
          <a:xfrm>
            <a:off x="1092532" y="1123218"/>
            <a:ext cx="218" cy="23057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46DC59E-7805-52E3-C02E-6803D6363558}"/>
              </a:ext>
            </a:extLst>
          </p:cNvPr>
          <p:cNvCxnSpPr/>
          <p:nvPr/>
        </p:nvCxnSpPr>
        <p:spPr>
          <a:xfrm flipH="1">
            <a:off x="3955203" y="1080929"/>
            <a:ext cx="12840" cy="2348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1E391D-D263-186E-FE22-430BC9E66102}"/>
              </a:ext>
            </a:extLst>
          </p:cNvPr>
          <p:cNvGrpSpPr/>
          <p:nvPr/>
        </p:nvGrpSpPr>
        <p:grpSpPr>
          <a:xfrm>
            <a:off x="971395" y="4674442"/>
            <a:ext cx="2953099" cy="1360724"/>
            <a:chOff x="939311" y="4613277"/>
            <a:chExt cx="2953099" cy="136072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0BF0E07-584E-9B29-7D9C-DFE42FB3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EE952F91-E6B3-CF6A-F16C-C83FFC084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4B0DB47-4872-8FB6-9A1D-40EB7A0C1A18}"/>
              </a:ext>
            </a:extLst>
          </p:cNvPr>
          <p:cNvGrpSpPr/>
          <p:nvPr/>
        </p:nvGrpSpPr>
        <p:grpSpPr>
          <a:xfrm>
            <a:off x="5349738" y="4663877"/>
            <a:ext cx="2953099" cy="1360724"/>
            <a:chOff x="939311" y="4613277"/>
            <a:chExt cx="2953099" cy="136072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43241D5-52D9-1F6A-0244-5BECA65A6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58F41A7-175A-A745-F28A-F960A967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25142E7-4ABB-040F-7B7F-BE657306F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C488787-9109-A216-15A8-FEBB998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D93B3-DE11-17BB-D92A-CBAB4C370A65}"/>
              </a:ext>
            </a:extLst>
          </p:cNvPr>
          <p:cNvSpPr txBox="1"/>
          <p:nvPr/>
        </p:nvSpPr>
        <p:spPr>
          <a:xfrm>
            <a:off x="1134953" y="6191145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94A2E8-FA51-DC65-AF34-7C388CE3F531}"/>
              </a:ext>
            </a:extLst>
          </p:cNvPr>
          <p:cNvSpPr txBox="1"/>
          <p:nvPr/>
        </p:nvSpPr>
        <p:spPr>
          <a:xfrm>
            <a:off x="5513296" y="6119986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立上り波形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11E4F45-8E15-128A-90C2-AC5630E37B8A}"/>
              </a:ext>
            </a:extLst>
          </p:cNvPr>
          <p:cNvGrpSpPr/>
          <p:nvPr/>
        </p:nvGrpSpPr>
        <p:grpSpPr>
          <a:xfrm>
            <a:off x="2373178" y="3851283"/>
            <a:ext cx="200094" cy="489340"/>
            <a:chOff x="2497638" y="3812803"/>
            <a:chExt cx="200094" cy="489340"/>
          </a:xfrm>
        </p:grpSpPr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4A9A9A6B-6146-CD60-92EC-E98982B27255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04699909-B5E6-9A85-1DAF-CABD54978222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386061B-24C1-4D37-4715-6E0933466F10}"/>
              </a:ext>
            </a:extLst>
          </p:cNvPr>
          <p:cNvGrpSpPr/>
          <p:nvPr/>
        </p:nvGrpSpPr>
        <p:grpSpPr>
          <a:xfrm rot="18388664">
            <a:off x="5000263" y="3702782"/>
            <a:ext cx="200094" cy="489340"/>
            <a:chOff x="2497638" y="3812803"/>
            <a:chExt cx="200094" cy="489340"/>
          </a:xfrm>
        </p:grpSpPr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AF44834D-1D55-6FB0-49F7-58FEF307069D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B41469A9-C3C5-0465-A089-049F9DF1D3D4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EA6C15-D42A-BA33-07D4-6CA08EEF518F}"/>
              </a:ext>
            </a:extLst>
          </p:cNvPr>
          <p:cNvSpPr txBox="1"/>
          <p:nvPr/>
        </p:nvSpPr>
        <p:spPr>
          <a:xfrm>
            <a:off x="2683434" y="3890617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B1AA31-7318-FD25-34FE-108DBE790AAE}"/>
              </a:ext>
            </a:extLst>
          </p:cNvPr>
          <p:cNvSpPr txBox="1"/>
          <p:nvPr/>
        </p:nvSpPr>
        <p:spPr>
          <a:xfrm>
            <a:off x="5100309" y="3730965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1" name="テキスト プレースホルダー 4">
            <a:extLst>
              <a:ext uri="{FF2B5EF4-FFF2-40B4-BE49-F238E27FC236}">
                <a16:creationId xmlns:a16="http://schemas.microsoft.com/office/drawing/2014/main" id="{5DB47D98-05F3-4DB3-47C2-7267871E0DBD}"/>
              </a:ext>
            </a:extLst>
          </p:cNvPr>
          <p:cNvSpPr txBox="1">
            <a:spLocks/>
          </p:cNvSpPr>
          <p:nvPr/>
        </p:nvSpPr>
        <p:spPr>
          <a:xfrm>
            <a:off x="4610601" y="1255365"/>
            <a:ext cx="4133571" cy="207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✓テスト信号と</a:t>
            </a:r>
            <a:r>
              <a:rPr lang="en-US" altLang="ja-JP" sz="1800" dirty="0"/>
              <a:t>, </a:t>
            </a:r>
            <a:r>
              <a:rPr lang="ja-JP" altLang="en-US" sz="1800" dirty="0">
                <a:solidFill>
                  <a:srgbClr val="3B98B2"/>
                </a:solidFill>
              </a:rPr>
              <a:t>各波形の差</a:t>
            </a:r>
            <a:r>
              <a:rPr lang="ja-JP" altLang="en-US" sz="1800" dirty="0"/>
              <a:t>を調査</a:t>
            </a:r>
            <a:endParaRPr lang="en-US" altLang="ja-JP" sz="1800" dirty="0"/>
          </a:p>
          <a:p>
            <a:r>
              <a:rPr lang="ja-JP" altLang="en-US" sz="1800" dirty="0"/>
              <a:t>　→ 立下り波形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→ 立上り波形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endParaRPr lang="en-US" altLang="ja-JP" sz="1800" dirty="0"/>
          </a:p>
          <a:p>
            <a:r>
              <a:rPr lang="ja-JP" altLang="en-US" sz="1800" dirty="0"/>
              <a:t>✓ 差分結果に</a:t>
            </a:r>
            <a:r>
              <a:rPr lang="ja-JP" altLang="en-US" sz="1800" dirty="0">
                <a:solidFill>
                  <a:srgbClr val="3B98B2"/>
                </a:solidFill>
              </a:rPr>
              <a:t>類似性</a:t>
            </a:r>
            <a:r>
              <a:rPr lang="ja-JP" altLang="en-US" sz="1800" dirty="0"/>
              <a:t>はないか？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B229C3F-D2CB-F4B1-5B5F-0F3549FE7DA9}"/>
              </a:ext>
            </a:extLst>
          </p:cNvPr>
          <p:cNvCxnSpPr>
            <a:cxnSpLocks/>
          </p:cNvCxnSpPr>
          <p:nvPr/>
        </p:nvCxnSpPr>
        <p:spPr>
          <a:xfrm>
            <a:off x="1134953" y="1255365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F7CB4EF-1270-C445-7FD9-EA30F0B1647E}"/>
              </a:ext>
            </a:extLst>
          </p:cNvPr>
          <p:cNvCxnSpPr>
            <a:cxnSpLocks/>
          </p:cNvCxnSpPr>
          <p:nvPr/>
        </p:nvCxnSpPr>
        <p:spPr>
          <a:xfrm>
            <a:off x="1805743" y="1255365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3E09A2D-471A-006B-528E-AF5073B6DC67}"/>
              </a:ext>
            </a:extLst>
          </p:cNvPr>
          <p:cNvCxnSpPr>
            <a:cxnSpLocks/>
          </p:cNvCxnSpPr>
          <p:nvPr/>
        </p:nvCxnSpPr>
        <p:spPr>
          <a:xfrm>
            <a:off x="2481706" y="1255365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1EE396C-DE2D-9F57-6772-C7688551B50B}"/>
              </a:ext>
            </a:extLst>
          </p:cNvPr>
          <p:cNvCxnSpPr>
            <a:cxnSpLocks/>
          </p:cNvCxnSpPr>
          <p:nvPr/>
        </p:nvCxnSpPr>
        <p:spPr>
          <a:xfrm>
            <a:off x="3194917" y="1255365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CE67B21-7E05-475B-3C3B-61B109583598}"/>
              </a:ext>
            </a:extLst>
          </p:cNvPr>
          <p:cNvSpPr txBox="1"/>
          <p:nvPr/>
        </p:nvSpPr>
        <p:spPr>
          <a:xfrm>
            <a:off x="851171" y="887564"/>
            <a:ext cx="11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24sample</a:t>
            </a:r>
            <a:endParaRPr kumimoji="1" lang="ja-JP" altLang="en-US" sz="14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912ED7C-EB64-41D3-EED6-56F967034724}"/>
              </a:ext>
            </a:extLst>
          </p:cNvPr>
          <p:cNvSpPr txBox="1"/>
          <p:nvPr/>
        </p:nvSpPr>
        <p:spPr>
          <a:xfrm>
            <a:off x="1775230" y="907089"/>
            <a:ext cx="62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24</a:t>
            </a:r>
            <a:endParaRPr kumimoji="1" lang="ja-JP" altLang="en-US" sz="14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C38F1B3-B033-00CE-EC22-36294A10AF05}"/>
              </a:ext>
            </a:extLst>
          </p:cNvPr>
          <p:cNvSpPr txBox="1"/>
          <p:nvPr/>
        </p:nvSpPr>
        <p:spPr>
          <a:xfrm>
            <a:off x="2426026" y="897772"/>
            <a:ext cx="62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24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315A3FF-EFB8-6D5F-CA9F-B51842E3210E}"/>
              </a:ext>
            </a:extLst>
          </p:cNvPr>
          <p:cNvSpPr txBox="1"/>
          <p:nvPr/>
        </p:nvSpPr>
        <p:spPr>
          <a:xfrm>
            <a:off x="3216592" y="883139"/>
            <a:ext cx="62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24</a:t>
            </a:r>
            <a:endParaRPr kumimoji="1" lang="ja-JP" altLang="en-US" sz="1400" b="1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0A3904B-6135-9F7D-72A9-3478CFF8B619}"/>
              </a:ext>
            </a:extLst>
          </p:cNvPr>
          <p:cNvCxnSpPr>
            <a:cxnSpLocks/>
          </p:cNvCxnSpPr>
          <p:nvPr/>
        </p:nvCxnSpPr>
        <p:spPr>
          <a:xfrm>
            <a:off x="982732" y="4611388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B6F41F3-9613-B4E3-3F7D-F091AE96C026}"/>
              </a:ext>
            </a:extLst>
          </p:cNvPr>
          <p:cNvCxnSpPr>
            <a:cxnSpLocks/>
          </p:cNvCxnSpPr>
          <p:nvPr/>
        </p:nvCxnSpPr>
        <p:spPr>
          <a:xfrm>
            <a:off x="1731549" y="4611388"/>
            <a:ext cx="6256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3B726E7-63AF-FE25-E107-57BC7F3B95D3}"/>
              </a:ext>
            </a:extLst>
          </p:cNvPr>
          <p:cNvSpPr txBox="1"/>
          <p:nvPr/>
        </p:nvSpPr>
        <p:spPr>
          <a:xfrm>
            <a:off x="1447767" y="4285532"/>
            <a:ext cx="11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610AB845-6CA1-CE61-2A63-F04D032DA0FC}"/>
              </a:ext>
            </a:extLst>
          </p:cNvPr>
          <p:cNvCxnSpPr>
            <a:cxnSpLocks/>
          </p:cNvCxnSpPr>
          <p:nvPr/>
        </p:nvCxnSpPr>
        <p:spPr>
          <a:xfrm>
            <a:off x="3226188" y="4596284"/>
            <a:ext cx="6256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06A712-0569-8741-CEEA-D32C9D63740E}"/>
              </a:ext>
            </a:extLst>
          </p:cNvPr>
          <p:cNvSpPr txBox="1"/>
          <p:nvPr/>
        </p:nvSpPr>
        <p:spPr>
          <a:xfrm>
            <a:off x="2942406" y="4270428"/>
            <a:ext cx="11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2757D94-333D-8C1E-0B6E-134548FBF049}"/>
              </a:ext>
            </a:extLst>
          </p:cNvPr>
          <p:cNvCxnSpPr>
            <a:cxnSpLocks/>
          </p:cNvCxnSpPr>
          <p:nvPr/>
        </p:nvCxnSpPr>
        <p:spPr>
          <a:xfrm>
            <a:off x="5366270" y="4629467"/>
            <a:ext cx="6256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185C2A2-9C9E-8655-4CEE-23BB821AE407}"/>
              </a:ext>
            </a:extLst>
          </p:cNvPr>
          <p:cNvSpPr txBox="1"/>
          <p:nvPr/>
        </p:nvSpPr>
        <p:spPr>
          <a:xfrm>
            <a:off x="5074099" y="4303611"/>
            <a:ext cx="11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37F59F7-BE9C-823C-E892-374D5A19534B}"/>
              </a:ext>
            </a:extLst>
          </p:cNvPr>
          <p:cNvCxnSpPr>
            <a:cxnSpLocks/>
          </p:cNvCxnSpPr>
          <p:nvPr/>
        </p:nvCxnSpPr>
        <p:spPr>
          <a:xfrm>
            <a:off x="6131865" y="4612507"/>
            <a:ext cx="6256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F6275DD-92E7-DB01-1E53-46C61565F6CC}"/>
              </a:ext>
            </a:extLst>
          </p:cNvPr>
          <p:cNvCxnSpPr>
            <a:cxnSpLocks/>
          </p:cNvCxnSpPr>
          <p:nvPr/>
        </p:nvCxnSpPr>
        <p:spPr>
          <a:xfrm>
            <a:off x="6853935" y="4604673"/>
            <a:ext cx="6256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FE6179-1B8D-296C-54C9-2490CFF4B67A}"/>
              </a:ext>
            </a:extLst>
          </p:cNvPr>
          <p:cNvSpPr txBox="1"/>
          <p:nvPr/>
        </p:nvSpPr>
        <p:spPr>
          <a:xfrm>
            <a:off x="6503041" y="4270428"/>
            <a:ext cx="119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60910F3D-4ACC-5F29-DA58-2FC8815754A3}"/>
              </a:ext>
            </a:extLst>
          </p:cNvPr>
          <p:cNvCxnSpPr>
            <a:cxnSpLocks/>
          </p:cNvCxnSpPr>
          <p:nvPr/>
        </p:nvCxnSpPr>
        <p:spPr>
          <a:xfrm>
            <a:off x="2552098" y="4593309"/>
            <a:ext cx="625629" cy="0"/>
          </a:xfrm>
          <a:prstGeom prst="straightConnector1">
            <a:avLst/>
          </a:prstGeom>
          <a:ln w="28575">
            <a:solidFill>
              <a:srgbClr val="3B98B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D3E90CB-E128-F669-F8E2-86B4946AA53C}"/>
              </a:ext>
            </a:extLst>
          </p:cNvPr>
          <p:cNvCxnSpPr>
            <a:cxnSpLocks/>
          </p:cNvCxnSpPr>
          <p:nvPr/>
        </p:nvCxnSpPr>
        <p:spPr>
          <a:xfrm>
            <a:off x="7581649" y="4612649"/>
            <a:ext cx="6256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0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33850</TotalTime>
  <Words>669</Words>
  <Application>Microsoft Office PowerPoint</Application>
  <PresentationFormat>画面に合わせる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Arial</vt:lpstr>
      <vt:lpstr>Calibri</vt:lpstr>
      <vt:lpstr>Office テーマ</vt:lpstr>
      <vt:lpstr>2022.07.15 ゼミ発表資料</vt:lpstr>
      <vt:lpstr>PowerPoint プレゼンテーション</vt:lpstr>
      <vt:lpstr>課題の確認</vt:lpstr>
      <vt:lpstr>位相の異なる 非線形歪信号 での検証</vt:lpstr>
      <vt:lpstr>位相の異なる非線形歪信号での検証</vt:lpstr>
      <vt:lpstr>課題に対する考察</vt:lpstr>
      <vt:lpstr>時系列波形での確認</vt:lpstr>
      <vt:lpstr>テスト信号との差分での評価</vt:lpstr>
      <vt:lpstr>テスト信号との差分での評価</vt:lpstr>
      <vt:lpstr>テスト信号との差分での評価 ：立下り</vt:lpstr>
      <vt:lpstr>テスト信号との差分での評価 ：立下りFFT</vt:lpstr>
      <vt:lpstr>テスト信号との差分での評価 立上り</vt:lpstr>
      <vt:lpstr>テスト信号との差分での評価 立上り</vt:lpstr>
      <vt:lpstr>疑似非対称信号でのアルゴリズム検証</vt:lpstr>
      <vt:lpstr>異なる特性を持つ非線形歪付加信号の作成</vt:lpstr>
      <vt:lpstr>疑似非対称信号の作成</vt:lpstr>
      <vt:lpstr>アルゴリズムの検証 疑似非対称信号12</vt:lpstr>
      <vt:lpstr>アルゴリズムの検証 疑似非対称信号21</vt:lpstr>
      <vt:lpstr>次回までに行うこと</vt:lpstr>
      <vt:lpstr>Appendix</vt:lpstr>
      <vt:lpstr>昨年のアルゴリズムの確認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YLab</cp:lastModifiedBy>
  <cp:revision>581</cp:revision>
  <dcterms:created xsi:type="dcterms:W3CDTF">2020-05-22T13:59:15Z</dcterms:created>
  <dcterms:modified xsi:type="dcterms:W3CDTF">2022-07-15T03:46:43Z</dcterms:modified>
</cp:coreProperties>
</file>