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276" r:id="rId2"/>
    <p:sldId id="371" r:id="rId3"/>
    <p:sldId id="389" r:id="rId4"/>
    <p:sldId id="388" r:id="rId5"/>
    <p:sldId id="390" r:id="rId6"/>
    <p:sldId id="30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CBA5179-E98F-4947-8C02-BE6E919F359D}">
          <p14:sldIdLst>
            <p14:sldId id="276"/>
            <p14:sldId id="371"/>
            <p14:sldId id="389"/>
            <p14:sldId id="388"/>
            <p14:sldId id="39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B2"/>
    <a:srgbClr val="FFFFFF"/>
    <a:srgbClr val="F2F2F2"/>
    <a:srgbClr val="2D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0000" autoAdjust="0"/>
  </p:normalViewPr>
  <p:slideViewPr>
    <p:cSldViewPr snapToGrid="0">
      <p:cViewPr varScale="1">
        <p:scale>
          <a:sx n="114" d="100"/>
          <a:sy n="114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24959C-203D-4BAA-AF1D-F15DE93D7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8E5D4-B242-42EB-864C-5756BB1FF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8598-C5FB-4CE9-BD07-494C3DB3E8C1}" type="datetimeFigureOut">
              <a:rPr kumimoji="1" lang="ja-JP" altLang="en-US" smtClean="0"/>
              <a:t>2022/8/5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BBF3D-70DA-427A-984F-B8BB94FFF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E07BA-1D7D-4715-86FE-7B6BFF26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4FB9-B475-44DD-96E2-40EC80737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5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702F-C2EB-4EF6-AAB4-2DE055AB721E}" type="datetimeFigureOut">
              <a:rPr kumimoji="1" lang="ja-JP" altLang="en-US" smtClean="0"/>
              <a:t>2022/8/5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3E62-C51A-4A96-825F-352748733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3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吉田研ゼ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EDB668-109A-42DF-A475-BAE7FFF8383C}"/>
              </a:ext>
            </a:extLst>
          </p:cNvPr>
          <p:cNvSpPr txBox="1">
            <a:spLocks/>
          </p:cNvSpPr>
          <p:nvPr userDrawn="1"/>
        </p:nvSpPr>
        <p:spPr>
          <a:xfrm>
            <a:off x="2003302" y="3429000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ja-JP" sz="2000" b="0" dirty="0"/>
              <a:t>4321535</a:t>
            </a:r>
            <a:r>
              <a:rPr lang="ja-JP" altLang="en-US" sz="2000" b="0" dirty="0"/>
              <a:t> 竹村東洋</a:t>
            </a:r>
          </a:p>
        </p:txBody>
      </p:sp>
    </p:spTree>
    <p:extLst>
      <p:ext uri="{BB962C8B-B14F-4D97-AF65-F5344CB8AC3E}">
        <p14:creationId xmlns:p14="http://schemas.microsoft.com/office/powerpoint/2010/main" val="10544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ゼミ資料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D7B3A-4CFB-4362-816E-954CCA1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76A72-9A47-4A8E-A518-D47D25624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04142" y="175549"/>
            <a:ext cx="480060" cy="3674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35A3B-5607-4929-90A6-FFC562A83C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0F3BEFFF-DC29-4FF0-B6DC-B6634E88D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453" y="847726"/>
            <a:ext cx="4133571" cy="379712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2FC9261-1284-440A-89F3-DAFCEB6B8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3" y="1227437"/>
            <a:ext cx="4133571" cy="12881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02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" y="74227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56" y="918686"/>
            <a:ext cx="8577488" cy="541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AAAF14-B894-4365-81FE-35800A8B1B20}"/>
              </a:ext>
            </a:extLst>
          </p:cNvPr>
          <p:cNvSpPr/>
          <p:nvPr userDrawn="1"/>
        </p:nvSpPr>
        <p:spPr>
          <a:xfrm>
            <a:off x="0" y="6666257"/>
            <a:ext cx="9144000" cy="189258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563F93-8517-4135-9B23-B37F7FB859AA}"/>
              </a:ext>
            </a:extLst>
          </p:cNvPr>
          <p:cNvCxnSpPr/>
          <p:nvPr userDrawn="1"/>
        </p:nvCxnSpPr>
        <p:spPr>
          <a:xfrm>
            <a:off x="0" y="2486"/>
            <a:ext cx="9144000" cy="0"/>
          </a:xfrm>
          <a:prstGeom prst="line">
            <a:avLst/>
          </a:prstGeom>
          <a:ln w="76200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7FFE1DC-CB4F-45C0-B11A-71A06B4B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2022.07.29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29E0A0-007C-49AC-9D23-18FC9CAC1B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6472238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62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702F0-C1DE-4E37-830D-A790BCF6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報告内容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44AB2D-EF4A-412D-8262-A5FB7237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CE0263E-B6ED-4021-8D41-E2A7D50F8CED}"/>
              </a:ext>
            </a:extLst>
          </p:cNvPr>
          <p:cNvSpPr txBox="1">
            <a:spLocks/>
          </p:cNvSpPr>
          <p:nvPr/>
        </p:nvSpPr>
        <p:spPr>
          <a:xfrm>
            <a:off x="508309" y="953438"/>
            <a:ext cx="7888257" cy="3797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今回の内容</a:t>
            </a:r>
          </a:p>
        </p:txBody>
      </p:sp>
      <p:sp>
        <p:nvSpPr>
          <p:cNvPr id="7" name="テキスト プレースホルダー 4">
            <a:extLst>
              <a:ext uri="{FF2B5EF4-FFF2-40B4-BE49-F238E27FC236}">
                <a16:creationId xmlns:a16="http://schemas.microsoft.com/office/drawing/2014/main" id="{BFB2E859-6512-4C56-9A26-1B816321C3A9}"/>
              </a:ext>
            </a:extLst>
          </p:cNvPr>
          <p:cNvSpPr txBox="1">
            <a:spLocks/>
          </p:cNvSpPr>
          <p:nvPr/>
        </p:nvSpPr>
        <p:spPr>
          <a:xfrm>
            <a:off x="508308" y="1333151"/>
            <a:ext cx="7888257" cy="579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✓実機でのデータ計測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764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実機でのテスト信号の測定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8CE0263E-B6ED-4021-8D41-E2A7D50F8CED}"/>
              </a:ext>
            </a:extLst>
          </p:cNvPr>
          <p:cNvSpPr txBox="1">
            <a:spLocks/>
          </p:cNvSpPr>
          <p:nvPr/>
        </p:nvSpPr>
        <p:spPr>
          <a:xfrm>
            <a:off x="615885" y="923556"/>
            <a:ext cx="7888257" cy="3797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測定対象</a:t>
            </a:r>
            <a:endParaRPr lang="en-US" altLang="ja-JP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BFB2E859-6512-4C56-9A26-1B816321C3A9}"/>
              </a:ext>
            </a:extLst>
          </p:cNvPr>
          <p:cNvSpPr txBox="1">
            <a:spLocks/>
          </p:cNvSpPr>
          <p:nvPr/>
        </p:nvSpPr>
        <p:spPr>
          <a:xfrm>
            <a:off x="615884" y="1303269"/>
            <a:ext cx="7888257" cy="1344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✓三種類のアンプで測定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TEAC</a:t>
            </a:r>
            <a:r>
              <a:rPr lang="ja-JP" altLang="en-US" dirty="0"/>
              <a:t>  </a:t>
            </a:r>
            <a:r>
              <a:rPr lang="en-US" altLang="ja-JP" dirty="0"/>
              <a:t>AX - 501 (</a:t>
            </a:r>
            <a:r>
              <a:rPr lang="ja-JP" altLang="en-US" dirty="0"/>
              <a:t>デジタルアンプ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LUXMAN</a:t>
            </a:r>
            <a:r>
              <a:rPr lang="ja-JP" altLang="en-US" dirty="0"/>
              <a:t> </a:t>
            </a:r>
            <a:r>
              <a:rPr lang="en-US" altLang="ja-JP" dirty="0"/>
              <a:t>LXA-0T3  (</a:t>
            </a:r>
            <a:r>
              <a:rPr lang="ja-JP" altLang="en-US" dirty="0"/>
              <a:t>デジタルアンプ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CAMBRIDGE AUDIO </a:t>
            </a:r>
            <a:r>
              <a:rPr lang="en-US" altLang="ja-JP" dirty="0" err="1"/>
              <a:t>azur</a:t>
            </a:r>
            <a:r>
              <a:rPr lang="en-US" altLang="ja-JP" dirty="0"/>
              <a:t> 651A</a:t>
            </a:r>
            <a:r>
              <a:rPr lang="ja-JP" altLang="en-US" dirty="0"/>
              <a:t>  </a:t>
            </a:r>
            <a:r>
              <a:rPr lang="en-US" altLang="ja-JP" dirty="0"/>
              <a:t>(</a:t>
            </a:r>
            <a:r>
              <a:rPr lang="ja-JP" altLang="en-US" dirty="0"/>
              <a:t>アナログアンプ</a:t>
            </a:r>
            <a:r>
              <a:rPr lang="en-US" altLang="ja-JP" dirty="0"/>
              <a:t>)</a:t>
            </a:r>
          </a:p>
        </p:txBody>
      </p:sp>
      <p:sp>
        <p:nvSpPr>
          <p:cNvPr id="10" name="テキスト プレースホルダー 3">
            <a:extLst>
              <a:ext uri="{FF2B5EF4-FFF2-40B4-BE49-F238E27FC236}">
                <a16:creationId xmlns:a16="http://schemas.microsoft.com/office/drawing/2014/main" id="{8CE0263E-B6ED-4021-8D41-E2A7D50F8CED}"/>
              </a:ext>
            </a:extLst>
          </p:cNvPr>
          <p:cNvSpPr txBox="1">
            <a:spLocks/>
          </p:cNvSpPr>
          <p:nvPr/>
        </p:nvSpPr>
        <p:spPr>
          <a:xfrm>
            <a:off x="615885" y="3057181"/>
            <a:ext cx="7888257" cy="3797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測定条件</a:t>
            </a:r>
            <a:endParaRPr lang="en-US" altLang="ja-JP" dirty="0"/>
          </a:p>
        </p:txBody>
      </p:sp>
      <p:sp>
        <p:nvSpPr>
          <p:cNvPr id="11" name="テキスト プレースホルダー 4">
            <a:extLst>
              <a:ext uri="{FF2B5EF4-FFF2-40B4-BE49-F238E27FC236}">
                <a16:creationId xmlns:a16="http://schemas.microsoft.com/office/drawing/2014/main" id="{BFB2E859-6512-4C56-9A26-1B816321C3A9}"/>
              </a:ext>
            </a:extLst>
          </p:cNvPr>
          <p:cNvSpPr txBox="1">
            <a:spLocks/>
          </p:cNvSpPr>
          <p:nvPr/>
        </p:nvSpPr>
        <p:spPr>
          <a:xfrm>
            <a:off x="615884" y="3436894"/>
            <a:ext cx="7888257" cy="1045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✓サンプリング周波数：</a:t>
            </a:r>
            <a:r>
              <a:rPr lang="en-US" altLang="ja-JP" dirty="0"/>
              <a:t>48K [Hz]</a:t>
            </a:r>
            <a:br>
              <a:rPr lang="en-US" altLang="ja-JP" dirty="0"/>
            </a:br>
            <a:r>
              <a:rPr lang="ja-JP" altLang="en-US" dirty="0"/>
              <a:t>✓ 周波数　　　　　　：</a:t>
            </a:r>
            <a:r>
              <a:rPr lang="en-US" altLang="ja-JP" dirty="0"/>
              <a:t>1k [Hz]</a:t>
            </a:r>
            <a:br>
              <a:rPr lang="en-US" altLang="ja-JP" dirty="0"/>
            </a:br>
            <a:r>
              <a:rPr lang="ja-JP" altLang="en-US" dirty="0"/>
              <a:t>✓ フレーム長　　　　：周波数</a:t>
            </a:r>
            <a:r>
              <a:rPr lang="en-US" altLang="ja-JP" dirty="0"/>
              <a:t>×</a:t>
            </a:r>
            <a:r>
              <a:rPr lang="ja-JP" altLang="en-US" dirty="0"/>
              <a:t>２ </a:t>
            </a:r>
            <a:r>
              <a:rPr lang="en-US" altLang="ja-JP" dirty="0"/>
              <a:t>[</a:t>
            </a:r>
            <a:r>
              <a:rPr lang="ja-JP" altLang="en-US" dirty="0"/>
              <a:t>周期</a:t>
            </a:r>
            <a:r>
              <a:rPr lang="en-US" altLang="ja-JP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594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erade Verbindung mit Pfeil 17">
            <a:extLst>
              <a:ext uri="{FF2B5EF4-FFF2-40B4-BE49-F238E27FC236}">
                <a16:creationId xmlns:a16="http://schemas.microsoft.com/office/drawing/2014/main" id="{6DE60E7D-6212-0611-B082-C9FEEF8BF06F}"/>
              </a:ext>
            </a:extLst>
          </p:cNvPr>
          <p:cNvCxnSpPr>
            <a:cxnSpLocks/>
          </p:cNvCxnSpPr>
          <p:nvPr/>
        </p:nvCxnSpPr>
        <p:spPr>
          <a:xfrm>
            <a:off x="2133016" y="2550754"/>
            <a:ext cx="0" cy="1254735"/>
          </a:xfrm>
          <a:prstGeom prst="straightConnector1">
            <a:avLst/>
          </a:pr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測定系の構築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9E4ECDB-E085-4CF7-00DD-6D9113BB70D2}"/>
              </a:ext>
            </a:extLst>
          </p:cNvPr>
          <p:cNvGrpSpPr/>
          <p:nvPr/>
        </p:nvGrpSpPr>
        <p:grpSpPr>
          <a:xfrm>
            <a:off x="4155876" y="3684662"/>
            <a:ext cx="1656175" cy="1021613"/>
            <a:chOff x="4714708" y="3640485"/>
            <a:chExt cx="1656175" cy="1021613"/>
          </a:xfrm>
        </p:grpSpPr>
        <p:pic>
          <p:nvPicPr>
            <p:cNvPr id="10" name="図 44">
              <a:extLst>
                <a:ext uri="{FF2B5EF4-FFF2-40B4-BE49-F238E27FC236}">
                  <a16:creationId xmlns:a16="http://schemas.microsoft.com/office/drawing/2014/main" id="{EFB2C224-FA40-455B-B890-D2B472B4B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40773" y="3640485"/>
              <a:ext cx="360040" cy="593472"/>
            </a:xfrm>
            <a:prstGeom prst="rect">
              <a:avLst/>
            </a:prstGeom>
          </p:spPr>
        </p:pic>
        <p:sp>
          <p:nvSpPr>
            <p:cNvPr id="11" name="テキスト ボックス 57">
              <a:extLst>
                <a:ext uri="{FF2B5EF4-FFF2-40B4-BE49-F238E27FC236}">
                  <a16:creationId xmlns:a16="http://schemas.microsoft.com/office/drawing/2014/main" id="{9CF6B299-8281-4D2B-9857-C215D90C7407}"/>
                </a:ext>
              </a:extLst>
            </p:cNvPr>
            <p:cNvSpPr txBox="1"/>
            <p:nvPr/>
          </p:nvSpPr>
          <p:spPr>
            <a:xfrm>
              <a:off x="4714708" y="4277377"/>
              <a:ext cx="165617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dirty="0"/>
                <a:t>Commercial Power Supply</a:t>
              </a:r>
            </a:p>
            <a:p>
              <a:pPr algn="ctr"/>
              <a:r>
                <a:rPr lang="en-US" altLang="ja-JP" sz="900" dirty="0"/>
                <a:t>(Japan, AC100V</a:t>
              </a:r>
              <a:r>
                <a:rPr kumimoji="1" lang="en-US" altLang="ja-JP" sz="900" dirty="0"/>
                <a:t>, 50Hz)</a:t>
              </a:r>
              <a:endParaRPr kumimoji="1" lang="ja-JP" altLang="en-US" sz="900" dirty="0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1FBA52D-CF55-D218-4F25-823E4A373296}"/>
              </a:ext>
            </a:extLst>
          </p:cNvPr>
          <p:cNvGrpSpPr/>
          <p:nvPr/>
        </p:nvGrpSpPr>
        <p:grpSpPr>
          <a:xfrm>
            <a:off x="1570329" y="3364500"/>
            <a:ext cx="1854388" cy="1219333"/>
            <a:chOff x="6575292" y="2690433"/>
            <a:chExt cx="1854388" cy="1219333"/>
          </a:xfrm>
        </p:grpSpPr>
        <p:pic>
          <p:nvPicPr>
            <p:cNvPr id="9" name="図 43">
              <a:extLst>
                <a:ext uri="{FF2B5EF4-FFF2-40B4-BE49-F238E27FC236}">
                  <a16:creationId xmlns:a16="http://schemas.microsoft.com/office/drawing/2014/main" id="{E394D049-C7CA-4CE0-BD79-3D5965663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9688" y1="27917" x2="45469" y2="8542"/>
                          <a14:foregroundMark x1="45469" y1="8542" x2="78281" y2="9583"/>
                          <a14:foregroundMark x1="78281" y1="9583" x2="66719" y2="32917"/>
                          <a14:foregroundMark x1="66719" y1="32917" x2="9688" y2="28333"/>
                          <a14:foregroundMark x1="61250" y1="21667" x2="61250" y2="21667"/>
                          <a14:foregroundMark x1="68125" y1="13333" x2="68125" y2="13333"/>
                          <a14:foregroundMark x1="63281" y1="26042" x2="63281" y2="26042"/>
                          <a14:foregroundMark x1="53281" y1="23333" x2="53281" y2="23333"/>
                          <a14:foregroundMark x1="60625" y1="17292" x2="60625" y2="17292"/>
                          <a14:foregroundMark x1="54063" y1="24583" x2="54063" y2="24583"/>
                          <a14:foregroundMark x1="60156" y1="25208" x2="60156" y2="25208"/>
                          <a14:foregroundMark x1="57188" y1="21875" x2="57188" y2="21875"/>
                          <a14:foregroundMark x1="58594" y1="17292" x2="58594" y2="17292"/>
                          <a14:foregroundMark x1="66563" y1="18750" x2="66563" y2="18750"/>
                          <a14:foregroundMark x1="66094" y1="24167" x2="66094" y2="24167"/>
                          <a14:foregroundMark x1="65000" y1="22917" x2="65000" y2="22917"/>
                          <a14:foregroundMark x1="64844" y1="18750" x2="64844" y2="18750"/>
                          <a14:foregroundMark x1="64844" y1="15208" x2="64844" y2="15208"/>
                          <a14:foregroundMark x1="63750" y1="13542" x2="63750" y2="13542"/>
                          <a14:foregroundMark x1="55937" y1="24583" x2="55313" y2="25000"/>
                          <a14:foregroundMark x1="49688" y1="26667" x2="49219" y2="26667"/>
                          <a14:foregroundMark x1="48125" y1="26667" x2="48125" y2="26667"/>
                          <a14:foregroundMark x1="55781" y1="27292" x2="56563" y2="27292"/>
                          <a14:foregroundMark x1="63750" y1="26250" x2="63750" y2="26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6463" y="2690433"/>
              <a:ext cx="1172047" cy="879035"/>
            </a:xfrm>
            <a:prstGeom prst="rect">
              <a:avLst/>
            </a:prstGeom>
          </p:spPr>
        </p:pic>
        <p:sp>
          <p:nvSpPr>
            <p:cNvPr id="12" name="テキスト ボックス 59">
              <a:extLst>
                <a:ext uri="{FF2B5EF4-FFF2-40B4-BE49-F238E27FC236}">
                  <a16:creationId xmlns:a16="http://schemas.microsoft.com/office/drawing/2014/main" id="{A5E61853-A4CE-46D4-A9BB-0ED1154B4544}"/>
                </a:ext>
              </a:extLst>
            </p:cNvPr>
            <p:cNvSpPr txBox="1"/>
            <p:nvPr/>
          </p:nvSpPr>
          <p:spPr>
            <a:xfrm>
              <a:off x="6575292" y="3525045"/>
              <a:ext cx="185438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dirty="0"/>
                <a:t>AC Regulated Power Supply</a:t>
              </a:r>
            </a:p>
            <a:p>
              <a:pPr algn="ctr"/>
              <a:r>
                <a:rPr lang="en-US" altLang="ja-JP" sz="900" dirty="0"/>
                <a:t>(NF EC1000S)</a:t>
              </a:r>
            </a:p>
          </p:txBody>
        </p:sp>
      </p:grpSp>
      <p:pic>
        <p:nvPicPr>
          <p:cNvPr id="13" name="図 103">
            <a:extLst>
              <a:ext uri="{FF2B5EF4-FFF2-40B4-BE49-F238E27FC236}">
                <a16:creationId xmlns:a16="http://schemas.microsoft.com/office/drawing/2014/main" id="{2A064F7A-E4CA-4C77-A02A-32FF97CD85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8" y="1934376"/>
            <a:ext cx="715236" cy="573977"/>
          </a:xfrm>
          <a:prstGeom prst="rect">
            <a:avLst/>
          </a:prstGeom>
        </p:spPr>
      </p:pic>
      <p:sp>
        <p:nvSpPr>
          <p:cNvPr id="14" name="Textfeld 10">
            <a:extLst>
              <a:ext uri="{FF2B5EF4-FFF2-40B4-BE49-F238E27FC236}">
                <a16:creationId xmlns:a16="http://schemas.microsoft.com/office/drawing/2014/main" id="{2F728453-0F24-493E-92C5-1AA9D09C4238}"/>
              </a:ext>
            </a:extLst>
          </p:cNvPr>
          <p:cNvSpPr txBox="1"/>
          <p:nvPr/>
        </p:nvSpPr>
        <p:spPr>
          <a:xfrm>
            <a:off x="129257" y="161635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PC</a:t>
            </a:r>
          </a:p>
        </p:txBody>
      </p:sp>
      <p:cxnSp>
        <p:nvCxnSpPr>
          <p:cNvPr id="15" name="Gerade Verbindung mit Pfeil 17">
            <a:extLst>
              <a:ext uri="{FF2B5EF4-FFF2-40B4-BE49-F238E27FC236}">
                <a16:creationId xmlns:a16="http://schemas.microsoft.com/office/drawing/2014/main" id="{BFDA3AFE-E911-4AED-BCF0-A1806B0AA55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961961" y="2478617"/>
            <a:ext cx="584" cy="1206045"/>
          </a:xfrm>
          <a:prstGeom prst="straightConnector1">
            <a:avLst/>
          </a:pr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Gerade Verbindung mit Pfeil 24">
            <a:extLst>
              <a:ext uri="{FF2B5EF4-FFF2-40B4-BE49-F238E27FC236}">
                <a16:creationId xmlns:a16="http://schemas.microsoft.com/office/drawing/2014/main" id="{309EBAE8-BAD1-4E43-9B67-A744F7C1DD51}"/>
              </a:ext>
            </a:extLst>
          </p:cNvPr>
          <p:cNvCxnSpPr>
            <a:cxnSpLocks/>
          </p:cNvCxnSpPr>
          <p:nvPr/>
        </p:nvCxnSpPr>
        <p:spPr>
          <a:xfrm>
            <a:off x="1289087" y="2202742"/>
            <a:ext cx="450043" cy="9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26">
            <a:extLst>
              <a:ext uri="{FF2B5EF4-FFF2-40B4-BE49-F238E27FC236}">
                <a16:creationId xmlns:a16="http://schemas.microsoft.com/office/drawing/2014/main" id="{12AB1512-9F15-438B-BD18-9CF462FEB859}"/>
              </a:ext>
            </a:extLst>
          </p:cNvPr>
          <p:cNvCxnSpPr>
            <a:cxnSpLocks/>
          </p:cNvCxnSpPr>
          <p:nvPr/>
        </p:nvCxnSpPr>
        <p:spPr>
          <a:xfrm>
            <a:off x="3267013" y="2260966"/>
            <a:ext cx="940152" cy="265"/>
          </a:xfrm>
          <a:prstGeom prst="straightConnector1">
            <a:avLst/>
          </a:prstGeom>
          <a:ln w="22225">
            <a:solidFill>
              <a:srgbClr val="3B98B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1027">
            <a:extLst>
              <a:ext uri="{FF2B5EF4-FFF2-40B4-BE49-F238E27FC236}">
                <a16:creationId xmlns:a16="http://schemas.microsoft.com/office/drawing/2014/main" id="{B899F4FA-7219-4E84-831E-B8BFA029429C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2775903" y="3977552"/>
            <a:ext cx="2006038" cy="3846"/>
          </a:xfrm>
          <a:prstGeom prst="straightConnector1">
            <a:avLst/>
          </a:prstGeom>
          <a:ln w="9525" cap="flat" cmpd="sng" algn="ctr">
            <a:solidFill>
              <a:schemeClr val="tx1">
                <a:lumMod val="75000"/>
                <a:lumOff val="25000"/>
                <a:alpha val="98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3A2684-EF96-BA0E-667A-C13176FC55BD}"/>
              </a:ext>
            </a:extLst>
          </p:cNvPr>
          <p:cNvGrpSpPr/>
          <p:nvPr/>
        </p:nvGrpSpPr>
        <p:grpSpPr>
          <a:xfrm>
            <a:off x="4205524" y="1404183"/>
            <a:ext cx="1656175" cy="1335176"/>
            <a:chOff x="3869886" y="1709504"/>
            <a:chExt cx="1656175" cy="1335176"/>
          </a:xfrm>
        </p:grpSpPr>
        <p:pic>
          <p:nvPicPr>
            <p:cNvPr id="6" name="図 59">
              <a:extLst>
                <a:ext uri="{FF2B5EF4-FFF2-40B4-BE49-F238E27FC236}">
                  <a16:creationId xmlns:a16="http://schemas.microsoft.com/office/drawing/2014/main" id="{DC71D3E6-A3B1-4479-9731-7564CEEB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925" y="2088423"/>
              <a:ext cx="1367810" cy="956257"/>
            </a:xfrm>
            <a:prstGeom prst="rect">
              <a:avLst/>
            </a:prstGeom>
          </p:spPr>
        </p:pic>
        <p:sp>
          <p:nvSpPr>
            <p:cNvPr id="23" name="Textfeld 1033">
              <a:extLst>
                <a:ext uri="{FF2B5EF4-FFF2-40B4-BE49-F238E27FC236}">
                  <a16:creationId xmlns:a16="http://schemas.microsoft.com/office/drawing/2014/main" id="{7F4F9347-B713-4F2F-930F-7DE49410CAB8}"/>
                </a:ext>
              </a:extLst>
            </p:cNvPr>
            <p:cNvSpPr txBox="1"/>
            <p:nvPr/>
          </p:nvSpPr>
          <p:spPr>
            <a:xfrm>
              <a:off x="3869886" y="1709504"/>
              <a:ext cx="1656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Audio Amplifier</a:t>
              </a:r>
            </a:p>
          </p:txBody>
        </p:sp>
      </p:grpSp>
      <p:sp>
        <p:nvSpPr>
          <p:cNvPr id="28" name="テキスト ボックス 57">
            <a:extLst>
              <a:ext uri="{FF2B5EF4-FFF2-40B4-BE49-F238E27FC236}">
                <a16:creationId xmlns:a16="http://schemas.microsoft.com/office/drawing/2014/main" id="{93E142E0-287C-44F4-A3B6-3DFB1355CE91}"/>
              </a:ext>
            </a:extLst>
          </p:cNvPr>
          <p:cNvSpPr txBox="1"/>
          <p:nvPr/>
        </p:nvSpPr>
        <p:spPr>
          <a:xfrm>
            <a:off x="2748670" y="3768327"/>
            <a:ext cx="103668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3-wire AC100V 50Hz</a:t>
            </a:r>
            <a:endParaRPr kumimoji="1" lang="ja-JP" altLang="en-US" sz="800" dirty="0"/>
          </a:p>
        </p:txBody>
      </p:sp>
      <p:sp>
        <p:nvSpPr>
          <p:cNvPr id="29" name="テキスト ボックス 57">
            <a:extLst>
              <a:ext uri="{FF2B5EF4-FFF2-40B4-BE49-F238E27FC236}">
                <a16:creationId xmlns:a16="http://schemas.microsoft.com/office/drawing/2014/main" id="{E64F9C3F-2A53-46EE-AAA2-73F1B1478410}"/>
              </a:ext>
            </a:extLst>
          </p:cNvPr>
          <p:cNvSpPr txBox="1"/>
          <p:nvPr/>
        </p:nvSpPr>
        <p:spPr>
          <a:xfrm>
            <a:off x="1114677" y="2457037"/>
            <a:ext cx="112165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3-wire AC100V 60Hz</a:t>
            </a:r>
            <a:endParaRPr kumimoji="1" lang="ja-JP" altLang="en-US" sz="800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B477FFE-E406-E780-8093-DFB35F85A396}"/>
              </a:ext>
            </a:extLst>
          </p:cNvPr>
          <p:cNvGrpSpPr/>
          <p:nvPr/>
        </p:nvGrpSpPr>
        <p:grpSpPr>
          <a:xfrm>
            <a:off x="1702852" y="1335021"/>
            <a:ext cx="1985616" cy="1379361"/>
            <a:chOff x="1522827" y="814314"/>
            <a:chExt cx="1985616" cy="1379361"/>
          </a:xfrm>
        </p:grpSpPr>
        <p:pic>
          <p:nvPicPr>
            <p:cNvPr id="7" name="図 60">
              <a:extLst>
                <a:ext uri="{FF2B5EF4-FFF2-40B4-BE49-F238E27FC236}">
                  <a16:creationId xmlns:a16="http://schemas.microsoft.com/office/drawing/2014/main" id="{AC0F2D8C-76C2-4067-91B6-C8518DD0C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105" y="1388291"/>
              <a:ext cx="1355894" cy="805384"/>
            </a:xfrm>
            <a:prstGeom prst="rect">
              <a:avLst/>
            </a:prstGeom>
          </p:spPr>
        </p:pic>
        <p:sp>
          <p:nvSpPr>
            <p:cNvPr id="24" name="Textfeld 42">
              <a:extLst>
                <a:ext uri="{FF2B5EF4-FFF2-40B4-BE49-F238E27FC236}">
                  <a16:creationId xmlns:a16="http://schemas.microsoft.com/office/drawing/2014/main" id="{5D27486B-88BE-45C5-ADC1-A666587F44E0}"/>
                </a:ext>
              </a:extLst>
            </p:cNvPr>
            <p:cNvSpPr txBox="1"/>
            <p:nvPr/>
          </p:nvSpPr>
          <p:spPr>
            <a:xfrm>
              <a:off x="1522827" y="814314"/>
              <a:ext cx="19856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Audio Analyzer</a:t>
              </a:r>
            </a:p>
            <a:p>
              <a:pPr algn="ctr"/>
              <a:r>
                <a:rPr lang="de-DE" sz="1200" dirty="0"/>
                <a:t>(Audio Precision Apx525)</a:t>
              </a:r>
            </a:p>
          </p:txBody>
        </p:sp>
      </p:grpSp>
      <p:sp>
        <p:nvSpPr>
          <p:cNvPr id="30" name="テキスト ボックス 57">
            <a:extLst>
              <a:ext uri="{FF2B5EF4-FFF2-40B4-BE49-F238E27FC236}">
                <a16:creationId xmlns:a16="http://schemas.microsoft.com/office/drawing/2014/main" id="{3CB874C8-AA40-400D-97B1-A1D2EC5F7954}"/>
              </a:ext>
            </a:extLst>
          </p:cNvPr>
          <p:cNvSpPr txBox="1"/>
          <p:nvPr/>
        </p:nvSpPr>
        <p:spPr>
          <a:xfrm>
            <a:off x="4836048" y="2544594"/>
            <a:ext cx="116471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3-wire AC100V 50Hz</a:t>
            </a:r>
            <a:endParaRPr kumimoji="1" lang="ja-JP" altLang="en-US" sz="800" dirty="0"/>
          </a:p>
        </p:txBody>
      </p:sp>
      <p:sp>
        <p:nvSpPr>
          <p:cNvPr id="31" name="テキスト ボックス 57">
            <a:extLst>
              <a:ext uri="{FF2B5EF4-FFF2-40B4-BE49-F238E27FC236}">
                <a16:creationId xmlns:a16="http://schemas.microsoft.com/office/drawing/2014/main" id="{98798AB7-988D-46E8-BD2B-A9FBE782FBA7}"/>
              </a:ext>
            </a:extLst>
          </p:cNvPr>
          <p:cNvSpPr txBox="1"/>
          <p:nvPr/>
        </p:nvSpPr>
        <p:spPr>
          <a:xfrm>
            <a:off x="1012119" y="1984547"/>
            <a:ext cx="60538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USB</a:t>
            </a:r>
            <a:endParaRPr kumimoji="1" lang="ja-JP" altLang="en-US" sz="1000" dirty="0"/>
          </a:p>
        </p:txBody>
      </p:sp>
      <p:sp>
        <p:nvSpPr>
          <p:cNvPr id="33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182455" y="5122571"/>
            <a:ext cx="7239448" cy="1108128"/>
          </a:xfrm>
        </p:spPr>
        <p:txBody>
          <a:bodyPr>
            <a:normAutofit/>
          </a:bodyPr>
          <a:lstStyle/>
          <a:p>
            <a:r>
              <a:rPr lang="ja-JP" altLang="en-US" sz="1400" dirty="0"/>
              <a:t>✓</a:t>
            </a:r>
            <a:r>
              <a:rPr lang="ja-JP" altLang="en-US" sz="1400" dirty="0">
                <a:solidFill>
                  <a:srgbClr val="3B98B2"/>
                </a:solidFill>
              </a:rPr>
              <a:t>測定系</a:t>
            </a:r>
            <a:r>
              <a:rPr lang="ja-JP" altLang="en-US" sz="1400" dirty="0"/>
              <a:t>の考察</a:t>
            </a:r>
            <a:br>
              <a:rPr lang="en-US" altLang="ja-JP" sz="1400" dirty="0"/>
            </a:br>
            <a:r>
              <a:rPr lang="ja-JP" altLang="en-US" sz="1400" dirty="0"/>
              <a:t>　→ </a:t>
            </a:r>
            <a:r>
              <a:rPr lang="en-US" altLang="ja-JP" sz="1400" dirty="0"/>
              <a:t>Audio Analyzer </a:t>
            </a:r>
            <a:r>
              <a:rPr lang="ja-JP" altLang="en-US" sz="1400" dirty="0"/>
              <a:t>のアナログアウトから アンプ</a:t>
            </a:r>
            <a:r>
              <a:rPr lang="en-US" altLang="ja-JP" sz="1400" dirty="0"/>
              <a:t> </a:t>
            </a:r>
            <a:r>
              <a:rPr lang="ja-JP" altLang="en-US" sz="1400" dirty="0"/>
              <a:t>にテスト信号を入力</a:t>
            </a:r>
            <a:br>
              <a:rPr lang="en-US" altLang="ja-JP" sz="1400" dirty="0"/>
            </a:br>
            <a:r>
              <a:rPr lang="ja-JP" altLang="en-US" sz="1400" dirty="0"/>
              <a:t>　→ アンプのスピーカー出力にダミーロードを設置し</a:t>
            </a:r>
            <a:r>
              <a:rPr lang="en-US" altLang="ja-JP" sz="1400" dirty="0"/>
              <a:t>Monitor</a:t>
            </a:r>
            <a:r>
              <a:rPr lang="ja-JP" altLang="en-US" sz="1400" dirty="0"/>
              <a:t>を計測</a:t>
            </a:r>
            <a:endParaRPr lang="en-US" altLang="ja-JP" sz="1400" dirty="0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3B136140-0808-B528-2167-B0B8910E0F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3873" r="94750">
                        <a14:foregroundMark x1="7229" y1="26481" x2="7229" y2="26481"/>
                        <a14:foregroundMark x1="3873" y1="66852" x2="3873" y2="66852"/>
                        <a14:foregroundMark x1="33563" y1="43889" x2="33563" y2="43889"/>
                        <a14:foregroundMark x1="27367" y1="43889" x2="37177" y2="44074"/>
                        <a14:foregroundMark x1="37177" y1="44074" x2="39931" y2="40741"/>
                        <a14:foregroundMark x1="26162" y1="19444" x2="26162" y2="19444"/>
                        <a14:foregroundMark x1="21601" y1="19444" x2="72203" y2="29074"/>
                        <a14:foregroundMark x1="72203" y1="29074" x2="73322" y2="18148"/>
                        <a14:foregroundMark x1="73322" y1="18148" x2="67900" y2="15741"/>
                        <a14:foregroundMark x1="67900" y1="15741" x2="48021" y2="18148"/>
                        <a14:foregroundMark x1="84165" y1="20185" x2="91136" y2="20556"/>
                        <a14:foregroundMark x1="91136" y1="20556" x2="95697" y2="26852"/>
                        <a14:foregroundMark x1="95697" y1="26852" x2="94234" y2="45741"/>
                        <a14:foregroundMark x1="94234" y1="45741" x2="91824" y2="57037"/>
                        <a14:foregroundMark x1="91824" y1="57037" x2="87608" y2="36481"/>
                        <a14:foregroundMark x1="13092" y1="20470" x2="27539" y2="12778"/>
                        <a14:foregroundMark x1="27539" y1="12778" x2="35972" y2="12593"/>
                        <a14:foregroundMark x1="35972" y1="12593" x2="36489" y2="19444"/>
                        <a14:foregroundMark x1="43029" y1="13519" x2="49570" y2="14074"/>
                        <a14:foregroundMark x1="29174" y1="39259" x2="29174" y2="39259"/>
                        <a14:foregroundMark x1="29174" y1="39259" x2="26506" y2="53148"/>
                        <a14:foregroundMark x1="26506" y1="53148" x2="23494" y2="39630"/>
                        <a14:foregroundMark x1="23494" y1="39630" x2="29260" y2="47407"/>
                        <a14:foregroundMark x1="29260" y1="47407" x2="27625" y2="54074"/>
                        <a14:foregroundMark x1="19880" y1="70185" x2="20224" y2="66481"/>
                        <a14:foregroundMark x1="17470" y1="67963" x2="18158" y2="69444"/>
                        <a14:foregroundMark x1="7143" y1="21852" x2="14630" y2="19074"/>
                        <a14:foregroundMark x1="52840" y1="12593" x2="60671" y2="15926"/>
                        <a14:foregroundMark x1="60671" y1="15926" x2="66093" y2="14259"/>
                        <a14:foregroundMark x1="66093" y1="14259" x2="70568" y2="14815"/>
                        <a14:foregroundMark x1="69793" y1="14259" x2="53787" y2="12778"/>
                        <a14:foregroundMark x1="55164" y1="12222" x2="71773" y2="15000"/>
                        <a14:foregroundMark x1="90189" y1="17778" x2="93976" y2="17593"/>
                        <a14:foregroundMark x1="94750" y1="18148" x2="93890" y2="16481"/>
                        <a14:foregroundMark x1="93546" y1="17037" x2="93890" y2="16667"/>
                        <a14:foregroundMark x1="55077" y1="70926" x2="54733" y2="79815"/>
                        <a14:backgroundMark x1="7539" y1="20369" x2="6454" y2="20926"/>
                        <a14:backgroundMark x1="6454" y1="20926" x2="5938" y2="218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5347" y="1901393"/>
            <a:ext cx="1548923" cy="719809"/>
          </a:xfrm>
          <a:prstGeom prst="rect">
            <a:avLst/>
          </a:prstGeom>
        </p:spPr>
      </p:pic>
      <p:cxnSp>
        <p:nvCxnSpPr>
          <p:cNvPr id="63" name="Gerade Verbindung mit Pfeil 26">
            <a:extLst>
              <a:ext uri="{FF2B5EF4-FFF2-40B4-BE49-F238E27FC236}">
                <a16:creationId xmlns:a16="http://schemas.microsoft.com/office/drawing/2014/main" id="{AAE4691A-B3A6-9F08-D410-87F2CF8B6711}"/>
              </a:ext>
            </a:extLst>
          </p:cNvPr>
          <p:cNvCxnSpPr>
            <a:cxnSpLocks/>
          </p:cNvCxnSpPr>
          <p:nvPr/>
        </p:nvCxnSpPr>
        <p:spPr>
          <a:xfrm>
            <a:off x="5840850" y="2260966"/>
            <a:ext cx="873219" cy="0"/>
          </a:xfrm>
          <a:prstGeom prst="straightConnector1">
            <a:avLst/>
          </a:prstGeom>
          <a:ln w="25400">
            <a:solidFill>
              <a:srgbClr val="3B98B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feld 1033">
            <a:extLst>
              <a:ext uri="{FF2B5EF4-FFF2-40B4-BE49-F238E27FC236}">
                <a16:creationId xmlns:a16="http://schemas.microsoft.com/office/drawing/2014/main" id="{EFF64C7A-FFDF-086D-3352-4ADD087B29FE}"/>
              </a:ext>
            </a:extLst>
          </p:cNvPr>
          <p:cNvSpPr txBox="1"/>
          <p:nvPr/>
        </p:nvSpPr>
        <p:spPr>
          <a:xfrm>
            <a:off x="6787222" y="1280665"/>
            <a:ext cx="16561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0" i="0" dirty="0">
                <a:solidFill>
                  <a:srgbClr val="202124"/>
                </a:solidFill>
                <a:effectLst/>
                <a:latin typeface="Google Sans"/>
              </a:rPr>
              <a:t>Dummy load</a:t>
            </a:r>
            <a:endParaRPr lang="de-DE" sz="1400" dirty="0"/>
          </a:p>
          <a:p>
            <a:pPr algn="ctr"/>
            <a:r>
              <a:rPr lang="de-DE" sz="1200" dirty="0"/>
              <a:t>(Japan Audio DL-88A)</a:t>
            </a:r>
          </a:p>
        </p:txBody>
      </p:sp>
      <p:sp>
        <p:nvSpPr>
          <p:cNvPr id="65" name="テキスト ボックス 57">
            <a:extLst>
              <a:ext uri="{FF2B5EF4-FFF2-40B4-BE49-F238E27FC236}">
                <a16:creationId xmlns:a16="http://schemas.microsoft.com/office/drawing/2014/main" id="{B254C22E-A36E-CD69-34F8-50C0D4C781E5}"/>
              </a:ext>
            </a:extLst>
          </p:cNvPr>
          <p:cNvSpPr txBox="1"/>
          <p:nvPr/>
        </p:nvSpPr>
        <p:spPr>
          <a:xfrm>
            <a:off x="2928236" y="2280962"/>
            <a:ext cx="95150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Analog Out</a:t>
            </a:r>
            <a:endParaRPr kumimoji="1" lang="ja-JP" altLang="en-US" sz="1000" dirty="0"/>
          </a:p>
        </p:txBody>
      </p:sp>
      <p:sp>
        <p:nvSpPr>
          <p:cNvPr id="66" name="テキスト ボックス 57">
            <a:extLst>
              <a:ext uri="{FF2B5EF4-FFF2-40B4-BE49-F238E27FC236}">
                <a16:creationId xmlns:a16="http://schemas.microsoft.com/office/drawing/2014/main" id="{0B1D7965-D437-3DD8-79F2-CE1A5660930B}"/>
              </a:ext>
            </a:extLst>
          </p:cNvPr>
          <p:cNvSpPr txBox="1"/>
          <p:nvPr/>
        </p:nvSpPr>
        <p:spPr>
          <a:xfrm>
            <a:off x="5546239" y="2278979"/>
            <a:ext cx="95150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Speaker Out</a:t>
            </a:r>
            <a:endParaRPr kumimoji="1" lang="ja-JP" altLang="en-US" sz="1000" dirty="0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338473ED-432C-CB8F-70FC-EE9F26121ED4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 flipV="1">
            <a:off x="2531078" y="2648722"/>
            <a:ext cx="5009641" cy="65660"/>
          </a:xfrm>
          <a:prstGeom prst="bentConnector4">
            <a:avLst>
              <a:gd name="adj1" fmla="val -201"/>
              <a:gd name="adj2" fmla="val 697364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57">
            <a:extLst>
              <a:ext uri="{FF2B5EF4-FFF2-40B4-BE49-F238E27FC236}">
                <a16:creationId xmlns:a16="http://schemas.microsoft.com/office/drawing/2014/main" id="{0AED2186-A857-D4D8-63BD-602A99BA985F}"/>
              </a:ext>
            </a:extLst>
          </p:cNvPr>
          <p:cNvSpPr txBox="1"/>
          <p:nvPr/>
        </p:nvSpPr>
        <p:spPr>
          <a:xfrm>
            <a:off x="6771764" y="2843566"/>
            <a:ext cx="95150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Monitor</a:t>
            </a:r>
            <a:endParaRPr kumimoji="1" lang="ja-JP" altLang="en-US" sz="1000" dirty="0"/>
          </a:p>
        </p:txBody>
      </p:sp>
      <p:cxnSp>
        <p:nvCxnSpPr>
          <p:cNvPr id="37" name="Gerade Verbindung mit Pfeil 17">
            <a:extLst>
              <a:ext uri="{FF2B5EF4-FFF2-40B4-BE49-F238E27FC236}">
                <a16:creationId xmlns:a16="http://schemas.microsoft.com/office/drawing/2014/main" id="{6DE60E7D-6212-0611-B082-C9FEEF8BF06F}"/>
              </a:ext>
            </a:extLst>
          </p:cNvPr>
          <p:cNvCxnSpPr>
            <a:cxnSpLocks/>
          </p:cNvCxnSpPr>
          <p:nvPr/>
        </p:nvCxnSpPr>
        <p:spPr>
          <a:xfrm>
            <a:off x="898913" y="2478617"/>
            <a:ext cx="0" cy="1698651"/>
          </a:xfrm>
          <a:prstGeom prst="straightConnector1">
            <a:avLst/>
          </a:pr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Gerade Verbindung mit Pfeil 1027">
            <a:extLst>
              <a:ext uri="{FF2B5EF4-FFF2-40B4-BE49-F238E27FC236}">
                <a16:creationId xmlns:a16="http://schemas.microsoft.com/office/drawing/2014/main" id="{B899F4FA-7219-4E84-831E-B8BFA029429C}"/>
              </a:ext>
            </a:extLst>
          </p:cNvPr>
          <p:cNvCxnSpPr>
            <a:cxnSpLocks/>
          </p:cNvCxnSpPr>
          <p:nvPr/>
        </p:nvCxnSpPr>
        <p:spPr>
          <a:xfrm>
            <a:off x="898913" y="4203855"/>
            <a:ext cx="3937135" cy="10949"/>
          </a:xfrm>
          <a:prstGeom prst="straightConnector1">
            <a:avLst/>
          </a:prstGeom>
          <a:ln w="9525" cap="flat" cmpd="sng" algn="ctr">
            <a:solidFill>
              <a:schemeClr val="tx1">
                <a:lumMod val="75000"/>
                <a:lumOff val="25000"/>
                <a:alpha val="98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81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テスト信号の測定結果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1" name="テキスト プレースホルダー 4">
            <a:extLst>
              <a:ext uri="{FF2B5EF4-FFF2-40B4-BE49-F238E27FC236}">
                <a16:creationId xmlns:a16="http://schemas.microsoft.com/office/drawing/2014/main" id="{BFB2E859-6512-4C56-9A26-1B816321C3A9}"/>
              </a:ext>
            </a:extLst>
          </p:cNvPr>
          <p:cNvSpPr txBox="1">
            <a:spLocks/>
          </p:cNvSpPr>
          <p:nvPr/>
        </p:nvSpPr>
        <p:spPr>
          <a:xfrm>
            <a:off x="699555" y="4548507"/>
            <a:ext cx="7888257" cy="130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✓テスト信号の開始１</a:t>
            </a:r>
            <a:r>
              <a:rPr lang="en-US" altLang="ja-JP" sz="1600" dirty="0"/>
              <a:t>sec</a:t>
            </a:r>
            <a:r>
              <a:rPr lang="ja-JP" altLang="en-US" sz="1600" dirty="0"/>
              <a:t>は</a:t>
            </a:r>
            <a:r>
              <a:rPr lang="ja-JP" altLang="en-US" sz="1600" dirty="0">
                <a:solidFill>
                  <a:srgbClr val="3B98B2"/>
                </a:solidFill>
              </a:rPr>
              <a:t>無音区間</a:t>
            </a:r>
            <a:r>
              <a:rPr lang="ja-JP" altLang="en-US" sz="1600" dirty="0"/>
              <a:t>に設定</a:t>
            </a:r>
            <a:br>
              <a:rPr lang="en-US" altLang="ja-JP" sz="1600" dirty="0"/>
            </a:br>
            <a:r>
              <a:rPr lang="ja-JP" altLang="en-US" sz="1600" dirty="0"/>
              <a:t>　→ 無音区間中にトリガが落ち</a:t>
            </a:r>
            <a:r>
              <a:rPr lang="en-US" altLang="ja-JP" sz="1600" dirty="0"/>
              <a:t>, </a:t>
            </a:r>
            <a:r>
              <a:rPr lang="ja-JP" altLang="en-US" sz="1600" dirty="0"/>
              <a:t>所望の測定区間を正しく測定できている。</a:t>
            </a:r>
            <a:br>
              <a:rPr lang="en-US" altLang="ja-JP" sz="1600" dirty="0"/>
            </a:br>
            <a:r>
              <a:rPr lang="ja-JP" altLang="en-US" sz="1600" dirty="0"/>
              <a:t>✓立上り後数周期が波形が乱れるため</a:t>
            </a:r>
            <a:r>
              <a:rPr lang="en-US" altLang="ja-JP" sz="1600" dirty="0"/>
              <a:t>, </a:t>
            </a:r>
            <a:r>
              <a:rPr lang="en-US" altLang="ja-JP" sz="1600" dirty="0">
                <a:solidFill>
                  <a:srgbClr val="3B98B2"/>
                </a:solidFill>
              </a:rPr>
              <a:t>5</a:t>
            </a:r>
            <a:r>
              <a:rPr lang="ja-JP" altLang="en-US" sz="1600" dirty="0">
                <a:solidFill>
                  <a:srgbClr val="3B98B2"/>
                </a:solidFill>
              </a:rPr>
              <a:t>周期目から計測信号に使用</a:t>
            </a:r>
            <a:r>
              <a:rPr lang="en-US" altLang="ja-JP" sz="1600" dirty="0">
                <a:solidFill>
                  <a:srgbClr val="3B98B2"/>
                </a:solidFill>
              </a:rPr>
              <a:t>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05" y="1056342"/>
            <a:ext cx="3579906" cy="268492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81" y="1062318"/>
            <a:ext cx="3579906" cy="268492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854661" y="3776491"/>
            <a:ext cx="1508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/>
              <a:t>テスト信号</a:t>
            </a:r>
            <a:r>
              <a:rPr lang="en-US" altLang="ja-JP" sz="1200" b="1" dirty="0"/>
              <a:t>(</a:t>
            </a:r>
            <a:r>
              <a:rPr lang="ja-JP" altLang="en-US" sz="1200" b="1" dirty="0"/>
              <a:t>測定前</a:t>
            </a:r>
            <a:r>
              <a:rPr lang="en-US" altLang="ja-JP" sz="1200" b="1" dirty="0"/>
              <a:t>)</a:t>
            </a:r>
            <a:endParaRPr lang="ja-JP" altLang="en-US" sz="1200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6310364" y="373076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/>
              <a:t>測定後</a:t>
            </a:r>
          </a:p>
        </p:txBody>
      </p:sp>
      <p:sp>
        <p:nvSpPr>
          <p:cNvPr id="14" name="楕円 13"/>
          <p:cNvSpPr/>
          <p:nvPr/>
        </p:nvSpPr>
        <p:spPr>
          <a:xfrm>
            <a:off x="1123577" y="2150674"/>
            <a:ext cx="376144" cy="37737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911539" y="255729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</a:rPr>
              <a:t>無音区間</a:t>
            </a:r>
          </a:p>
        </p:txBody>
      </p:sp>
      <p:sp>
        <p:nvSpPr>
          <p:cNvPr id="19" name="楕円 18"/>
          <p:cNvSpPr/>
          <p:nvPr/>
        </p:nvSpPr>
        <p:spPr>
          <a:xfrm>
            <a:off x="5100918" y="1183269"/>
            <a:ext cx="376144" cy="37737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46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AA5D0-AE30-4911-8325-5A116890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今後の予定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42912C1-3A31-4743-9635-AD791E956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5669A7-5548-4A37-8A58-C68021768803}"/>
              </a:ext>
            </a:extLst>
          </p:cNvPr>
          <p:cNvSpPr txBox="1"/>
          <p:nvPr/>
        </p:nvSpPr>
        <p:spPr>
          <a:xfrm>
            <a:off x="387249" y="866377"/>
            <a:ext cx="8356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✓テスト信号計測</a:t>
            </a:r>
            <a:b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✓ 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10-20k 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の周波数信号での計測 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(8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b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✓差分スペクトルの分析</a:t>
            </a:r>
            <a:endParaRPr kumimoji="1"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2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26773</TotalTime>
  <Words>266</Words>
  <Application>Microsoft Office PowerPoint</Application>
  <PresentationFormat>画面に合わせる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Google Sans</vt:lpstr>
      <vt:lpstr>游ゴシック</vt:lpstr>
      <vt:lpstr>Arial</vt:lpstr>
      <vt:lpstr>Calibri</vt:lpstr>
      <vt:lpstr>Office テーマ</vt:lpstr>
      <vt:lpstr>2022.07.29</vt:lpstr>
      <vt:lpstr>報告内容</vt:lpstr>
      <vt:lpstr>実機でのテスト信号の測定</vt:lpstr>
      <vt:lpstr>測定系の構築</vt:lpstr>
      <vt:lpstr>テスト信号の測定結果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竹村 東洋</cp:lastModifiedBy>
  <cp:revision>439</cp:revision>
  <dcterms:created xsi:type="dcterms:W3CDTF">2020-05-22T13:59:15Z</dcterms:created>
  <dcterms:modified xsi:type="dcterms:W3CDTF">2022-08-05T03:06:03Z</dcterms:modified>
</cp:coreProperties>
</file>