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276" r:id="rId2"/>
    <p:sldId id="371" r:id="rId3"/>
    <p:sldId id="398" r:id="rId4"/>
    <p:sldId id="390" r:id="rId5"/>
    <p:sldId id="391" r:id="rId6"/>
    <p:sldId id="393" r:id="rId7"/>
    <p:sldId id="394" r:id="rId8"/>
    <p:sldId id="395" r:id="rId9"/>
    <p:sldId id="396" r:id="rId10"/>
    <p:sldId id="399" r:id="rId11"/>
    <p:sldId id="400" r:id="rId12"/>
    <p:sldId id="30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CBA5179-E98F-4947-8C02-BE6E919F359D}">
          <p14:sldIdLst>
            <p14:sldId id="276"/>
            <p14:sldId id="371"/>
            <p14:sldId id="398"/>
            <p14:sldId id="390"/>
            <p14:sldId id="391"/>
            <p14:sldId id="393"/>
            <p14:sldId id="394"/>
            <p14:sldId id="395"/>
            <p14:sldId id="396"/>
            <p14:sldId id="399"/>
            <p14:sldId id="400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98B2"/>
    <a:srgbClr val="FFFFFF"/>
    <a:srgbClr val="F2F2F2"/>
    <a:srgbClr val="2DA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0000" autoAdjust="0"/>
  </p:normalViewPr>
  <p:slideViewPr>
    <p:cSldViewPr snapToGrid="0">
      <p:cViewPr varScale="1">
        <p:scale>
          <a:sx n="114" d="100"/>
          <a:sy n="114" d="100"/>
        </p:scale>
        <p:origin x="12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024959C-203D-4BAA-AF1D-F15DE93D73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F18E5D4-B242-42EB-864C-5756BB1FF1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28598-C5FB-4CE9-BD07-494C3DB3E8C1}" type="datetimeFigureOut">
              <a:rPr kumimoji="1" lang="ja-JP" altLang="en-US" smtClean="0"/>
              <a:t>2022/8/5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3BBF3D-70DA-427A-984F-B8BB94FFF0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DE07BA-1D7D-4715-86FE-7B6BFF26D4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74FB9-B475-44DD-96E2-40EC80737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756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C702F-C2EB-4EF6-AAB4-2DE055AB721E}" type="datetimeFigureOut">
              <a:rPr kumimoji="1" lang="ja-JP" altLang="en-US" smtClean="0"/>
              <a:t>2022/8/5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B3E62-C51A-4A96-825F-3527487336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395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吉田研ゼ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2E5231-F50B-42A8-99E0-1DE0FFBDF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3302" y="2684262"/>
            <a:ext cx="5314950" cy="516858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タイトル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C3C51FB-99B5-4159-9758-E2E14673A13A}"/>
              </a:ext>
            </a:extLst>
          </p:cNvPr>
          <p:cNvCxnSpPr/>
          <p:nvPr userDrawn="1"/>
        </p:nvCxnSpPr>
        <p:spPr>
          <a:xfrm>
            <a:off x="1553593" y="3293615"/>
            <a:ext cx="6178858" cy="0"/>
          </a:xfrm>
          <a:prstGeom prst="line">
            <a:avLst/>
          </a:prstGeom>
          <a:ln w="60325">
            <a:solidFill>
              <a:srgbClr val="3B9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タイトル 1">
            <a:extLst>
              <a:ext uri="{FF2B5EF4-FFF2-40B4-BE49-F238E27FC236}">
                <a16:creationId xmlns:a16="http://schemas.microsoft.com/office/drawing/2014/main" id="{60EDB668-109A-42DF-A475-BAE7FFF8383C}"/>
              </a:ext>
            </a:extLst>
          </p:cNvPr>
          <p:cNvSpPr txBox="1">
            <a:spLocks/>
          </p:cNvSpPr>
          <p:nvPr userDrawn="1"/>
        </p:nvSpPr>
        <p:spPr>
          <a:xfrm>
            <a:off x="2003302" y="3429000"/>
            <a:ext cx="5314950" cy="5168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ja-JP" sz="2000" b="0" dirty="0"/>
              <a:t>4321535</a:t>
            </a:r>
            <a:r>
              <a:rPr lang="ja-JP" altLang="en-US" sz="2000" b="0" dirty="0"/>
              <a:t> 竹村東洋</a:t>
            </a:r>
          </a:p>
        </p:txBody>
      </p:sp>
    </p:spTree>
    <p:extLst>
      <p:ext uri="{BB962C8B-B14F-4D97-AF65-F5344CB8AC3E}">
        <p14:creationId xmlns:p14="http://schemas.microsoft.com/office/powerpoint/2010/main" val="105447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ゼミ資料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D7B3A-4CFB-4362-816E-954CCA11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4895573" cy="566528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7A76A72-9A47-4A8E-A518-D47D25624D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04142" y="175549"/>
            <a:ext cx="480060" cy="36741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2535A3B-5607-4929-90A6-FFC562A83C6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テキスト プレースホルダー 4">
            <a:extLst>
              <a:ext uri="{FF2B5EF4-FFF2-40B4-BE49-F238E27FC236}">
                <a16:creationId xmlns:a16="http://schemas.microsoft.com/office/drawing/2014/main" id="{0F3BEFFF-DC29-4FF0-B6DC-B6634E88DB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453" y="847726"/>
            <a:ext cx="4133571" cy="379712"/>
          </a:xfrm>
          <a:solidFill>
            <a:schemeClr val="bg2">
              <a:lumMod val="5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A2FC9261-1284-440A-89F3-DAFCEB6B88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453" y="1227437"/>
            <a:ext cx="4133571" cy="12881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75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7025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" y="74227"/>
            <a:ext cx="5314950" cy="5168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256" y="918686"/>
            <a:ext cx="8577488" cy="5419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0AAAF14-B894-4365-81FE-35800A8B1B20}"/>
              </a:ext>
            </a:extLst>
          </p:cNvPr>
          <p:cNvSpPr/>
          <p:nvPr userDrawn="1"/>
        </p:nvSpPr>
        <p:spPr>
          <a:xfrm>
            <a:off x="0" y="6666257"/>
            <a:ext cx="9144000" cy="189258"/>
          </a:xfrm>
          <a:prstGeom prst="rect">
            <a:avLst/>
          </a:pr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A563F93-8517-4135-9B23-B37F7FB859AA}"/>
              </a:ext>
            </a:extLst>
          </p:cNvPr>
          <p:cNvCxnSpPr/>
          <p:nvPr userDrawn="1"/>
        </p:nvCxnSpPr>
        <p:spPr>
          <a:xfrm>
            <a:off x="0" y="2486"/>
            <a:ext cx="9144000" cy="0"/>
          </a:xfrm>
          <a:prstGeom prst="line">
            <a:avLst/>
          </a:prstGeom>
          <a:ln w="76200">
            <a:solidFill>
              <a:srgbClr val="3B9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70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b="1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D7FFE1DC-CB4F-45C0-B11A-71A06B4B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2022.08.05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C29E0A0-007C-49AC-9D23-18FC9CAC1BD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64575" y="6472238"/>
            <a:ext cx="479425" cy="366712"/>
          </a:xfrm>
          <a:prstGeom prst="rect">
            <a:avLst/>
          </a:prstGeom>
        </p:spPr>
        <p:txBody>
          <a:bodyPr/>
          <a:lstStyle/>
          <a:p>
            <a:fld id="{02535A3B-5607-4929-90A6-FFC562A83C6B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625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測定系</a:t>
            </a:r>
            <a:r>
              <a:rPr lang="ja-JP" altLang="en-US" dirty="0"/>
              <a:t>　パターン①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29E4ECDB-E085-4CF7-00DD-6D9113BB70D2}"/>
              </a:ext>
            </a:extLst>
          </p:cNvPr>
          <p:cNvGrpSpPr/>
          <p:nvPr/>
        </p:nvGrpSpPr>
        <p:grpSpPr>
          <a:xfrm>
            <a:off x="6735206" y="4353470"/>
            <a:ext cx="1656175" cy="1021613"/>
            <a:chOff x="4714708" y="3640485"/>
            <a:chExt cx="1656175" cy="1021613"/>
          </a:xfrm>
        </p:grpSpPr>
        <p:pic>
          <p:nvPicPr>
            <p:cNvPr id="10" name="図 44">
              <a:extLst>
                <a:ext uri="{FF2B5EF4-FFF2-40B4-BE49-F238E27FC236}">
                  <a16:creationId xmlns:a16="http://schemas.microsoft.com/office/drawing/2014/main" id="{EFB2C224-FA40-455B-B890-D2B472B4B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40773" y="3640485"/>
              <a:ext cx="360040" cy="593472"/>
            </a:xfrm>
            <a:prstGeom prst="rect">
              <a:avLst/>
            </a:prstGeom>
          </p:spPr>
        </p:pic>
        <p:sp>
          <p:nvSpPr>
            <p:cNvPr id="11" name="テキスト ボックス 57">
              <a:extLst>
                <a:ext uri="{FF2B5EF4-FFF2-40B4-BE49-F238E27FC236}">
                  <a16:creationId xmlns:a16="http://schemas.microsoft.com/office/drawing/2014/main" id="{9CF6B299-8281-4D2B-9857-C215D90C7407}"/>
                </a:ext>
              </a:extLst>
            </p:cNvPr>
            <p:cNvSpPr txBox="1"/>
            <p:nvPr/>
          </p:nvSpPr>
          <p:spPr>
            <a:xfrm>
              <a:off x="4714708" y="4277377"/>
              <a:ext cx="165617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000" dirty="0"/>
                <a:t>Commercial Power Supply</a:t>
              </a:r>
            </a:p>
            <a:p>
              <a:pPr algn="ctr"/>
              <a:r>
                <a:rPr lang="en-US" altLang="ja-JP" sz="900" dirty="0"/>
                <a:t>(Japan, AC100V</a:t>
              </a:r>
              <a:r>
                <a:rPr kumimoji="1" lang="en-US" altLang="ja-JP" sz="900" dirty="0"/>
                <a:t>, 50Hz)</a:t>
              </a:r>
              <a:endParaRPr kumimoji="1" lang="ja-JP" altLang="en-US" sz="900" dirty="0"/>
            </a:p>
          </p:txBody>
        </p:sp>
      </p:grpSp>
      <p:cxnSp>
        <p:nvCxnSpPr>
          <p:cNvPr id="15" name="Gerade Verbindung mit Pfeil 17">
            <a:extLst>
              <a:ext uri="{FF2B5EF4-FFF2-40B4-BE49-F238E27FC236}">
                <a16:creationId xmlns:a16="http://schemas.microsoft.com/office/drawing/2014/main" id="{BFDA3AFE-E911-4AED-BCF0-A1806B0AA550}"/>
              </a:ext>
            </a:extLst>
          </p:cNvPr>
          <p:cNvCxnSpPr>
            <a:cxnSpLocks/>
          </p:cNvCxnSpPr>
          <p:nvPr/>
        </p:nvCxnSpPr>
        <p:spPr>
          <a:xfrm>
            <a:off x="1089624" y="4661905"/>
            <a:ext cx="0" cy="212696"/>
          </a:xfrm>
          <a:prstGeom prst="straightConnector1">
            <a:avLst/>
          </a:prstGeom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Gerade Verbindung mit Pfeil 17">
            <a:extLst>
              <a:ext uri="{FF2B5EF4-FFF2-40B4-BE49-F238E27FC236}">
                <a16:creationId xmlns:a16="http://schemas.microsoft.com/office/drawing/2014/main" id="{26C2753E-3EA8-98FF-9D54-63E170025891}"/>
              </a:ext>
            </a:extLst>
          </p:cNvPr>
          <p:cNvCxnSpPr>
            <a:cxnSpLocks/>
          </p:cNvCxnSpPr>
          <p:nvPr/>
        </p:nvCxnSpPr>
        <p:spPr>
          <a:xfrm>
            <a:off x="5422468" y="2449523"/>
            <a:ext cx="0" cy="1254735"/>
          </a:xfrm>
          <a:prstGeom prst="straightConnector1">
            <a:avLst/>
          </a:prstGeom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Gerade Verbindung mit Pfeil 17">
            <a:extLst>
              <a:ext uri="{FF2B5EF4-FFF2-40B4-BE49-F238E27FC236}">
                <a16:creationId xmlns:a16="http://schemas.microsoft.com/office/drawing/2014/main" id="{6DE60E7D-6212-0611-B082-C9FEEF8BF06F}"/>
              </a:ext>
            </a:extLst>
          </p:cNvPr>
          <p:cNvCxnSpPr>
            <a:cxnSpLocks/>
          </p:cNvCxnSpPr>
          <p:nvPr/>
        </p:nvCxnSpPr>
        <p:spPr>
          <a:xfrm>
            <a:off x="2795099" y="2517686"/>
            <a:ext cx="0" cy="1254735"/>
          </a:xfrm>
          <a:prstGeom prst="straightConnector1">
            <a:avLst/>
          </a:prstGeom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71FBA52D-CF55-D218-4F25-823E4A373296}"/>
              </a:ext>
            </a:extLst>
          </p:cNvPr>
          <p:cNvGrpSpPr/>
          <p:nvPr/>
        </p:nvGrpSpPr>
        <p:grpSpPr>
          <a:xfrm>
            <a:off x="2011136" y="3493772"/>
            <a:ext cx="1854388" cy="1184911"/>
            <a:chOff x="6624716" y="2690433"/>
            <a:chExt cx="1854388" cy="1184911"/>
          </a:xfrm>
        </p:grpSpPr>
        <p:pic>
          <p:nvPicPr>
            <p:cNvPr id="9" name="図 43">
              <a:extLst>
                <a:ext uri="{FF2B5EF4-FFF2-40B4-BE49-F238E27FC236}">
                  <a16:creationId xmlns:a16="http://schemas.microsoft.com/office/drawing/2014/main" id="{E394D049-C7CA-4CE0-BD79-3D5965663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9688" y1="27917" x2="45469" y2="8542"/>
                          <a14:foregroundMark x1="45469" y1="8542" x2="78281" y2="9583"/>
                          <a14:foregroundMark x1="78281" y1="9583" x2="66719" y2="32917"/>
                          <a14:foregroundMark x1="66719" y1="32917" x2="9688" y2="28333"/>
                          <a14:foregroundMark x1="61250" y1="21667" x2="61250" y2="21667"/>
                          <a14:foregroundMark x1="68125" y1="13333" x2="68125" y2="13333"/>
                          <a14:foregroundMark x1="63281" y1="26042" x2="63281" y2="26042"/>
                          <a14:foregroundMark x1="53281" y1="23333" x2="53281" y2="23333"/>
                          <a14:foregroundMark x1="60625" y1="17292" x2="60625" y2="17292"/>
                          <a14:foregroundMark x1="54063" y1="24583" x2="54063" y2="24583"/>
                          <a14:foregroundMark x1="60156" y1="25208" x2="60156" y2="25208"/>
                          <a14:foregroundMark x1="57188" y1="21875" x2="57188" y2="21875"/>
                          <a14:foregroundMark x1="58594" y1="17292" x2="58594" y2="17292"/>
                          <a14:foregroundMark x1="66563" y1="18750" x2="66563" y2="18750"/>
                          <a14:foregroundMark x1="66094" y1="24167" x2="66094" y2="24167"/>
                          <a14:foregroundMark x1="65000" y1="22917" x2="65000" y2="22917"/>
                          <a14:foregroundMark x1="64844" y1="18750" x2="64844" y2="18750"/>
                          <a14:foregroundMark x1="64844" y1="15208" x2="64844" y2="15208"/>
                          <a14:foregroundMark x1="63750" y1="13542" x2="63750" y2="13542"/>
                          <a14:foregroundMark x1="55937" y1="24583" x2="55313" y2="25000"/>
                          <a14:foregroundMark x1="49688" y1="26667" x2="49219" y2="26667"/>
                          <a14:foregroundMark x1="48125" y1="26667" x2="48125" y2="26667"/>
                          <a14:foregroundMark x1="55781" y1="27292" x2="56563" y2="27292"/>
                          <a14:foregroundMark x1="63750" y1="26250" x2="63750" y2="26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6463" y="2690433"/>
              <a:ext cx="1172047" cy="879035"/>
            </a:xfrm>
            <a:prstGeom prst="rect">
              <a:avLst/>
            </a:prstGeom>
          </p:spPr>
        </p:pic>
        <p:sp>
          <p:nvSpPr>
            <p:cNvPr id="12" name="テキスト ボックス 59">
              <a:extLst>
                <a:ext uri="{FF2B5EF4-FFF2-40B4-BE49-F238E27FC236}">
                  <a16:creationId xmlns:a16="http://schemas.microsoft.com/office/drawing/2014/main" id="{A5E61853-A4CE-46D4-A9BB-0ED1154B4544}"/>
                </a:ext>
              </a:extLst>
            </p:cNvPr>
            <p:cNvSpPr txBox="1"/>
            <p:nvPr/>
          </p:nvSpPr>
          <p:spPr>
            <a:xfrm>
              <a:off x="6624716" y="3490623"/>
              <a:ext cx="1854388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000" dirty="0"/>
                <a:t>AC Regulated Power Supply 2</a:t>
              </a:r>
            </a:p>
            <a:p>
              <a:pPr algn="ctr"/>
              <a:r>
                <a:rPr lang="en-US" altLang="ja-JP" sz="900" dirty="0"/>
                <a:t>(NF EC1000S)</a:t>
              </a:r>
            </a:p>
          </p:txBody>
        </p:sp>
      </p:grpSp>
      <p:pic>
        <p:nvPicPr>
          <p:cNvPr id="13" name="図 103">
            <a:extLst>
              <a:ext uri="{FF2B5EF4-FFF2-40B4-BE49-F238E27FC236}">
                <a16:creationId xmlns:a16="http://schemas.microsoft.com/office/drawing/2014/main" id="{2A064F7A-E4CA-4C77-A02A-32FF97CD85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05" y="1926862"/>
            <a:ext cx="715236" cy="573977"/>
          </a:xfrm>
          <a:prstGeom prst="rect">
            <a:avLst/>
          </a:prstGeom>
        </p:spPr>
      </p:pic>
      <p:sp>
        <p:nvSpPr>
          <p:cNvPr id="14" name="Textfeld 10">
            <a:extLst>
              <a:ext uri="{FF2B5EF4-FFF2-40B4-BE49-F238E27FC236}">
                <a16:creationId xmlns:a16="http://schemas.microsoft.com/office/drawing/2014/main" id="{2F728453-0F24-493E-92C5-1AA9D09C4238}"/>
              </a:ext>
            </a:extLst>
          </p:cNvPr>
          <p:cNvSpPr txBox="1"/>
          <p:nvPr/>
        </p:nvSpPr>
        <p:spPr>
          <a:xfrm>
            <a:off x="514504" y="1608845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PC</a:t>
            </a:r>
          </a:p>
        </p:txBody>
      </p:sp>
      <p:cxnSp>
        <p:nvCxnSpPr>
          <p:cNvPr id="17" name="Gerade Verbindung mit Pfeil 24">
            <a:extLst>
              <a:ext uri="{FF2B5EF4-FFF2-40B4-BE49-F238E27FC236}">
                <a16:creationId xmlns:a16="http://schemas.microsoft.com/office/drawing/2014/main" id="{309EBAE8-BAD1-4E43-9B67-A744F7C1DD51}"/>
              </a:ext>
            </a:extLst>
          </p:cNvPr>
          <p:cNvCxnSpPr>
            <a:cxnSpLocks/>
          </p:cNvCxnSpPr>
          <p:nvPr/>
        </p:nvCxnSpPr>
        <p:spPr>
          <a:xfrm>
            <a:off x="1674334" y="2195228"/>
            <a:ext cx="450043" cy="9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26">
            <a:extLst>
              <a:ext uri="{FF2B5EF4-FFF2-40B4-BE49-F238E27FC236}">
                <a16:creationId xmlns:a16="http://schemas.microsoft.com/office/drawing/2014/main" id="{12AB1512-9F15-438B-BD18-9CF462FEB859}"/>
              </a:ext>
            </a:extLst>
          </p:cNvPr>
          <p:cNvCxnSpPr>
            <a:cxnSpLocks/>
          </p:cNvCxnSpPr>
          <p:nvPr/>
        </p:nvCxnSpPr>
        <p:spPr>
          <a:xfrm>
            <a:off x="3652260" y="2253452"/>
            <a:ext cx="940152" cy="265"/>
          </a:xfrm>
          <a:prstGeom prst="straightConnector1">
            <a:avLst/>
          </a:prstGeom>
          <a:ln w="22225">
            <a:solidFill>
              <a:srgbClr val="3B98B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1027">
            <a:extLst>
              <a:ext uri="{FF2B5EF4-FFF2-40B4-BE49-F238E27FC236}">
                <a16:creationId xmlns:a16="http://schemas.microsoft.com/office/drawing/2014/main" id="{B899F4FA-7219-4E84-831E-B8BFA029429C}"/>
              </a:ext>
            </a:extLst>
          </p:cNvPr>
          <p:cNvCxnSpPr>
            <a:cxnSpLocks/>
          </p:cNvCxnSpPr>
          <p:nvPr/>
        </p:nvCxnSpPr>
        <p:spPr>
          <a:xfrm flipV="1">
            <a:off x="1089624" y="4872112"/>
            <a:ext cx="6271647" cy="51885"/>
          </a:xfrm>
          <a:prstGeom prst="straightConnector1">
            <a:avLst/>
          </a:prstGeom>
          <a:ln w="9525" cap="flat" cmpd="sng" algn="ctr">
            <a:solidFill>
              <a:schemeClr val="tx1">
                <a:lumMod val="75000"/>
                <a:lumOff val="25000"/>
                <a:alpha val="98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23A2684-EF96-BA0E-667A-C13176FC55BD}"/>
              </a:ext>
            </a:extLst>
          </p:cNvPr>
          <p:cNvGrpSpPr/>
          <p:nvPr/>
        </p:nvGrpSpPr>
        <p:grpSpPr>
          <a:xfrm>
            <a:off x="4590771" y="1396669"/>
            <a:ext cx="1656175" cy="1335176"/>
            <a:chOff x="3869886" y="1709504"/>
            <a:chExt cx="1656175" cy="1335176"/>
          </a:xfrm>
        </p:grpSpPr>
        <p:pic>
          <p:nvPicPr>
            <p:cNvPr id="6" name="図 59">
              <a:extLst>
                <a:ext uri="{FF2B5EF4-FFF2-40B4-BE49-F238E27FC236}">
                  <a16:creationId xmlns:a16="http://schemas.microsoft.com/office/drawing/2014/main" id="{DC71D3E6-A3B1-4479-9731-7564CEEBD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925" y="2088423"/>
              <a:ext cx="1367810" cy="956257"/>
            </a:xfrm>
            <a:prstGeom prst="rect">
              <a:avLst/>
            </a:prstGeom>
          </p:spPr>
        </p:pic>
        <p:sp>
          <p:nvSpPr>
            <p:cNvPr id="23" name="Textfeld 1033">
              <a:extLst>
                <a:ext uri="{FF2B5EF4-FFF2-40B4-BE49-F238E27FC236}">
                  <a16:creationId xmlns:a16="http://schemas.microsoft.com/office/drawing/2014/main" id="{7F4F9347-B713-4F2F-930F-7DE49410CAB8}"/>
                </a:ext>
              </a:extLst>
            </p:cNvPr>
            <p:cNvSpPr txBox="1"/>
            <p:nvPr/>
          </p:nvSpPr>
          <p:spPr>
            <a:xfrm>
              <a:off x="3869886" y="1709504"/>
              <a:ext cx="1656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Audio Amplifier</a:t>
              </a:r>
            </a:p>
          </p:txBody>
        </p:sp>
      </p:grpSp>
      <p:sp>
        <p:nvSpPr>
          <p:cNvPr id="28" name="テキスト ボックス 57">
            <a:extLst>
              <a:ext uri="{FF2B5EF4-FFF2-40B4-BE49-F238E27FC236}">
                <a16:creationId xmlns:a16="http://schemas.microsoft.com/office/drawing/2014/main" id="{93E142E0-287C-44F4-A3B6-3DFB1355CE91}"/>
              </a:ext>
            </a:extLst>
          </p:cNvPr>
          <p:cNvSpPr txBox="1"/>
          <p:nvPr/>
        </p:nvSpPr>
        <p:spPr>
          <a:xfrm>
            <a:off x="2760316" y="3323070"/>
            <a:ext cx="103668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>
                <a:solidFill>
                  <a:srgbClr val="FF0000"/>
                </a:solidFill>
              </a:rPr>
              <a:t>2-wire AC100V 60Hz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57">
            <a:extLst>
              <a:ext uri="{FF2B5EF4-FFF2-40B4-BE49-F238E27FC236}">
                <a16:creationId xmlns:a16="http://schemas.microsoft.com/office/drawing/2014/main" id="{E64F9C3F-2A53-46EE-AAA2-73F1B1478410}"/>
              </a:ext>
            </a:extLst>
          </p:cNvPr>
          <p:cNvSpPr txBox="1"/>
          <p:nvPr/>
        </p:nvSpPr>
        <p:spPr>
          <a:xfrm>
            <a:off x="1499924" y="2449523"/>
            <a:ext cx="112165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/>
              <a:t>3-wire AC100V 60Hz</a:t>
            </a:r>
            <a:endParaRPr kumimoji="1" lang="ja-JP" altLang="en-US" sz="800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9B477FFE-E406-E780-8093-DFB35F85A396}"/>
              </a:ext>
            </a:extLst>
          </p:cNvPr>
          <p:cNvGrpSpPr/>
          <p:nvPr/>
        </p:nvGrpSpPr>
        <p:grpSpPr>
          <a:xfrm>
            <a:off x="2088099" y="1327507"/>
            <a:ext cx="1985616" cy="1379361"/>
            <a:chOff x="1522827" y="814314"/>
            <a:chExt cx="1985616" cy="1379361"/>
          </a:xfrm>
        </p:grpSpPr>
        <p:pic>
          <p:nvPicPr>
            <p:cNvPr id="7" name="図 60">
              <a:extLst>
                <a:ext uri="{FF2B5EF4-FFF2-40B4-BE49-F238E27FC236}">
                  <a16:creationId xmlns:a16="http://schemas.microsoft.com/office/drawing/2014/main" id="{AC0F2D8C-76C2-4067-91B6-C8518DD0C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3105" y="1388291"/>
              <a:ext cx="1355894" cy="805384"/>
            </a:xfrm>
            <a:prstGeom prst="rect">
              <a:avLst/>
            </a:prstGeom>
          </p:spPr>
        </p:pic>
        <p:sp>
          <p:nvSpPr>
            <p:cNvPr id="24" name="Textfeld 42">
              <a:extLst>
                <a:ext uri="{FF2B5EF4-FFF2-40B4-BE49-F238E27FC236}">
                  <a16:creationId xmlns:a16="http://schemas.microsoft.com/office/drawing/2014/main" id="{5D27486B-88BE-45C5-ADC1-A666587F44E0}"/>
                </a:ext>
              </a:extLst>
            </p:cNvPr>
            <p:cNvSpPr txBox="1"/>
            <p:nvPr/>
          </p:nvSpPr>
          <p:spPr>
            <a:xfrm>
              <a:off x="1522827" y="814314"/>
              <a:ext cx="19856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Audio Analyzer</a:t>
              </a:r>
            </a:p>
            <a:p>
              <a:pPr algn="ctr"/>
              <a:r>
                <a:rPr lang="de-DE" sz="1200" dirty="0"/>
                <a:t>(Audio Precision Apx525)</a:t>
              </a:r>
            </a:p>
          </p:txBody>
        </p:sp>
      </p:grpSp>
      <p:sp>
        <p:nvSpPr>
          <p:cNvPr id="31" name="テキスト ボックス 57">
            <a:extLst>
              <a:ext uri="{FF2B5EF4-FFF2-40B4-BE49-F238E27FC236}">
                <a16:creationId xmlns:a16="http://schemas.microsoft.com/office/drawing/2014/main" id="{98798AB7-988D-46E8-BD2B-A9FBE782FBA7}"/>
              </a:ext>
            </a:extLst>
          </p:cNvPr>
          <p:cNvSpPr txBox="1"/>
          <p:nvPr/>
        </p:nvSpPr>
        <p:spPr>
          <a:xfrm>
            <a:off x="1397366" y="1977033"/>
            <a:ext cx="60538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/>
              <a:t>USB</a:t>
            </a:r>
            <a:endParaRPr kumimoji="1" lang="ja-JP" altLang="en-US" sz="1000" dirty="0"/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3B136140-0808-B528-2167-B0B8910E0F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3873" r="94750">
                        <a14:foregroundMark x1="7229" y1="26481" x2="7229" y2="26481"/>
                        <a14:foregroundMark x1="3873" y1="66852" x2="3873" y2="66852"/>
                        <a14:foregroundMark x1="33563" y1="43889" x2="33563" y2="43889"/>
                        <a14:foregroundMark x1="27367" y1="43889" x2="37177" y2="44074"/>
                        <a14:foregroundMark x1="37177" y1="44074" x2="39931" y2="40741"/>
                        <a14:foregroundMark x1="26162" y1="19444" x2="26162" y2="19444"/>
                        <a14:foregroundMark x1="21601" y1="19444" x2="72203" y2="29074"/>
                        <a14:foregroundMark x1="72203" y1="29074" x2="73322" y2="18148"/>
                        <a14:foregroundMark x1="73322" y1="18148" x2="67900" y2="15741"/>
                        <a14:foregroundMark x1="67900" y1="15741" x2="48021" y2="18148"/>
                        <a14:foregroundMark x1="84165" y1="20185" x2="91136" y2="20556"/>
                        <a14:foregroundMark x1="91136" y1="20556" x2="95697" y2="26852"/>
                        <a14:foregroundMark x1="95697" y1="26852" x2="94234" y2="45741"/>
                        <a14:foregroundMark x1="94234" y1="45741" x2="91824" y2="57037"/>
                        <a14:foregroundMark x1="91824" y1="57037" x2="87608" y2="36481"/>
                        <a14:foregroundMark x1="13092" y1="20470" x2="27539" y2="12778"/>
                        <a14:foregroundMark x1="27539" y1="12778" x2="35972" y2="12593"/>
                        <a14:foregroundMark x1="35972" y1="12593" x2="36489" y2="19444"/>
                        <a14:foregroundMark x1="43029" y1="13519" x2="49570" y2="14074"/>
                        <a14:foregroundMark x1="29174" y1="39259" x2="29174" y2="39259"/>
                        <a14:foregroundMark x1="29174" y1="39259" x2="26506" y2="53148"/>
                        <a14:foregroundMark x1="26506" y1="53148" x2="23494" y2="39630"/>
                        <a14:foregroundMark x1="23494" y1="39630" x2="29260" y2="47407"/>
                        <a14:foregroundMark x1="29260" y1="47407" x2="27625" y2="54074"/>
                        <a14:foregroundMark x1="19880" y1="70185" x2="20224" y2="66481"/>
                        <a14:foregroundMark x1="17470" y1="67963" x2="18158" y2="69444"/>
                        <a14:foregroundMark x1="7143" y1="21852" x2="14630" y2="19074"/>
                        <a14:foregroundMark x1="52840" y1="12593" x2="60671" y2="15926"/>
                        <a14:foregroundMark x1="60671" y1="15926" x2="66093" y2="14259"/>
                        <a14:foregroundMark x1="66093" y1="14259" x2="70568" y2="14815"/>
                        <a14:foregroundMark x1="69793" y1="14259" x2="53787" y2="12778"/>
                        <a14:foregroundMark x1="55164" y1="12222" x2="71773" y2="15000"/>
                        <a14:foregroundMark x1="90189" y1="17778" x2="93976" y2="17593"/>
                        <a14:foregroundMark x1="94750" y1="18148" x2="93890" y2="16481"/>
                        <a14:foregroundMark x1="93546" y1="17037" x2="93890" y2="16667"/>
                        <a14:foregroundMark x1="55077" y1="70926" x2="54733" y2="79815"/>
                        <a14:backgroundMark x1="7539" y1="20369" x2="6454" y2="20926"/>
                        <a14:backgroundMark x1="6454" y1="20926" x2="5938" y2="218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20594" y="1893879"/>
            <a:ext cx="1548923" cy="719809"/>
          </a:xfrm>
          <a:prstGeom prst="rect">
            <a:avLst/>
          </a:prstGeom>
        </p:spPr>
      </p:pic>
      <p:cxnSp>
        <p:nvCxnSpPr>
          <p:cNvPr id="63" name="Gerade Verbindung mit Pfeil 26">
            <a:extLst>
              <a:ext uri="{FF2B5EF4-FFF2-40B4-BE49-F238E27FC236}">
                <a16:creationId xmlns:a16="http://schemas.microsoft.com/office/drawing/2014/main" id="{AAE4691A-B3A6-9F08-D410-87F2CF8B6711}"/>
              </a:ext>
            </a:extLst>
          </p:cNvPr>
          <p:cNvCxnSpPr>
            <a:cxnSpLocks/>
          </p:cNvCxnSpPr>
          <p:nvPr/>
        </p:nvCxnSpPr>
        <p:spPr>
          <a:xfrm>
            <a:off x="6226097" y="2253452"/>
            <a:ext cx="873219" cy="0"/>
          </a:xfrm>
          <a:prstGeom prst="straightConnector1">
            <a:avLst/>
          </a:prstGeom>
          <a:ln w="25400">
            <a:solidFill>
              <a:srgbClr val="3B98B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feld 1033">
            <a:extLst>
              <a:ext uri="{FF2B5EF4-FFF2-40B4-BE49-F238E27FC236}">
                <a16:creationId xmlns:a16="http://schemas.microsoft.com/office/drawing/2014/main" id="{EFF64C7A-FFDF-086D-3352-4ADD087B29FE}"/>
              </a:ext>
            </a:extLst>
          </p:cNvPr>
          <p:cNvSpPr txBox="1"/>
          <p:nvPr/>
        </p:nvSpPr>
        <p:spPr>
          <a:xfrm>
            <a:off x="7172469" y="1273151"/>
            <a:ext cx="16561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0" i="0" dirty="0">
                <a:solidFill>
                  <a:srgbClr val="202124"/>
                </a:solidFill>
                <a:effectLst/>
                <a:latin typeface="Google Sans"/>
              </a:rPr>
              <a:t>Dummy load</a:t>
            </a:r>
            <a:endParaRPr lang="de-DE" sz="1400" dirty="0"/>
          </a:p>
          <a:p>
            <a:pPr algn="ctr"/>
            <a:r>
              <a:rPr lang="de-DE" sz="1200" dirty="0"/>
              <a:t>(Japan Audio DL-88A)</a:t>
            </a:r>
          </a:p>
        </p:txBody>
      </p:sp>
      <p:sp>
        <p:nvSpPr>
          <p:cNvPr id="65" name="テキスト ボックス 57">
            <a:extLst>
              <a:ext uri="{FF2B5EF4-FFF2-40B4-BE49-F238E27FC236}">
                <a16:creationId xmlns:a16="http://schemas.microsoft.com/office/drawing/2014/main" id="{B254C22E-A36E-CD69-34F8-50C0D4C781E5}"/>
              </a:ext>
            </a:extLst>
          </p:cNvPr>
          <p:cNvSpPr txBox="1"/>
          <p:nvPr/>
        </p:nvSpPr>
        <p:spPr>
          <a:xfrm>
            <a:off x="3313483" y="2273448"/>
            <a:ext cx="95150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Analog Out</a:t>
            </a:r>
            <a:endParaRPr kumimoji="1" lang="ja-JP" altLang="en-US" sz="1000" dirty="0"/>
          </a:p>
        </p:txBody>
      </p:sp>
      <p:sp>
        <p:nvSpPr>
          <p:cNvPr id="66" name="テキスト ボックス 57">
            <a:extLst>
              <a:ext uri="{FF2B5EF4-FFF2-40B4-BE49-F238E27FC236}">
                <a16:creationId xmlns:a16="http://schemas.microsoft.com/office/drawing/2014/main" id="{0B1D7965-D437-3DD8-79F2-CE1A5660930B}"/>
              </a:ext>
            </a:extLst>
          </p:cNvPr>
          <p:cNvSpPr txBox="1"/>
          <p:nvPr/>
        </p:nvSpPr>
        <p:spPr>
          <a:xfrm>
            <a:off x="5931486" y="2271465"/>
            <a:ext cx="95150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Speaker Out</a:t>
            </a:r>
            <a:endParaRPr kumimoji="1" lang="ja-JP" altLang="en-US" sz="1000" dirty="0"/>
          </a:p>
        </p:txBody>
      </p:sp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338473ED-432C-CB8F-70FC-EE9F26121ED4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 flipV="1">
            <a:off x="2916325" y="2641208"/>
            <a:ext cx="5009641" cy="65660"/>
          </a:xfrm>
          <a:prstGeom prst="bentConnector4">
            <a:avLst>
              <a:gd name="adj1" fmla="val -201"/>
              <a:gd name="adj2" fmla="val 697364"/>
            </a:avLst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57">
            <a:extLst>
              <a:ext uri="{FF2B5EF4-FFF2-40B4-BE49-F238E27FC236}">
                <a16:creationId xmlns:a16="http://schemas.microsoft.com/office/drawing/2014/main" id="{0AED2186-A857-D4D8-63BD-602A99BA985F}"/>
              </a:ext>
            </a:extLst>
          </p:cNvPr>
          <p:cNvSpPr txBox="1"/>
          <p:nvPr/>
        </p:nvSpPr>
        <p:spPr>
          <a:xfrm>
            <a:off x="7157011" y="2836052"/>
            <a:ext cx="95150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Monitor</a:t>
            </a:r>
            <a:endParaRPr kumimoji="1" lang="ja-JP" altLang="en-US" sz="1000" dirty="0"/>
          </a:p>
        </p:txBody>
      </p:sp>
      <p:cxnSp>
        <p:nvCxnSpPr>
          <p:cNvPr id="37" name="Gerade Verbindung mit Pfeil 17">
            <a:extLst>
              <a:ext uri="{FF2B5EF4-FFF2-40B4-BE49-F238E27FC236}">
                <a16:creationId xmlns:a16="http://schemas.microsoft.com/office/drawing/2014/main" id="{6DE60E7D-6212-0611-B082-C9FEEF8BF06F}"/>
              </a:ext>
            </a:extLst>
          </p:cNvPr>
          <p:cNvCxnSpPr>
            <a:cxnSpLocks/>
          </p:cNvCxnSpPr>
          <p:nvPr/>
        </p:nvCxnSpPr>
        <p:spPr>
          <a:xfrm>
            <a:off x="1189034" y="2473744"/>
            <a:ext cx="0" cy="1698651"/>
          </a:xfrm>
          <a:prstGeom prst="straightConnector1">
            <a:avLst/>
          </a:prstGeom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9EFF69BD-327B-DD86-40B2-A896EBE580F0}"/>
              </a:ext>
            </a:extLst>
          </p:cNvPr>
          <p:cNvGrpSpPr/>
          <p:nvPr/>
        </p:nvGrpSpPr>
        <p:grpSpPr>
          <a:xfrm>
            <a:off x="4572000" y="3501461"/>
            <a:ext cx="1854388" cy="1160444"/>
            <a:chOff x="6568722" y="2690433"/>
            <a:chExt cx="1854388" cy="1160444"/>
          </a:xfrm>
        </p:grpSpPr>
        <p:pic>
          <p:nvPicPr>
            <p:cNvPr id="41" name="図 43">
              <a:extLst>
                <a:ext uri="{FF2B5EF4-FFF2-40B4-BE49-F238E27FC236}">
                  <a16:creationId xmlns:a16="http://schemas.microsoft.com/office/drawing/2014/main" id="{45D5741F-7D04-1F58-168F-6DC3DD1BE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9688" y1="27917" x2="45469" y2="8542"/>
                          <a14:foregroundMark x1="45469" y1="8542" x2="78281" y2="9583"/>
                          <a14:foregroundMark x1="78281" y1="9583" x2="66719" y2="32917"/>
                          <a14:foregroundMark x1="66719" y1="32917" x2="9688" y2="28333"/>
                          <a14:foregroundMark x1="61250" y1="21667" x2="61250" y2="21667"/>
                          <a14:foregroundMark x1="68125" y1="13333" x2="68125" y2="13333"/>
                          <a14:foregroundMark x1="63281" y1="26042" x2="63281" y2="26042"/>
                          <a14:foregroundMark x1="53281" y1="23333" x2="53281" y2="23333"/>
                          <a14:foregroundMark x1="60625" y1="17292" x2="60625" y2="17292"/>
                          <a14:foregroundMark x1="54063" y1="24583" x2="54063" y2="24583"/>
                          <a14:foregroundMark x1="60156" y1="25208" x2="60156" y2="25208"/>
                          <a14:foregroundMark x1="57188" y1="21875" x2="57188" y2="21875"/>
                          <a14:foregroundMark x1="58594" y1="17292" x2="58594" y2="17292"/>
                          <a14:foregroundMark x1="66563" y1="18750" x2="66563" y2="18750"/>
                          <a14:foregroundMark x1="66094" y1="24167" x2="66094" y2="24167"/>
                          <a14:foregroundMark x1="65000" y1="22917" x2="65000" y2="22917"/>
                          <a14:foregroundMark x1="64844" y1="18750" x2="64844" y2="18750"/>
                          <a14:foregroundMark x1="64844" y1="15208" x2="64844" y2="15208"/>
                          <a14:foregroundMark x1="63750" y1="13542" x2="63750" y2="13542"/>
                          <a14:foregroundMark x1="55937" y1="24583" x2="55313" y2="25000"/>
                          <a14:foregroundMark x1="49688" y1="26667" x2="49219" y2="26667"/>
                          <a14:foregroundMark x1="48125" y1="26667" x2="48125" y2="26667"/>
                          <a14:foregroundMark x1="55781" y1="27292" x2="56563" y2="27292"/>
                          <a14:foregroundMark x1="63750" y1="26250" x2="63750" y2="26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6463" y="2690433"/>
              <a:ext cx="1172047" cy="879035"/>
            </a:xfrm>
            <a:prstGeom prst="rect">
              <a:avLst/>
            </a:prstGeom>
          </p:spPr>
        </p:pic>
        <p:sp>
          <p:nvSpPr>
            <p:cNvPr id="42" name="テキスト ボックス 59">
              <a:extLst>
                <a:ext uri="{FF2B5EF4-FFF2-40B4-BE49-F238E27FC236}">
                  <a16:creationId xmlns:a16="http://schemas.microsoft.com/office/drawing/2014/main" id="{B7FF775B-8DA9-7CCE-6CDD-44F76479A359}"/>
                </a:ext>
              </a:extLst>
            </p:cNvPr>
            <p:cNvSpPr txBox="1"/>
            <p:nvPr/>
          </p:nvSpPr>
          <p:spPr>
            <a:xfrm>
              <a:off x="6568722" y="3466156"/>
              <a:ext cx="1854388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000" dirty="0"/>
                <a:t>AC Regulated Power Supply 3</a:t>
              </a:r>
            </a:p>
            <a:p>
              <a:pPr algn="ctr"/>
              <a:r>
                <a:rPr lang="en-US" altLang="ja-JP" sz="900" dirty="0"/>
                <a:t>(NF EC1000S)</a:t>
              </a:r>
            </a:p>
          </p:txBody>
        </p:sp>
      </p:grpSp>
      <p:sp>
        <p:nvSpPr>
          <p:cNvPr id="43" name="テキスト ボックス 57">
            <a:extLst>
              <a:ext uri="{FF2B5EF4-FFF2-40B4-BE49-F238E27FC236}">
                <a16:creationId xmlns:a16="http://schemas.microsoft.com/office/drawing/2014/main" id="{4B71BBDA-EA32-21CA-1844-5DEEDE780A59}"/>
              </a:ext>
            </a:extLst>
          </p:cNvPr>
          <p:cNvSpPr txBox="1"/>
          <p:nvPr/>
        </p:nvSpPr>
        <p:spPr>
          <a:xfrm>
            <a:off x="5377638" y="3327874"/>
            <a:ext cx="103668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/>
              <a:t>2-wire AC100V 60Hz</a:t>
            </a:r>
            <a:endParaRPr kumimoji="1" lang="ja-JP" altLang="en-US" sz="800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31E0775B-5480-B09B-A140-D83E14AA53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58" b="89831" l="5575" r="93031">
                        <a14:foregroundMark x1="2787" y1="23517" x2="8885" y2="70339"/>
                        <a14:foregroundMark x1="8885" y1="70339" x2="5749" y2="80297"/>
                        <a14:foregroundMark x1="5749" y1="80297" x2="9233" y2="81356"/>
                        <a14:foregroundMark x1="5749" y1="22458" x2="57143" y2="11864"/>
                        <a14:foregroundMark x1="57143" y1="11864" x2="72300" y2="13559"/>
                        <a14:foregroundMark x1="72300" y1="13559" x2="90244" y2="13136"/>
                        <a14:foregroundMark x1="90244" y1="13136" x2="92842" y2="20507"/>
                        <a14:foregroundMark x1="94259" y1="50559" x2="93031" y2="55932"/>
                        <a14:foregroundMark x1="93031" y1="55932" x2="79443" y2="70127"/>
                        <a14:foregroundMark x1="79443" y1="70127" x2="70383" y2="89619"/>
                        <a14:backgroundMark x1="14111" y1="86017" x2="53136" y2="93008"/>
                        <a14:backgroundMark x1="53136" y1="93008" x2="13066" y2="84322"/>
                        <a14:backgroundMark x1="95645" y1="15890" x2="96864" y2="504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195" y="3491184"/>
            <a:ext cx="930139" cy="764854"/>
          </a:xfrm>
          <a:prstGeom prst="rect">
            <a:avLst/>
          </a:prstGeom>
        </p:spPr>
      </p:pic>
      <p:sp>
        <p:nvSpPr>
          <p:cNvPr id="49" name="テキスト ボックス 59">
            <a:extLst>
              <a:ext uri="{FF2B5EF4-FFF2-40B4-BE49-F238E27FC236}">
                <a16:creationId xmlns:a16="http://schemas.microsoft.com/office/drawing/2014/main" id="{0333AA25-1647-9986-070B-C74E8363CA86}"/>
              </a:ext>
            </a:extLst>
          </p:cNvPr>
          <p:cNvSpPr txBox="1"/>
          <p:nvPr/>
        </p:nvSpPr>
        <p:spPr>
          <a:xfrm>
            <a:off x="273416" y="4263633"/>
            <a:ext cx="18543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/>
              <a:t>AC Regulated Power Supply 1</a:t>
            </a:r>
          </a:p>
          <a:p>
            <a:pPr algn="ctr"/>
            <a:r>
              <a:rPr lang="en-US" altLang="ja-JP" sz="900" dirty="0"/>
              <a:t>(CSE RG-100)</a:t>
            </a:r>
          </a:p>
        </p:txBody>
      </p:sp>
      <p:cxnSp>
        <p:nvCxnSpPr>
          <p:cNvPr id="55" name="Gerade Verbindung mit Pfeil 17">
            <a:extLst>
              <a:ext uri="{FF2B5EF4-FFF2-40B4-BE49-F238E27FC236}">
                <a16:creationId xmlns:a16="http://schemas.microsoft.com/office/drawing/2014/main" id="{82BD99D0-C559-5C4C-6C17-E8BB529C7B95}"/>
              </a:ext>
            </a:extLst>
          </p:cNvPr>
          <p:cNvCxnSpPr>
            <a:cxnSpLocks/>
          </p:cNvCxnSpPr>
          <p:nvPr/>
        </p:nvCxnSpPr>
        <p:spPr>
          <a:xfrm>
            <a:off x="2795099" y="4661905"/>
            <a:ext cx="0" cy="212696"/>
          </a:xfrm>
          <a:prstGeom prst="straightConnector1">
            <a:avLst/>
          </a:prstGeom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Gerade Verbindung mit Pfeil 17">
            <a:extLst>
              <a:ext uri="{FF2B5EF4-FFF2-40B4-BE49-F238E27FC236}">
                <a16:creationId xmlns:a16="http://schemas.microsoft.com/office/drawing/2014/main" id="{41BBB09E-8F79-93A6-6C44-DDEEB45F0185}"/>
              </a:ext>
            </a:extLst>
          </p:cNvPr>
          <p:cNvCxnSpPr>
            <a:cxnSpLocks/>
          </p:cNvCxnSpPr>
          <p:nvPr/>
        </p:nvCxnSpPr>
        <p:spPr>
          <a:xfrm>
            <a:off x="5418858" y="4661905"/>
            <a:ext cx="0" cy="212696"/>
          </a:xfrm>
          <a:prstGeom prst="straightConnector1">
            <a:avLst/>
          </a:prstGeom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テキスト ボックス 57">
            <a:extLst>
              <a:ext uri="{FF2B5EF4-FFF2-40B4-BE49-F238E27FC236}">
                <a16:creationId xmlns:a16="http://schemas.microsoft.com/office/drawing/2014/main" id="{5DDFFB58-6E6A-7F86-25E1-B41FF0DA325C}"/>
              </a:ext>
            </a:extLst>
          </p:cNvPr>
          <p:cNvSpPr txBox="1"/>
          <p:nvPr/>
        </p:nvSpPr>
        <p:spPr>
          <a:xfrm>
            <a:off x="1156797" y="3313395"/>
            <a:ext cx="103668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/>
              <a:t>2-wire AC100V 60Hz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06383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測定系</a:t>
            </a:r>
            <a:r>
              <a:rPr lang="ja-JP" altLang="en-US" dirty="0"/>
              <a:t>　パターン➁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cxnSp>
        <p:nvCxnSpPr>
          <p:cNvPr id="44" name="Gerade Verbindung mit Pfeil 17">
            <a:extLst>
              <a:ext uri="{FF2B5EF4-FFF2-40B4-BE49-F238E27FC236}">
                <a16:creationId xmlns:a16="http://schemas.microsoft.com/office/drawing/2014/main" id="{26C2753E-3EA8-98FF-9D54-63E170025891}"/>
              </a:ext>
            </a:extLst>
          </p:cNvPr>
          <p:cNvCxnSpPr>
            <a:cxnSpLocks/>
          </p:cNvCxnSpPr>
          <p:nvPr/>
        </p:nvCxnSpPr>
        <p:spPr>
          <a:xfrm>
            <a:off x="5422468" y="2449523"/>
            <a:ext cx="6247" cy="1436627"/>
          </a:xfrm>
          <a:prstGeom prst="straightConnector1">
            <a:avLst/>
          </a:prstGeom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Gerade Verbindung mit Pfeil 17">
            <a:extLst>
              <a:ext uri="{FF2B5EF4-FFF2-40B4-BE49-F238E27FC236}">
                <a16:creationId xmlns:a16="http://schemas.microsoft.com/office/drawing/2014/main" id="{6DE60E7D-6212-0611-B082-C9FEEF8BF06F}"/>
              </a:ext>
            </a:extLst>
          </p:cNvPr>
          <p:cNvCxnSpPr>
            <a:cxnSpLocks/>
          </p:cNvCxnSpPr>
          <p:nvPr/>
        </p:nvCxnSpPr>
        <p:spPr>
          <a:xfrm>
            <a:off x="2795099" y="2517686"/>
            <a:ext cx="0" cy="1254735"/>
          </a:xfrm>
          <a:prstGeom prst="straightConnector1">
            <a:avLst/>
          </a:prstGeom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71FBA52D-CF55-D218-4F25-823E4A373296}"/>
              </a:ext>
            </a:extLst>
          </p:cNvPr>
          <p:cNvGrpSpPr/>
          <p:nvPr/>
        </p:nvGrpSpPr>
        <p:grpSpPr>
          <a:xfrm>
            <a:off x="2011136" y="3493772"/>
            <a:ext cx="1854388" cy="1184911"/>
            <a:chOff x="6624716" y="2690433"/>
            <a:chExt cx="1854388" cy="1184911"/>
          </a:xfrm>
        </p:grpSpPr>
        <p:pic>
          <p:nvPicPr>
            <p:cNvPr id="9" name="図 43">
              <a:extLst>
                <a:ext uri="{FF2B5EF4-FFF2-40B4-BE49-F238E27FC236}">
                  <a16:creationId xmlns:a16="http://schemas.microsoft.com/office/drawing/2014/main" id="{E394D049-C7CA-4CE0-BD79-3D5965663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9688" y1="27917" x2="45469" y2="8542"/>
                          <a14:foregroundMark x1="45469" y1="8542" x2="78281" y2="9583"/>
                          <a14:foregroundMark x1="78281" y1="9583" x2="66719" y2="32917"/>
                          <a14:foregroundMark x1="66719" y1="32917" x2="9688" y2="28333"/>
                          <a14:foregroundMark x1="61250" y1="21667" x2="61250" y2="21667"/>
                          <a14:foregroundMark x1="68125" y1="13333" x2="68125" y2="13333"/>
                          <a14:foregroundMark x1="63281" y1="26042" x2="63281" y2="26042"/>
                          <a14:foregroundMark x1="53281" y1="23333" x2="53281" y2="23333"/>
                          <a14:foregroundMark x1="60625" y1="17292" x2="60625" y2="17292"/>
                          <a14:foregroundMark x1="54063" y1="24583" x2="54063" y2="24583"/>
                          <a14:foregroundMark x1="60156" y1="25208" x2="60156" y2="25208"/>
                          <a14:foregroundMark x1="57188" y1="21875" x2="57188" y2="21875"/>
                          <a14:foregroundMark x1="58594" y1="17292" x2="58594" y2="17292"/>
                          <a14:foregroundMark x1="66563" y1="18750" x2="66563" y2="18750"/>
                          <a14:foregroundMark x1="66094" y1="24167" x2="66094" y2="24167"/>
                          <a14:foregroundMark x1="65000" y1="22917" x2="65000" y2="22917"/>
                          <a14:foregroundMark x1="64844" y1="18750" x2="64844" y2="18750"/>
                          <a14:foregroundMark x1="64844" y1="15208" x2="64844" y2="15208"/>
                          <a14:foregroundMark x1="63750" y1="13542" x2="63750" y2="13542"/>
                          <a14:foregroundMark x1="55937" y1="24583" x2="55313" y2="25000"/>
                          <a14:foregroundMark x1="49688" y1="26667" x2="49219" y2="26667"/>
                          <a14:foregroundMark x1="48125" y1="26667" x2="48125" y2="26667"/>
                          <a14:foregroundMark x1="55781" y1="27292" x2="56563" y2="27292"/>
                          <a14:foregroundMark x1="63750" y1="26250" x2="63750" y2="26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6463" y="2690433"/>
              <a:ext cx="1172047" cy="879035"/>
            </a:xfrm>
            <a:prstGeom prst="rect">
              <a:avLst/>
            </a:prstGeom>
          </p:spPr>
        </p:pic>
        <p:sp>
          <p:nvSpPr>
            <p:cNvPr id="12" name="テキスト ボックス 59">
              <a:extLst>
                <a:ext uri="{FF2B5EF4-FFF2-40B4-BE49-F238E27FC236}">
                  <a16:creationId xmlns:a16="http://schemas.microsoft.com/office/drawing/2014/main" id="{A5E61853-A4CE-46D4-A9BB-0ED1154B4544}"/>
                </a:ext>
              </a:extLst>
            </p:cNvPr>
            <p:cNvSpPr txBox="1"/>
            <p:nvPr/>
          </p:nvSpPr>
          <p:spPr>
            <a:xfrm>
              <a:off x="6624716" y="3490623"/>
              <a:ext cx="1854388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000" dirty="0"/>
                <a:t>AC Regulated Power Supply 2</a:t>
              </a:r>
            </a:p>
            <a:p>
              <a:pPr algn="ctr"/>
              <a:r>
                <a:rPr lang="en-US" altLang="ja-JP" sz="900" dirty="0"/>
                <a:t>(NF EC1000S)</a:t>
              </a:r>
            </a:p>
          </p:txBody>
        </p:sp>
      </p:grpSp>
      <p:pic>
        <p:nvPicPr>
          <p:cNvPr id="13" name="図 103">
            <a:extLst>
              <a:ext uri="{FF2B5EF4-FFF2-40B4-BE49-F238E27FC236}">
                <a16:creationId xmlns:a16="http://schemas.microsoft.com/office/drawing/2014/main" id="{2A064F7A-E4CA-4C77-A02A-32FF97CD85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05" y="1926862"/>
            <a:ext cx="715236" cy="573977"/>
          </a:xfrm>
          <a:prstGeom prst="rect">
            <a:avLst/>
          </a:prstGeom>
        </p:spPr>
      </p:pic>
      <p:sp>
        <p:nvSpPr>
          <p:cNvPr id="14" name="Textfeld 10">
            <a:extLst>
              <a:ext uri="{FF2B5EF4-FFF2-40B4-BE49-F238E27FC236}">
                <a16:creationId xmlns:a16="http://schemas.microsoft.com/office/drawing/2014/main" id="{2F728453-0F24-493E-92C5-1AA9D09C4238}"/>
              </a:ext>
            </a:extLst>
          </p:cNvPr>
          <p:cNvSpPr txBox="1"/>
          <p:nvPr/>
        </p:nvSpPr>
        <p:spPr>
          <a:xfrm>
            <a:off x="514504" y="1608845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PC</a:t>
            </a:r>
          </a:p>
        </p:txBody>
      </p:sp>
      <p:cxnSp>
        <p:nvCxnSpPr>
          <p:cNvPr id="17" name="Gerade Verbindung mit Pfeil 24">
            <a:extLst>
              <a:ext uri="{FF2B5EF4-FFF2-40B4-BE49-F238E27FC236}">
                <a16:creationId xmlns:a16="http://schemas.microsoft.com/office/drawing/2014/main" id="{309EBAE8-BAD1-4E43-9B67-A744F7C1DD51}"/>
              </a:ext>
            </a:extLst>
          </p:cNvPr>
          <p:cNvCxnSpPr>
            <a:cxnSpLocks/>
          </p:cNvCxnSpPr>
          <p:nvPr/>
        </p:nvCxnSpPr>
        <p:spPr>
          <a:xfrm>
            <a:off x="1674334" y="2195228"/>
            <a:ext cx="450043" cy="9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26">
            <a:extLst>
              <a:ext uri="{FF2B5EF4-FFF2-40B4-BE49-F238E27FC236}">
                <a16:creationId xmlns:a16="http://schemas.microsoft.com/office/drawing/2014/main" id="{12AB1512-9F15-438B-BD18-9CF462FEB859}"/>
              </a:ext>
            </a:extLst>
          </p:cNvPr>
          <p:cNvCxnSpPr>
            <a:cxnSpLocks/>
          </p:cNvCxnSpPr>
          <p:nvPr/>
        </p:nvCxnSpPr>
        <p:spPr>
          <a:xfrm>
            <a:off x="3652260" y="2253452"/>
            <a:ext cx="940152" cy="265"/>
          </a:xfrm>
          <a:prstGeom prst="straightConnector1">
            <a:avLst/>
          </a:prstGeom>
          <a:ln w="22225">
            <a:solidFill>
              <a:srgbClr val="3B98B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23A2684-EF96-BA0E-667A-C13176FC55BD}"/>
              </a:ext>
            </a:extLst>
          </p:cNvPr>
          <p:cNvGrpSpPr/>
          <p:nvPr/>
        </p:nvGrpSpPr>
        <p:grpSpPr>
          <a:xfrm>
            <a:off x="4590771" y="1396669"/>
            <a:ext cx="1656175" cy="1335176"/>
            <a:chOff x="3869886" y="1709504"/>
            <a:chExt cx="1656175" cy="1335176"/>
          </a:xfrm>
        </p:grpSpPr>
        <p:pic>
          <p:nvPicPr>
            <p:cNvPr id="6" name="図 59">
              <a:extLst>
                <a:ext uri="{FF2B5EF4-FFF2-40B4-BE49-F238E27FC236}">
                  <a16:creationId xmlns:a16="http://schemas.microsoft.com/office/drawing/2014/main" id="{DC71D3E6-A3B1-4479-9731-7564CEEBD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925" y="2088423"/>
              <a:ext cx="1367810" cy="956257"/>
            </a:xfrm>
            <a:prstGeom prst="rect">
              <a:avLst/>
            </a:prstGeom>
          </p:spPr>
        </p:pic>
        <p:sp>
          <p:nvSpPr>
            <p:cNvPr id="23" name="Textfeld 1033">
              <a:extLst>
                <a:ext uri="{FF2B5EF4-FFF2-40B4-BE49-F238E27FC236}">
                  <a16:creationId xmlns:a16="http://schemas.microsoft.com/office/drawing/2014/main" id="{7F4F9347-B713-4F2F-930F-7DE49410CAB8}"/>
                </a:ext>
              </a:extLst>
            </p:cNvPr>
            <p:cNvSpPr txBox="1"/>
            <p:nvPr/>
          </p:nvSpPr>
          <p:spPr>
            <a:xfrm>
              <a:off x="3869886" y="1709504"/>
              <a:ext cx="1656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Audio Amplifier</a:t>
              </a:r>
            </a:p>
          </p:txBody>
        </p:sp>
      </p:grpSp>
      <p:sp>
        <p:nvSpPr>
          <p:cNvPr id="28" name="テキスト ボックス 57">
            <a:extLst>
              <a:ext uri="{FF2B5EF4-FFF2-40B4-BE49-F238E27FC236}">
                <a16:creationId xmlns:a16="http://schemas.microsoft.com/office/drawing/2014/main" id="{93E142E0-287C-44F4-A3B6-3DFB1355CE91}"/>
              </a:ext>
            </a:extLst>
          </p:cNvPr>
          <p:cNvSpPr txBox="1"/>
          <p:nvPr/>
        </p:nvSpPr>
        <p:spPr>
          <a:xfrm>
            <a:off x="2760316" y="3323070"/>
            <a:ext cx="103668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/>
              <a:t>3-wire AC100V 60Hz</a:t>
            </a:r>
            <a:endParaRPr kumimoji="1" lang="ja-JP" altLang="en-US" sz="800" dirty="0"/>
          </a:p>
        </p:txBody>
      </p:sp>
      <p:sp>
        <p:nvSpPr>
          <p:cNvPr id="29" name="テキスト ボックス 57">
            <a:extLst>
              <a:ext uri="{FF2B5EF4-FFF2-40B4-BE49-F238E27FC236}">
                <a16:creationId xmlns:a16="http://schemas.microsoft.com/office/drawing/2014/main" id="{E64F9C3F-2A53-46EE-AAA2-73F1B1478410}"/>
              </a:ext>
            </a:extLst>
          </p:cNvPr>
          <p:cNvSpPr txBox="1"/>
          <p:nvPr/>
        </p:nvSpPr>
        <p:spPr>
          <a:xfrm>
            <a:off x="1499924" y="2449523"/>
            <a:ext cx="112165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/>
              <a:t>3-wire AC100V 60Hz</a:t>
            </a:r>
            <a:endParaRPr kumimoji="1" lang="ja-JP" altLang="en-US" sz="800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9B477FFE-E406-E780-8093-DFB35F85A396}"/>
              </a:ext>
            </a:extLst>
          </p:cNvPr>
          <p:cNvGrpSpPr/>
          <p:nvPr/>
        </p:nvGrpSpPr>
        <p:grpSpPr>
          <a:xfrm>
            <a:off x="2088099" y="1327507"/>
            <a:ext cx="1985616" cy="1379361"/>
            <a:chOff x="1522827" y="814314"/>
            <a:chExt cx="1985616" cy="1379361"/>
          </a:xfrm>
        </p:grpSpPr>
        <p:pic>
          <p:nvPicPr>
            <p:cNvPr id="7" name="図 60">
              <a:extLst>
                <a:ext uri="{FF2B5EF4-FFF2-40B4-BE49-F238E27FC236}">
                  <a16:creationId xmlns:a16="http://schemas.microsoft.com/office/drawing/2014/main" id="{AC0F2D8C-76C2-4067-91B6-C8518DD0C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3105" y="1388291"/>
              <a:ext cx="1355894" cy="805384"/>
            </a:xfrm>
            <a:prstGeom prst="rect">
              <a:avLst/>
            </a:prstGeom>
          </p:spPr>
        </p:pic>
        <p:sp>
          <p:nvSpPr>
            <p:cNvPr id="24" name="Textfeld 42">
              <a:extLst>
                <a:ext uri="{FF2B5EF4-FFF2-40B4-BE49-F238E27FC236}">
                  <a16:creationId xmlns:a16="http://schemas.microsoft.com/office/drawing/2014/main" id="{5D27486B-88BE-45C5-ADC1-A666587F44E0}"/>
                </a:ext>
              </a:extLst>
            </p:cNvPr>
            <p:cNvSpPr txBox="1"/>
            <p:nvPr/>
          </p:nvSpPr>
          <p:spPr>
            <a:xfrm>
              <a:off x="1522827" y="814314"/>
              <a:ext cx="19856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Audio Analyzer</a:t>
              </a:r>
            </a:p>
            <a:p>
              <a:pPr algn="ctr"/>
              <a:r>
                <a:rPr lang="de-DE" sz="1200" dirty="0"/>
                <a:t>(Audio Precision Apx525)</a:t>
              </a:r>
            </a:p>
          </p:txBody>
        </p:sp>
      </p:grpSp>
      <p:sp>
        <p:nvSpPr>
          <p:cNvPr id="31" name="テキスト ボックス 57">
            <a:extLst>
              <a:ext uri="{FF2B5EF4-FFF2-40B4-BE49-F238E27FC236}">
                <a16:creationId xmlns:a16="http://schemas.microsoft.com/office/drawing/2014/main" id="{98798AB7-988D-46E8-BD2B-A9FBE782FBA7}"/>
              </a:ext>
            </a:extLst>
          </p:cNvPr>
          <p:cNvSpPr txBox="1"/>
          <p:nvPr/>
        </p:nvSpPr>
        <p:spPr>
          <a:xfrm>
            <a:off x="1397366" y="1977033"/>
            <a:ext cx="60538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/>
              <a:t>USB</a:t>
            </a:r>
            <a:endParaRPr kumimoji="1" lang="ja-JP" altLang="en-US" sz="1000" dirty="0"/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3B136140-0808-B528-2167-B0B8910E0F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3873" r="94750">
                        <a14:foregroundMark x1="7229" y1="26481" x2="7229" y2="26481"/>
                        <a14:foregroundMark x1="3873" y1="66852" x2="3873" y2="66852"/>
                        <a14:foregroundMark x1="33563" y1="43889" x2="33563" y2="43889"/>
                        <a14:foregroundMark x1="27367" y1="43889" x2="37177" y2="44074"/>
                        <a14:foregroundMark x1="37177" y1="44074" x2="39931" y2="40741"/>
                        <a14:foregroundMark x1="26162" y1="19444" x2="26162" y2="19444"/>
                        <a14:foregroundMark x1="21601" y1="19444" x2="72203" y2="29074"/>
                        <a14:foregroundMark x1="72203" y1="29074" x2="73322" y2="18148"/>
                        <a14:foregroundMark x1="73322" y1="18148" x2="67900" y2="15741"/>
                        <a14:foregroundMark x1="67900" y1="15741" x2="48021" y2="18148"/>
                        <a14:foregroundMark x1="84165" y1="20185" x2="91136" y2="20556"/>
                        <a14:foregroundMark x1="91136" y1="20556" x2="95697" y2="26852"/>
                        <a14:foregroundMark x1="95697" y1="26852" x2="94234" y2="45741"/>
                        <a14:foregroundMark x1="94234" y1="45741" x2="91824" y2="57037"/>
                        <a14:foregroundMark x1="91824" y1="57037" x2="87608" y2="36481"/>
                        <a14:foregroundMark x1="13092" y1="20470" x2="27539" y2="12778"/>
                        <a14:foregroundMark x1="27539" y1="12778" x2="35972" y2="12593"/>
                        <a14:foregroundMark x1="35972" y1="12593" x2="36489" y2="19444"/>
                        <a14:foregroundMark x1="43029" y1="13519" x2="49570" y2="14074"/>
                        <a14:foregroundMark x1="29174" y1="39259" x2="29174" y2="39259"/>
                        <a14:foregroundMark x1="29174" y1="39259" x2="26506" y2="53148"/>
                        <a14:foregroundMark x1="26506" y1="53148" x2="23494" y2="39630"/>
                        <a14:foregroundMark x1="23494" y1="39630" x2="29260" y2="47407"/>
                        <a14:foregroundMark x1="29260" y1="47407" x2="27625" y2="54074"/>
                        <a14:foregroundMark x1="19880" y1="70185" x2="20224" y2="66481"/>
                        <a14:foregroundMark x1="17470" y1="67963" x2="18158" y2="69444"/>
                        <a14:foregroundMark x1="7143" y1="21852" x2="14630" y2="19074"/>
                        <a14:foregroundMark x1="52840" y1="12593" x2="60671" y2="15926"/>
                        <a14:foregroundMark x1="60671" y1="15926" x2="66093" y2="14259"/>
                        <a14:foregroundMark x1="66093" y1="14259" x2="70568" y2="14815"/>
                        <a14:foregroundMark x1="69793" y1="14259" x2="53787" y2="12778"/>
                        <a14:foregroundMark x1="55164" y1="12222" x2="71773" y2="15000"/>
                        <a14:foregroundMark x1="90189" y1="17778" x2="93976" y2="17593"/>
                        <a14:foregroundMark x1="94750" y1="18148" x2="93890" y2="16481"/>
                        <a14:foregroundMark x1="93546" y1="17037" x2="93890" y2="16667"/>
                        <a14:foregroundMark x1="55077" y1="70926" x2="54733" y2="79815"/>
                        <a14:backgroundMark x1="7539" y1="20369" x2="6454" y2="20926"/>
                        <a14:backgroundMark x1="6454" y1="20926" x2="5938" y2="218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20594" y="1893879"/>
            <a:ext cx="1548923" cy="719809"/>
          </a:xfrm>
          <a:prstGeom prst="rect">
            <a:avLst/>
          </a:prstGeom>
        </p:spPr>
      </p:pic>
      <p:cxnSp>
        <p:nvCxnSpPr>
          <p:cNvPr id="63" name="Gerade Verbindung mit Pfeil 26">
            <a:extLst>
              <a:ext uri="{FF2B5EF4-FFF2-40B4-BE49-F238E27FC236}">
                <a16:creationId xmlns:a16="http://schemas.microsoft.com/office/drawing/2014/main" id="{AAE4691A-B3A6-9F08-D410-87F2CF8B6711}"/>
              </a:ext>
            </a:extLst>
          </p:cNvPr>
          <p:cNvCxnSpPr>
            <a:cxnSpLocks/>
          </p:cNvCxnSpPr>
          <p:nvPr/>
        </p:nvCxnSpPr>
        <p:spPr>
          <a:xfrm>
            <a:off x="6226097" y="2253452"/>
            <a:ext cx="873219" cy="0"/>
          </a:xfrm>
          <a:prstGeom prst="straightConnector1">
            <a:avLst/>
          </a:prstGeom>
          <a:ln w="25400">
            <a:solidFill>
              <a:srgbClr val="3B98B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feld 1033">
            <a:extLst>
              <a:ext uri="{FF2B5EF4-FFF2-40B4-BE49-F238E27FC236}">
                <a16:creationId xmlns:a16="http://schemas.microsoft.com/office/drawing/2014/main" id="{EFF64C7A-FFDF-086D-3352-4ADD087B29FE}"/>
              </a:ext>
            </a:extLst>
          </p:cNvPr>
          <p:cNvSpPr txBox="1"/>
          <p:nvPr/>
        </p:nvSpPr>
        <p:spPr>
          <a:xfrm>
            <a:off x="7172469" y="1273151"/>
            <a:ext cx="16561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0" i="0" dirty="0">
                <a:solidFill>
                  <a:srgbClr val="202124"/>
                </a:solidFill>
                <a:effectLst/>
                <a:latin typeface="Google Sans"/>
              </a:rPr>
              <a:t>Dummy load</a:t>
            </a:r>
            <a:endParaRPr lang="de-DE" sz="1400" dirty="0"/>
          </a:p>
          <a:p>
            <a:pPr algn="ctr"/>
            <a:r>
              <a:rPr lang="de-DE" sz="1200" dirty="0"/>
              <a:t>(Japan Audio DL-88A)</a:t>
            </a:r>
          </a:p>
        </p:txBody>
      </p:sp>
      <p:sp>
        <p:nvSpPr>
          <p:cNvPr id="65" name="テキスト ボックス 57">
            <a:extLst>
              <a:ext uri="{FF2B5EF4-FFF2-40B4-BE49-F238E27FC236}">
                <a16:creationId xmlns:a16="http://schemas.microsoft.com/office/drawing/2014/main" id="{B254C22E-A36E-CD69-34F8-50C0D4C781E5}"/>
              </a:ext>
            </a:extLst>
          </p:cNvPr>
          <p:cNvSpPr txBox="1"/>
          <p:nvPr/>
        </p:nvSpPr>
        <p:spPr>
          <a:xfrm>
            <a:off x="3313483" y="2273448"/>
            <a:ext cx="95150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Analog Out</a:t>
            </a:r>
            <a:endParaRPr kumimoji="1" lang="ja-JP" altLang="en-US" sz="1000" dirty="0"/>
          </a:p>
        </p:txBody>
      </p:sp>
      <p:sp>
        <p:nvSpPr>
          <p:cNvPr id="66" name="テキスト ボックス 57">
            <a:extLst>
              <a:ext uri="{FF2B5EF4-FFF2-40B4-BE49-F238E27FC236}">
                <a16:creationId xmlns:a16="http://schemas.microsoft.com/office/drawing/2014/main" id="{0B1D7965-D437-3DD8-79F2-CE1A5660930B}"/>
              </a:ext>
            </a:extLst>
          </p:cNvPr>
          <p:cNvSpPr txBox="1"/>
          <p:nvPr/>
        </p:nvSpPr>
        <p:spPr>
          <a:xfrm>
            <a:off x="5931486" y="2271465"/>
            <a:ext cx="95150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Speaker Out</a:t>
            </a:r>
            <a:endParaRPr kumimoji="1" lang="ja-JP" altLang="en-US" sz="1000" dirty="0"/>
          </a:p>
        </p:txBody>
      </p:sp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338473ED-432C-CB8F-70FC-EE9F26121ED4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 flipV="1">
            <a:off x="2916325" y="2641208"/>
            <a:ext cx="5009641" cy="65660"/>
          </a:xfrm>
          <a:prstGeom prst="bentConnector4">
            <a:avLst>
              <a:gd name="adj1" fmla="val -201"/>
              <a:gd name="adj2" fmla="val 697364"/>
            </a:avLst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57">
            <a:extLst>
              <a:ext uri="{FF2B5EF4-FFF2-40B4-BE49-F238E27FC236}">
                <a16:creationId xmlns:a16="http://schemas.microsoft.com/office/drawing/2014/main" id="{0AED2186-A857-D4D8-63BD-602A99BA985F}"/>
              </a:ext>
            </a:extLst>
          </p:cNvPr>
          <p:cNvSpPr txBox="1"/>
          <p:nvPr/>
        </p:nvSpPr>
        <p:spPr>
          <a:xfrm>
            <a:off x="7157011" y="2836052"/>
            <a:ext cx="95150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Monitor</a:t>
            </a:r>
            <a:endParaRPr kumimoji="1" lang="ja-JP" altLang="en-US" sz="1000" dirty="0"/>
          </a:p>
        </p:txBody>
      </p:sp>
      <p:cxnSp>
        <p:nvCxnSpPr>
          <p:cNvPr id="37" name="Gerade Verbindung mit Pfeil 17">
            <a:extLst>
              <a:ext uri="{FF2B5EF4-FFF2-40B4-BE49-F238E27FC236}">
                <a16:creationId xmlns:a16="http://schemas.microsoft.com/office/drawing/2014/main" id="{6DE60E7D-6212-0611-B082-C9FEEF8BF06F}"/>
              </a:ext>
            </a:extLst>
          </p:cNvPr>
          <p:cNvCxnSpPr>
            <a:cxnSpLocks/>
          </p:cNvCxnSpPr>
          <p:nvPr/>
        </p:nvCxnSpPr>
        <p:spPr>
          <a:xfrm>
            <a:off x="1189034" y="2473744"/>
            <a:ext cx="0" cy="1376803"/>
          </a:xfrm>
          <a:prstGeom prst="straightConnector1">
            <a:avLst/>
          </a:prstGeom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テキスト ボックス 57">
            <a:extLst>
              <a:ext uri="{FF2B5EF4-FFF2-40B4-BE49-F238E27FC236}">
                <a16:creationId xmlns:a16="http://schemas.microsoft.com/office/drawing/2014/main" id="{4B71BBDA-EA32-21CA-1844-5DEEDE780A59}"/>
              </a:ext>
            </a:extLst>
          </p:cNvPr>
          <p:cNvSpPr txBox="1"/>
          <p:nvPr/>
        </p:nvSpPr>
        <p:spPr>
          <a:xfrm>
            <a:off x="5377638" y="3327874"/>
            <a:ext cx="14279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</a:rPr>
              <a:t>3-wire AC100V 60Hz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59" name="テキスト ボックス 57">
            <a:extLst>
              <a:ext uri="{FF2B5EF4-FFF2-40B4-BE49-F238E27FC236}">
                <a16:creationId xmlns:a16="http://schemas.microsoft.com/office/drawing/2014/main" id="{5DDFFB58-6E6A-7F86-25E1-B41FF0DA325C}"/>
              </a:ext>
            </a:extLst>
          </p:cNvPr>
          <p:cNvSpPr txBox="1"/>
          <p:nvPr/>
        </p:nvSpPr>
        <p:spPr>
          <a:xfrm>
            <a:off x="1156797" y="3313395"/>
            <a:ext cx="103668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/>
              <a:t>2-wire AC100V 60Hz</a:t>
            </a:r>
            <a:endParaRPr kumimoji="1" lang="ja-JP" altLang="en-US" sz="800" dirty="0"/>
          </a:p>
        </p:txBody>
      </p:sp>
      <p:cxnSp>
        <p:nvCxnSpPr>
          <p:cNvPr id="47" name="Gerade Verbindung mit Pfeil 1027">
            <a:extLst>
              <a:ext uri="{FF2B5EF4-FFF2-40B4-BE49-F238E27FC236}">
                <a16:creationId xmlns:a16="http://schemas.microsoft.com/office/drawing/2014/main" id="{DDE50CF9-9414-0AA9-4008-93B09EB684E4}"/>
              </a:ext>
            </a:extLst>
          </p:cNvPr>
          <p:cNvCxnSpPr>
            <a:cxnSpLocks/>
          </p:cNvCxnSpPr>
          <p:nvPr/>
        </p:nvCxnSpPr>
        <p:spPr>
          <a:xfrm>
            <a:off x="1181204" y="3859289"/>
            <a:ext cx="1343059" cy="4143"/>
          </a:xfrm>
          <a:prstGeom prst="straightConnector1">
            <a:avLst/>
          </a:prstGeom>
          <a:ln w="9525" cap="flat" cmpd="sng" algn="ctr">
            <a:solidFill>
              <a:schemeClr val="tx1">
                <a:lumMod val="75000"/>
                <a:lumOff val="25000"/>
                <a:alpha val="98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Gerade Verbindung mit Pfeil 1027">
            <a:extLst>
              <a:ext uri="{FF2B5EF4-FFF2-40B4-BE49-F238E27FC236}">
                <a16:creationId xmlns:a16="http://schemas.microsoft.com/office/drawing/2014/main" id="{2027EF9B-0F2C-08A1-04A1-6F6092F27837}"/>
              </a:ext>
            </a:extLst>
          </p:cNvPr>
          <p:cNvCxnSpPr>
            <a:cxnSpLocks/>
          </p:cNvCxnSpPr>
          <p:nvPr/>
        </p:nvCxnSpPr>
        <p:spPr>
          <a:xfrm>
            <a:off x="3193994" y="3886150"/>
            <a:ext cx="2231597" cy="8216"/>
          </a:xfrm>
          <a:prstGeom prst="straightConnector1">
            <a:avLst/>
          </a:prstGeom>
          <a:ln w="9525" cap="flat" cmpd="sng" algn="ctr">
            <a:solidFill>
              <a:schemeClr val="tx1">
                <a:lumMod val="75000"/>
                <a:lumOff val="25000"/>
                <a:alpha val="98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679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AA5D0-AE30-4911-8325-5A116890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今後の予定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42912C1-3A31-4743-9635-AD791E956C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5669A7-5548-4A37-8A58-C68021768803}"/>
              </a:ext>
            </a:extLst>
          </p:cNvPr>
          <p:cNvSpPr txBox="1"/>
          <p:nvPr/>
        </p:nvSpPr>
        <p:spPr>
          <a:xfrm>
            <a:off x="387249" y="866377"/>
            <a:ext cx="8356923" cy="12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✓計測</a:t>
            </a:r>
            <a:br>
              <a:rPr kumimoji="1"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✓差分スペクトルの分析</a:t>
            </a:r>
            <a:endParaRPr kumimoji="1" lang="en-US" altLang="ja-JP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72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3702F0-C1DE-4E37-830D-A790BCF6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報告内容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744AB2D-EF4A-412D-8262-A5FB7237E9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CE0263E-B6ED-4021-8D41-E2A7D50F8CED}"/>
              </a:ext>
            </a:extLst>
          </p:cNvPr>
          <p:cNvSpPr txBox="1">
            <a:spLocks/>
          </p:cNvSpPr>
          <p:nvPr/>
        </p:nvSpPr>
        <p:spPr>
          <a:xfrm>
            <a:off x="508309" y="953438"/>
            <a:ext cx="7888257" cy="3797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今回の内容</a:t>
            </a:r>
          </a:p>
        </p:txBody>
      </p:sp>
      <p:sp>
        <p:nvSpPr>
          <p:cNvPr id="7" name="テキスト プレースホルダー 4">
            <a:extLst>
              <a:ext uri="{FF2B5EF4-FFF2-40B4-BE49-F238E27FC236}">
                <a16:creationId xmlns:a16="http://schemas.microsoft.com/office/drawing/2014/main" id="{BFB2E859-6512-4C56-9A26-1B816321C3A9}"/>
              </a:ext>
            </a:extLst>
          </p:cNvPr>
          <p:cNvSpPr txBox="1">
            <a:spLocks/>
          </p:cNvSpPr>
          <p:nvPr/>
        </p:nvSpPr>
        <p:spPr>
          <a:xfrm>
            <a:off x="508308" y="1333151"/>
            <a:ext cx="7888257" cy="579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✓実機でのデータ計測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9764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テスト信号の測定結果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11" name="テキスト プレースホルダー 4">
            <a:extLst>
              <a:ext uri="{FF2B5EF4-FFF2-40B4-BE49-F238E27FC236}">
                <a16:creationId xmlns:a16="http://schemas.microsoft.com/office/drawing/2014/main" id="{BFB2E859-6512-4C56-9A26-1B816321C3A9}"/>
              </a:ext>
            </a:extLst>
          </p:cNvPr>
          <p:cNvSpPr txBox="1">
            <a:spLocks/>
          </p:cNvSpPr>
          <p:nvPr/>
        </p:nvSpPr>
        <p:spPr>
          <a:xfrm>
            <a:off x="699555" y="4548507"/>
            <a:ext cx="7888257" cy="1302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dirty="0"/>
              <a:t>✓テスト信号の開始１</a:t>
            </a:r>
            <a:r>
              <a:rPr lang="en-US" altLang="ja-JP" sz="1600" dirty="0"/>
              <a:t>sec</a:t>
            </a:r>
            <a:r>
              <a:rPr lang="ja-JP" altLang="en-US" sz="1600" dirty="0"/>
              <a:t>は</a:t>
            </a:r>
            <a:r>
              <a:rPr lang="ja-JP" altLang="en-US" sz="1600" dirty="0">
                <a:solidFill>
                  <a:srgbClr val="3B98B2"/>
                </a:solidFill>
              </a:rPr>
              <a:t>無音区間</a:t>
            </a:r>
            <a:r>
              <a:rPr lang="ja-JP" altLang="en-US" sz="1600" dirty="0"/>
              <a:t>に設定</a:t>
            </a:r>
            <a:br>
              <a:rPr lang="en-US" altLang="ja-JP" sz="1600" dirty="0"/>
            </a:br>
            <a:r>
              <a:rPr lang="ja-JP" altLang="en-US" sz="1600" dirty="0"/>
              <a:t>　→ 無音区間中にトリガが落ち</a:t>
            </a:r>
            <a:r>
              <a:rPr lang="en-US" altLang="ja-JP" sz="1600" dirty="0"/>
              <a:t>, </a:t>
            </a:r>
            <a:r>
              <a:rPr lang="ja-JP" altLang="en-US" sz="1600" dirty="0"/>
              <a:t>所望の測定区間を正しく測定できている。</a:t>
            </a:r>
            <a:br>
              <a:rPr lang="en-US" altLang="ja-JP" sz="1600" dirty="0"/>
            </a:br>
            <a:r>
              <a:rPr lang="ja-JP" altLang="en-US" sz="1600" dirty="0"/>
              <a:t>✓立上り後数周期が波形が乱れるため</a:t>
            </a:r>
            <a:r>
              <a:rPr lang="en-US" altLang="ja-JP" sz="1600" dirty="0"/>
              <a:t>, </a:t>
            </a:r>
            <a:r>
              <a:rPr lang="en-US" altLang="ja-JP" sz="1600" dirty="0">
                <a:solidFill>
                  <a:srgbClr val="3B98B2"/>
                </a:solidFill>
              </a:rPr>
              <a:t>5</a:t>
            </a:r>
            <a:r>
              <a:rPr lang="ja-JP" altLang="en-US" sz="1600" dirty="0">
                <a:solidFill>
                  <a:srgbClr val="3B98B2"/>
                </a:solidFill>
              </a:rPr>
              <a:t>周期目から計測信号に使用</a:t>
            </a:r>
            <a:r>
              <a:rPr lang="en-US" altLang="ja-JP" sz="1600" dirty="0">
                <a:solidFill>
                  <a:srgbClr val="3B98B2"/>
                </a:solidFill>
              </a:rPr>
              <a:t> 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305" y="1056342"/>
            <a:ext cx="3579906" cy="268492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81" y="1062318"/>
            <a:ext cx="3579906" cy="2684929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1854661" y="3776491"/>
            <a:ext cx="1508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b="1" dirty="0"/>
              <a:t>テスト信号</a:t>
            </a:r>
            <a:r>
              <a:rPr lang="en-US" altLang="ja-JP" sz="1200" b="1" dirty="0"/>
              <a:t>(</a:t>
            </a:r>
            <a:r>
              <a:rPr lang="ja-JP" altLang="en-US" sz="1200" b="1" dirty="0"/>
              <a:t>測定前</a:t>
            </a:r>
            <a:r>
              <a:rPr lang="en-US" altLang="ja-JP" sz="1200" b="1" dirty="0"/>
              <a:t>)</a:t>
            </a:r>
            <a:endParaRPr lang="ja-JP" altLang="en-US" sz="1200" b="1" dirty="0"/>
          </a:p>
        </p:txBody>
      </p:sp>
      <p:sp>
        <p:nvSpPr>
          <p:cNvPr id="13" name="正方形/長方形 12"/>
          <p:cNvSpPr/>
          <p:nvPr/>
        </p:nvSpPr>
        <p:spPr>
          <a:xfrm>
            <a:off x="6310364" y="373076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b="1" dirty="0"/>
              <a:t>測定後</a:t>
            </a:r>
          </a:p>
        </p:txBody>
      </p:sp>
      <p:sp>
        <p:nvSpPr>
          <p:cNvPr id="14" name="楕円 13"/>
          <p:cNvSpPr/>
          <p:nvPr/>
        </p:nvSpPr>
        <p:spPr>
          <a:xfrm>
            <a:off x="1123577" y="2150674"/>
            <a:ext cx="376144" cy="37737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911539" y="2557291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b="1" dirty="0">
                <a:solidFill>
                  <a:srgbClr val="FF0000"/>
                </a:solidFill>
              </a:rPr>
              <a:t>無音区間</a:t>
            </a:r>
          </a:p>
        </p:txBody>
      </p:sp>
      <p:sp>
        <p:nvSpPr>
          <p:cNvPr id="19" name="楕円 18"/>
          <p:cNvSpPr/>
          <p:nvPr/>
        </p:nvSpPr>
        <p:spPr>
          <a:xfrm>
            <a:off x="5100918" y="1183269"/>
            <a:ext cx="376144" cy="37737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32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テスト信号の考察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1" name="テキスト プレースホルダー 4">
            <a:extLst>
              <a:ext uri="{FF2B5EF4-FFF2-40B4-BE49-F238E27FC236}">
                <a16:creationId xmlns:a16="http://schemas.microsoft.com/office/drawing/2014/main" id="{BFB2E859-6512-4C56-9A26-1B816321C3A9}"/>
              </a:ext>
            </a:extLst>
          </p:cNvPr>
          <p:cNvSpPr txBox="1">
            <a:spLocks/>
          </p:cNvSpPr>
          <p:nvPr/>
        </p:nvSpPr>
        <p:spPr>
          <a:xfrm>
            <a:off x="758278" y="4271507"/>
            <a:ext cx="7888257" cy="18692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dirty="0"/>
              <a:t>✓テスト信号の考察を行う</a:t>
            </a:r>
            <a:endParaRPr lang="en-US" altLang="ja-JP" sz="1600" dirty="0"/>
          </a:p>
          <a:p>
            <a:r>
              <a:rPr lang="ja-JP" altLang="en-US" sz="1600" dirty="0">
                <a:solidFill>
                  <a:srgbClr val="3B98B2"/>
                </a:solidFill>
              </a:rPr>
              <a:t>　</a:t>
            </a:r>
            <a:r>
              <a:rPr lang="ja-JP" altLang="en-US" sz="1600" dirty="0"/>
              <a:t>→ </a:t>
            </a:r>
            <a:r>
              <a:rPr lang="ja-JP" altLang="en-US" sz="1600" dirty="0">
                <a:solidFill>
                  <a:srgbClr val="3B98B2"/>
                </a:solidFill>
              </a:rPr>
              <a:t>三種類のテスト信号</a:t>
            </a:r>
            <a:r>
              <a:rPr lang="ja-JP" altLang="en-US" sz="1600" dirty="0"/>
              <a:t>を作成</a:t>
            </a:r>
            <a:endParaRPr lang="en-US" altLang="ja-JP" sz="1600" dirty="0"/>
          </a:p>
          <a:p>
            <a:r>
              <a:rPr lang="ja-JP" altLang="en-US" sz="1600" dirty="0"/>
              <a:t>✓ それぞれのテスト信号を３種類のアンプで検討</a:t>
            </a:r>
            <a:endParaRPr lang="en-US" altLang="ja-JP" sz="1600" dirty="0"/>
          </a:p>
          <a:p>
            <a:r>
              <a:rPr lang="ja-JP" altLang="en-US" sz="1600" dirty="0"/>
              <a:t>✓ 測定トリガは</a:t>
            </a:r>
            <a:r>
              <a:rPr lang="ja-JP" altLang="en-US" sz="1600" dirty="0">
                <a:solidFill>
                  <a:srgbClr val="3B98B2"/>
                </a:solidFill>
              </a:rPr>
              <a:t>テスト信号再生</a:t>
            </a:r>
            <a:r>
              <a:rPr lang="ja-JP" altLang="en-US" sz="1600" dirty="0"/>
              <a:t>のタイミング</a:t>
            </a:r>
            <a:endParaRPr lang="en-US" altLang="ja-JP" sz="1600" dirty="0"/>
          </a:p>
        </p:txBody>
      </p:sp>
      <p:sp>
        <p:nvSpPr>
          <p:cNvPr id="9" name="正方形/長方形 8"/>
          <p:cNvSpPr/>
          <p:nvPr/>
        </p:nvSpPr>
        <p:spPr>
          <a:xfrm>
            <a:off x="1063527" y="3472450"/>
            <a:ext cx="11432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b="1" dirty="0"/>
              <a:t>テスト信号 ①</a:t>
            </a:r>
          </a:p>
        </p:txBody>
      </p:sp>
      <p:pic>
        <p:nvPicPr>
          <p:cNvPr id="7" name="図 6" descr="グラフ, ヒストグラム&#10;&#10;自動的に生成された説明">
            <a:extLst>
              <a:ext uri="{FF2B5EF4-FFF2-40B4-BE49-F238E27FC236}">
                <a16:creationId xmlns:a16="http://schemas.microsoft.com/office/drawing/2014/main" id="{7470A48D-1764-A55B-0FF1-748301D92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58" y="1290011"/>
            <a:ext cx="2880000" cy="2160000"/>
          </a:xfrm>
          <a:prstGeom prst="rect">
            <a:avLst/>
          </a:prstGeom>
        </p:spPr>
      </p:pic>
      <p:pic>
        <p:nvPicPr>
          <p:cNvPr id="10" name="図 9" descr="グラフ, ヒストグラム&#10;&#10;自動的に生成された説明">
            <a:extLst>
              <a:ext uri="{FF2B5EF4-FFF2-40B4-BE49-F238E27FC236}">
                <a16:creationId xmlns:a16="http://schemas.microsoft.com/office/drawing/2014/main" id="{4C3ADEE1-13BB-480B-416A-5B7DE8D61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158" y="1298043"/>
            <a:ext cx="2880000" cy="2160000"/>
          </a:xfrm>
          <a:prstGeom prst="rect">
            <a:avLst/>
          </a:prstGeom>
        </p:spPr>
      </p:pic>
      <p:pic>
        <p:nvPicPr>
          <p:cNvPr id="16" name="図 15" descr="グラフ&#10;&#10;自動的に生成された説明">
            <a:extLst>
              <a:ext uri="{FF2B5EF4-FFF2-40B4-BE49-F238E27FC236}">
                <a16:creationId xmlns:a16="http://schemas.microsoft.com/office/drawing/2014/main" id="{31CDA3FD-A363-9961-16AA-44A3D40F4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701" y="1298043"/>
            <a:ext cx="2880000" cy="2160000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0CED813-8532-3922-2589-D99D62809C55}"/>
              </a:ext>
            </a:extLst>
          </p:cNvPr>
          <p:cNvSpPr/>
          <p:nvPr/>
        </p:nvSpPr>
        <p:spPr>
          <a:xfrm>
            <a:off x="4033925" y="3482899"/>
            <a:ext cx="11432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b="1" dirty="0"/>
              <a:t>テスト信号 ➁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D7DFCD5-C63F-B357-0FBC-91EC23F397C8}"/>
              </a:ext>
            </a:extLst>
          </p:cNvPr>
          <p:cNvSpPr/>
          <p:nvPr/>
        </p:nvSpPr>
        <p:spPr>
          <a:xfrm>
            <a:off x="6959756" y="3466478"/>
            <a:ext cx="11432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b="1" dirty="0"/>
              <a:t>テスト信号 ③</a:t>
            </a:r>
          </a:p>
        </p:txBody>
      </p:sp>
    </p:spTree>
    <p:extLst>
      <p:ext uri="{BB962C8B-B14F-4D97-AF65-F5344CB8AC3E}">
        <p14:creationId xmlns:p14="http://schemas.microsoft.com/office/powerpoint/2010/main" val="181746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02206E3E-DF91-8EC1-3008-5563A9FF6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38" y="3588922"/>
            <a:ext cx="3553376" cy="2664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テスト信号の考察 テスト信号①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059178" y="3400220"/>
            <a:ext cx="734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 err="1"/>
              <a:t>Amp_A</a:t>
            </a:r>
            <a:endParaRPr lang="ja-JP" altLang="en-US" sz="1400" b="1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0CED813-8532-3922-2589-D99D62809C55}"/>
              </a:ext>
            </a:extLst>
          </p:cNvPr>
          <p:cNvSpPr/>
          <p:nvPr/>
        </p:nvSpPr>
        <p:spPr>
          <a:xfrm>
            <a:off x="6216729" y="3383505"/>
            <a:ext cx="7264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 err="1"/>
              <a:t>Amp_B</a:t>
            </a:r>
            <a:endParaRPr lang="ja-JP" altLang="en-US" sz="1400" b="1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D7DFCD5-C63F-B357-0FBC-91EC23F397C8}"/>
              </a:ext>
            </a:extLst>
          </p:cNvPr>
          <p:cNvSpPr/>
          <p:nvPr/>
        </p:nvSpPr>
        <p:spPr>
          <a:xfrm>
            <a:off x="2164228" y="6231040"/>
            <a:ext cx="7200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 err="1"/>
              <a:t>Amp_C</a:t>
            </a:r>
            <a:endParaRPr lang="ja-JP" altLang="en-US" sz="1400" b="1" dirty="0"/>
          </a:p>
        </p:txBody>
      </p:sp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817EE332-C546-4F1A-0A9D-7D2F94DAF5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"/>
          <a:stretch/>
        </p:blipFill>
        <p:spPr>
          <a:xfrm>
            <a:off x="619209" y="792915"/>
            <a:ext cx="3568367" cy="2664000"/>
          </a:xfrm>
          <a:prstGeom prst="rect">
            <a:avLst/>
          </a:prstGeom>
        </p:spPr>
      </p:pic>
      <p:pic>
        <p:nvPicPr>
          <p:cNvPr id="8" name="図 7" descr="グラフ&#10;&#10;自動的に生成された説明">
            <a:extLst>
              <a:ext uri="{FF2B5EF4-FFF2-40B4-BE49-F238E27FC236}">
                <a16:creationId xmlns:a16="http://schemas.microsoft.com/office/drawing/2014/main" id="{25755F71-61FD-0575-E88F-866A4E3FE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282" y="773991"/>
            <a:ext cx="3553376" cy="2664000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E01BE43E-A83E-0D1E-5137-5CE5ED26B258}"/>
              </a:ext>
            </a:extLst>
          </p:cNvPr>
          <p:cNvSpPr/>
          <p:nvPr/>
        </p:nvSpPr>
        <p:spPr>
          <a:xfrm>
            <a:off x="1057013" y="880536"/>
            <a:ext cx="426954" cy="4269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99225074-64CC-3794-DA11-A56CD89580B1}"/>
              </a:ext>
            </a:extLst>
          </p:cNvPr>
          <p:cNvSpPr/>
          <p:nvPr/>
        </p:nvSpPr>
        <p:spPr>
          <a:xfrm>
            <a:off x="5233801" y="1094013"/>
            <a:ext cx="426954" cy="4269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C172C4ED-80DC-E6B5-BE9C-23C1D23E61CF}"/>
              </a:ext>
            </a:extLst>
          </p:cNvPr>
          <p:cNvSpPr/>
          <p:nvPr/>
        </p:nvSpPr>
        <p:spPr>
          <a:xfrm>
            <a:off x="1057013" y="3677719"/>
            <a:ext cx="426954" cy="4269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4">
            <a:extLst>
              <a:ext uri="{FF2B5EF4-FFF2-40B4-BE49-F238E27FC236}">
                <a16:creationId xmlns:a16="http://schemas.microsoft.com/office/drawing/2014/main" id="{9ED49DD1-D362-2FB4-E13E-263D31301276}"/>
              </a:ext>
            </a:extLst>
          </p:cNvPr>
          <p:cNvSpPr txBox="1">
            <a:spLocks/>
          </p:cNvSpPr>
          <p:nvPr/>
        </p:nvSpPr>
        <p:spPr>
          <a:xfrm>
            <a:off x="4677447" y="4223987"/>
            <a:ext cx="4158425" cy="13938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dirty="0"/>
              <a:t>✓全てのアンプで同様のズレを確認</a:t>
            </a:r>
            <a:br>
              <a:rPr lang="en-US" altLang="ja-JP" sz="1600" dirty="0"/>
            </a:br>
            <a:r>
              <a:rPr lang="ja-JP" altLang="en-US" sz="1600" dirty="0"/>
              <a:t>　→ アナライザの測定開始タイミング？</a:t>
            </a:r>
            <a:br>
              <a:rPr lang="en-US" altLang="ja-JP" sz="1600" dirty="0">
                <a:solidFill>
                  <a:srgbClr val="3B98B2"/>
                </a:solidFill>
              </a:rPr>
            </a:br>
            <a:r>
              <a:rPr lang="ja-JP" altLang="en-US" sz="1600" dirty="0">
                <a:solidFill>
                  <a:srgbClr val="3B98B2"/>
                </a:solidFill>
              </a:rPr>
              <a:t>　</a:t>
            </a:r>
            <a:r>
              <a:rPr lang="ja-JP" altLang="en-US" sz="1600" dirty="0"/>
              <a:t>→ アナライザの追従性能？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89728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グラフ&#10;&#10;自動的に生成された説明">
            <a:extLst>
              <a:ext uri="{FF2B5EF4-FFF2-40B4-BE49-F238E27FC236}">
                <a16:creationId xmlns:a16="http://schemas.microsoft.com/office/drawing/2014/main" id="{C9365536-8D57-B731-369D-7CC4999EE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93" y="3618098"/>
            <a:ext cx="3553354" cy="2664000"/>
          </a:xfrm>
          <a:prstGeom prst="rect">
            <a:avLst/>
          </a:prstGeom>
        </p:spPr>
      </p:pic>
      <p:pic>
        <p:nvPicPr>
          <p:cNvPr id="10" name="図 9" descr="グラフ&#10;&#10;自動的に生成された説明">
            <a:extLst>
              <a:ext uri="{FF2B5EF4-FFF2-40B4-BE49-F238E27FC236}">
                <a16:creationId xmlns:a16="http://schemas.microsoft.com/office/drawing/2014/main" id="{B12DE5C7-1E17-4696-84EC-5F78A5447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22" y="756117"/>
            <a:ext cx="3553354" cy="2664000"/>
          </a:xfrm>
          <a:prstGeom prst="rect">
            <a:avLst/>
          </a:prstGeom>
        </p:spPr>
      </p:pic>
      <p:pic>
        <p:nvPicPr>
          <p:cNvPr id="6" name="図 5" descr="グラフ, ヒストグラム&#10;&#10;自動的に生成された説明">
            <a:extLst>
              <a:ext uri="{FF2B5EF4-FFF2-40B4-BE49-F238E27FC236}">
                <a16:creationId xmlns:a16="http://schemas.microsoft.com/office/drawing/2014/main" id="{87E14D17-D0BC-37AC-BE7C-FF2378FE0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15" y="806699"/>
            <a:ext cx="3553354" cy="2664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テスト信号の考察 テスト信号➁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059178" y="3400220"/>
            <a:ext cx="734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 err="1"/>
              <a:t>Amp_A</a:t>
            </a:r>
            <a:endParaRPr lang="ja-JP" altLang="en-US" sz="1400" b="1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0CED813-8532-3922-2589-D99D62809C55}"/>
              </a:ext>
            </a:extLst>
          </p:cNvPr>
          <p:cNvSpPr/>
          <p:nvPr/>
        </p:nvSpPr>
        <p:spPr>
          <a:xfrm>
            <a:off x="6216729" y="3383505"/>
            <a:ext cx="7264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 err="1"/>
              <a:t>Amp_B</a:t>
            </a:r>
            <a:endParaRPr lang="ja-JP" altLang="en-US" sz="1400" b="1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D7DFCD5-C63F-B357-0FBC-91EC23F397C8}"/>
              </a:ext>
            </a:extLst>
          </p:cNvPr>
          <p:cNvSpPr/>
          <p:nvPr/>
        </p:nvSpPr>
        <p:spPr>
          <a:xfrm>
            <a:off x="2164228" y="6231040"/>
            <a:ext cx="7200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 err="1"/>
              <a:t>Amp_C</a:t>
            </a:r>
            <a:endParaRPr lang="ja-JP" altLang="en-US" sz="1400" b="1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E01BE43E-A83E-0D1E-5137-5CE5ED26B258}"/>
              </a:ext>
            </a:extLst>
          </p:cNvPr>
          <p:cNvSpPr/>
          <p:nvPr/>
        </p:nvSpPr>
        <p:spPr>
          <a:xfrm>
            <a:off x="1057013" y="880536"/>
            <a:ext cx="426954" cy="4269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99225074-64CC-3794-DA11-A56CD89580B1}"/>
              </a:ext>
            </a:extLst>
          </p:cNvPr>
          <p:cNvSpPr/>
          <p:nvPr/>
        </p:nvSpPr>
        <p:spPr>
          <a:xfrm>
            <a:off x="5233801" y="1094013"/>
            <a:ext cx="426954" cy="4269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C172C4ED-80DC-E6B5-BE9C-23C1D23E61CF}"/>
              </a:ext>
            </a:extLst>
          </p:cNvPr>
          <p:cNvSpPr/>
          <p:nvPr/>
        </p:nvSpPr>
        <p:spPr>
          <a:xfrm>
            <a:off x="1057013" y="3707997"/>
            <a:ext cx="426954" cy="4269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4">
            <a:extLst>
              <a:ext uri="{FF2B5EF4-FFF2-40B4-BE49-F238E27FC236}">
                <a16:creationId xmlns:a16="http://schemas.microsoft.com/office/drawing/2014/main" id="{6079833F-0DD2-CB85-DE06-F72CB7D64FA3}"/>
              </a:ext>
            </a:extLst>
          </p:cNvPr>
          <p:cNvSpPr txBox="1">
            <a:spLocks/>
          </p:cNvSpPr>
          <p:nvPr/>
        </p:nvSpPr>
        <p:spPr>
          <a:xfrm>
            <a:off x="4677447" y="4253163"/>
            <a:ext cx="4158425" cy="13938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dirty="0"/>
              <a:t>✓全てのアンプで同様のズレを確認</a:t>
            </a:r>
            <a:br>
              <a:rPr lang="en-US" altLang="ja-JP" sz="1600" dirty="0"/>
            </a:br>
            <a:r>
              <a:rPr lang="ja-JP" altLang="en-US" sz="1600" dirty="0"/>
              <a:t>　→ アナライザの測定開始タイミング？</a:t>
            </a:r>
            <a:br>
              <a:rPr lang="en-US" altLang="ja-JP" sz="1600" dirty="0">
                <a:solidFill>
                  <a:srgbClr val="3B98B2"/>
                </a:solidFill>
              </a:rPr>
            </a:br>
            <a:r>
              <a:rPr lang="ja-JP" altLang="en-US" sz="1600" dirty="0">
                <a:solidFill>
                  <a:srgbClr val="3B98B2"/>
                </a:solidFill>
              </a:rPr>
              <a:t>　→ アナライザの追従性能？</a:t>
            </a:r>
            <a:endParaRPr lang="en-US" altLang="ja-JP" sz="1600" dirty="0">
              <a:solidFill>
                <a:srgbClr val="3B98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673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E11C059C-AEE1-E5A3-082F-714309F61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49" y="822163"/>
            <a:ext cx="3553354" cy="2664000"/>
          </a:xfrm>
          <a:prstGeom prst="rect">
            <a:avLst/>
          </a:prstGeom>
        </p:spPr>
      </p:pic>
      <p:pic>
        <p:nvPicPr>
          <p:cNvPr id="8" name="図 7" descr="グラフ&#10;&#10;自動的に生成された説明">
            <a:extLst>
              <a:ext uri="{FF2B5EF4-FFF2-40B4-BE49-F238E27FC236}">
                <a16:creationId xmlns:a16="http://schemas.microsoft.com/office/drawing/2014/main" id="{C923C1BC-E8EC-B35E-849E-995682D43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719" y="834902"/>
            <a:ext cx="3553354" cy="2664000"/>
          </a:xfrm>
          <a:prstGeom prst="rect">
            <a:avLst/>
          </a:prstGeom>
        </p:spPr>
      </p:pic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23C43A91-A1DC-01BA-BB72-9E3CD479E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97" y="3691282"/>
            <a:ext cx="3553354" cy="2664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テスト信号の考察 テスト信号③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059178" y="3400220"/>
            <a:ext cx="734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 err="1"/>
              <a:t>Amp_A</a:t>
            </a:r>
            <a:endParaRPr lang="ja-JP" altLang="en-US" sz="1400" b="1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0CED813-8532-3922-2589-D99D62809C55}"/>
              </a:ext>
            </a:extLst>
          </p:cNvPr>
          <p:cNvSpPr/>
          <p:nvPr/>
        </p:nvSpPr>
        <p:spPr>
          <a:xfrm>
            <a:off x="6216729" y="3383505"/>
            <a:ext cx="7264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 err="1"/>
              <a:t>Amp_B</a:t>
            </a:r>
            <a:endParaRPr lang="ja-JP" altLang="en-US" sz="1400" b="1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D7DFCD5-C63F-B357-0FBC-91EC23F397C8}"/>
              </a:ext>
            </a:extLst>
          </p:cNvPr>
          <p:cNvSpPr/>
          <p:nvPr/>
        </p:nvSpPr>
        <p:spPr>
          <a:xfrm>
            <a:off x="2164228" y="6231040"/>
            <a:ext cx="7200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 err="1"/>
              <a:t>Amp_C</a:t>
            </a:r>
            <a:endParaRPr lang="ja-JP" altLang="en-US" sz="1400" b="1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E01BE43E-A83E-0D1E-5137-5CE5ED26B258}"/>
              </a:ext>
            </a:extLst>
          </p:cNvPr>
          <p:cNvSpPr/>
          <p:nvPr/>
        </p:nvSpPr>
        <p:spPr>
          <a:xfrm>
            <a:off x="2212949" y="834902"/>
            <a:ext cx="426954" cy="4269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99225074-64CC-3794-DA11-A56CD89580B1}"/>
              </a:ext>
            </a:extLst>
          </p:cNvPr>
          <p:cNvSpPr/>
          <p:nvPr/>
        </p:nvSpPr>
        <p:spPr>
          <a:xfrm>
            <a:off x="6242919" y="1121740"/>
            <a:ext cx="426954" cy="4269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C172C4ED-80DC-E6B5-BE9C-23C1D23E61CF}"/>
              </a:ext>
            </a:extLst>
          </p:cNvPr>
          <p:cNvSpPr/>
          <p:nvPr/>
        </p:nvSpPr>
        <p:spPr>
          <a:xfrm>
            <a:off x="2270788" y="3740794"/>
            <a:ext cx="426954" cy="4269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4">
            <a:extLst>
              <a:ext uri="{FF2B5EF4-FFF2-40B4-BE49-F238E27FC236}">
                <a16:creationId xmlns:a16="http://schemas.microsoft.com/office/drawing/2014/main" id="{F87FBA8A-ECB1-7A01-1272-BE57BD9A065C}"/>
              </a:ext>
            </a:extLst>
          </p:cNvPr>
          <p:cNvSpPr txBox="1">
            <a:spLocks/>
          </p:cNvSpPr>
          <p:nvPr/>
        </p:nvSpPr>
        <p:spPr>
          <a:xfrm>
            <a:off x="4590660" y="4326347"/>
            <a:ext cx="4158425" cy="13938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dirty="0"/>
              <a:t>✓全てのアンプで同様のズレを確認</a:t>
            </a:r>
            <a:br>
              <a:rPr lang="en-US" altLang="ja-JP" sz="1600" dirty="0"/>
            </a:br>
            <a:r>
              <a:rPr lang="ja-JP" altLang="en-US" sz="1600" dirty="0"/>
              <a:t>　→ アナライザの測定開始タイミング？</a:t>
            </a:r>
            <a:br>
              <a:rPr lang="en-US" altLang="ja-JP" sz="1600" dirty="0">
                <a:solidFill>
                  <a:srgbClr val="3B98B2"/>
                </a:solidFill>
              </a:rPr>
            </a:br>
            <a:r>
              <a:rPr lang="ja-JP" altLang="en-US" sz="1600" dirty="0">
                <a:solidFill>
                  <a:srgbClr val="3B98B2"/>
                </a:solidFill>
              </a:rPr>
              <a:t>　→ アナライザの追従性能？</a:t>
            </a:r>
            <a:endParaRPr lang="en-US" altLang="ja-JP" sz="1600" dirty="0">
              <a:solidFill>
                <a:srgbClr val="3B98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7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BF6160-AF4E-9966-12CE-E0734283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使用するテスト信号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9936159-CC43-47A7-854C-77691EA217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937B5D7-7259-9C59-884E-14844CC2F5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6070" y="4557569"/>
            <a:ext cx="6811860" cy="1288148"/>
          </a:xfrm>
        </p:spPr>
        <p:txBody>
          <a:bodyPr>
            <a:normAutofit/>
          </a:bodyPr>
          <a:lstStyle/>
          <a:p>
            <a:r>
              <a:rPr kumimoji="1" lang="ja-JP" altLang="en-US" sz="1600" dirty="0"/>
              <a:t>✓テスト信号の波形立上りから、</a:t>
            </a:r>
            <a:r>
              <a:rPr kumimoji="1" lang="ja-JP" altLang="en-US" sz="1600" dirty="0">
                <a:solidFill>
                  <a:srgbClr val="3B98B2"/>
                </a:solidFill>
              </a:rPr>
              <a:t>５</a:t>
            </a:r>
            <a:r>
              <a:rPr lang="ja-JP" altLang="en-US" sz="1600" dirty="0">
                <a:solidFill>
                  <a:srgbClr val="3B98B2"/>
                </a:solidFill>
              </a:rPr>
              <a:t>周期後</a:t>
            </a:r>
            <a:r>
              <a:rPr lang="ja-JP" altLang="en-US" sz="1600" dirty="0"/>
              <a:t>をテスト信号として使用</a:t>
            </a:r>
            <a:r>
              <a:rPr kumimoji="1" lang="ja-JP" altLang="en-US" sz="1600" dirty="0"/>
              <a:t> </a:t>
            </a:r>
            <a:endParaRPr lang="en-US" altLang="ja-JP" sz="1600" dirty="0"/>
          </a:p>
          <a:p>
            <a:r>
              <a:rPr kumimoji="1" lang="ja-JP" altLang="en-US" sz="1600" dirty="0"/>
              <a:t>✓ はじめの区間は信号を</a:t>
            </a:r>
            <a:r>
              <a:rPr lang="ja-JP" altLang="en-US" sz="1600" dirty="0"/>
              <a:t>０に設定</a:t>
            </a:r>
            <a:br>
              <a:rPr lang="en-US" altLang="ja-JP" sz="1600" dirty="0"/>
            </a:br>
            <a:r>
              <a:rPr lang="ja-JP" altLang="en-US" sz="1600" dirty="0"/>
              <a:t>　→ 測定開始点の</a:t>
            </a:r>
            <a:r>
              <a:rPr lang="ja-JP" altLang="en-US" sz="1600" dirty="0">
                <a:solidFill>
                  <a:srgbClr val="3B98B2"/>
                </a:solidFill>
              </a:rPr>
              <a:t>ズレ対策</a:t>
            </a:r>
            <a:endParaRPr kumimoji="1" lang="ja-JP" altLang="en-US" sz="1600" dirty="0">
              <a:solidFill>
                <a:srgbClr val="3B98B2"/>
              </a:solidFill>
            </a:endParaRPr>
          </a:p>
        </p:txBody>
      </p:sp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54F55D6F-44CE-4EE2-2526-DE1F95FC91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"/>
          <a:stretch/>
        </p:blipFill>
        <p:spPr>
          <a:xfrm>
            <a:off x="2301990" y="836115"/>
            <a:ext cx="4540020" cy="3389397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4D4DE32-CB26-0A70-61A1-A34F02038A39}"/>
              </a:ext>
            </a:extLst>
          </p:cNvPr>
          <p:cNvSpPr/>
          <p:nvPr/>
        </p:nvSpPr>
        <p:spPr>
          <a:xfrm>
            <a:off x="3187817" y="1233182"/>
            <a:ext cx="3296873" cy="2474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5865510-F62E-02D5-DAAD-784C14EC27D2}"/>
              </a:ext>
            </a:extLst>
          </p:cNvPr>
          <p:cNvSpPr txBox="1"/>
          <p:nvPr/>
        </p:nvSpPr>
        <p:spPr>
          <a:xfrm>
            <a:off x="1570051" y="3707934"/>
            <a:ext cx="1055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b="1" dirty="0">
                <a:solidFill>
                  <a:srgbClr val="FF0000"/>
                </a:solidFill>
              </a:rPr>
              <a:t>５</a:t>
            </a:r>
            <a:r>
              <a:rPr lang="ja-JP" altLang="en-US" sz="1800" b="1" dirty="0">
                <a:solidFill>
                  <a:srgbClr val="FF0000"/>
                </a:solidFill>
              </a:rPr>
              <a:t>周期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CD68827-C5DA-D9FA-CC55-47E37C8CB71E}"/>
              </a:ext>
            </a:extLst>
          </p:cNvPr>
          <p:cNvCxnSpPr>
            <a:cxnSpLocks/>
          </p:cNvCxnSpPr>
          <p:nvPr/>
        </p:nvCxnSpPr>
        <p:spPr>
          <a:xfrm flipV="1">
            <a:off x="2361305" y="3707934"/>
            <a:ext cx="751011" cy="11744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0088076-B0A1-84FD-7F9B-8519C23F3AD0}"/>
              </a:ext>
            </a:extLst>
          </p:cNvPr>
          <p:cNvSpPr txBox="1"/>
          <p:nvPr/>
        </p:nvSpPr>
        <p:spPr>
          <a:xfrm>
            <a:off x="4138392" y="893320"/>
            <a:ext cx="1230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測定区間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76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0CC7C4-1217-0303-9C76-191F8C67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測定パターン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945E8F1-F95C-D282-A80D-635CC2E37D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C9D6482-E153-EBE3-8526-2B9BE9AE6F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6682" y="1076435"/>
            <a:ext cx="6990635" cy="3420063"/>
          </a:xfrm>
        </p:spPr>
        <p:txBody>
          <a:bodyPr>
            <a:normAutofit/>
          </a:bodyPr>
          <a:lstStyle/>
          <a:p>
            <a:r>
              <a:rPr kumimoji="1" lang="ja-JP" altLang="en-US" sz="1600" dirty="0"/>
              <a:t>✓ 電源パターン</a:t>
            </a:r>
            <a:endParaRPr kumimoji="1" lang="en-US" altLang="ja-JP" sz="1600" dirty="0"/>
          </a:p>
          <a:p>
            <a:r>
              <a:rPr lang="ja-JP" altLang="en-US" sz="1600" dirty="0"/>
              <a:t>　</a:t>
            </a:r>
            <a:r>
              <a:rPr lang="ja-JP" altLang="en-US" sz="1600" dirty="0">
                <a:solidFill>
                  <a:srgbClr val="3B98B2"/>
                </a:solidFill>
              </a:rPr>
              <a:t>パターン①</a:t>
            </a:r>
            <a:r>
              <a:rPr lang="ja-JP" altLang="en-US" sz="1600" dirty="0"/>
              <a:t>：各測定系の電源を分離</a:t>
            </a:r>
            <a:br>
              <a:rPr lang="en-US" altLang="ja-JP" sz="1600" dirty="0"/>
            </a:br>
            <a:r>
              <a:rPr lang="ja-JP" altLang="en-US" sz="1600" dirty="0"/>
              <a:t>　</a:t>
            </a:r>
            <a:r>
              <a:rPr lang="ja-JP" altLang="en-US" sz="1600" dirty="0">
                <a:solidFill>
                  <a:srgbClr val="3B98B2"/>
                </a:solidFill>
              </a:rPr>
              <a:t>パターン➁</a:t>
            </a:r>
            <a:r>
              <a:rPr lang="ja-JP" altLang="en-US" sz="1600" dirty="0"/>
              <a:t>：各測定系の電源を同一に</a:t>
            </a:r>
            <a:endParaRPr lang="en-US" altLang="ja-JP" sz="1600" dirty="0"/>
          </a:p>
          <a:p>
            <a:r>
              <a:rPr kumimoji="1" lang="ja-JP" altLang="en-US" sz="1600" dirty="0"/>
              <a:t>✓ 音量パターン</a:t>
            </a:r>
            <a:endParaRPr kumimoji="1" lang="en-US" altLang="ja-JP" sz="1600" dirty="0"/>
          </a:p>
          <a:p>
            <a:r>
              <a:rPr lang="ja-JP" altLang="en-US" sz="1600" dirty="0"/>
              <a:t>　</a:t>
            </a:r>
            <a:r>
              <a:rPr lang="ja-JP" altLang="en-US" sz="1600" dirty="0">
                <a:solidFill>
                  <a:srgbClr val="3B98B2"/>
                </a:solidFill>
              </a:rPr>
              <a:t>小</a:t>
            </a:r>
            <a:r>
              <a:rPr lang="en-US" altLang="ja-JP" sz="1600" dirty="0">
                <a:solidFill>
                  <a:srgbClr val="3B98B2"/>
                </a:solidFill>
              </a:rPr>
              <a:t>, </a:t>
            </a:r>
            <a:r>
              <a:rPr lang="ja-JP" altLang="en-US" sz="1600" dirty="0">
                <a:solidFill>
                  <a:srgbClr val="3B98B2"/>
                </a:solidFill>
              </a:rPr>
              <a:t>中</a:t>
            </a:r>
            <a:r>
              <a:rPr lang="en-US" altLang="ja-JP" sz="1600" dirty="0">
                <a:solidFill>
                  <a:srgbClr val="3B98B2"/>
                </a:solidFill>
              </a:rPr>
              <a:t>, </a:t>
            </a:r>
            <a:r>
              <a:rPr lang="ja-JP" altLang="en-US" sz="1600" dirty="0">
                <a:solidFill>
                  <a:srgbClr val="3B98B2"/>
                </a:solidFill>
              </a:rPr>
              <a:t>大 </a:t>
            </a:r>
            <a:r>
              <a:rPr lang="ja-JP" altLang="en-US" sz="1600" dirty="0"/>
              <a:t>の</a:t>
            </a:r>
            <a:r>
              <a:rPr lang="en-US" altLang="ja-JP" sz="1600" dirty="0"/>
              <a:t>3</a:t>
            </a:r>
            <a:r>
              <a:rPr lang="ja-JP" altLang="en-US" sz="1600" dirty="0"/>
              <a:t>種類の音量パターンで計測</a:t>
            </a:r>
            <a:endParaRPr kumimoji="1" lang="en-US" altLang="ja-JP" sz="1600" dirty="0"/>
          </a:p>
          <a:p>
            <a:r>
              <a:rPr lang="ja-JP" altLang="en-US" sz="1600" dirty="0"/>
              <a:t>✓周波数</a:t>
            </a:r>
            <a:endParaRPr lang="en-US" altLang="ja-JP" sz="1600" dirty="0"/>
          </a:p>
          <a:p>
            <a:r>
              <a:rPr kumimoji="1" lang="ja-JP" altLang="en-US" sz="1600" dirty="0"/>
              <a:t>　</a:t>
            </a:r>
            <a:r>
              <a:rPr kumimoji="1" lang="en-US" altLang="ja-JP" sz="1600" dirty="0">
                <a:solidFill>
                  <a:srgbClr val="3B98B2"/>
                </a:solidFill>
              </a:rPr>
              <a:t>10, 500, 1k, 10k, 20k Hz</a:t>
            </a:r>
            <a:r>
              <a:rPr kumimoji="1" lang="ja-JP" altLang="en-US" sz="1600" dirty="0"/>
              <a:t> の５種類のパターンで計測</a:t>
            </a:r>
          </a:p>
        </p:txBody>
      </p:sp>
    </p:spTree>
    <p:extLst>
      <p:ext uri="{BB962C8B-B14F-4D97-AF65-F5344CB8AC3E}">
        <p14:creationId xmlns:p14="http://schemas.microsoft.com/office/powerpoint/2010/main" val="409130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26820</TotalTime>
  <Words>508</Words>
  <Application>Microsoft Office PowerPoint</Application>
  <PresentationFormat>画面に合わせる (4:3)</PresentationFormat>
  <Paragraphs>98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Google Sans</vt:lpstr>
      <vt:lpstr>游ゴシック</vt:lpstr>
      <vt:lpstr>Arial</vt:lpstr>
      <vt:lpstr>Calibri</vt:lpstr>
      <vt:lpstr>Office テーマ</vt:lpstr>
      <vt:lpstr>2022.08.05</vt:lpstr>
      <vt:lpstr>報告内容</vt:lpstr>
      <vt:lpstr>テスト信号の測定結果</vt:lpstr>
      <vt:lpstr>テスト信号の考察</vt:lpstr>
      <vt:lpstr>テスト信号の考察 テスト信号①</vt:lpstr>
      <vt:lpstr>テスト信号の考察 テスト信号➁</vt:lpstr>
      <vt:lpstr>テスト信号の考察 テスト信号③</vt:lpstr>
      <vt:lpstr>使用するテスト信号</vt:lpstr>
      <vt:lpstr>測定パターン</vt:lpstr>
      <vt:lpstr>測定系　パターン①</vt:lpstr>
      <vt:lpstr>測定系　パターン➁</vt:lpstr>
      <vt:lpstr>今後の予定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竹村 東洋</dc:creator>
  <cp:lastModifiedBy>竹村 東洋</cp:lastModifiedBy>
  <cp:revision>440</cp:revision>
  <dcterms:created xsi:type="dcterms:W3CDTF">2020-05-22T13:59:15Z</dcterms:created>
  <dcterms:modified xsi:type="dcterms:W3CDTF">2022-08-05T03:08:15Z</dcterms:modified>
</cp:coreProperties>
</file>