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0" roundtripDataSignature="AMtx7mjaTAu/EB+KE1B8kE3l55oB6S66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" Target="slides/slide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2.xml"/><Relationship Id="rId18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l-PL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a2ef54ce4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g2a2ef54ce49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9a7a2c6845d1165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g59a7a2c6845d1165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aee775e14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g2aee775e14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a39f54a2331f2d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g4a39f54a2331f2d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9a7a2c6845d1165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g59a7a2c6845d1165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a2ef54ce49_0_1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g2a2ef54ce49_0_1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be4e2ae229ab7df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g6be4e2ae229ab7df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0e419310cdb758d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g20e419310cdb758d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9a7a2c6845d1165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g59a7a2c6845d1165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0e419310cdb758d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g20e419310cdb758d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8748baf38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g2a8748baf38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ajd tytułowy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4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i tekst pionowy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5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pionowy i teks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5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i zawartość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główek sekcji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wa elementy zawartości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ównanie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5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5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5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5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lko tytuł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sty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awartość z podpisem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5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5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raz z podpisem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5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5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4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a2ef54ce49_0_0"/>
          <p:cNvSpPr txBox="1"/>
          <p:nvPr>
            <p:ph type="ctrTitle"/>
          </p:nvPr>
        </p:nvSpPr>
        <p:spPr>
          <a:xfrm>
            <a:off x="475725" y="3527175"/>
            <a:ext cx="11030100" cy="14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63820"/>
              </a:buClr>
              <a:buSzPts val="3600"/>
              <a:buFont typeface="Roboto"/>
              <a:buNone/>
            </a:pPr>
            <a:r>
              <a:rPr b="1" lang="pl-PL" sz="40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Programowanie Python 2 - ćwiczenie 1</a:t>
            </a:r>
            <a:endParaRPr b="1" sz="40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D63820"/>
              </a:buClr>
              <a:buSzPts val="3600"/>
              <a:buFont typeface="Roboto"/>
              <a:buNone/>
            </a:pPr>
            <a:r>
              <a:rPr lang="pl-PL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mgr inż. Aleksandra Ata</a:t>
            </a:r>
            <a:br>
              <a:rPr lang="pl-PL" sz="3600">
                <a:solidFill>
                  <a:srgbClr val="D63820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sz="2500">
              <a:solidFill>
                <a:srgbClr val="D6382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g2a2ef54ce49_0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pic>
        <p:nvPicPr>
          <p:cNvPr descr="Obraz zawierający Czcionka, tekst, biały, Grafika&#10;&#10;Opis wygenerowany automatycznie" id="90" name="Google Shape;90;g2a2ef54ce49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487" y="717550"/>
            <a:ext cx="7200900" cy="237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9a7a2c6845d1165_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157" name="Google Shape;157;g59a7a2c6845d1165_15"/>
          <p:cNvSpPr txBox="1"/>
          <p:nvPr/>
        </p:nvSpPr>
        <p:spPr>
          <a:xfrm>
            <a:off x="2585399" y="92925"/>
            <a:ext cx="8086800" cy="5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l-PL" sz="2800" u="none" cap="none" strike="noStrike">
                <a:solidFill>
                  <a:srgbClr val="1F3864"/>
                </a:solidFill>
                <a:latin typeface="Roboto"/>
                <a:ea typeface="Roboto"/>
                <a:cs typeface="Roboto"/>
                <a:sym typeface="Roboto"/>
              </a:rPr>
              <a:t>Zadania do oddania na</a:t>
            </a:r>
            <a:r>
              <a:rPr b="1" lang="pl-PL" sz="2800">
                <a:solidFill>
                  <a:srgbClr val="1F3864"/>
                </a:solidFill>
                <a:latin typeface="Roboto"/>
                <a:ea typeface="Roboto"/>
                <a:cs typeface="Roboto"/>
                <a:sym typeface="Roboto"/>
              </a:rPr>
              <a:t> Moodle (na ocenę)</a:t>
            </a:r>
            <a:endParaRPr b="1" i="0" sz="2800" u="none" cap="none" strike="noStrike">
              <a:solidFill>
                <a:srgbClr val="1F386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g59a7a2c6845d1165_15"/>
          <p:cNvSpPr/>
          <p:nvPr/>
        </p:nvSpPr>
        <p:spPr>
          <a:xfrm>
            <a:off x="275450" y="829850"/>
            <a:ext cx="11598900" cy="52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chemeClr val="lt1"/>
                </a:highlight>
              </a:rPr>
              <a:t>1. Napisz moduł w Pythonie zawierający funkcję, która zwraca sumę wszystkich liczb parzystych z podanej listy.</a:t>
            </a:r>
            <a:endParaRPr>
              <a:solidFill>
                <a:srgbClr val="212529"/>
              </a:solidFill>
              <a:highlight>
                <a:schemeClr val="lt1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chemeClr val="lt1"/>
                </a:highlight>
              </a:rPr>
              <a:t>2. Stwórz moduł zawierający klasę reprezentującą książkę, która będzie miała atrybuty tytuł, autor i rok wydania. Dodaj metody do klasy pozwalające na pobranie i ustawienie wartości tych atrybutów.</a:t>
            </a:r>
            <a:endParaRPr>
              <a:solidFill>
                <a:srgbClr val="212529"/>
              </a:solidFill>
              <a:highlight>
                <a:schemeClr val="lt1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chemeClr val="lt1"/>
                </a:highlight>
              </a:rPr>
              <a:t>3. Napisz program, który importuje moduł z poprzedniego zadania i tworzy obiekty książek, a następnie wyświetla informacje o nich.</a:t>
            </a:r>
            <a:endParaRPr>
              <a:solidFill>
                <a:srgbClr val="212529"/>
              </a:solidFill>
              <a:highlight>
                <a:schemeClr val="lt1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chemeClr val="lt1"/>
                </a:highlight>
              </a:rPr>
              <a:t>4. Stwórz moduł zawierający funkcję, która zwraca wartość średnią elementów z podanej listy liczb.</a:t>
            </a:r>
            <a:endParaRPr>
              <a:solidFill>
                <a:srgbClr val="212529"/>
              </a:solidFill>
              <a:highlight>
                <a:schemeClr val="lt1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chemeClr val="lt1"/>
                </a:highlight>
              </a:rPr>
              <a:t>5. Napisz program, który importuje moduł z poprzedniego zadania i wykorzystuje funkcję do obliczenia średniej wartości z danej listy liczb.</a:t>
            </a:r>
            <a:endParaRPr>
              <a:solidFill>
                <a:srgbClr val="212529"/>
              </a:solidFill>
              <a:highlight>
                <a:schemeClr val="lt1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chemeClr val="lt1"/>
                </a:highlight>
              </a:rPr>
              <a:t>6. Stwórz moduł zawierający funkcję, która zwróci n-ty element ciągu Fibonacciego.</a:t>
            </a:r>
            <a:endParaRPr>
              <a:solidFill>
                <a:srgbClr val="212529"/>
              </a:solidFill>
              <a:highlight>
                <a:schemeClr val="lt1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chemeClr val="lt1"/>
                </a:highlight>
              </a:rPr>
              <a:t>7. Napisz program, który zaimportuje moduł z poprzedniego zadania i wykorzysta funkcję do wygenerowania n-elementowego ciągu Fibonacciego.</a:t>
            </a:r>
            <a:endParaRPr>
              <a:solidFill>
                <a:srgbClr val="212529"/>
              </a:solidFill>
              <a:highlight>
                <a:schemeClr val="lt1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chemeClr val="lt1"/>
                </a:highlight>
              </a:rPr>
              <a:t>8. Stwórz moduł zawierający klasę reprezentującą punkt w przestrzeni trójwymiarowej (x, y, z). Dodaj metody do klasy pozwalające na dodawanie punktów oraz obliczenie odległości między dwoma punktami.</a:t>
            </a:r>
            <a:endParaRPr>
              <a:solidFill>
                <a:srgbClr val="212529"/>
              </a:solidFill>
              <a:highlight>
                <a:schemeClr val="lt1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chemeClr val="lt1"/>
                </a:highlight>
              </a:rPr>
              <a:t>9. Napisz program, który importuje moduł z poprzedniego zadania i tworzy kilka obiektów reprezentujących punkty. Następnie oblicza odległość między nimi.</a:t>
            </a:r>
            <a:endParaRPr>
              <a:solidFill>
                <a:srgbClr val="212529"/>
              </a:solidFill>
              <a:highlight>
                <a:schemeClr val="lt1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chemeClr val="lt1"/>
                </a:highlight>
              </a:rPr>
              <a:t>10. Stwórz moduł zawierający funkcję, która sprawdzi czy podany tekst jest palindromem (czy czyta się go tak samo od przodu i od tyłu). Napisz program, który zaimportuje ten moduł i sprawdzi kilka przykładowych tekstów.</a:t>
            </a:r>
            <a:endParaRPr>
              <a:solidFill>
                <a:srgbClr val="212529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aee775e140_0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164" name="Google Shape;164;g2aee775e140_0_0"/>
          <p:cNvSpPr txBox="1"/>
          <p:nvPr/>
        </p:nvSpPr>
        <p:spPr>
          <a:xfrm>
            <a:off x="2704183" y="92922"/>
            <a:ext cx="7021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l-PL" sz="2800" u="none" cap="none" strike="noStrike">
                <a:solidFill>
                  <a:srgbClr val="1F3864"/>
                </a:solidFill>
                <a:latin typeface="Roboto"/>
                <a:ea typeface="Roboto"/>
                <a:cs typeface="Roboto"/>
                <a:sym typeface="Roboto"/>
              </a:rPr>
              <a:t>dsw.edu.pl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2aee775e140_0_0"/>
          <p:cNvSpPr txBox="1"/>
          <p:nvPr>
            <p:ph idx="1" type="body"/>
          </p:nvPr>
        </p:nvSpPr>
        <p:spPr>
          <a:xfrm>
            <a:off x="1979900" y="3646974"/>
            <a:ext cx="7989600" cy="14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l-PL" sz="5000">
                <a:solidFill>
                  <a:srgbClr val="111111"/>
                </a:solidFill>
              </a:rPr>
              <a:t>Dziękuję za uwagę!!! :) </a:t>
            </a:r>
            <a:endParaRPr>
              <a:solidFill>
                <a:srgbClr val="111111"/>
              </a:solidFill>
            </a:endParaRPr>
          </a:p>
        </p:txBody>
      </p:sp>
      <p:pic>
        <p:nvPicPr>
          <p:cNvPr descr="Obraz zawierający Czcionka, tekst, biały, Grafika&#10;&#10;Opis wygenerowany automatycznie" id="166" name="Google Shape;166;g2aee775e140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87" y="688550"/>
            <a:ext cx="7200900" cy="237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a39f54a2331f2d0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96" name="Google Shape;96;g4a39f54a2331f2d0_0"/>
          <p:cNvSpPr txBox="1"/>
          <p:nvPr/>
        </p:nvSpPr>
        <p:spPr>
          <a:xfrm>
            <a:off x="482051" y="92925"/>
            <a:ext cx="11186100" cy="5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pl-PL" sz="2800">
                <a:solidFill>
                  <a:srgbClr val="1F3864"/>
                </a:solidFill>
                <a:latin typeface="Roboto"/>
                <a:ea typeface="Roboto"/>
                <a:cs typeface="Roboto"/>
                <a:sym typeface="Roboto"/>
              </a:rPr>
              <a:t>Wprowadzenie do modułów w języku Python</a:t>
            </a:r>
            <a:endParaRPr b="1" i="0" sz="2800" u="none" cap="none" strike="noStrike">
              <a:solidFill>
                <a:srgbClr val="1F386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g4a39f54a2331f2d0_0"/>
          <p:cNvSpPr/>
          <p:nvPr/>
        </p:nvSpPr>
        <p:spPr>
          <a:xfrm>
            <a:off x="482050" y="797550"/>
            <a:ext cx="5293500" cy="52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l-PL" sz="1400" u="none" cap="none" strike="noStrike">
                <a:solidFill>
                  <a:srgbClr val="2125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>
                <a:solidFill>
                  <a:srgbClr val="212529"/>
                </a:solidFill>
                <a:highlight>
                  <a:srgbClr val="FFFFFF"/>
                </a:highlight>
              </a:rPr>
              <a:t>Moduły w języku Python to pliki zawierające zestaw funkcji, zmiennych i innych elementów, które mogą być wykorzystywane w innych programach. Dzięki modułom możliwe jest organizowanie kodu w bardziej przejrzysty sposób, dzielenie go na mniejsze części oraz ułatwienie jego ponownego wykorzystania.</a:t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rgbClr val="FFFFFF"/>
                </a:highlight>
              </a:rPr>
              <a:t>Istnieje wiele modułów w standardowej bibliotece Pythona, które są gotowe do użycia bez konieczności pisania kodu od zera. Należą do nich m.in.:</a:t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rgbClr val="FFFFFF"/>
                </a:highlight>
              </a:rPr>
              <a:t>- math - moduł zawierający matematyczne funkcje i stałe, takie jak sin, cos, sqrt czy pi.</a:t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rgbClr val="FFFFFF"/>
                </a:highlight>
              </a:rPr>
              <a:t>- os - moduł umożliwiający interakcję z systemem operacyjnym, pozwalający na zarządzanie plikami i katalogami.</a:t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rgbClr val="FFFFFF"/>
                </a:highlight>
              </a:rPr>
              <a:t>- random - moduł umożliwiający generowanie pseudolosowych liczb.</a:t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125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4a39f54a2331f2d0_0"/>
          <p:cNvSpPr/>
          <p:nvPr/>
        </p:nvSpPr>
        <p:spPr>
          <a:xfrm>
            <a:off x="6374700" y="855825"/>
            <a:ext cx="5293500" cy="52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chemeClr val="lt1"/>
                </a:highlight>
              </a:rPr>
              <a:t>- datetime - moduł do obsługi dat i czasu.</a:t>
            </a:r>
            <a:endParaRPr>
              <a:solidFill>
                <a:srgbClr val="212529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chemeClr val="lt1"/>
                </a:highlight>
              </a:rPr>
              <a:t>- re - moduł umożliwiający wyrażenia regularne.</a:t>
            </a:r>
            <a:endParaRPr>
              <a:solidFill>
                <a:srgbClr val="212529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chemeClr val="lt1"/>
                </a:highlight>
              </a:rPr>
              <a:t>Aby użyć modułu w swoim programie, należy go zaimportować za pomocą polecenia `import`. Na przykład:</a:t>
            </a:r>
            <a:endParaRPr>
              <a:solidFill>
                <a:srgbClr val="212529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chemeClr val="lt1"/>
                </a:highlight>
              </a:rPr>
              <a:t>import math</a:t>
            </a:r>
            <a:endParaRPr>
              <a:solidFill>
                <a:srgbClr val="212529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chemeClr val="lt1"/>
                </a:highlight>
              </a:rPr>
              <a:t>x = math.sqrt(16)</a:t>
            </a:r>
            <a:endParaRPr>
              <a:solidFill>
                <a:srgbClr val="212529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chemeClr val="lt1"/>
                </a:highlight>
              </a:rPr>
              <a:t>print(x) # wynik: 4.0</a:t>
            </a:r>
            <a:endParaRPr>
              <a:solidFill>
                <a:srgbClr val="212529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chemeClr val="lt1"/>
                </a:highlight>
              </a:rPr>
              <a:t>Korzystanie z modułów pozwala na skracanie czasu potrzebnego na pisanie kodu oraz zapewnia poprawność i niezawodność naszych aplikacji. Warto zatem korzystać z istniejących modułów, aby ułatwić sobie pracę i tworzyć lepsze, bardziej zoptymalizowane programy w języku Python.</a:t>
            </a:r>
            <a:endParaRPr>
              <a:solidFill>
                <a:srgbClr val="212529"/>
              </a:solidFill>
              <a:highlight>
                <a:schemeClr val="lt1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9a7a2c6845d1165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104" name="Google Shape;104;g59a7a2c6845d1165_0"/>
          <p:cNvSpPr txBox="1"/>
          <p:nvPr/>
        </p:nvSpPr>
        <p:spPr>
          <a:xfrm>
            <a:off x="482051" y="92925"/>
            <a:ext cx="11186100" cy="5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pl-PL" sz="2800">
                <a:solidFill>
                  <a:srgbClr val="1F3864"/>
                </a:solidFill>
                <a:latin typeface="Roboto"/>
                <a:ea typeface="Roboto"/>
                <a:cs typeface="Roboto"/>
                <a:sym typeface="Roboto"/>
              </a:rPr>
              <a:t>Tworzenie własnych</a:t>
            </a:r>
            <a:r>
              <a:rPr b="1" lang="pl-PL" sz="2800">
                <a:solidFill>
                  <a:srgbClr val="1F3864"/>
                </a:solidFill>
                <a:latin typeface="Roboto"/>
                <a:ea typeface="Roboto"/>
                <a:cs typeface="Roboto"/>
                <a:sym typeface="Roboto"/>
              </a:rPr>
              <a:t> modułów w języku Python</a:t>
            </a:r>
            <a:endParaRPr b="1" i="0" sz="2800" u="none" cap="none" strike="noStrike">
              <a:solidFill>
                <a:srgbClr val="1F386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g59a7a2c6845d1165_0"/>
          <p:cNvSpPr/>
          <p:nvPr/>
        </p:nvSpPr>
        <p:spPr>
          <a:xfrm>
            <a:off x="482050" y="797550"/>
            <a:ext cx="5607900" cy="52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l-PL" sz="1400" u="none" cap="none" strike="noStrike">
                <a:solidFill>
                  <a:srgbClr val="2125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>
                <a:solidFill>
                  <a:srgbClr val="212529"/>
                </a:solidFill>
                <a:highlight>
                  <a:srgbClr val="FFFFFF"/>
                </a:highlight>
              </a:rPr>
              <a:t>Aby stworzyć własny moduł w Pythonie, wystarczy utworzyć nowy plik z kodem funkcji i zapisać go jako plik z rozszerzeniem .py. Następnie można zaimportować ten moduł do innego pliku poprzez użycie polecenia import.</a:t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rgbClr val="FFFFFF"/>
                </a:highlight>
              </a:rPr>
              <a:t>Przykład:</a:t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rgbClr val="FFFFFF"/>
                </a:highlight>
              </a:rPr>
              <a:t>Plik z funkcją (moj_modul.py):</a:t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rgbClr val="FFFFFF"/>
                </a:highlight>
              </a:rPr>
              <a:t>def dodaj(a, b):</a:t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rgbClr val="FFFFFF"/>
                </a:highlight>
              </a:rPr>
              <a:t>    return a + b</a:t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rgbClr val="FFFFFF"/>
                </a:highlight>
              </a:rPr>
              <a:t>Główny plik (main.py):</a:t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rgbClr val="FFFFFF"/>
                </a:highlight>
              </a:rPr>
              <a:t>import moj_modul</a:t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rgbClr val="FFFFFF"/>
                </a:highlight>
              </a:rPr>
              <a:t>wynik = moj_modul.dodaj(3, 4)</a:t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rgbClr val="FFFFFF"/>
                </a:highlight>
              </a:rPr>
              <a:t>print(wynik)  # Wynik: 7</a:t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125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59a7a2c6845d1165_0"/>
          <p:cNvSpPr/>
          <p:nvPr/>
        </p:nvSpPr>
        <p:spPr>
          <a:xfrm>
            <a:off x="6374700" y="855825"/>
            <a:ext cx="5293500" cy="52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chemeClr val="lt1"/>
                </a:highlight>
              </a:rPr>
              <a:t>W powyższym przykładzie, funkcja dodaj() znajdująca się w pliku moj_modul.py jest zaimportowana do pliku main.py za pomocą polecenia import. Następnie funkcja ta jest wywoływana z odpowiednimi argumentami, a wynik jest wyświetlany na ekranie.</a:t>
            </a:r>
            <a:endParaRPr>
              <a:solidFill>
                <a:srgbClr val="212529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chemeClr val="lt1"/>
                </a:highlight>
              </a:rPr>
              <a:t>Dzięki modułom możemy organizować nasz kod w bardziej czytelny sposób i łatwiej zarządzać funkcjonalnościami naszej aplikacji. Warto pamiętać, że Python ma wiele wbudowanych modułów, które można również importować i wykorzystywać w naszych programach.</a:t>
            </a:r>
            <a:endParaRPr>
              <a:solidFill>
                <a:srgbClr val="212529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212529"/>
              </a:solidFill>
              <a:highlight>
                <a:schemeClr val="lt1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a2ef54ce49_0_17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112" name="Google Shape;112;g2a2ef54ce49_0_174"/>
          <p:cNvSpPr txBox="1"/>
          <p:nvPr/>
        </p:nvSpPr>
        <p:spPr>
          <a:xfrm>
            <a:off x="694251" y="92925"/>
            <a:ext cx="11497800" cy="9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pl-PL" sz="2800">
                <a:solidFill>
                  <a:srgbClr val="1F3864"/>
                </a:solidFill>
                <a:latin typeface="Roboto"/>
                <a:ea typeface="Roboto"/>
                <a:cs typeface="Roboto"/>
                <a:sym typeface="Roboto"/>
              </a:rPr>
              <a:t>Stworzenie własnego modułu zawierającego kilka funkcji i importowanie go do innego pliku w Python</a:t>
            </a:r>
            <a:endParaRPr b="1" i="0" sz="2800" u="none" cap="none" strike="noStrike">
              <a:solidFill>
                <a:srgbClr val="1F386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g2a2ef54ce49_0_174"/>
          <p:cNvSpPr/>
          <p:nvPr/>
        </p:nvSpPr>
        <p:spPr>
          <a:xfrm>
            <a:off x="256651" y="1170375"/>
            <a:ext cx="5571300" cy="50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l-PL" sz="1600">
                <a:solidFill>
                  <a:srgbClr val="212529"/>
                </a:solidFill>
                <a:highlight>
                  <a:srgbClr val="FFFFFF"/>
                </a:highlight>
              </a:rPr>
              <a:t>Przykładowy moduł zawierający funkcje:</a:t>
            </a:r>
            <a:endParaRPr b="1" sz="16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l-PL" sz="1600">
                <a:solidFill>
                  <a:srgbClr val="212529"/>
                </a:solidFill>
                <a:highlight>
                  <a:srgbClr val="FFFFFF"/>
                </a:highlight>
              </a:rPr>
              <a:t># MójModuł.py</a:t>
            </a:r>
            <a:endParaRPr b="1" sz="16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l-PL" sz="1600">
                <a:solidFill>
                  <a:srgbClr val="212529"/>
                </a:solidFill>
                <a:highlight>
                  <a:srgbClr val="FFFFFF"/>
                </a:highlight>
              </a:rPr>
              <a:t>def dodaj(a, b):</a:t>
            </a:r>
            <a:endParaRPr b="1" sz="16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l-PL" sz="1600">
                <a:solidFill>
                  <a:srgbClr val="212529"/>
                </a:solidFill>
                <a:highlight>
                  <a:srgbClr val="FFFFFF"/>
                </a:highlight>
              </a:rPr>
              <a:t>    return a + b</a:t>
            </a:r>
            <a:endParaRPr b="1" sz="16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l-PL" sz="1600">
                <a:solidFill>
                  <a:srgbClr val="212529"/>
                </a:solidFill>
                <a:highlight>
                  <a:srgbClr val="FFFFFF"/>
                </a:highlight>
              </a:rPr>
              <a:t>def pomnoz(a, b):</a:t>
            </a:r>
            <a:endParaRPr b="1" sz="16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l-PL" sz="1600">
                <a:solidFill>
                  <a:srgbClr val="212529"/>
                </a:solidFill>
                <a:highlight>
                  <a:srgbClr val="FFFFFF"/>
                </a:highlight>
              </a:rPr>
              <a:t>    return a * b</a:t>
            </a:r>
            <a:endParaRPr b="1" sz="16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l-PL" sz="1600">
                <a:solidFill>
                  <a:srgbClr val="212529"/>
                </a:solidFill>
                <a:highlight>
                  <a:srgbClr val="FFFFFF"/>
                </a:highlight>
              </a:rPr>
              <a:t>def potega(a, b):</a:t>
            </a:r>
            <a:endParaRPr b="1" sz="16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l-PL" sz="1600">
                <a:solidFill>
                  <a:srgbClr val="212529"/>
                </a:solidFill>
                <a:highlight>
                  <a:srgbClr val="FFFFFF"/>
                </a:highlight>
              </a:rPr>
              <a:t>    return a ** b</a:t>
            </a:r>
            <a:endParaRPr b="1" sz="16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sz="16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sz="1600">
              <a:solidFill>
                <a:srgbClr val="212529"/>
              </a:solidFill>
              <a:highlight>
                <a:srgbClr val="FFFFFF"/>
              </a:highlight>
            </a:endParaRPr>
          </a:p>
        </p:txBody>
      </p:sp>
      <p:sp>
        <p:nvSpPr>
          <p:cNvPr id="114" name="Google Shape;114;g2a2ef54ce49_0_174"/>
          <p:cNvSpPr/>
          <p:nvPr/>
        </p:nvSpPr>
        <p:spPr>
          <a:xfrm>
            <a:off x="6102100" y="1170375"/>
            <a:ext cx="5846400" cy="50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pl-PL" sz="1600">
                <a:solidFill>
                  <a:srgbClr val="212529"/>
                </a:solidFill>
                <a:highlight>
                  <a:schemeClr val="lt1"/>
                </a:highlight>
              </a:rPr>
              <a:t>Teraz importujemy nasz moduł do innego pliku Python:</a:t>
            </a:r>
            <a:endParaRPr b="1" sz="1600">
              <a:solidFill>
                <a:srgbClr val="212529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pl-PL" sz="1600">
                <a:solidFill>
                  <a:srgbClr val="212529"/>
                </a:solidFill>
                <a:highlight>
                  <a:schemeClr val="lt1"/>
                </a:highlight>
              </a:rPr>
              <a:t># Main.py</a:t>
            </a:r>
            <a:endParaRPr b="1" sz="1600">
              <a:solidFill>
                <a:srgbClr val="212529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pl-PL" sz="1600">
                <a:solidFill>
                  <a:srgbClr val="212529"/>
                </a:solidFill>
                <a:highlight>
                  <a:schemeClr val="lt1"/>
                </a:highlight>
              </a:rPr>
              <a:t>import MójModuł</a:t>
            </a:r>
            <a:endParaRPr b="1" sz="1600">
              <a:solidFill>
                <a:srgbClr val="212529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pl-PL" sz="1600">
                <a:solidFill>
                  <a:srgbClr val="212529"/>
                </a:solidFill>
                <a:highlight>
                  <a:schemeClr val="lt1"/>
                </a:highlight>
              </a:rPr>
              <a:t>print(MójModuł.dodaj(2, 3))</a:t>
            </a:r>
            <a:endParaRPr b="1" sz="1600">
              <a:solidFill>
                <a:srgbClr val="212529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pl-PL" sz="1600">
                <a:solidFill>
                  <a:srgbClr val="212529"/>
                </a:solidFill>
                <a:highlight>
                  <a:schemeClr val="lt1"/>
                </a:highlight>
              </a:rPr>
              <a:t>print(MójModuł.pomnoz(4, 5))</a:t>
            </a:r>
            <a:endParaRPr b="1" sz="1600">
              <a:solidFill>
                <a:srgbClr val="212529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pl-PL" sz="1600">
                <a:solidFill>
                  <a:srgbClr val="212529"/>
                </a:solidFill>
                <a:highlight>
                  <a:schemeClr val="lt1"/>
                </a:highlight>
              </a:rPr>
              <a:t>print(MójModuł.potega(2, 3))</a:t>
            </a:r>
            <a:endParaRPr b="1" sz="1600">
              <a:solidFill>
                <a:srgbClr val="212529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sz="1600">
              <a:solidFill>
                <a:srgbClr val="212529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pl-PL" sz="1600">
                <a:solidFill>
                  <a:srgbClr val="212529"/>
                </a:solidFill>
                <a:highlight>
                  <a:schemeClr val="lt1"/>
                </a:highlight>
              </a:rPr>
              <a:t>Po uruchomieniu pliku Main.py powinno zostać wypisane na ekran:</a:t>
            </a:r>
            <a:endParaRPr b="1" sz="1600">
              <a:solidFill>
                <a:srgbClr val="212529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pl-PL" sz="1600">
                <a:solidFill>
                  <a:srgbClr val="212529"/>
                </a:solidFill>
                <a:highlight>
                  <a:schemeClr val="lt1"/>
                </a:highlight>
              </a:rPr>
              <a:t>5</a:t>
            </a:r>
            <a:endParaRPr b="1" sz="1600">
              <a:solidFill>
                <a:srgbClr val="212529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pl-PL" sz="1600">
                <a:solidFill>
                  <a:srgbClr val="212529"/>
                </a:solidFill>
                <a:highlight>
                  <a:schemeClr val="lt1"/>
                </a:highlight>
              </a:rPr>
              <a:t>20</a:t>
            </a:r>
            <a:endParaRPr b="1" sz="1600">
              <a:solidFill>
                <a:srgbClr val="212529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pl-PL" sz="1600">
                <a:solidFill>
                  <a:srgbClr val="212529"/>
                </a:solidFill>
                <a:highlight>
                  <a:schemeClr val="lt1"/>
                </a:highlight>
              </a:rPr>
              <a:t>8</a:t>
            </a:r>
            <a:endParaRPr b="1" sz="1600">
              <a:solidFill>
                <a:srgbClr val="212529"/>
              </a:solidFill>
              <a:highlight>
                <a:schemeClr val="lt1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l-PL" sz="1600">
                <a:solidFill>
                  <a:srgbClr val="212529"/>
                </a:solidFill>
                <a:highlight>
                  <a:schemeClr val="lt1"/>
                </a:highlight>
              </a:rPr>
              <a:t>Tak właśnie możemy tworzyć własne moduły zawierające funkcje i importować je do innych plików w Pythonie.</a:t>
            </a:r>
            <a:endParaRPr b="1" i="0" sz="1600" u="sng" cap="none" strike="noStrike">
              <a:solidFill>
                <a:srgbClr val="2125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be4e2ae229ab7df_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120" name="Google Shape;120;g6be4e2ae229ab7df_1"/>
          <p:cNvSpPr txBox="1"/>
          <p:nvPr/>
        </p:nvSpPr>
        <p:spPr>
          <a:xfrm>
            <a:off x="2585408" y="92922"/>
            <a:ext cx="7021200" cy="5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pl-PL" sz="2800">
                <a:solidFill>
                  <a:srgbClr val="1F3864"/>
                </a:solidFill>
                <a:latin typeface="Roboto"/>
                <a:ea typeface="Roboto"/>
                <a:cs typeface="Roboto"/>
                <a:sym typeface="Roboto"/>
              </a:rPr>
              <a:t>Struktura pakietów w Pythonie</a:t>
            </a:r>
            <a:endParaRPr b="1" i="0" sz="2800" u="none" cap="none" strike="noStrike">
              <a:solidFill>
                <a:srgbClr val="1F386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g6be4e2ae229ab7df_1"/>
          <p:cNvSpPr/>
          <p:nvPr/>
        </p:nvSpPr>
        <p:spPr>
          <a:xfrm>
            <a:off x="482050" y="797550"/>
            <a:ext cx="5293500" cy="52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l-PL" sz="1400" u="none" cap="none" strike="noStrike">
                <a:solidFill>
                  <a:srgbClr val="2125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>
                <a:solidFill>
                  <a:srgbClr val="212529"/>
                </a:solidFill>
                <a:highlight>
                  <a:srgbClr val="FFFFFF"/>
                </a:highlight>
              </a:rPr>
              <a:t>W Pythonie, struktura pakietów jest organizowana za pomocą katalogów i modułów. Katalogi reprezentują pakiety, a pliki w tych katalogach reprezentują moduły.</a:t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rgbClr val="FFFFFF"/>
                </a:highlight>
              </a:rPr>
              <a:t>Aby utworzyć pakiet w Pythonie, należy utworzyć katalog o nazwie pakietu zawierającego plik `__init__.py`. Plik ten może być pusty lub zawierać kod inicjalizacyjny dla pakietu.</a:t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rgbClr val="FFFFFF"/>
                </a:highlight>
              </a:rPr>
              <a:t>Na przykład, jeśli chcemy utworzyć pakiet o nazwie `moj_pakiet`, należy utworzyć katalog `moj_pakiet` zawierający plik `__init__.py`.</a:t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rgbClr val="FFFFFF"/>
                </a:highlight>
              </a:rPr>
              <a:t>Struktura pakietu może wyglądać na przykład tak:</a:t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rgbClr val="FFFFFF"/>
                </a:highlight>
              </a:rPr>
              <a:t>moj_projekt/</a:t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rgbClr val="FFFFFF"/>
                </a:highlight>
              </a:rPr>
              <a:t>    moj_pakiet/</a:t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rgbClr val="FFFFFF"/>
                </a:highlight>
              </a:rPr>
              <a:t>        __init__.py</a:t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rgbClr val="FFFFFF"/>
                </a:highlight>
              </a:rPr>
              <a:t>        modul1.py</a:t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rgbClr val="FFFFFF"/>
                </a:highlight>
              </a:rPr>
              <a:t>        modul2.py</a:t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rgbClr val="FFFFFF"/>
                </a:highlight>
              </a:rPr>
              <a:t>    skrypt.py</a:t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</p:txBody>
      </p:sp>
      <p:sp>
        <p:nvSpPr>
          <p:cNvPr id="122" name="Google Shape;122;g6be4e2ae229ab7df_1"/>
          <p:cNvSpPr/>
          <p:nvPr/>
        </p:nvSpPr>
        <p:spPr>
          <a:xfrm>
            <a:off x="5863975" y="655350"/>
            <a:ext cx="6106200" cy="54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l-PL" sz="1400" u="none" cap="none" strike="noStrike">
                <a:solidFill>
                  <a:srgbClr val="2125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>
                <a:solidFill>
                  <a:srgbClr val="212529"/>
                </a:solidFill>
                <a:highlight>
                  <a:schemeClr val="lt1"/>
                </a:highlight>
              </a:rPr>
              <a:t>Pliki `modul1.py` i `modul2.py` to moduły znajdujące się w pakiecie `moj_pakiet`. A plik `skrypt.py` to plik główny projektu, który może importować moduły z pakietu `moj_pakiet`.</a:t>
            </a:r>
            <a:endParaRPr>
              <a:solidFill>
                <a:srgbClr val="212529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chemeClr val="lt1"/>
                </a:highlight>
              </a:rPr>
              <a:t>Aby zaimportować moduł z pakietu, można użyć składni:</a:t>
            </a:r>
            <a:endParaRPr>
              <a:solidFill>
                <a:srgbClr val="212529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chemeClr val="lt1"/>
                </a:highlight>
              </a:rPr>
              <a:t>from moj_pakiet import modul1</a:t>
            </a:r>
            <a:endParaRPr>
              <a:solidFill>
                <a:srgbClr val="212529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212529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chemeClr val="lt1"/>
                </a:highlight>
              </a:rPr>
              <a:t>Można również zaimportować cały pakiet:</a:t>
            </a:r>
            <a:endParaRPr>
              <a:solidFill>
                <a:srgbClr val="212529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chemeClr val="lt1"/>
                </a:highlight>
              </a:rPr>
              <a:t>import moj_pakiet</a:t>
            </a:r>
            <a:endParaRPr>
              <a:solidFill>
                <a:srgbClr val="212529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212529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chemeClr val="lt1"/>
                </a:highlight>
              </a:rPr>
              <a:t>Dzięki strukturze pakietów w Pythonie, można łatwo organizować i zarządzać kodem w większych projektach.</a:t>
            </a:r>
            <a:endParaRPr>
              <a:solidFill>
                <a:srgbClr val="212529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0e419310cdb758d_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128" name="Google Shape;128;g20e419310cdb758d_6"/>
          <p:cNvSpPr txBox="1"/>
          <p:nvPr/>
        </p:nvSpPr>
        <p:spPr>
          <a:xfrm>
            <a:off x="482051" y="92925"/>
            <a:ext cx="11442000" cy="9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pl-PL" sz="2800">
                <a:solidFill>
                  <a:srgbClr val="1F3864"/>
                </a:solidFill>
                <a:latin typeface="Roboto"/>
                <a:ea typeface="Roboto"/>
                <a:cs typeface="Roboto"/>
                <a:sym typeface="Roboto"/>
              </a:rPr>
              <a:t>Struktura pakietów w Pythonie: Przykłady bardziej zaawansowanych projektów z organizacją kodu przy użyciu pakietów</a:t>
            </a:r>
            <a:endParaRPr b="1" i="0" sz="2800" u="none" cap="none" strike="noStrike">
              <a:solidFill>
                <a:srgbClr val="1F386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g20e419310cdb758d_6"/>
          <p:cNvSpPr/>
          <p:nvPr/>
        </p:nvSpPr>
        <p:spPr>
          <a:xfrm>
            <a:off x="482050" y="1051125"/>
            <a:ext cx="5293500" cy="50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l-PL" sz="1400" u="none" cap="none" strike="noStrike">
                <a:solidFill>
                  <a:srgbClr val="2125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>
                <a:solidFill>
                  <a:srgbClr val="212529"/>
                </a:solidFill>
                <a:highlight>
                  <a:srgbClr val="FFFFFF"/>
                </a:highlight>
              </a:rPr>
              <a:t>1. Projekt webowy z frameworkiem Flask:</a:t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rgbClr val="FFFFFF"/>
                </a:highlight>
              </a:rPr>
              <a:t>Struktura projektu:</a:t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rgbClr val="FFFFFF"/>
                </a:highlight>
              </a:rPr>
              <a:t>- myapp/</a:t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rgbClr val="FFFFFF"/>
                </a:highlight>
              </a:rPr>
              <a:t>  - app.py</a:t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rgbClr val="FFFFFF"/>
                </a:highlight>
              </a:rPr>
              <a:t>  - templates/</a:t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rgbClr val="FFFFFF"/>
                </a:highlight>
              </a:rPr>
              <a:t>    - index.html</a:t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rgbClr val="FFFFFF"/>
                </a:highlight>
              </a:rPr>
              <a:t>  - static/</a:t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rgbClr val="FFFFFF"/>
                </a:highlight>
              </a:rPr>
              <a:t>    - style.css</a:t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rgbClr val="FFFFFF"/>
                </a:highlight>
              </a:rPr>
              <a:t>- W pliku `app.py` znajduje się kod aplikacji Flask, który obsługuje endpointy i renderuje szablony HTML z folderu `templates`.</a:t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rgbClr val="FFFFFF"/>
                </a:highlight>
              </a:rPr>
              <a:t>- W folderze `static` znajdują się pliki statyczne, takie jak CSS, które są dostępne dla klientów.</a:t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125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20e419310cdb758d_6"/>
          <p:cNvSpPr/>
          <p:nvPr/>
        </p:nvSpPr>
        <p:spPr>
          <a:xfrm>
            <a:off x="6374700" y="1051125"/>
            <a:ext cx="5293500" cy="50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chemeClr val="lt1"/>
                </a:highlight>
              </a:rPr>
              <a:t>2. Projekt do analizy danych z Pandas:</a:t>
            </a:r>
            <a:endParaRPr>
              <a:solidFill>
                <a:srgbClr val="212529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chemeClr val="lt1"/>
                </a:highlight>
              </a:rPr>
              <a:t>Struktura projektu:</a:t>
            </a:r>
            <a:endParaRPr>
              <a:solidFill>
                <a:srgbClr val="212529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chemeClr val="lt1"/>
                </a:highlight>
              </a:rPr>
              <a:t>- mydataanalysis/</a:t>
            </a:r>
            <a:endParaRPr>
              <a:solidFill>
                <a:srgbClr val="212529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chemeClr val="lt1"/>
                </a:highlight>
              </a:rPr>
              <a:t>  - data/</a:t>
            </a:r>
            <a:endParaRPr>
              <a:solidFill>
                <a:srgbClr val="212529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chemeClr val="lt1"/>
                </a:highlight>
              </a:rPr>
              <a:t>    - dataset.csv</a:t>
            </a:r>
            <a:endParaRPr>
              <a:solidFill>
                <a:srgbClr val="212529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chemeClr val="lt1"/>
                </a:highlight>
              </a:rPr>
              <a:t>  - notebooks/</a:t>
            </a:r>
            <a:endParaRPr>
              <a:solidFill>
                <a:srgbClr val="212529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chemeClr val="lt1"/>
                </a:highlight>
              </a:rPr>
              <a:t>    - analysis.ipynb</a:t>
            </a:r>
            <a:endParaRPr>
              <a:solidFill>
                <a:srgbClr val="212529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chemeClr val="lt1"/>
                </a:highlight>
              </a:rPr>
              <a:t>  - scripts/</a:t>
            </a:r>
            <a:endParaRPr>
              <a:solidFill>
                <a:srgbClr val="212529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chemeClr val="lt1"/>
                </a:highlight>
              </a:rPr>
              <a:t>    - data_processing.py</a:t>
            </a:r>
            <a:endParaRPr>
              <a:solidFill>
                <a:srgbClr val="212529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chemeClr val="lt1"/>
                </a:highlight>
              </a:rPr>
              <a:t>- W folderze `data` znajduje się plik CSV z danymi do analizy.</a:t>
            </a:r>
            <a:endParaRPr>
              <a:solidFill>
                <a:srgbClr val="212529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chemeClr val="lt1"/>
                </a:highlight>
              </a:rPr>
              <a:t>- W folderze `notebooks` znajduje się notatnik Jupyter Notebook zawierający analizę danych.</a:t>
            </a:r>
            <a:endParaRPr>
              <a:solidFill>
                <a:srgbClr val="212529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chemeClr val="lt1"/>
                </a:highlight>
              </a:rPr>
              <a:t>- W folderze `scripts` znajduje się skrypt Python `data_processing.py`, który zawiera funkcje do przetwarzania danych.</a:t>
            </a:r>
            <a:endParaRPr>
              <a:solidFill>
                <a:srgbClr val="212529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9a7a2c6845d1165_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136" name="Google Shape;136;g59a7a2c6845d1165_8"/>
          <p:cNvSpPr txBox="1"/>
          <p:nvPr/>
        </p:nvSpPr>
        <p:spPr>
          <a:xfrm>
            <a:off x="482051" y="92925"/>
            <a:ext cx="11442000" cy="9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pl-PL" sz="2800">
                <a:solidFill>
                  <a:srgbClr val="1F3864"/>
                </a:solidFill>
                <a:latin typeface="Roboto"/>
                <a:ea typeface="Roboto"/>
                <a:cs typeface="Roboto"/>
                <a:sym typeface="Roboto"/>
              </a:rPr>
              <a:t>Struktura pakietów w Pythonie: Przykłady bardziej zaawansowanych projektów z organizacją kodu przy użyciu pakietów</a:t>
            </a:r>
            <a:endParaRPr b="1" i="0" sz="2800" u="none" cap="none" strike="noStrike">
              <a:solidFill>
                <a:srgbClr val="1F386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g59a7a2c6845d1165_8"/>
          <p:cNvSpPr/>
          <p:nvPr/>
        </p:nvSpPr>
        <p:spPr>
          <a:xfrm>
            <a:off x="271350" y="1051125"/>
            <a:ext cx="6648300" cy="51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chemeClr val="lt1"/>
                </a:highlight>
              </a:rPr>
              <a:t>3. Projekt do automatyzacji testów z pytest:</a:t>
            </a:r>
            <a:endParaRPr>
              <a:solidFill>
                <a:srgbClr val="212529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chemeClr val="lt1"/>
                </a:highlight>
              </a:rPr>
              <a:t>Struktura projektu:</a:t>
            </a:r>
            <a:endParaRPr>
              <a:solidFill>
                <a:srgbClr val="212529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chemeClr val="lt1"/>
                </a:highlight>
              </a:rPr>
              <a:t>- mytestautomation/</a:t>
            </a:r>
            <a:endParaRPr>
              <a:solidFill>
                <a:srgbClr val="212529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chemeClr val="lt1"/>
                </a:highlight>
              </a:rPr>
              <a:t>  - tests/</a:t>
            </a:r>
            <a:endParaRPr>
              <a:solidFill>
                <a:srgbClr val="212529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chemeClr val="lt1"/>
                </a:highlight>
              </a:rPr>
              <a:t>    - test_login.py</a:t>
            </a:r>
            <a:endParaRPr>
              <a:solidFill>
                <a:srgbClr val="212529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chemeClr val="lt1"/>
                </a:highlight>
              </a:rPr>
              <a:t>    - test_checkout.py</a:t>
            </a:r>
            <a:endParaRPr>
              <a:solidFill>
                <a:srgbClr val="212529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chemeClr val="lt1"/>
                </a:highlight>
              </a:rPr>
              <a:t>  - pages/</a:t>
            </a:r>
            <a:endParaRPr>
              <a:solidFill>
                <a:srgbClr val="212529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chemeClr val="lt1"/>
                </a:highlight>
              </a:rPr>
              <a:t>    - login_page.py</a:t>
            </a:r>
            <a:endParaRPr>
              <a:solidFill>
                <a:srgbClr val="212529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chemeClr val="lt1"/>
                </a:highlight>
              </a:rPr>
              <a:t>    - checkout_page.py</a:t>
            </a:r>
            <a:endParaRPr>
              <a:solidFill>
                <a:srgbClr val="212529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chemeClr val="lt1"/>
                </a:highlight>
              </a:rPr>
              <a:t>  - utils/</a:t>
            </a:r>
            <a:endParaRPr>
              <a:solidFill>
                <a:srgbClr val="212529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chemeClr val="lt1"/>
                </a:highlight>
              </a:rPr>
              <a:t>    - helpers.py</a:t>
            </a:r>
            <a:endParaRPr>
              <a:solidFill>
                <a:srgbClr val="212529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chemeClr val="lt1"/>
                </a:highlight>
              </a:rPr>
              <a:t>- W folderze `tests` znajdują się pliki z testami napisanymi przy użyciu pytest.</a:t>
            </a:r>
            <a:endParaRPr>
              <a:solidFill>
                <a:srgbClr val="212529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chemeClr val="lt1"/>
                </a:highlight>
              </a:rPr>
              <a:t>- W folderze `pages` znajdują się moduły Python zawierające klasy reprezentujące różne strony internetowe.</a:t>
            </a:r>
            <a:endParaRPr>
              <a:solidFill>
                <a:srgbClr val="212529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chemeClr val="lt1"/>
                </a:highlight>
              </a:rPr>
              <a:t>- W folderze `utils` znajdują się pomocnicze funkcje i narzędzia, które można użyć w testach.</a:t>
            </a:r>
            <a:endParaRPr>
              <a:solidFill>
                <a:srgbClr val="212529"/>
              </a:solidFill>
              <a:highlight>
                <a:schemeClr val="lt1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125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0e419310cdb758d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143" name="Google Shape;143;g20e419310cdb758d_0"/>
          <p:cNvSpPr txBox="1"/>
          <p:nvPr/>
        </p:nvSpPr>
        <p:spPr>
          <a:xfrm>
            <a:off x="2585399" y="92925"/>
            <a:ext cx="8086800" cy="5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l-PL" sz="2800" u="none" cap="none" strike="noStrike">
                <a:solidFill>
                  <a:srgbClr val="1F3864"/>
                </a:solidFill>
                <a:latin typeface="Roboto"/>
                <a:ea typeface="Roboto"/>
                <a:cs typeface="Roboto"/>
                <a:sym typeface="Roboto"/>
              </a:rPr>
              <a:t>Zadania do wykonania na zajęciach</a:t>
            </a:r>
            <a:endParaRPr b="1" i="0" sz="2800" u="none" cap="none" strike="noStrike">
              <a:solidFill>
                <a:srgbClr val="1F386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g20e419310cdb758d_0"/>
          <p:cNvSpPr/>
          <p:nvPr/>
        </p:nvSpPr>
        <p:spPr>
          <a:xfrm>
            <a:off x="317550" y="829862"/>
            <a:ext cx="11556900" cy="52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chemeClr val="lt1"/>
                </a:highlight>
              </a:rPr>
              <a:t>1. Omów różnice między modułami a pakietami w Pythonie. Jakie są zalety korzystania z pakietów w organizacji kodu? Czy istnieją jakieś specjalne zalecenia dotyczące nazewnictwa modułów i pakietów?</a:t>
            </a:r>
            <a:endParaRPr>
              <a:solidFill>
                <a:srgbClr val="212529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chemeClr val="lt1"/>
                </a:highlight>
              </a:rPr>
              <a:t>2. Zaimplementuj funkcję, która wczytuje plik tekstowy i zwraca liczbę linii w tym pliku. Funkcja powinna być zapisana w osobnym module. Napisz skrypt, który wykorzystuje tę funkcję do wczytania pliku i wyświetlenia liczby linii na standardowym wyjściu.</a:t>
            </a:r>
            <a:endParaRPr>
              <a:solidFill>
                <a:srgbClr val="212529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chemeClr val="lt1"/>
                </a:highlight>
              </a:rPr>
              <a:t>3. Napisz klasę reprezentującą prostokąt. Klasa powinna mieć pola reprezentujące długość i szerokość prostokąta oraz metody obliczające pole i obwód prostokąta. Zdefiniuj także specjalne metody __str__ oraz __repr__, które zwracają odpowiednio czytelny opis oraz reprezentację obiektu klasy. Umieść tę klasę w osobnym module i napisz skrypt wykorzystujący ją do utworzenia i wyświetlenia prostokąta o zadanych wymiarach.</a:t>
            </a:r>
            <a:endParaRPr>
              <a:solidFill>
                <a:srgbClr val="212529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chemeClr val="lt1"/>
                </a:highlight>
              </a:rPr>
              <a:t>4. Przygotuj moduł zawierający funkcję sortującą listę liczb przy użyciu algorytmu sortowania bąbelkowego. Napisz skrypt, który importuje ten moduł, wczytuje listę liczb od użytkownika, sortuje ją używając wcześniej zaimplementowanej funkcji i wyświetla posortowaną listę na standardowym wyjściu.</a:t>
            </a:r>
            <a:endParaRPr>
              <a:solidFill>
                <a:srgbClr val="212529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chemeClr val="lt1"/>
                </a:highlight>
              </a:rPr>
              <a:t>5. Zdefiniuj klasę BankAccount, która reprezentuje konto bankowe. Klasa powinna mieć pola reprezentujące numer konta i saldo oraz metody umożliwiające wpłatę, wypłatę i sprawdzenie salda. Dodaj także metodę statyczną, która zwraca liczbę utworzonych do tej pory kont bankowych. Umieść tę klasę w osobnym module i napisz skrypt, który wykorzystuje ją do utworzenia kilku kont bankowych, wykonania operacji wpłaty, wypłaty i wyświetlenia salda.</a:t>
            </a:r>
            <a:endParaRPr>
              <a:solidFill>
                <a:srgbClr val="212529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a8748baf38_0_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150" name="Google Shape;150;g2a8748baf38_0_1"/>
          <p:cNvSpPr txBox="1"/>
          <p:nvPr/>
        </p:nvSpPr>
        <p:spPr>
          <a:xfrm>
            <a:off x="2585399" y="92925"/>
            <a:ext cx="8086800" cy="5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l-PL" sz="2800" u="none" cap="none" strike="noStrike">
                <a:solidFill>
                  <a:srgbClr val="1F3864"/>
                </a:solidFill>
                <a:latin typeface="Roboto"/>
                <a:ea typeface="Roboto"/>
                <a:cs typeface="Roboto"/>
                <a:sym typeface="Roboto"/>
              </a:rPr>
              <a:t>Zadania do wykonania na zajęciach</a:t>
            </a:r>
            <a:endParaRPr b="1" i="0" sz="2800" u="none" cap="none" strike="noStrike">
              <a:solidFill>
                <a:srgbClr val="1F386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g2a8748baf38_0_1"/>
          <p:cNvSpPr/>
          <p:nvPr/>
        </p:nvSpPr>
        <p:spPr>
          <a:xfrm>
            <a:off x="275450" y="829850"/>
            <a:ext cx="11598900" cy="52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chemeClr val="lt1"/>
                </a:highlight>
              </a:rPr>
              <a:t>6 </a:t>
            </a:r>
            <a:r>
              <a:rPr lang="pl-PL">
                <a:solidFill>
                  <a:srgbClr val="212529"/>
                </a:solidFill>
                <a:highlight>
                  <a:schemeClr val="lt1"/>
                </a:highlight>
              </a:rPr>
              <a:t>Przygotuj moduł zawierający funkcję generującą losową tablicę o zadanej liczbie elementów. Funkcja powinna przyjmować parametr określający zakres wartości losowanych elementów oraz parametr określający liczbę elementów w tablicy. Napisz skrypt, który importuje ten moduł, wczytuje od użytkownika parametry zakresu i liczby elementów, a następnie generuje i wyświetla losową tablicę.</a:t>
            </a:r>
            <a:endParaRPr>
              <a:solidFill>
                <a:srgbClr val="212529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chemeClr val="lt1"/>
                </a:highlight>
              </a:rPr>
              <a:t>7. Rozważ sytuację, w której tworzysz program, który ma być rozbudowany w przyszłości o nowe funkcjonalności. Zaproponuj plan struktury organizacji kodu w modułach, który umożliwi łatwe dodawanie nowych elementów bez konieczności zmiany istniejącego kodu.</a:t>
            </a:r>
            <a:endParaRPr>
              <a:solidFill>
                <a:srgbClr val="212529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chemeClr val="lt1"/>
                </a:highlight>
              </a:rPr>
              <a:t>8. Napisz funkcję w jednym z modułów, która będzie odpowiedzialna za wczytanie danych z pliku tekstowego. Następnie stwórz drugą funkcję w innym module, która będzie przetwarzała te dane i zapisywała wyniki do innego pliku. Połącz obie funkcje w głównym pliku i przetestuj ich działanie.</a:t>
            </a:r>
            <a:endParaRPr>
              <a:solidFill>
                <a:srgbClr val="212529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2023-03-31T13:45:42Z</dcterms:created>
  <dc:creator>Anna Czarkowska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0x0101003D93419B5DAF7F44BF03EE3D905F5ED8</vt:lpwstr>
  </property>
  <property fmtid="{D5CDD505-2E9C-101B-9397-08002B2CF9AE}" pid="3" name="MediaServiceImageTags">
    <vt:lpwstr/>
  </property>
</Properties>
</file>