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keUPmx6o4INzL6EEKNsFase8f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l-P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2ef54ce4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2a2ef54ce4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e419310cdb758d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20e419310cdb758d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aa9fcb61eb6ab5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g34aa9fcb61eb6ab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8748baf38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a8748baf3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ee775e14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2aee775e1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0e419310cdb758d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20e419310cdb758d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a39f54a2331f2d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4a39f54a2331f2d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b5a58c915af491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3b5a58c915af491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2ef54ce49_0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2a2ef54ce49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7acc163174c58f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e7acc163174c58f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7acc163174c58f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e7acc163174c58f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b5a58c915af491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3b5a58c915af491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9e7629f241834cd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39e7629f241834cd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tekst pionowy" type="vertTx">
  <p:cSld name="VERTICAL_TEXT">
    <p:spTree>
      <p:nvGrpSpPr>
        <p:cNvPr id="72" name="Shape 72"/>
        <p:cNvGrpSpPr/>
        <p:nvPr/>
      </p:nvGrpSpPr>
      <p:grpSpPr>
        <a:xfrm>
          <a:off x="0" y="0"/>
          <a:ext cx="0" cy="0"/>
          <a:chOff x="0" y="0"/>
          <a:chExt cx="0" cy="0"/>
        </a:xfrm>
      </p:grpSpPr>
      <p:sp>
        <p:nvSpPr>
          <p:cNvPr id="73" name="Google Shape;7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pionowy i tekst" type="vertTitleAndTx">
  <p:cSld name="VERTICAL_TITLE_AND_VERTICAL_TEXT">
    <p:spTree>
      <p:nvGrpSpPr>
        <p:cNvPr id="78" name="Shape 78"/>
        <p:cNvGrpSpPr/>
        <p:nvPr/>
      </p:nvGrpSpPr>
      <p:grpSpPr>
        <a:xfrm>
          <a:off x="0" y="0"/>
          <a:ext cx="0" cy="0"/>
          <a:chOff x="0" y="0"/>
          <a:chExt cx="0" cy="0"/>
        </a:xfrm>
      </p:grpSpPr>
      <p:sp>
        <p:nvSpPr>
          <p:cNvPr id="79" name="Google Shape;79;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21" name="Shape 21"/>
        <p:cNvGrpSpPr/>
        <p:nvPr/>
      </p:nvGrpSpPr>
      <p:grpSpPr>
        <a:xfrm>
          <a:off x="0" y="0"/>
          <a:ext cx="0" cy="0"/>
          <a:chOff x="0" y="0"/>
          <a:chExt cx="0" cy="0"/>
        </a:xfrm>
      </p:grpSpPr>
      <p:sp>
        <p:nvSpPr>
          <p:cNvPr id="22" name="Google Shape;2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główek sekcji" type="secHead">
  <p:cSld name="SECTION_HEADER">
    <p:spTree>
      <p:nvGrpSpPr>
        <p:cNvPr id="27" name="Shape 27"/>
        <p:cNvGrpSpPr/>
        <p:nvPr/>
      </p:nvGrpSpPr>
      <p:grpSpPr>
        <a:xfrm>
          <a:off x="0" y="0"/>
          <a:ext cx="0" cy="0"/>
          <a:chOff x="0" y="0"/>
          <a:chExt cx="0" cy="0"/>
        </a:xfrm>
      </p:grpSpPr>
      <p:sp>
        <p:nvSpPr>
          <p:cNvPr id="28" name="Google Shape;28;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wa elementy zawartości" type="twoObj">
  <p:cSld name="TWO_OBJECTS">
    <p:spTree>
      <p:nvGrpSpPr>
        <p:cNvPr id="33" name="Shape 33"/>
        <p:cNvGrpSpPr/>
        <p:nvPr/>
      </p:nvGrpSpPr>
      <p:grpSpPr>
        <a:xfrm>
          <a:off x="0" y="0"/>
          <a:ext cx="0" cy="0"/>
          <a:chOff x="0" y="0"/>
          <a:chExt cx="0" cy="0"/>
        </a:xfrm>
      </p:grpSpPr>
      <p:sp>
        <p:nvSpPr>
          <p:cNvPr id="34" name="Google Shape;34;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40" name="Shape 40"/>
        <p:cNvGrpSpPr/>
        <p:nvPr/>
      </p:nvGrpSpPr>
      <p:grpSpPr>
        <a:xfrm>
          <a:off x="0" y="0"/>
          <a:ext cx="0" cy="0"/>
          <a:chOff x="0" y="0"/>
          <a:chExt cx="0" cy="0"/>
        </a:xfrm>
      </p:grpSpPr>
      <p:sp>
        <p:nvSpPr>
          <p:cNvPr id="41" name="Google Shape;41;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lko tytuł" type="titleOnly">
  <p:cSld name="TITLE_ONLY">
    <p:spTree>
      <p:nvGrpSpPr>
        <p:cNvPr id="49" name="Shape 49"/>
        <p:cNvGrpSpPr/>
        <p:nvPr/>
      </p:nvGrpSpPr>
      <p:grpSpPr>
        <a:xfrm>
          <a:off x="0" y="0"/>
          <a:ext cx="0" cy="0"/>
          <a:chOff x="0" y="0"/>
          <a:chExt cx="0" cy="0"/>
        </a:xfrm>
      </p:grpSpPr>
      <p:sp>
        <p:nvSpPr>
          <p:cNvPr id="50" name="Google Shape;5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54" name="Shape 54"/>
        <p:cNvGrpSpPr/>
        <p:nvPr/>
      </p:nvGrpSpPr>
      <p:grpSpPr>
        <a:xfrm>
          <a:off x="0" y="0"/>
          <a:ext cx="0" cy="0"/>
          <a:chOff x="0" y="0"/>
          <a:chExt cx="0" cy="0"/>
        </a:xfrm>
      </p:grpSpPr>
      <p:sp>
        <p:nvSpPr>
          <p:cNvPr id="55" name="Google Shape;5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awartość z podpisem" type="objTx">
  <p:cSld name="OBJECT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raz z podpisem" type="picTx">
  <p:cSld name="PICTURE_WITH_CAPTION_TEXT">
    <p:spTree>
      <p:nvGrpSpPr>
        <p:cNvPr id="65" name="Shape 65"/>
        <p:cNvGrpSpPr/>
        <p:nvPr/>
      </p:nvGrpSpPr>
      <p:grpSpPr>
        <a:xfrm>
          <a:off x="0" y="0"/>
          <a:ext cx="0" cy="0"/>
          <a:chOff x="0" y="0"/>
          <a:chExt cx="0" cy="0"/>
        </a:xfrm>
      </p:grpSpPr>
      <p:sp>
        <p:nvSpPr>
          <p:cNvPr id="66" name="Google Shape;66;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6"/>
          <p:cNvSpPr/>
          <p:nvPr>
            <p:ph idx="2" type="pic"/>
          </p:nvPr>
        </p:nvSpPr>
        <p:spPr>
          <a:xfrm>
            <a:off x="5183188" y="987425"/>
            <a:ext cx="6172200" cy="4873625"/>
          </a:xfrm>
          <a:prstGeom prst="rect">
            <a:avLst/>
          </a:prstGeom>
          <a:noFill/>
          <a:ln>
            <a:noFill/>
          </a:ln>
        </p:spPr>
      </p:sp>
      <p:sp>
        <p:nvSpPr>
          <p:cNvPr id="68" name="Google Shape;68;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a2ef54ce49_0_0"/>
          <p:cNvSpPr txBox="1"/>
          <p:nvPr>
            <p:ph type="ctrTitle"/>
          </p:nvPr>
        </p:nvSpPr>
        <p:spPr>
          <a:xfrm>
            <a:off x="475725" y="3527175"/>
            <a:ext cx="11030100" cy="14424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rgbClr val="D63820"/>
              </a:buClr>
              <a:buSzPts val="3600"/>
              <a:buFont typeface="Roboto"/>
              <a:buNone/>
            </a:pPr>
            <a:r>
              <a:rPr b="1" lang="pl-PL" sz="4000">
                <a:solidFill>
                  <a:srgbClr val="073763"/>
                </a:solidFill>
                <a:latin typeface="Roboto"/>
                <a:ea typeface="Roboto"/>
                <a:cs typeface="Roboto"/>
                <a:sym typeface="Roboto"/>
              </a:rPr>
              <a:t>Programowanie Python 2 - ćwiczenie 3</a:t>
            </a:r>
            <a:endParaRPr b="1" sz="4000">
              <a:solidFill>
                <a:srgbClr val="073763"/>
              </a:solidFill>
              <a:latin typeface="Roboto"/>
              <a:ea typeface="Roboto"/>
              <a:cs typeface="Roboto"/>
              <a:sym typeface="Roboto"/>
            </a:endParaRPr>
          </a:p>
          <a:p>
            <a:pPr indent="0" lvl="0" marL="0" rtl="0" algn="ctr">
              <a:lnSpc>
                <a:spcPct val="90000"/>
              </a:lnSpc>
              <a:spcBef>
                <a:spcPts val="600"/>
              </a:spcBef>
              <a:spcAft>
                <a:spcPts val="600"/>
              </a:spcAft>
              <a:buClr>
                <a:srgbClr val="D63820"/>
              </a:buClr>
              <a:buSzPts val="3600"/>
              <a:buFont typeface="Roboto"/>
              <a:buNone/>
            </a:pPr>
            <a:r>
              <a:rPr lang="pl-PL" sz="2000">
                <a:solidFill>
                  <a:srgbClr val="000000"/>
                </a:solidFill>
                <a:latin typeface="Roboto"/>
                <a:ea typeface="Roboto"/>
                <a:cs typeface="Roboto"/>
                <a:sym typeface="Roboto"/>
              </a:rPr>
              <a:t>mgr inż. Aleksandra Ata</a:t>
            </a:r>
            <a:br>
              <a:rPr lang="pl-PL" sz="3600">
                <a:solidFill>
                  <a:srgbClr val="D63820"/>
                </a:solidFill>
                <a:latin typeface="Roboto"/>
                <a:ea typeface="Roboto"/>
                <a:cs typeface="Roboto"/>
                <a:sym typeface="Roboto"/>
              </a:rPr>
            </a:br>
            <a:endParaRPr b="0" sz="2500">
              <a:solidFill>
                <a:srgbClr val="D63820"/>
              </a:solidFill>
              <a:latin typeface="Roboto"/>
              <a:ea typeface="Roboto"/>
              <a:cs typeface="Roboto"/>
              <a:sym typeface="Roboto"/>
            </a:endParaRPr>
          </a:p>
        </p:txBody>
      </p:sp>
      <p:sp>
        <p:nvSpPr>
          <p:cNvPr id="89" name="Google Shape;89;g2a2ef54ce49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pic>
        <p:nvPicPr>
          <p:cNvPr descr="Obraz zawierający Czcionka, tekst, biały, Grafika&#10;&#10;Opis wygenerowany automatycznie" id="90" name="Google Shape;90;g2a2ef54ce49_0_0"/>
          <p:cNvPicPr preferRelativeResize="0"/>
          <p:nvPr/>
        </p:nvPicPr>
        <p:blipFill rotWithShape="1">
          <a:blip r:embed="rId3">
            <a:alphaModFix/>
          </a:blip>
          <a:srcRect b="0" l="0" r="0" t="0"/>
          <a:stretch/>
        </p:blipFill>
        <p:spPr>
          <a:xfrm>
            <a:off x="185487" y="717550"/>
            <a:ext cx="7200900" cy="237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0e419310cdb758d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60" name="Google Shape;160;g20e419310cdb758d_0"/>
          <p:cNvSpPr txBox="1"/>
          <p:nvPr/>
        </p:nvSpPr>
        <p:spPr>
          <a:xfrm>
            <a:off x="2585399" y="92925"/>
            <a:ext cx="80868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pl-PL" sz="2800" u="none" cap="none" strike="noStrike">
                <a:solidFill>
                  <a:srgbClr val="1F3864"/>
                </a:solidFill>
                <a:latin typeface="Roboto"/>
                <a:ea typeface="Roboto"/>
                <a:cs typeface="Roboto"/>
                <a:sym typeface="Roboto"/>
              </a:rPr>
              <a:t>Zadania do wykonania na zajęciach</a:t>
            </a:r>
            <a:endParaRPr b="1" i="0" sz="2800" u="none" cap="none" strike="noStrike">
              <a:solidFill>
                <a:srgbClr val="1F3864"/>
              </a:solidFill>
              <a:latin typeface="Roboto"/>
              <a:ea typeface="Roboto"/>
              <a:cs typeface="Roboto"/>
              <a:sym typeface="Roboto"/>
            </a:endParaRPr>
          </a:p>
        </p:txBody>
      </p:sp>
      <p:sp>
        <p:nvSpPr>
          <p:cNvPr id="161" name="Google Shape;161;g20e419310cdb758d_0"/>
          <p:cNvSpPr/>
          <p:nvPr/>
        </p:nvSpPr>
        <p:spPr>
          <a:xfrm>
            <a:off x="317550" y="829862"/>
            <a:ext cx="11556900" cy="5262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1400"/>
              <a:buFont typeface="Arial"/>
              <a:buNone/>
            </a:pPr>
            <a:r>
              <a:rPr b="0" i="0" lang="pl-PL" sz="1400" u="none" cap="none" strike="noStrike">
                <a:solidFill>
                  <a:srgbClr val="212529"/>
                </a:solidFill>
                <a:highlight>
                  <a:schemeClr val="lt1"/>
                </a:highlight>
                <a:latin typeface="Arial"/>
                <a:ea typeface="Arial"/>
                <a:cs typeface="Arial"/>
                <a:sym typeface="Arial"/>
              </a:rPr>
              <a:t>1. </a:t>
            </a:r>
            <a:r>
              <a:rPr lang="pl-PL">
                <a:solidFill>
                  <a:srgbClr val="212529"/>
                </a:solidFill>
                <a:highlight>
                  <a:schemeClr val="lt1"/>
                </a:highlight>
              </a:rPr>
              <a:t>Napisz generator liczb parzystych z przedziału od 1 do 100. </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Oczekiwany rezultat: [2, 4, 6, ..., 100]</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2. Napisz funkcję, która przyjmuje listę liczb całkowitych i zwraca listę kwadratów tych liczb, korzystając z listy składanej.</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Przykładowe wejście: [1, 2, 3, 4]</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Oczekiwany rezultat: [1, 4, 9, 16]</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3. Napisz generator liczb pierwszych mniejszych od 1000. </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Oczekiwany rezultat: [2, 3, 5, ..., 997]</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4. Napisz funkcję, która przyjmuje listę słów i zwraca listę zawierającą tylko te słowa, które zaczynają się od litery 'a', korzystając z listy składanej.</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Przykładowe wejście: ['ala', 'kot', 'ananas', 'gruszka']</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Oczekiwany rezultat: ['ala', 'ananas']</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5. Napisz funkcję, która przyjmuje liczbę naturalną n i zwraca listę kwadratów liczb od 1 do n, korzystając z generatora.</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Przykładowe wejście: 5</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Oczekiwany rezultat: [1, 4, 9, 16, 25]</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t/>
            </a:r>
            <a:endParaRPr b="0" i="0" sz="1400" u="none" cap="none" strike="noStrike">
              <a:solidFill>
                <a:srgbClr val="212529"/>
              </a:solidFill>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4aa9fcb61eb6ab5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67" name="Google Shape;167;g34aa9fcb61eb6ab5_0"/>
          <p:cNvSpPr txBox="1"/>
          <p:nvPr/>
        </p:nvSpPr>
        <p:spPr>
          <a:xfrm>
            <a:off x="2585399" y="92925"/>
            <a:ext cx="80868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pl-PL" sz="2800" u="none" cap="none" strike="noStrike">
                <a:solidFill>
                  <a:srgbClr val="1F3864"/>
                </a:solidFill>
                <a:latin typeface="Roboto"/>
                <a:ea typeface="Roboto"/>
                <a:cs typeface="Roboto"/>
                <a:sym typeface="Roboto"/>
              </a:rPr>
              <a:t>Zadania do wykonania na zajęciach</a:t>
            </a:r>
            <a:endParaRPr b="1" i="0" sz="2800" u="none" cap="none" strike="noStrike">
              <a:solidFill>
                <a:srgbClr val="1F3864"/>
              </a:solidFill>
              <a:latin typeface="Roboto"/>
              <a:ea typeface="Roboto"/>
              <a:cs typeface="Roboto"/>
              <a:sym typeface="Roboto"/>
            </a:endParaRPr>
          </a:p>
        </p:txBody>
      </p:sp>
      <p:sp>
        <p:nvSpPr>
          <p:cNvPr id="168" name="Google Shape;168;g34aa9fcb61eb6ab5_0"/>
          <p:cNvSpPr/>
          <p:nvPr/>
        </p:nvSpPr>
        <p:spPr>
          <a:xfrm>
            <a:off x="317550" y="829862"/>
            <a:ext cx="11556900" cy="5262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6. Napisz generator, który będzie generował liczby parzyste od 0 do n. Następnie wykorzystaj ten generator do stworzenia listy składanej zawierającej kwadraty tych liczb.</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7. Napisz generator, który będzie generował równanie kwadratowe o losowych współczynnikach a, b i c. Następnie wykorzystaj ten generator do stworzenia listy składanej zawierającej wyniki tych równań dla x z przedziału od -10 do 10.</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8. Napisz generator, który będzie generował losowe liczby rzeczywiste z przedziału od 0 do 1. Następnie wykorzystaj ten generator do stworzenia listy składanej zawierającej logarytmy naturalne z tych liczb.</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9. Napisz generator, który będzie generował liczby pierwsze. Następnie wykorzystaj ten generator do stworzenia listy składanej zawierającej podwójne wartości tych liczb.</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10. Napisz generator, który będzie zwracał kolejne litery alfabetu.</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11. Napisz funkcję, która przyjmie listę znaków i zwróci listę zawierającą tylko samogłoski.</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12. Napisz generator, który będzie generował liczby pierwsze.</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13. Napisz funkcję, która przyjmie listę napisów i zwróci listę zawierającą te napisy, które zaczynają się na literę 'A'.</a:t>
            </a:r>
            <a:endParaRPr>
              <a:solidFill>
                <a:srgbClr val="212529"/>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8748baf38_0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74" name="Google Shape;174;g2a8748baf38_0_1"/>
          <p:cNvSpPr txBox="1"/>
          <p:nvPr/>
        </p:nvSpPr>
        <p:spPr>
          <a:xfrm>
            <a:off x="2585399" y="92925"/>
            <a:ext cx="80868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pl-PL" sz="2800" u="none" cap="none" strike="noStrike">
                <a:solidFill>
                  <a:srgbClr val="1F3864"/>
                </a:solidFill>
                <a:latin typeface="Roboto"/>
                <a:ea typeface="Roboto"/>
                <a:cs typeface="Roboto"/>
                <a:sym typeface="Roboto"/>
              </a:rPr>
              <a:t>Zadania do </a:t>
            </a:r>
            <a:r>
              <a:rPr b="1" lang="pl-PL" sz="2800">
                <a:solidFill>
                  <a:srgbClr val="1F3864"/>
                </a:solidFill>
                <a:latin typeface="Roboto"/>
                <a:ea typeface="Roboto"/>
                <a:cs typeface="Roboto"/>
                <a:sym typeface="Roboto"/>
              </a:rPr>
              <a:t>oddania na Moodle</a:t>
            </a:r>
            <a:endParaRPr b="1" sz="2800">
              <a:solidFill>
                <a:srgbClr val="1F3864"/>
              </a:solidFill>
              <a:latin typeface="Roboto"/>
              <a:ea typeface="Roboto"/>
              <a:cs typeface="Roboto"/>
              <a:sym typeface="Roboto"/>
            </a:endParaRPr>
          </a:p>
        </p:txBody>
      </p:sp>
      <p:sp>
        <p:nvSpPr>
          <p:cNvPr id="175" name="Google Shape;175;g2a8748baf38_0_1"/>
          <p:cNvSpPr/>
          <p:nvPr/>
        </p:nvSpPr>
        <p:spPr>
          <a:xfrm>
            <a:off x="275450" y="829850"/>
            <a:ext cx="11598900" cy="5262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1. Napisz funkcję generatora, która generuje liczby parzyste z podanego zakresu.</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2. Stwórz listę składaną zawierającą potęgi liczb od 1 do 10.</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3. Napisz program, który wykorzystuje generator do stworzenia listy zawierającej liczby parzyste i nieparzyste z podanej listy liczb.</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4. Zaimplementuj generator, który zwraca kolejne elementy ciągu Fibonacciego.</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5. Napisz program, który wykorzystuje listę składaną do stworzenia listy zawierającej litery tekstu wraz z ich długościami.</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6. Stwórz generator, który zwraca liczby pierwsze.</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7. Napisz funkcję, która przyjmuje listę liczb i zwraca sumę kwadratów tylko tych liczb, które są większe od 10.</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8. Zaimplementuj generator, który generuje kolejne liczby doskonałe.</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9. Stwórz listę składaną, która filtruje liczby parzyste z podanej listy liczb.</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10. Napisz program, który korzysta z generatora i listy składanej do stworzenia listy zawierającej trzykrotne potęgi liczb z podanej listy.</a:t>
            </a:r>
            <a:endParaRPr>
              <a:solidFill>
                <a:srgbClr val="212529"/>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aee775e140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81" name="Google Shape;181;g2aee775e140_0_0"/>
          <p:cNvSpPr txBox="1"/>
          <p:nvPr/>
        </p:nvSpPr>
        <p:spPr>
          <a:xfrm>
            <a:off x="2704183" y="92922"/>
            <a:ext cx="7021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pl-PL" sz="2800" u="none" cap="none" strike="noStrike">
                <a:solidFill>
                  <a:srgbClr val="1F3864"/>
                </a:solidFill>
                <a:latin typeface="Roboto"/>
                <a:ea typeface="Roboto"/>
                <a:cs typeface="Roboto"/>
                <a:sym typeface="Roboto"/>
              </a:rPr>
              <a:t>dsw.edu.pl</a:t>
            </a:r>
            <a:endParaRPr b="0" i="0" sz="1400" u="none" cap="none" strike="noStrike">
              <a:solidFill>
                <a:srgbClr val="000000"/>
              </a:solidFill>
              <a:latin typeface="Arial"/>
              <a:ea typeface="Arial"/>
              <a:cs typeface="Arial"/>
              <a:sym typeface="Arial"/>
            </a:endParaRPr>
          </a:p>
        </p:txBody>
      </p:sp>
      <p:sp>
        <p:nvSpPr>
          <p:cNvPr id="182" name="Google Shape;182;g2aee775e140_0_0"/>
          <p:cNvSpPr txBox="1"/>
          <p:nvPr>
            <p:ph idx="1" type="body"/>
          </p:nvPr>
        </p:nvSpPr>
        <p:spPr>
          <a:xfrm>
            <a:off x="1979900" y="3646974"/>
            <a:ext cx="7989600" cy="1401600"/>
          </a:xfrm>
          <a:prstGeom prst="rect">
            <a:avLst/>
          </a:prstGeom>
          <a:noFill/>
          <a:ln>
            <a:noFill/>
          </a:ln>
        </p:spPr>
        <p:txBody>
          <a:bodyPr anchorCtr="0" anchor="t" bIns="45700" lIns="91425" spcFirstLastPara="1" rIns="91425" wrap="square" tIns="45700">
            <a:normAutofit/>
          </a:bodyPr>
          <a:lstStyle/>
          <a:p>
            <a:pPr indent="0" lvl="0" marL="228600" rtl="0" algn="ctr">
              <a:lnSpc>
                <a:spcPct val="90000"/>
              </a:lnSpc>
              <a:spcBef>
                <a:spcPts val="0"/>
              </a:spcBef>
              <a:spcAft>
                <a:spcPts val="0"/>
              </a:spcAft>
              <a:buSzPts val="1800"/>
              <a:buNone/>
            </a:pPr>
            <a:r>
              <a:rPr lang="pl-PL" sz="5000">
                <a:solidFill>
                  <a:srgbClr val="111111"/>
                </a:solidFill>
              </a:rPr>
              <a:t>Dziękuję za uwagę!!! :) </a:t>
            </a:r>
            <a:endParaRPr>
              <a:solidFill>
                <a:srgbClr val="111111"/>
              </a:solidFill>
            </a:endParaRPr>
          </a:p>
        </p:txBody>
      </p:sp>
      <p:pic>
        <p:nvPicPr>
          <p:cNvPr descr="Obraz zawierający Czcionka, tekst, biały, Grafika&#10;&#10;Opis wygenerowany automatycznie" id="183" name="Google Shape;183;g2aee775e140_0_0"/>
          <p:cNvPicPr preferRelativeResize="0"/>
          <p:nvPr/>
        </p:nvPicPr>
        <p:blipFill rotWithShape="1">
          <a:blip r:embed="rId3">
            <a:alphaModFix/>
          </a:blip>
          <a:srcRect b="0" l="0" r="0" t="0"/>
          <a:stretch/>
        </p:blipFill>
        <p:spPr>
          <a:xfrm>
            <a:off x="137187" y="688550"/>
            <a:ext cx="7200900" cy="237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0e419310cdb758d_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96" name="Google Shape;96;g20e419310cdb758d_6"/>
          <p:cNvSpPr txBox="1"/>
          <p:nvPr/>
        </p:nvSpPr>
        <p:spPr>
          <a:xfrm>
            <a:off x="2585408" y="92922"/>
            <a:ext cx="70212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pl-PL" sz="2800">
                <a:solidFill>
                  <a:srgbClr val="1F3864"/>
                </a:solidFill>
                <a:latin typeface="Roboto"/>
                <a:ea typeface="Roboto"/>
                <a:cs typeface="Roboto"/>
                <a:sym typeface="Roboto"/>
              </a:rPr>
              <a:t>Generator vs lista</a:t>
            </a:r>
            <a:endParaRPr b="1" i="0" sz="2800" u="none" cap="none" strike="noStrike">
              <a:solidFill>
                <a:srgbClr val="1F3864"/>
              </a:solidFill>
              <a:latin typeface="Roboto"/>
              <a:ea typeface="Roboto"/>
              <a:cs typeface="Roboto"/>
              <a:sym typeface="Roboto"/>
            </a:endParaRPr>
          </a:p>
        </p:txBody>
      </p:sp>
      <p:sp>
        <p:nvSpPr>
          <p:cNvPr id="97" name="Google Shape;97;g20e419310cdb758d_6"/>
          <p:cNvSpPr/>
          <p:nvPr/>
        </p:nvSpPr>
        <p:spPr>
          <a:xfrm>
            <a:off x="482050" y="797550"/>
            <a:ext cx="5293500" cy="5262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400"/>
              <a:buFont typeface="Arial"/>
              <a:buNone/>
            </a:pPr>
            <a:r>
              <a:rPr b="0" i="0" lang="pl-PL" sz="1400" u="none" cap="none" strike="noStrike">
                <a:solidFill>
                  <a:srgbClr val="212529"/>
                </a:solidFill>
                <a:highlight>
                  <a:srgbClr val="FFFFFF"/>
                </a:highlight>
                <a:latin typeface="Arial"/>
                <a:ea typeface="Arial"/>
                <a:cs typeface="Arial"/>
                <a:sym typeface="Arial"/>
              </a:rPr>
              <a:t> </a:t>
            </a:r>
            <a:r>
              <a:rPr lang="pl-PL">
                <a:solidFill>
                  <a:srgbClr val="212529"/>
                </a:solidFill>
                <a:highlight>
                  <a:srgbClr val="FFFFFF"/>
                </a:highlight>
              </a:rPr>
              <a:t>Generator w Pythonie jest specjalnym rodzajem iteratora, który generuje wartości "na żądanie" zamiast przechowywać je wszystkie na raz w pamięci. Generatory są używane do efektywnego generowania dużych strumieni danych lub do wykonywania operacji na sekwencjach danych bez konieczności przechowywania ich wszystkich jednocześnie w pamięci.</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W przeciwieństwie do list, które przechowują wszystkie swoje elementy w pamięci na raz, generatory generują kolejne elementy na żądanie. Dzięki temu generatory są bardziej wydajne pod względem zużycia pamięci, szczególnie gdy mamy do czynienia z dużymi zbiorami danych.</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Generatory w Pythonie są tworzone za pomocą funkcji z wyrażeniem "yield". Funkcja z yield zamiast return zwraca generator, który przechodzi na stan pauzy po zwróceniu wartości i może być wznowiony później, aby kontynuować generowanie kolejnych wartości.</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212529"/>
              </a:solidFill>
              <a:highlight>
                <a:srgbClr val="FFFFFF"/>
              </a:highlight>
              <a:latin typeface="Arial"/>
              <a:ea typeface="Arial"/>
              <a:cs typeface="Arial"/>
              <a:sym typeface="Arial"/>
            </a:endParaRPr>
          </a:p>
        </p:txBody>
      </p:sp>
      <p:sp>
        <p:nvSpPr>
          <p:cNvPr id="98" name="Google Shape;98;g20e419310cdb758d_6"/>
          <p:cNvSpPr/>
          <p:nvPr/>
        </p:nvSpPr>
        <p:spPr>
          <a:xfrm>
            <a:off x="6053375" y="855825"/>
            <a:ext cx="5614800" cy="52629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Różnice między generatorem a listą w Pythonie:</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1. Zużycie pamięci: Generatory zużywają mniej pamięci niż listy, ponieważ generują wartości "na żądanie" zamiast przechowywać je wszystkie na raz.</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2. Wydajność: Generatory są zazwyczaj bardziej wydajne niż listy, szczególnie gdy mamy do czynienia z dużymi zbiorami danych.</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3. Iterowalność: Listy są iterowalne, co oznacza że można po nich iterować wielokrotnie. Generatory są leniwe, więc można je przeiterować tylko raz.</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4. Przechowywanie danych: Listy przechowują wszystkie swoje elementy w pamięci na raz, podczas gdy generatory generują elementy na żądanie, co oznacza, że nie ma potrzeby przechowywania całego zbioru danych w pamięci jednocześnie.</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W skrócie, generatory są przydatne do efektywnego generowania i przetwarzania dużych zbiorów danych, minimalizując zużycie pamięci i zwiększając wydajność programu.</a:t>
            </a:r>
            <a:endParaRPr>
              <a:solidFill>
                <a:srgbClr val="212529"/>
              </a:solidFill>
              <a:highlight>
                <a:schemeClr val="lt1"/>
              </a:highlight>
            </a:endParaRPr>
          </a:p>
          <a:p>
            <a:pPr indent="0" lvl="0" marL="0" marR="0" rtl="0" algn="just">
              <a:lnSpc>
                <a:spcPct val="150000"/>
              </a:lnSpc>
              <a:spcBef>
                <a:spcPts val="0"/>
              </a:spcBef>
              <a:spcAft>
                <a:spcPts val="0"/>
              </a:spcAft>
              <a:buClr>
                <a:schemeClr val="dk1"/>
              </a:buClr>
              <a:buSzPts val="1400"/>
              <a:buFont typeface="Arial"/>
              <a:buNone/>
            </a:pPr>
            <a:r>
              <a:t/>
            </a:r>
            <a:endParaRPr>
              <a:solidFill>
                <a:srgbClr val="212529"/>
              </a:solidFill>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4a39f54a2331f2d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04" name="Google Shape;104;g4a39f54a2331f2d0_0"/>
          <p:cNvSpPr txBox="1"/>
          <p:nvPr/>
        </p:nvSpPr>
        <p:spPr>
          <a:xfrm>
            <a:off x="1534650" y="92925"/>
            <a:ext cx="98190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pl-PL" sz="2800">
                <a:solidFill>
                  <a:srgbClr val="1F3864"/>
                </a:solidFill>
                <a:latin typeface="Roboto"/>
                <a:ea typeface="Roboto"/>
                <a:cs typeface="Roboto"/>
                <a:sym typeface="Roboto"/>
              </a:rPr>
              <a:t>Przegląd wbudowanych funkcji generatorów w Pythonie</a:t>
            </a:r>
            <a:endParaRPr b="1" i="0" sz="2800" u="none" cap="none" strike="noStrike">
              <a:solidFill>
                <a:srgbClr val="1F3864"/>
              </a:solidFill>
              <a:latin typeface="Roboto"/>
              <a:ea typeface="Roboto"/>
              <a:cs typeface="Roboto"/>
              <a:sym typeface="Roboto"/>
            </a:endParaRPr>
          </a:p>
        </p:txBody>
      </p:sp>
      <p:sp>
        <p:nvSpPr>
          <p:cNvPr id="105" name="Google Shape;105;g4a39f54a2331f2d0_0"/>
          <p:cNvSpPr/>
          <p:nvPr/>
        </p:nvSpPr>
        <p:spPr>
          <a:xfrm>
            <a:off x="482050" y="797550"/>
            <a:ext cx="5293500" cy="5262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W Pythonie wbudowane funkcje generatorów umożliwiają tworzenie iteratorów za pomocą funkcji generujących. Generatory pozwalają na efektywne przetwarzanie dużych zbiorów danych poprzez leniwe ewaluowanie elementów, co oznacza że są one generowane na żądanie, bez konieczności przechowywania całego zbioru w pamięci.</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Oto kilka przykładowych wbudowanych funkcji generatorów w Pythonie:</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1. range(): Funkcja range() generuje sekwencję liczb całkowitych w określonym zakresie.</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for i in range(5):</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    print(i)</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212529"/>
              </a:solidFill>
              <a:highlight>
                <a:srgbClr val="FFFFFF"/>
              </a:highlight>
              <a:latin typeface="Arial"/>
              <a:ea typeface="Arial"/>
              <a:cs typeface="Arial"/>
              <a:sym typeface="Arial"/>
            </a:endParaRPr>
          </a:p>
        </p:txBody>
      </p:sp>
      <p:sp>
        <p:nvSpPr>
          <p:cNvPr id="106" name="Google Shape;106;g4a39f54a2331f2d0_0"/>
          <p:cNvSpPr/>
          <p:nvPr/>
        </p:nvSpPr>
        <p:spPr>
          <a:xfrm>
            <a:off x="6374700" y="855825"/>
            <a:ext cx="5293500" cy="52629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2. map(): Funkcja map() wykonuje określoną funkcję dla każdego elementu iterowalnego i zwraca wyniki jako generator.</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result = map(lambda x: x**2, [1, 2, 3, 4, 5])</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for num in result:</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    print(num)</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3. filter(): Funkcja filter() zwraca tylko te elementy iterowalne, dla których funkcja zwrotna zwraca True.</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result = filter(lambda x: x &gt; 3, [1, 2, 3, 4, 5])</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for num in result:</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    print(num)</a:t>
            </a:r>
            <a:endParaRPr>
              <a:solidFill>
                <a:srgbClr val="212529"/>
              </a:solidFill>
              <a:highlight>
                <a:schemeClr val="lt1"/>
              </a:highlight>
            </a:endParaRPr>
          </a:p>
          <a:p>
            <a:pPr indent="0" lvl="0" marL="0" marR="0" rtl="0" algn="just">
              <a:lnSpc>
                <a:spcPct val="150000"/>
              </a:lnSpc>
              <a:spcBef>
                <a:spcPts val="0"/>
              </a:spcBef>
              <a:spcAft>
                <a:spcPts val="0"/>
              </a:spcAft>
              <a:buClr>
                <a:srgbClr val="000000"/>
              </a:buClr>
              <a:buSzPts val="1400"/>
              <a:buFont typeface="Arial"/>
              <a:buNone/>
            </a:pPr>
            <a:r>
              <a:t/>
            </a:r>
            <a:endParaRPr>
              <a:solidFill>
                <a:srgbClr val="212529"/>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b5a58c915af491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12" name="Google Shape;112;g3b5a58c915af4910_0"/>
          <p:cNvSpPr txBox="1"/>
          <p:nvPr/>
        </p:nvSpPr>
        <p:spPr>
          <a:xfrm>
            <a:off x="1534650" y="92925"/>
            <a:ext cx="98190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pl-PL" sz="2800">
                <a:solidFill>
                  <a:srgbClr val="1F3864"/>
                </a:solidFill>
                <a:latin typeface="Roboto"/>
                <a:ea typeface="Roboto"/>
                <a:cs typeface="Roboto"/>
                <a:sym typeface="Roboto"/>
              </a:rPr>
              <a:t>Przegląd wbudowanych funkcji generatorów w Pythonie</a:t>
            </a:r>
            <a:endParaRPr b="1" i="0" sz="2800" u="none" cap="none" strike="noStrike">
              <a:solidFill>
                <a:srgbClr val="1F3864"/>
              </a:solidFill>
              <a:latin typeface="Roboto"/>
              <a:ea typeface="Roboto"/>
              <a:cs typeface="Roboto"/>
              <a:sym typeface="Roboto"/>
            </a:endParaRPr>
          </a:p>
        </p:txBody>
      </p:sp>
      <p:sp>
        <p:nvSpPr>
          <p:cNvPr id="113" name="Google Shape;113;g3b5a58c915af4910_0"/>
          <p:cNvSpPr/>
          <p:nvPr/>
        </p:nvSpPr>
        <p:spPr>
          <a:xfrm>
            <a:off x="482050" y="797550"/>
            <a:ext cx="5293500" cy="52629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4. zip(): Funkcja zip() łączy elementy z kilku iterowalnych obiektów w tuplę.</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list1 = [1, 2, 3]</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list2 = ['a', 'b', 'c']</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result = zip(list1, list2)</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for item in result:</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    print(item)</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212529"/>
              </a:solidFill>
              <a:highlight>
                <a:srgbClr val="FFFFFF"/>
              </a:highlight>
              <a:latin typeface="Arial"/>
              <a:ea typeface="Arial"/>
              <a:cs typeface="Arial"/>
              <a:sym typeface="Arial"/>
            </a:endParaRPr>
          </a:p>
        </p:txBody>
      </p:sp>
      <p:sp>
        <p:nvSpPr>
          <p:cNvPr id="114" name="Google Shape;114;g3b5a58c915af4910_0"/>
          <p:cNvSpPr/>
          <p:nvPr/>
        </p:nvSpPr>
        <p:spPr>
          <a:xfrm>
            <a:off x="6374700" y="855825"/>
            <a:ext cx="5293500" cy="52629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5. enumerate(): Funkcja enumerate() numeruje elementy iterowalne, zwracając krotki zawierające indeksy i wartości.</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words = ['apple', 'banana', 'cherry']</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for i, word in enumerate(words):</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    print(i, word)</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Wyżej wymienione wbudowane funkcje generatorów w Pythonie są bardzo przydatne do efektywnego przetwarzania i manipulowania danymi w trakcie iteracji. Można je wykorzystać do oszczędzenia pamięci i zoptymalizowania działania programu.</a:t>
            </a:r>
            <a:endParaRPr>
              <a:solidFill>
                <a:srgbClr val="212529"/>
              </a:solidFill>
              <a:highlight>
                <a:schemeClr val="lt1"/>
              </a:highlight>
            </a:endParaRPr>
          </a:p>
          <a:p>
            <a:pPr indent="0" lvl="0" marL="0" marR="0" rtl="0" algn="just">
              <a:lnSpc>
                <a:spcPct val="150000"/>
              </a:lnSpc>
              <a:spcBef>
                <a:spcPts val="0"/>
              </a:spcBef>
              <a:spcAft>
                <a:spcPts val="0"/>
              </a:spcAft>
              <a:buClr>
                <a:srgbClr val="000000"/>
              </a:buClr>
              <a:buSzPts val="1400"/>
              <a:buFont typeface="Arial"/>
              <a:buNone/>
            </a:pPr>
            <a:r>
              <a:t/>
            </a:r>
            <a:endParaRPr>
              <a:solidFill>
                <a:srgbClr val="212529"/>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a2ef54ce49_0_1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20" name="Google Shape;120;g2a2ef54ce49_0_174"/>
          <p:cNvSpPr txBox="1"/>
          <p:nvPr/>
        </p:nvSpPr>
        <p:spPr>
          <a:xfrm>
            <a:off x="888676" y="92925"/>
            <a:ext cx="113034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pl-PL" sz="2800">
                <a:solidFill>
                  <a:srgbClr val="1F3864"/>
                </a:solidFill>
                <a:latin typeface="Roboto"/>
                <a:ea typeface="Roboto"/>
                <a:cs typeface="Roboto"/>
                <a:sym typeface="Roboto"/>
              </a:rPr>
              <a:t>Generatory i ich zastosowanie: Praktyczne przykłady</a:t>
            </a:r>
            <a:endParaRPr b="1" sz="2800">
              <a:solidFill>
                <a:srgbClr val="1F3864"/>
              </a:solidFill>
              <a:latin typeface="Roboto"/>
              <a:ea typeface="Roboto"/>
              <a:cs typeface="Roboto"/>
              <a:sym typeface="Roboto"/>
            </a:endParaRPr>
          </a:p>
        </p:txBody>
      </p:sp>
      <p:sp>
        <p:nvSpPr>
          <p:cNvPr id="121" name="Google Shape;121;g2a2ef54ce49_0_174"/>
          <p:cNvSpPr/>
          <p:nvPr/>
        </p:nvSpPr>
        <p:spPr>
          <a:xfrm>
            <a:off x="269800" y="618225"/>
            <a:ext cx="5298300" cy="55005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1. Generowanie liczb parzystych:</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def generuj_parzyste(n):</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    for i in range(n):</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        if i % 2 == 0:</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            yield i</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for liczba in generuj_parzyste(10):</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    print(liczba)</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2. Generowanie ciągu Fibonacciego:</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def fibonacci(n):</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    a, b = 0, 1</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    for _ in range(n):</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        yield a</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        a, b = b, a + b</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for liczba in fibonacci(10):</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a:solidFill>
                  <a:srgbClr val="212529"/>
                </a:solidFill>
                <a:highlight>
                  <a:srgbClr val="FFFFFF"/>
                </a:highlight>
              </a:rPr>
              <a:t>    print(liczba)</a:t>
            </a:r>
            <a:endParaRPr b="1" sz="16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t/>
            </a:r>
            <a:endParaRPr b="1" sz="1600">
              <a:solidFill>
                <a:srgbClr val="212529"/>
              </a:solidFill>
              <a:highlight>
                <a:srgbClr val="FFFFFF"/>
              </a:highlight>
            </a:endParaRPr>
          </a:p>
        </p:txBody>
      </p:sp>
      <p:sp>
        <p:nvSpPr>
          <p:cNvPr id="122" name="Google Shape;122;g2a2ef54ce49_0_174"/>
          <p:cNvSpPr/>
          <p:nvPr/>
        </p:nvSpPr>
        <p:spPr>
          <a:xfrm>
            <a:off x="6370800" y="855850"/>
            <a:ext cx="5298300" cy="52629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3. Generowanie losowych liczb:</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import random</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def generuj_losowe(n):</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    for _ in range(n):</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        yield random.randint(1, 100)</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for liczba in generuj_losowe(10):</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    print(liczba)</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4. Generowanie kombinacji przy użyciu generatora list comprehension:</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def generuj_kombinacje(lista1, lista2):</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    return ((x, y) for x in lista1 for y in lista2)</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for kombinacja in generuj_kombinacje([1, 2], ['a', 'b']):</a:t>
            </a:r>
            <a:endParaRPr b="1" sz="16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b="1" lang="pl-PL" sz="1600">
                <a:solidFill>
                  <a:srgbClr val="212529"/>
                </a:solidFill>
                <a:highlight>
                  <a:schemeClr val="lt1"/>
                </a:highlight>
              </a:rPr>
              <a:t>    print(kombinacja)</a:t>
            </a:r>
            <a:endParaRPr b="1" sz="1600">
              <a:solidFill>
                <a:srgbClr val="212529"/>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e7acc163174c58f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28" name="Google Shape;128;g1e7acc163174c58f_0"/>
          <p:cNvSpPr txBox="1"/>
          <p:nvPr/>
        </p:nvSpPr>
        <p:spPr>
          <a:xfrm>
            <a:off x="864775" y="92925"/>
            <a:ext cx="10488900" cy="95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pl-PL" sz="2800">
                <a:solidFill>
                  <a:srgbClr val="1F3864"/>
                </a:solidFill>
                <a:latin typeface="Roboto"/>
                <a:ea typeface="Roboto"/>
                <a:cs typeface="Roboto"/>
                <a:sym typeface="Roboto"/>
              </a:rPr>
              <a:t>Czym jest wyrażenie generatorowe i jak je efektywnie wykorzystać w Python</a:t>
            </a:r>
            <a:endParaRPr b="1" i="0" sz="2800" u="none" cap="none" strike="noStrike">
              <a:solidFill>
                <a:srgbClr val="1F3864"/>
              </a:solidFill>
              <a:latin typeface="Roboto"/>
              <a:ea typeface="Roboto"/>
              <a:cs typeface="Roboto"/>
              <a:sym typeface="Roboto"/>
            </a:endParaRPr>
          </a:p>
        </p:txBody>
      </p:sp>
      <p:sp>
        <p:nvSpPr>
          <p:cNvPr id="129" name="Google Shape;129;g1e7acc163174c58f_0"/>
          <p:cNvSpPr/>
          <p:nvPr/>
        </p:nvSpPr>
        <p:spPr>
          <a:xfrm>
            <a:off x="343525" y="1051125"/>
            <a:ext cx="5483400" cy="50094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Wyrażenie generatorowe w Pythonie to specjalny rodzaj wyrażenia, które pozwala generować sekwencje wartości w trakcie iteracji, bez konieczności przechowywania całej sekwencji w pamięci. Dzięki temu można efektywnie przetwarzać duże zbiory danych lub ciągi liczb.</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Do stworzenia wyrażenia generatorowego używa się nawiasów okrągłych zamiast kwadratowych, co odróżnia je od list comprehensions. Zamiast zwracać listę, wyrażenie generatorowe zwraca generator, który można następnie iterować w pętli lub przekazać do funkcji np. sum() czy max(). Przykład wyrażenia generatorowego:</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generator = (x**2 for x in range(1, 6))</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for x in generator:</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    print(x)</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t/>
            </a:r>
            <a:endParaRPr>
              <a:solidFill>
                <a:srgbClr val="212529"/>
              </a:solidFill>
              <a:highlight>
                <a:srgbClr val="FFFFFF"/>
              </a:highlight>
            </a:endParaRPr>
          </a:p>
        </p:txBody>
      </p:sp>
      <p:sp>
        <p:nvSpPr>
          <p:cNvPr id="130" name="Google Shape;130;g1e7acc163174c58f_0"/>
          <p:cNvSpPr/>
          <p:nvPr/>
        </p:nvSpPr>
        <p:spPr>
          <a:xfrm>
            <a:off x="6126800" y="1051200"/>
            <a:ext cx="5710200" cy="50094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Aby efektywnie wykorzystać wyrażenia generatorowe w Pythonie, należy pamiętać o kilku rzeczach:</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1. Nie przechowuj wyników w pamięci - korzystaj z generatorów w miejscach, gdzie nie potrzebujesz całej sekwencji wartości naraz.</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2. Korzystaj z funkcji wbudowanych takich jak sum(), max(), min() czy list() do przetwarzania wyników generatorów.</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3. Możesz łączyć kilka wyrażeń generatorowych za pomocą operatorów logicznych np. filter(), map(), zip().</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4. Uważaj na wielkość generowanych danych - niektóre operacje mogą wymagać przechowywania wszystkich wartości w pamięci i wtedy lepiej jest skorzystać z innego podejścia.</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Wyrażenie generatorowe jest bardzo przydatnym narzędziem w Pythonie do pracy z dużymi zbiorami danych oraz do tworzenia bardziej czytelnej i zoptymalizowanej logiki programu.</a:t>
            </a:r>
            <a:endParaRPr>
              <a:solidFill>
                <a:srgbClr val="212529"/>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e7acc163174c58f_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36" name="Google Shape;136;g1e7acc163174c58f_6"/>
          <p:cNvSpPr txBox="1"/>
          <p:nvPr/>
        </p:nvSpPr>
        <p:spPr>
          <a:xfrm>
            <a:off x="2585408" y="92922"/>
            <a:ext cx="70212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pl-PL" sz="2800">
                <a:solidFill>
                  <a:srgbClr val="1F3864"/>
                </a:solidFill>
                <a:latin typeface="Roboto"/>
                <a:ea typeface="Roboto"/>
                <a:cs typeface="Roboto"/>
                <a:sym typeface="Roboto"/>
              </a:rPr>
              <a:t>Składnia list składanych w Pythonie</a:t>
            </a:r>
            <a:endParaRPr b="1" i="0" sz="2800" u="none" cap="none" strike="noStrike">
              <a:solidFill>
                <a:srgbClr val="1F3864"/>
              </a:solidFill>
              <a:latin typeface="Roboto"/>
              <a:ea typeface="Roboto"/>
              <a:cs typeface="Roboto"/>
              <a:sym typeface="Roboto"/>
            </a:endParaRPr>
          </a:p>
        </p:txBody>
      </p:sp>
      <p:sp>
        <p:nvSpPr>
          <p:cNvPr id="137" name="Google Shape;137;g1e7acc163174c58f_6"/>
          <p:cNvSpPr/>
          <p:nvPr/>
        </p:nvSpPr>
        <p:spPr>
          <a:xfrm>
            <a:off x="317550" y="854800"/>
            <a:ext cx="5626200" cy="5262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Listy składane w Pythonie, znane również jako list comprehensions, są wyrażeniami pozwalającymi na tworzenie list w bardziej zwięzły i czytelny sposób. Składnia list składanych jest następująca:</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[wyrażenie for element in sekwencja]</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gdzie:</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 wyrażenie jest dowolnym wyrażeniem Pythona,</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 element jest zmienną, która przyjmuje wartości z sekwencji,</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 sekwencja jest dowolną iterowalną kolekcją, np. listą, tuplem, zbiorów lub obiektem generującym.</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Przykładowo, poniższe wyrażenie tworzy listę zawierającą kwadraty liczb od 0 do 9:</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squares = [x**2 for x in range(10)]</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212529"/>
              </a:solidFill>
              <a:highlight>
                <a:srgbClr val="FFFFFF"/>
              </a:highlight>
              <a:latin typeface="Arial"/>
              <a:ea typeface="Arial"/>
              <a:cs typeface="Arial"/>
              <a:sym typeface="Arial"/>
            </a:endParaRPr>
          </a:p>
        </p:txBody>
      </p:sp>
      <p:sp>
        <p:nvSpPr>
          <p:cNvPr id="138" name="Google Shape;138;g1e7acc163174c58f_6"/>
          <p:cNvSpPr/>
          <p:nvPr/>
        </p:nvSpPr>
        <p:spPr>
          <a:xfrm>
            <a:off x="6334384" y="855838"/>
            <a:ext cx="5626200" cy="52629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400"/>
              <a:buFont typeface="Arial"/>
              <a:buNone/>
            </a:pPr>
            <a:r>
              <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Można również dodać warunek do list składanych, aby filtrować elementy. Na przykład, poniższe wyrażenie tworzy listę zawierającą tylko parzyste kwadraty liczb od 0 do 9:</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even_squares = [x**2 for x in range(10) if x % 2 == 0]</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b="1" lang="pl-PL" sz="1600" u="sng">
                <a:solidFill>
                  <a:srgbClr val="212529"/>
                </a:solidFill>
                <a:highlight>
                  <a:srgbClr val="FFFFFF"/>
                </a:highlight>
              </a:rPr>
              <a:t>Listy składane w Pythonie są bardzo użyteczne i sprawiają, że kod jest bardziej czytelny i krótszy. Jednak należy pamiętać o zachowaniu umiaru, aby uniknąć nadmiernego skomplikowania kodu.</a:t>
            </a:r>
            <a:endParaRPr b="1" sz="1600" u="sng">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rgbClr val="212529"/>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b5a58c915af4910_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44" name="Google Shape;144;g3b5a58c915af4910_10"/>
          <p:cNvSpPr txBox="1"/>
          <p:nvPr/>
        </p:nvSpPr>
        <p:spPr>
          <a:xfrm>
            <a:off x="864775" y="92925"/>
            <a:ext cx="104889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pl-PL" sz="2800">
                <a:solidFill>
                  <a:srgbClr val="1F3864"/>
                </a:solidFill>
                <a:latin typeface="Roboto"/>
                <a:ea typeface="Roboto"/>
                <a:cs typeface="Roboto"/>
                <a:sym typeface="Roboto"/>
              </a:rPr>
              <a:t>Listy składane vs pętle</a:t>
            </a:r>
            <a:endParaRPr b="1" i="0" sz="2800" u="none" cap="none" strike="noStrike">
              <a:solidFill>
                <a:srgbClr val="1F3864"/>
              </a:solidFill>
              <a:latin typeface="Roboto"/>
              <a:ea typeface="Roboto"/>
              <a:cs typeface="Roboto"/>
              <a:sym typeface="Roboto"/>
            </a:endParaRPr>
          </a:p>
        </p:txBody>
      </p:sp>
      <p:sp>
        <p:nvSpPr>
          <p:cNvPr id="145" name="Google Shape;145;g3b5a58c915af4910_10"/>
          <p:cNvSpPr/>
          <p:nvPr/>
        </p:nvSpPr>
        <p:spPr>
          <a:xfrm>
            <a:off x="343525" y="1051125"/>
            <a:ext cx="4467000" cy="50094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Porównanie list składanych i tradycyjnych pętli w Pythonie:</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1. Składanie list:</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Listy składane są bardziej czytelne i zwięzłe niż tradycyjne pętle. Dzięki nim można jednym poleceniem utworzyć listę na podstawie innej listy lub innego obiektu.</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Przykład:</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numbers = [1, 2, 3, 4, 5]</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a:solidFill>
                  <a:srgbClr val="212529"/>
                </a:solidFill>
                <a:highlight>
                  <a:srgbClr val="FFFFFF"/>
                </a:highlight>
              </a:rPr>
              <a:t>squared_numbers = [x**2 for x in numbers]</a:t>
            </a:r>
            <a:endParaRPr>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t/>
            </a:r>
            <a:endParaRPr>
              <a:solidFill>
                <a:srgbClr val="212529"/>
              </a:solidFill>
              <a:highlight>
                <a:srgbClr val="FFFFFF"/>
              </a:highlight>
            </a:endParaRPr>
          </a:p>
        </p:txBody>
      </p:sp>
      <p:sp>
        <p:nvSpPr>
          <p:cNvPr id="146" name="Google Shape;146;g3b5a58c915af4910_10"/>
          <p:cNvSpPr/>
          <p:nvPr/>
        </p:nvSpPr>
        <p:spPr>
          <a:xfrm>
            <a:off x="5044481" y="766138"/>
            <a:ext cx="6727500" cy="54423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2. Tradycyjne pętle:</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Tradycyjne pętle wymagają więcej linii kodu i mogą być mniej czytelne niż listy składane.</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Przykład:</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numbers = [1, 2, 3, 4, 5]</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squared_numbers = []</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for x in numbers:</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    squared_numbers.append(x**2)</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3. Wydajność:</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Listy składane są zazwyczaj bardziej wydajne od tradycyjnych pętli, ponieważ Python jest zoptymalizowany pod kątem ich użycia.</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a:solidFill>
                  <a:srgbClr val="212529"/>
                </a:solidFill>
                <a:highlight>
                  <a:schemeClr val="lt1"/>
                </a:highlight>
              </a:rPr>
              <a:t>Podsumowując, stosowanie list składanych w Pythonie jest preferowane, gdy chcemy tworzyć nowe listy na podstawie istniejących danych, ponieważ są bardziej czytelne, zwięzłe i zazwyczaj bardziej wydajne niż tradycyjne pętle. Jednak tradycyjne pętle mogą być przydatne w bardziej skomplikowanych przypadkach, gdzie konieczne jest bardziej szczegółowe sterowanie procesem tworzenia listy.</a:t>
            </a:r>
            <a:endParaRPr>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t/>
            </a:r>
            <a:endParaRPr>
              <a:solidFill>
                <a:srgbClr val="212529"/>
              </a:solidFill>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9e7629f241834cd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l-PL"/>
              <a:t>‹#›</a:t>
            </a:fld>
            <a:endParaRPr/>
          </a:p>
        </p:txBody>
      </p:sp>
      <p:sp>
        <p:nvSpPr>
          <p:cNvPr id="152" name="Google Shape;152;g39e7629f241834cd_0"/>
          <p:cNvSpPr txBox="1"/>
          <p:nvPr/>
        </p:nvSpPr>
        <p:spPr>
          <a:xfrm>
            <a:off x="864775" y="92925"/>
            <a:ext cx="10488900" cy="525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lang="pl-PL" sz="2800">
                <a:solidFill>
                  <a:srgbClr val="1F3864"/>
                </a:solidFill>
                <a:latin typeface="Roboto"/>
                <a:ea typeface="Roboto"/>
                <a:cs typeface="Roboto"/>
                <a:sym typeface="Roboto"/>
              </a:rPr>
              <a:t>Przykład generatora oraz listy składanej</a:t>
            </a:r>
            <a:endParaRPr b="1" i="0" sz="2800" u="none" cap="none" strike="noStrike">
              <a:solidFill>
                <a:srgbClr val="1F3864"/>
              </a:solidFill>
              <a:latin typeface="Roboto"/>
              <a:ea typeface="Roboto"/>
              <a:cs typeface="Roboto"/>
              <a:sym typeface="Roboto"/>
            </a:endParaRPr>
          </a:p>
        </p:txBody>
      </p:sp>
      <p:sp>
        <p:nvSpPr>
          <p:cNvPr id="153" name="Google Shape;153;g39e7629f241834cd_0"/>
          <p:cNvSpPr/>
          <p:nvPr/>
        </p:nvSpPr>
        <p:spPr>
          <a:xfrm>
            <a:off x="343525" y="766150"/>
            <a:ext cx="5657700" cy="52944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400"/>
              <a:buFont typeface="Arial"/>
              <a:buNone/>
            </a:pPr>
            <a:r>
              <a:rPr lang="pl-PL" sz="1800">
                <a:solidFill>
                  <a:srgbClr val="212529"/>
                </a:solidFill>
                <a:highlight>
                  <a:srgbClr val="FFFFFF"/>
                </a:highlight>
              </a:rPr>
              <a:t>Przykładowy generator:</a:t>
            </a:r>
            <a:endParaRPr sz="18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sz="1800">
                <a:solidFill>
                  <a:srgbClr val="212529"/>
                </a:solidFill>
                <a:highlight>
                  <a:srgbClr val="FFFFFF"/>
                </a:highlight>
              </a:rPr>
              <a:t>def moj_generator():</a:t>
            </a:r>
            <a:endParaRPr sz="18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sz="1800">
                <a:solidFill>
                  <a:srgbClr val="212529"/>
                </a:solidFill>
                <a:highlight>
                  <a:srgbClr val="FFFFFF"/>
                </a:highlight>
              </a:rPr>
              <a:t>    for i in range(5):</a:t>
            </a:r>
            <a:endParaRPr sz="18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sz="1800">
                <a:solidFill>
                  <a:srgbClr val="212529"/>
                </a:solidFill>
                <a:highlight>
                  <a:srgbClr val="FFFFFF"/>
                </a:highlight>
              </a:rPr>
              <a:t>        yield i</a:t>
            </a:r>
            <a:endParaRPr sz="18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sz="1800">
                <a:solidFill>
                  <a:srgbClr val="212529"/>
                </a:solidFill>
                <a:highlight>
                  <a:srgbClr val="FFFFFF"/>
                </a:highlight>
              </a:rPr>
              <a:t>        </a:t>
            </a:r>
            <a:endParaRPr sz="18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sz="1800">
                <a:solidFill>
                  <a:srgbClr val="212529"/>
                </a:solidFill>
                <a:highlight>
                  <a:srgbClr val="FFFFFF"/>
                </a:highlight>
              </a:rPr>
              <a:t>gen = moj_generator()</a:t>
            </a:r>
            <a:endParaRPr sz="18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sz="1800">
                <a:solidFill>
                  <a:srgbClr val="212529"/>
                </a:solidFill>
                <a:highlight>
                  <a:srgbClr val="FFFFFF"/>
                </a:highlight>
              </a:rPr>
              <a:t>for i in gen:</a:t>
            </a:r>
            <a:endParaRPr sz="1800">
              <a:solidFill>
                <a:srgbClr val="212529"/>
              </a:solidFill>
              <a:highlight>
                <a:srgbClr val="FFFFFF"/>
              </a:highlight>
            </a:endParaRPr>
          </a:p>
          <a:p>
            <a:pPr indent="0" lvl="0" marL="0" marR="0" rtl="0" algn="just">
              <a:lnSpc>
                <a:spcPct val="150000"/>
              </a:lnSpc>
              <a:spcBef>
                <a:spcPts val="0"/>
              </a:spcBef>
              <a:spcAft>
                <a:spcPts val="0"/>
              </a:spcAft>
              <a:buClr>
                <a:srgbClr val="000000"/>
              </a:buClr>
              <a:buSzPts val="1400"/>
              <a:buFont typeface="Arial"/>
              <a:buNone/>
            </a:pPr>
            <a:r>
              <a:rPr lang="pl-PL" sz="1800">
                <a:solidFill>
                  <a:srgbClr val="212529"/>
                </a:solidFill>
                <a:highlight>
                  <a:srgbClr val="FFFFFF"/>
                </a:highlight>
              </a:rPr>
              <a:t>    print(i)</a:t>
            </a:r>
            <a:endParaRPr sz="1800">
              <a:solidFill>
                <a:srgbClr val="212529"/>
              </a:solidFill>
              <a:highlight>
                <a:srgbClr val="FFFFFF"/>
              </a:highlight>
            </a:endParaRPr>
          </a:p>
        </p:txBody>
      </p:sp>
      <p:sp>
        <p:nvSpPr>
          <p:cNvPr id="154" name="Google Shape;154;g39e7629f241834cd_0"/>
          <p:cNvSpPr/>
          <p:nvPr/>
        </p:nvSpPr>
        <p:spPr>
          <a:xfrm>
            <a:off x="6370050" y="766150"/>
            <a:ext cx="5402100" cy="52944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400"/>
              <a:buFont typeface="Arial"/>
              <a:buNone/>
            </a:pPr>
            <a:r>
              <a:rPr lang="pl-PL" sz="1800">
                <a:solidFill>
                  <a:srgbClr val="212529"/>
                </a:solidFill>
                <a:highlight>
                  <a:schemeClr val="lt1"/>
                </a:highlight>
              </a:rPr>
              <a:t>Przykładowa lista składana:</a:t>
            </a:r>
            <a:endParaRPr sz="18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sz="1800">
                <a:solidFill>
                  <a:srgbClr val="212529"/>
                </a:solidFill>
                <a:highlight>
                  <a:schemeClr val="lt1"/>
                </a:highlight>
              </a:rPr>
              <a:t>even_numbers = [x for x in range(11) if x % 2 == 0]</a:t>
            </a:r>
            <a:endParaRPr sz="18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sz="1800">
                <a:solidFill>
                  <a:srgbClr val="212529"/>
                </a:solidFill>
                <a:highlight>
                  <a:schemeClr val="lt1"/>
                </a:highlight>
              </a:rPr>
              <a:t>print(even_numbers)</a:t>
            </a:r>
            <a:endParaRPr sz="18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t/>
            </a:r>
            <a:endParaRPr sz="18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sz="1800">
                <a:solidFill>
                  <a:srgbClr val="212529"/>
                </a:solidFill>
                <a:highlight>
                  <a:schemeClr val="lt1"/>
                </a:highlight>
              </a:rPr>
              <a:t>oraz </a:t>
            </a:r>
            <a:endParaRPr sz="18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t/>
            </a:r>
            <a:endParaRPr sz="18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sz="1800">
                <a:solidFill>
                  <a:srgbClr val="212529"/>
                </a:solidFill>
                <a:highlight>
                  <a:schemeClr val="lt1"/>
                </a:highlight>
              </a:rPr>
              <a:t>numbers = [1, 2, 3, 4, 5]</a:t>
            </a:r>
            <a:endParaRPr sz="18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sz="1800">
                <a:solidFill>
                  <a:srgbClr val="212529"/>
                </a:solidFill>
                <a:highlight>
                  <a:schemeClr val="lt1"/>
                </a:highlight>
              </a:rPr>
              <a:t>squared_numbers = [x**2 for x in numbers]</a:t>
            </a:r>
            <a:endParaRPr sz="1800">
              <a:solidFill>
                <a:srgbClr val="212529"/>
              </a:solidFill>
              <a:highlight>
                <a:schemeClr val="lt1"/>
              </a:highlight>
            </a:endParaRPr>
          </a:p>
          <a:p>
            <a:pPr indent="0" lvl="0" marL="0" rtl="0" algn="just">
              <a:lnSpc>
                <a:spcPct val="150000"/>
              </a:lnSpc>
              <a:spcBef>
                <a:spcPts val="0"/>
              </a:spcBef>
              <a:spcAft>
                <a:spcPts val="0"/>
              </a:spcAft>
              <a:buClr>
                <a:schemeClr val="dk1"/>
              </a:buClr>
              <a:buSzPts val="1400"/>
              <a:buFont typeface="Arial"/>
              <a:buNone/>
            </a:pPr>
            <a:r>
              <a:rPr lang="pl-PL" sz="1800">
                <a:solidFill>
                  <a:srgbClr val="212529"/>
                </a:solidFill>
                <a:highlight>
                  <a:schemeClr val="lt1"/>
                </a:highlight>
              </a:rPr>
              <a:t>print(squared_numbers)</a:t>
            </a:r>
            <a:endParaRPr sz="1800">
              <a:solidFill>
                <a:srgbClr val="212529"/>
              </a:solidFill>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2023-03-31T13:45:42Z</dcterms:created>
  <dc:creator>Anna Czarkowska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0x0101003D93419B5DAF7F44BF03EE3D905F5ED8</vt:lpwstr>
  </property>
  <property fmtid="{D5CDD505-2E9C-101B-9397-08002B2CF9AE}" pid="3" name="MediaServiceImageTags">
    <vt:lpwstr/>
  </property>
</Properties>
</file>