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notesMasterIdLst>
    <p:notesMasterId r:id="rId12"/>
  </p:notesMasterIdLst>
  <p:sldIdLst>
    <p:sldId id="256" r:id="rId2"/>
    <p:sldId id="261" r:id="rId3"/>
    <p:sldId id="260" r:id="rId4"/>
    <p:sldId id="268" r:id="rId5"/>
    <p:sldId id="262" r:id="rId6"/>
    <p:sldId id="265" r:id="rId7"/>
    <p:sldId id="263" r:id="rId8"/>
    <p:sldId id="266" r:id="rId9"/>
    <p:sldId id="267" r:id="rId10"/>
    <p:sldId id="270" r:id="rId11"/>
  </p:sldIdLst>
  <p:sldSz cx="9144000" cy="6858000" type="screen4x3"/>
  <p:notesSz cx="6858000" cy="9144000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273" autoAdjust="0"/>
  </p:normalViewPr>
  <p:slideViewPr>
    <p:cSldViewPr snapToGrid="0">
      <p:cViewPr varScale="1">
        <p:scale>
          <a:sx n="68" d="100"/>
          <a:sy n="68" d="100"/>
        </p:scale>
        <p:origin x="12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3C440D-1B2B-4B77-972E-08EB37B0D810}" type="datetimeFigureOut">
              <a:rPr kumimoji="1" lang="ja-JP" altLang="en-US" smtClean="0"/>
              <a:t>2018/7/23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037843-3F10-468A-BCF2-09E8B7D01C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30778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037843-3F10-468A-BCF2-09E8B7D01C0C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7706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Evaluate</a:t>
            </a:r>
            <a:r>
              <a:rPr kumimoji="1" lang="ja-JP" altLang="en-US" dirty="0"/>
              <a:t>の部分は詳しい説明が必要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037843-3F10-468A-BCF2-09E8B7D01C0C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15174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3" name="Rectangle 41">
            <a:extLst>
              <a:ext uri="{FF2B5EF4-FFF2-40B4-BE49-F238E27FC236}">
                <a16:creationId xmlns:a16="http://schemas.microsoft.com/office/drawing/2014/main" id="{186F5EB7-E361-4DAB-BACA-171852B97F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565400"/>
            <a:ext cx="9144000" cy="863600"/>
          </a:xfrm>
          <a:prstGeom prst="rect">
            <a:avLst/>
          </a:prstGeom>
          <a:solidFill>
            <a:srgbClr val="3399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rgbClr val="3366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3074" name="Rectangle 2">
            <a:extLst>
              <a:ext uri="{FF2B5EF4-FFF2-40B4-BE49-F238E27FC236}">
                <a16:creationId xmlns:a16="http://schemas.microsoft.com/office/drawing/2014/main" id="{84018B83-1603-4878-9BF4-75EB54E8940E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681288"/>
            <a:ext cx="7772400" cy="676275"/>
          </a:xfrm>
        </p:spPr>
        <p:txBody>
          <a:bodyPr/>
          <a:lstStyle>
            <a:lvl1pPr algn="ctr">
              <a:defRPr sz="2800" b="0"/>
            </a:lvl1pPr>
          </a:lstStyle>
          <a:p>
            <a:pPr lvl="0"/>
            <a:r>
              <a:rPr lang="ja-JP" altLang="en-US" noProof="0"/>
              <a:t>マスター タイトルの書式設定</a:t>
            </a:r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C06F8C7D-0550-4918-B062-C544BE00772B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fld id="{E9D12F2A-E855-47CF-B8EA-F3B716774AD1}" type="datetime1">
              <a:rPr kumimoji="1" lang="ja-JP" altLang="en-US" smtClean="0"/>
              <a:t>2018/7/23</a:t>
            </a:fld>
            <a:endParaRPr kumimoji="1" lang="ja-JP" altLang="en-US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153B8EFF-36F3-4A61-A02A-2CE2DDB26525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プロジェクトラーニング成果報告会 </a:t>
            </a:r>
            <a:r>
              <a:rPr kumimoji="1" lang="en-US" altLang="ja-JP"/>
              <a:t>2018/07/24(Tue)</a:t>
            </a:r>
            <a:endParaRPr kumimoji="1" lang="ja-JP" altLang="en-US"/>
          </a:p>
        </p:txBody>
      </p:sp>
      <p:sp>
        <p:nvSpPr>
          <p:cNvPr id="3085" name="AutoShape 13">
            <a:extLst>
              <a:ext uri="{FF2B5EF4-FFF2-40B4-BE49-F238E27FC236}">
                <a16:creationId xmlns:a16="http://schemas.microsoft.com/office/drawing/2014/main" id="{0FD445FD-84AA-4B88-98FD-31FC44DBCE1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09725" y="5153025"/>
            <a:ext cx="873125" cy="728663"/>
          </a:xfrm>
          <a:prstGeom prst="hexagon">
            <a:avLst>
              <a:gd name="adj" fmla="val 29956"/>
              <a:gd name="vf" fmla="val 115470"/>
            </a:avLst>
          </a:prstGeom>
          <a:solidFill>
            <a:srgbClr val="339966"/>
          </a:solidFill>
          <a:ln w="38100">
            <a:solidFill>
              <a:srgbClr val="3399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3089" name="AutoShape 17">
            <a:extLst>
              <a:ext uri="{FF2B5EF4-FFF2-40B4-BE49-F238E27FC236}">
                <a16:creationId xmlns:a16="http://schemas.microsoft.com/office/drawing/2014/main" id="{33AFE14F-DEF9-4BBF-88E2-2333B56102B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00113" y="5553075"/>
            <a:ext cx="873125" cy="727075"/>
          </a:xfrm>
          <a:prstGeom prst="hexagon">
            <a:avLst>
              <a:gd name="adj" fmla="val 30022"/>
              <a:gd name="vf" fmla="val 115470"/>
            </a:avLst>
          </a:prstGeom>
          <a:noFill/>
          <a:ln w="38100">
            <a:solidFill>
              <a:srgbClr val="008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66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3097" name="AutoShape 25">
            <a:extLst>
              <a:ext uri="{FF2B5EF4-FFF2-40B4-BE49-F238E27FC236}">
                <a16:creationId xmlns:a16="http://schemas.microsoft.com/office/drawing/2014/main" id="{6C8EDA8F-5578-4B56-B4EC-9BB721665C1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09725" y="5949950"/>
            <a:ext cx="873125" cy="730250"/>
          </a:xfrm>
          <a:prstGeom prst="hexagon">
            <a:avLst>
              <a:gd name="adj" fmla="val 29891"/>
              <a:gd name="vf" fmla="val 115470"/>
            </a:avLst>
          </a:prstGeom>
          <a:solidFill>
            <a:srgbClr val="008000"/>
          </a:solidFill>
          <a:ln w="38100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3100" name="AutoShape 28">
            <a:extLst>
              <a:ext uri="{FF2B5EF4-FFF2-40B4-BE49-F238E27FC236}">
                <a16:creationId xmlns:a16="http://schemas.microsoft.com/office/drawing/2014/main" id="{2D43BE6C-B7BE-4098-BDC9-82824500A63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08138" y="4356100"/>
            <a:ext cx="874712" cy="728663"/>
          </a:xfrm>
          <a:prstGeom prst="hexagon">
            <a:avLst>
              <a:gd name="adj" fmla="val 30011"/>
              <a:gd name="vf" fmla="val 115470"/>
            </a:avLst>
          </a:prstGeom>
          <a:noFill/>
          <a:ln w="38100">
            <a:solidFill>
              <a:srgbClr val="3399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3101" name="AutoShape 29">
            <a:extLst>
              <a:ext uri="{FF2B5EF4-FFF2-40B4-BE49-F238E27FC236}">
                <a16:creationId xmlns:a16="http://schemas.microsoft.com/office/drawing/2014/main" id="{6ACD4A9D-D5A7-4E07-8C72-5D8A08FDE97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00113" y="4756150"/>
            <a:ext cx="873125" cy="727075"/>
          </a:xfrm>
          <a:prstGeom prst="hexagon">
            <a:avLst>
              <a:gd name="adj" fmla="val 30022"/>
              <a:gd name="vf" fmla="val 115470"/>
            </a:avLst>
          </a:prstGeom>
          <a:solidFill>
            <a:srgbClr val="008000"/>
          </a:solidFill>
          <a:ln w="38100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3102" name="AutoShape 30">
            <a:extLst>
              <a:ext uri="{FF2B5EF4-FFF2-40B4-BE49-F238E27FC236}">
                <a16:creationId xmlns:a16="http://schemas.microsoft.com/office/drawing/2014/main" id="{6C7DFE6C-B347-4448-A2E0-C1AF0AFB9E3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79388" y="5167313"/>
            <a:ext cx="874712" cy="728662"/>
          </a:xfrm>
          <a:prstGeom prst="hexagon">
            <a:avLst>
              <a:gd name="adj" fmla="val 30011"/>
              <a:gd name="vf" fmla="val 115470"/>
            </a:avLst>
          </a:prstGeom>
          <a:noFill/>
          <a:ln w="38100">
            <a:solidFill>
              <a:srgbClr val="3399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66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3114" name="Rectangle 42">
            <a:extLst>
              <a:ext uri="{FF2B5EF4-FFF2-40B4-BE49-F238E27FC236}">
                <a16:creationId xmlns:a16="http://schemas.microsoft.com/office/drawing/2014/main" id="{80568228-477C-4217-9CC8-6253F4ECED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429000"/>
            <a:ext cx="9144000" cy="71438"/>
          </a:xfrm>
          <a:prstGeom prst="rect">
            <a:avLst/>
          </a:prstGeom>
          <a:solidFill>
            <a:srgbClr val="008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rgbClr val="3366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3115" name="Rectangle 43">
            <a:extLst>
              <a:ext uri="{FF2B5EF4-FFF2-40B4-BE49-F238E27FC236}">
                <a16:creationId xmlns:a16="http://schemas.microsoft.com/office/drawing/2014/main" id="{9740BD1E-5CC2-4591-95A7-DD35641904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493963"/>
            <a:ext cx="9144000" cy="71437"/>
          </a:xfrm>
          <a:prstGeom prst="rect">
            <a:avLst/>
          </a:prstGeom>
          <a:solidFill>
            <a:srgbClr val="008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rgbClr val="3366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3117" name="Rectangle 45">
            <a:extLst>
              <a:ext uri="{FF2B5EF4-FFF2-40B4-BE49-F238E27FC236}">
                <a16:creationId xmlns:a16="http://schemas.microsoft.com/office/drawing/2014/main" id="{F2E5AD28-A786-49B6-BAF3-2CBF9AC996D3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8353425" y="6242050"/>
            <a:ext cx="576263" cy="36036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57AAFA-38F4-4DED-BA16-33C71D378A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091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4B2E846-A209-401D-977A-BC94FC4E3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B8B668B-C5AE-4F73-B2EB-E2A8A659CC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5BBCCD1-12BA-49B2-86E3-FA7F9BAB8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6398A99-9200-4651-AF3F-65FCE9256191}" type="datetime1">
              <a:rPr kumimoji="1" lang="ja-JP" altLang="en-US" smtClean="0"/>
              <a:t>2018/7/23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938602C-F359-4434-8212-A4DDD72A6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プロジェクトラーニング成果報告会 </a:t>
            </a:r>
            <a:r>
              <a:rPr kumimoji="1" lang="en-US" altLang="ja-JP"/>
              <a:t>2018/07/24(Tue)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29B46E1-AC2E-445F-80C2-C1A71D9D1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57AAFA-38F4-4DED-BA16-33C71D378A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0308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FB54EABA-DCF2-4469-B9B0-D24C8E766E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29400" y="260350"/>
            <a:ext cx="2057400" cy="546258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C6EC67E-24C4-45CA-9756-816B036029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260350"/>
            <a:ext cx="6019800" cy="546258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B38CC1B-A387-4E6A-AD8E-BF9480B27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C5517B9-6F2E-4CE6-9140-97DF1A77F57F}" type="datetime1">
              <a:rPr kumimoji="1" lang="ja-JP" altLang="en-US" smtClean="0"/>
              <a:t>2018/7/23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E01028B-9E19-4761-990A-19372A444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プロジェクトラーニング成果報告会 </a:t>
            </a:r>
            <a:r>
              <a:rPr kumimoji="1" lang="en-US" altLang="ja-JP"/>
              <a:t>2018/07/24(Tue)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8127DCD-69F4-4285-9A98-EBC6383CF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57AAFA-38F4-4DED-BA16-33C71D378A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0672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807B56A-F506-4B9A-9607-32A4EDFF2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6C7331F-F2DA-4E1C-AD66-EE4AD80773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0FF3818-FD64-4C72-8348-8B6B98F84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BC8FDA4-2736-455F-B065-D41AB752F279}" type="datetime1">
              <a:rPr kumimoji="1" lang="ja-JP" altLang="en-US" smtClean="0"/>
              <a:t>2018/7/23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A168076-8D28-4358-B241-B44ADB95A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プロジェクトラーニング成果報告会 </a:t>
            </a:r>
            <a:r>
              <a:rPr kumimoji="1" lang="en-US" altLang="ja-JP"/>
              <a:t>2018/07/24(Tue)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B218C5A-5C06-4063-BDD5-81D3C624D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57AAFA-38F4-4DED-BA16-33C71D378A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5122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8A4606C-A7B4-4EC3-BF65-B008BEF1F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5AD890B-F86E-470B-896F-2CBF530030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2CF843B-64BA-430D-BB2C-9BAE78FE8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27506D1-AD5E-4CFA-ADE9-EB551990D7F8}" type="datetime1">
              <a:rPr kumimoji="1" lang="ja-JP" altLang="en-US" smtClean="0"/>
              <a:t>2018/7/23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04EEF49-A4F7-4D76-B02F-827C47C6D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プロジェクトラーニング成果報告会 </a:t>
            </a:r>
            <a:r>
              <a:rPr kumimoji="1" lang="en-US" altLang="ja-JP"/>
              <a:t>2018/07/24(Tue)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BF2E149-1054-40A7-8587-16DD999F4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57AAFA-38F4-4DED-BA16-33C71D378A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478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80D1235-658E-4B2A-90DA-571115E70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68EF35D-E1B0-4847-942E-899E449858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196975"/>
            <a:ext cx="4038600" cy="452596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3A10CD1-E735-47D2-84C3-28FEFA9010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196975"/>
            <a:ext cx="4038600" cy="452596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5844960-8761-41FD-A916-7062662D5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61D269E-F9DC-4CEA-8FC0-6EA43C762BCE}" type="datetime1">
              <a:rPr kumimoji="1" lang="ja-JP" altLang="en-US" smtClean="0"/>
              <a:t>2018/7/23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FD2A251-D1AD-4CE3-A4EB-6A66725C7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プロジェクトラーニング成果報告会 </a:t>
            </a:r>
            <a:r>
              <a:rPr kumimoji="1" lang="en-US" altLang="ja-JP"/>
              <a:t>2018/07/24(Tue)</a:t>
            </a:r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FBC1B02-48AC-480B-8AF6-1B1EDD86A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57AAFA-38F4-4DED-BA16-33C71D378A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4951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72990EB-0739-4BFB-A2BE-3877C2346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F2A5093-5395-4D43-B587-B430BBC06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A7B54CB-D33C-4049-AECA-B9D66EB31B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D9F4C6F-32B6-4F32-A52D-AD4E1375B0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AD7E65AB-5803-4E40-BBC9-6CB441FE27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6AA77E8B-44FE-447A-A0D8-A12662CAB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7648FC9-036A-4531-B125-D82EEA19127E}" type="datetime1">
              <a:rPr kumimoji="1" lang="ja-JP" altLang="en-US" smtClean="0"/>
              <a:t>2018/7/23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20DC241C-BB9A-4AAA-A070-623ED8856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プロジェクトラーニング成果報告会 </a:t>
            </a:r>
            <a:r>
              <a:rPr kumimoji="1" lang="en-US" altLang="ja-JP"/>
              <a:t>2018/07/24(Tue)</a:t>
            </a:r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84DFAF24-DF4E-4816-893D-92252E178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57AAFA-38F4-4DED-BA16-33C71D378A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9131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575078A-0399-4F0B-BF5B-E26661C25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D4E87FF-597D-4940-BA31-CD80D6CAA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8EBE3C0-9140-48A0-BC78-79C379B7D3FD}" type="datetime1">
              <a:rPr kumimoji="1" lang="ja-JP" altLang="en-US" smtClean="0"/>
              <a:t>2018/7/23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8234DC1-3069-4BC4-AD1E-D6B4249DA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プロジェクトラーニング成果報告会 </a:t>
            </a:r>
            <a:r>
              <a:rPr kumimoji="1" lang="en-US" altLang="ja-JP"/>
              <a:t>2018/07/24(Tue)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32B5E8D-A700-47E3-AD80-12F15E943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57AAFA-38F4-4DED-BA16-33C71D378A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7014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36596131-7085-45F9-AA6A-6FF46999F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75FF00C-F710-4CCE-B1AF-BB957C47B518}" type="datetime1">
              <a:rPr kumimoji="1" lang="ja-JP" altLang="en-US" smtClean="0"/>
              <a:t>2018/7/23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117AE3E6-9D8A-4F6F-A006-8F2A6E4C6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プロジェクトラーニング成果報告会 </a:t>
            </a:r>
            <a:r>
              <a:rPr kumimoji="1" lang="en-US" altLang="ja-JP"/>
              <a:t>2018/07/24(Tue)</a:t>
            </a: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362FB54-5CCC-4F10-88B1-DBBEB0B8E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57AAFA-38F4-4DED-BA16-33C71D378A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2361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CF10CEB-59E8-482B-B62F-DD32188CB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D59B027-CF61-484B-91DB-97B45FC21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B00F23C-779F-4F99-B58D-BCC42DED0F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AB7F38D-501C-4CB1-A650-DD9828B87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049F298-1AF4-4B8E-8909-99AF6D4D62B4}" type="datetime1">
              <a:rPr kumimoji="1" lang="ja-JP" altLang="en-US" smtClean="0"/>
              <a:t>2018/7/23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96EC0A0-CE64-4618-AFA9-7EEB3D548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プロジェクトラーニング成果報告会 </a:t>
            </a:r>
            <a:r>
              <a:rPr kumimoji="1" lang="en-US" altLang="ja-JP"/>
              <a:t>2018/07/24(Tue)</a:t>
            </a:r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68C498F-8C17-4D3F-8B02-8C3CB661A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57AAFA-38F4-4DED-BA16-33C71D378A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4626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DCB25D-BE6E-4C5A-85EB-9BA196E10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511C9290-5A97-4B4C-AF2F-94BDB5D60F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B804D85-F94A-4939-BE63-AE74DC03CE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21BBBFE-C0D7-4732-A8B0-D8CA7A631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7878C8A-2C8C-41FA-9055-998AA8B5A6ED}" type="datetime1">
              <a:rPr kumimoji="1" lang="ja-JP" altLang="en-US" smtClean="0"/>
              <a:t>2018/7/23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E5D184C-8D86-4C6E-BEC1-1C2DDE88F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プロジェクトラーニング成果報告会 </a:t>
            </a:r>
            <a:r>
              <a:rPr kumimoji="1" lang="en-US" altLang="ja-JP"/>
              <a:t>2018/07/24(Tue)</a:t>
            </a:r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AF8FFCF-34D9-4384-94D4-F50D2B355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57AAFA-38F4-4DED-BA16-33C71D378A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7852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>
            <a:extLst>
              <a:ext uri="{FF2B5EF4-FFF2-40B4-BE49-F238E27FC236}">
                <a16:creationId xmlns:a16="http://schemas.microsoft.com/office/drawing/2014/main" id="{2E2DBE0E-E691-4E27-8164-50F670F5F4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96975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4DF035CC-0823-49A9-AA0F-AA513027E2C0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fld id="{8EE44A5C-1968-4F89-9E45-612ECB65B894}" type="datetime1">
              <a:rPr kumimoji="1" lang="ja-JP" altLang="en-US" smtClean="0"/>
              <a:t>2018/7/23</a:t>
            </a:fld>
            <a:endParaRPr kumimoji="1" lang="ja-JP" alt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19C5F9A3-F22B-4DDF-AF22-662D9C6C558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r>
              <a:rPr kumimoji="1" lang="ja-JP" altLang="en-US"/>
              <a:t>プロジェクトラーニング成果報告会 </a:t>
            </a:r>
            <a:r>
              <a:rPr kumimoji="1" lang="en-US" altLang="ja-JP"/>
              <a:t>2018/07/24(Tue)</a:t>
            </a:r>
            <a:endParaRPr kumimoji="1" lang="ja-JP" altLang="en-US"/>
          </a:p>
        </p:txBody>
      </p:sp>
      <p:sp>
        <p:nvSpPr>
          <p:cNvPr id="1037" name="Rectangle 13">
            <a:extLst>
              <a:ext uri="{FF2B5EF4-FFF2-40B4-BE49-F238E27FC236}">
                <a16:creationId xmlns:a16="http://schemas.microsoft.com/office/drawing/2014/main" id="{9FB218CB-8611-4F3F-8E9D-59B2E03672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90500"/>
            <a:ext cx="9144000" cy="719138"/>
          </a:xfrm>
          <a:prstGeom prst="rect">
            <a:avLst/>
          </a:prstGeom>
          <a:solidFill>
            <a:srgbClr val="3399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rgbClr val="3366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38" name="Rectangle 14">
            <a:extLst>
              <a:ext uri="{FF2B5EF4-FFF2-40B4-BE49-F238E27FC236}">
                <a16:creationId xmlns:a16="http://schemas.microsoft.com/office/drawing/2014/main" id="{C866EC8E-D499-490E-85A8-EBA4F8F1CF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9638"/>
            <a:ext cx="9144000" cy="71437"/>
          </a:xfrm>
          <a:prstGeom prst="rect">
            <a:avLst/>
          </a:prstGeom>
          <a:solidFill>
            <a:srgbClr val="008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rgbClr val="3366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26" name="Rectangle 2">
            <a:extLst>
              <a:ext uri="{FF2B5EF4-FFF2-40B4-BE49-F238E27FC236}">
                <a16:creationId xmlns:a16="http://schemas.microsoft.com/office/drawing/2014/main" id="{FDEF7ECF-32FD-4057-AEA7-2B65106A0E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60350"/>
            <a:ext cx="8229600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タイトルの書式設定</a:t>
            </a:r>
          </a:p>
        </p:txBody>
      </p:sp>
      <p:sp>
        <p:nvSpPr>
          <p:cNvPr id="1042" name="AutoShape 18">
            <a:extLst>
              <a:ext uri="{FF2B5EF4-FFF2-40B4-BE49-F238E27FC236}">
                <a16:creationId xmlns:a16="http://schemas.microsoft.com/office/drawing/2014/main" id="{57CFFB8F-1D14-4F84-ACBF-DEE774AE752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334375" y="6165850"/>
            <a:ext cx="630238" cy="527050"/>
          </a:xfrm>
          <a:prstGeom prst="hexagon">
            <a:avLst>
              <a:gd name="adj" fmla="val 29895"/>
              <a:gd name="vf" fmla="val 115470"/>
            </a:avLst>
          </a:prstGeom>
          <a:solidFill>
            <a:srgbClr val="339966"/>
          </a:solidFill>
          <a:ln w="38100">
            <a:solidFill>
              <a:srgbClr val="3399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D0360927-374A-4FE8-8CB2-CBE9A23D7188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61363" y="6248400"/>
            <a:ext cx="576262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600" b="1">
                <a:solidFill>
                  <a:schemeClr val="bg1"/>
                </a:solidFill>
              </a:defRPr>
            </a:lvl1pPr>
          </a:lstStyle>
          <a:p>
            <a:fld id="{E457AAFA-38F4-4DED-BA16-33C71D378A14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46" name="Rectangle 22">
            <a:extLst>
              <a:ext uri="{FF2B5EF4-FFF2-40B4-BE49-F238E27FC236}">
                <a16:creationId xmlns:a16="http://schemas.microsoft.com/office/drawing/2014/main" id="{95E13C1C-B993-4912-AE7E-B825485FEA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17475"/>
            <a:ext cx="9144000" cy="71438"/>
          </a:xfrm>
          <a:prstGeom prst="rect">
            <a:avLst/>
          </a:prstGeom>
          <a:solidFill>
            <a:srgbClr val="008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rgbClr val="3366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573477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2400" b="1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latin typeface="Arial" panose="020B0604020202020204" pitchFamily="34" charset="0"/>
          <a:ea typeface="ＭＳ Ｐゴシック" panose="020B0600070205080204" pitchFamily="50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latin typeface="Arial" panose="020B0604020202020204" pitchFamily="34" charset="0"/>
          <a:ea typeface="ＭＳ Ｐゴシック" panose="020B0600070205080204" pitchFamily="50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latin typeface="Arial" panose="020B0604020202020204" pitchFamily="34" charset="0"/>
          <a:ea typeface="ＭＳ Ｐゴシック" panose="020B0600070205080204" pitchFamily="50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latin typeface="Arial" panose="020B0604020202020204" pitchFamily="34" charset="0"/>
          <a:ea typeface="ＭＳ Ｐゴシック" panose="020B0600070205080204" pitchFamily="50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latin typeface="Arial" panose="020B0604020202020204" pitchFamily="34" charset="0"/>
          <a:ea typeface="ＭＳ Ｐゴシック" panose="020B0600070205080204" pitchFamily="50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latin typeface="Arial" panose="020B0604020202020204" pitchFamily="34" charset="0"/>
          <a:ea typeface="ＭＳ Ｐゴシック" panose="020B0600070205080204" pitchFamily="50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latin typeface="Arial" panose="020B0604020202020204" pitchFamily="34" charset="0"/>
          <a:ea typeface="ＭＳ Ｐゴシック" panose="020B0600070205080204" pitchFamily="50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latin typeface="Arial" panose="020B0604020202020204" pitchFamily="34" charset="0"/>
          <a:ea typeface="ＭＳ Ｐゴシック" panose="020B0600070205080204" pitchFamily="50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ACDBA753-7B8D-4C73-937F-67C291C239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681288"/>
            <a:ext cx="7772400" cy="676275"/>
          </a:xfrm>
        </p:spPr>
        <p:txBody>
          <a:bodyPr/>
          <a:lstStyle/>
          <a:p>
            <a:r>
              <a:rPr lang="ja-JP" altLang="en-US" dirty="0"/>
              <a:t>一歩進んだ知恵袋　</a:t>
            </a:r>
            <a:r>
              <a:rPr lang="en-US" altLang="ja-JP" dirty="0"/>
              <a:t>~</a:t>
            </a:r>
            <a:r>
              <a:rPr lang="en-US" altLang="ja-JP" b="1" dirty="0"/>
              <a:t>SKET~</a:t>
            </a:r>
            <a:endParaRPr kumimoji="1" lang="ja-JP" altLang="en-US" b="1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1CB6D01-1E76-4DB0-A2A8-075C14574972}"/>
              </a:ext>
            </a:extLst>
          </p:cNvPr>
          <p:cNvSpPr txBox="1"/>
          <p:nvPr/>
        </p:nvSpPr>
        <p:spPr>
          <a:xfrm>
            <a:off x="3638549" y="4333875"/>
            <a:ext cx="45624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000" dirty="0">
                <a:latin typeface="Arial Black" panose="020B0A04020102020204" pitchFamily="34" charset="0"/>
              </a:rPr>
              <a:t>グループ </a:t>
            </a:r>
            <a:r>
              <a:rPr kumimoji="1" lang="en-US" altLang="ja-JP" sz="3000" dirty="0">
                <a:latin typeface="Arial Black" panose="020B0A04020102020204" pitchFamily="34" charset="0"/>
              </a:rPr>
              <a:t>A </a:t>
            </a:r>
            <a:r>
              <a:rPr kumimoji="1" lang="ja-JP" altLang="en-US" sz="3000" dirty="0">
                <a:latin typeface="Arial Black" panose="020B0A04020102020204" pitchFamily="34" charset="0"/>
              </a:rPr>
              <a:t>マネージャ</a:t>
            </a:r>
            <a:endParaRPr kumimoji="1" lang="en-US" altLang="ja-JP" sz="3000" dirty="0">
              <a:latin typeface="Arial Black" panose="020B0A04020102020204" pitchFamily="34" charset="0"/>
            </a:endParaRPr>
          </a:p>
          <a:p>
            <a:endParaRPr kumimoji="1" lang="ja-JP" altLang="en-US" dirty="0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C1942F9B-8463-4622-B172-708FF6F1C6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kumimoji="1" lang="ja-JP" altLang="en-US"/>
              <a:t>プロジェクトラーニング成果報告会 </a:t>
            </a:r>
            <a:r>
              <a:rPr kumimoji="1" lang="en-US" altLang="ja-JP"/>
              <a:t>2018/07/24(Tue)</a:t>
            </a:r>
            <a:endParaRPr kumimoji="1" lang="ja-JP" altLang="en-US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10F36615-A470-4028-9C7D-5F27AFBCFF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4740" y="244132"/>
            <a:ext cx="1989826" cy="1989826"/>
          </a:xfrm>
          <a:prstGeom prst="rect">
            <a:avLst/>
          </a:prstGeom>
        </p:spPr>
      </p:pic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B0BAF31C-AC5E-4879-A29B-E72EB03657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457AAFA-38F4-4DED-BA16-33C71D378A14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83572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670EB2-7F61-431A-9C41-40DBF1905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ja-JP" altLang="en-US" dirty="0"/>
              <a:t>デモプレイ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B285881-6577-4F9E-952C-0808FF9E0B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sz="2500" dirty="0"/>
              <a:t>デモ内容</a:t>
            </a:r>
            <a:endParaRPr lang="en-US" altLang="ja-JP" sz="2500" dirty="0"/>
          </a:p>
          <a:p>
            <a:pPr lvl="1"/>
            <a:r>
              <a:rPr lang="en-US" altLang="ja-JP" sz="2100" dirty="0"/>
              <a:t>1)</a:t>
            </a:r>
            <a:r>
              <a:rPr lang="ja-JP" altLang="en-US" sz="2100" dirty="0"/>
              <a:t> 既に登録しておいたアカウントでログインし、グループを作成し、作成したグループに参加。</a:t>
            </a:r>
            <a:endParaRPr lang="en-US" altLang="ja-JP" sz="2100" dirty="0"/>
          </a:p>
          <a:p>
            <a:pPr lvl="1"/>
            <a:r>
              <a:rPr lang="en-US" altLang="ja-JP" sz="2100" dirty="0"/>
              <a:t>2) </a:t>
            </a:r>
            <a:r>
              <a:rPr lang="ja-JP" altLang="en-US" sz="2100" dirty="0"/>
              <a:t>質問側は、アプリ内でコインを購入。コインを消費し、質問する。</a:t>
            </a:r>
            <a:endParaRPr lang="en-US" altLang="ja-JP" sz="2100" dirty="0"/>
          </a:p>
          <a:p>
            <a:pPr lvl="1"/>
            <a:r>
              <a:rPr lang="en-US" altLang="ja-JP" sz="2100" dirty="0"/>
              <a:t>4) </a:t>
            </a:r>
            <a:r>
              <a:rPr lang="ja-JP" altLang="en-US" sz="2100" dirty="0"/>
              <a:t>解答側は、質問に解答立候補をする。</a:t>
            </a:r>
            <a:endParaRPr lang="en-US" altLang="ja-JP" sz="2100" dirty="0"/>
          </a:p>
          <a:p>
            <a:pPr lvl="1"/>
            <a:r>
              <a:rPr lang="en-US" altLang="ja-JP" sz="2100" dirty="0"/>
              <a:t>5) </a:t>
            </a:r>
            <a:r>
              <a:rPr lang="ja-JP" altLang="en-US" sz="2100" dirty="0"/>
              <a:t>質問側は立候補を確認し、オファーを送信。</a:t>
            </a:r>
            <a:endParaRPr lang="en-US" altLang="ja-JP" sz="2100" dirty="0"/>
          </a:p>
          <a:p>
            <a:pPr lvl="1"/>
            <a:r>
              <a:rPr lang="en-US" altLang="ja-JP" sz="2100" dirty="0"/>
              <a:t>6)</a:t>
            </a:r>
            <a:r>
              <a:rPr lang="ja-JP" altLang="en-US" sz="2100" dirty="0"/>
              <a:t> 解答側はオファーを受け取り、解答する。</a:t>
            </a:r>
            <a:endParaRPr lang="en-US" altLang="ja-JP" sz="2100" dirty="0"/>
          </a:p>
          <a:p>
            <a:pPr lvl="1"/>
            <a:r>
              <a:rPr lang="en-US" altLang="ja-JP" sz="2100" dirty="0"/>
              <a:t>7) </a:t>
            </a:r>
            <a:r>
              <a:rPr lang="ja-JP" altLang="en-US" sz="2100" dirty="0"/>
              <a:t>質問側は、解答を確認し、評価する。</a:t>
            </a:r>
            <a:endParaRPr lang="en-US" altLang="ja-JP" sz="2100" dirty="0"/>
          </a:p>
          <a:p>
            <a:pPr lvl="1"/>
            <a:r>
              <a:rPr lang="en-US" altLang="ja-JP" sz="2100" dirty="0"/>
              <a:t>8)</a:t>
            </a:r>
            <a:r>
              <a:rPr lang="ja-JP" altLang="en-US" sz="2100" dirty="0"/>
              <a:t> 解答側は質問リスト、評価値、コインが変化していることを確認。</a:t>
            </a:r>
            <a:endParaRPr lang="en-US" altLang="ja-JP" sz="2100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342A4D2-EE37-4B25-92A2-CC92EAB93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プロジェクトラーニング成果報告会 </a:t>
            </a:r>
            <a:r>
              <a:rPr kumimoji="1" lang="en-US" altLang="ja-JP"/>
              <a:t>2018/07/24(Tue)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D581BCC-0C45-44B8-8BD9-6788A5DE1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7AAFA-38F4-4DED-BA16-33C71D378A14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9039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40946F9-9661-415E-9AAF-44204F8B6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ja-JP" altLang="en-US" dirty="0"/>
              <a:t>開発構成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7D3AD36-F322-49B8-BD6E-A1C7E01826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マネージャ：　上田　晋生</a:t>
            </a:r>
            <a:endParaRPr kumimoji="1" lang="en-US" altLang="ja-JP" dirty="0"/>
          </a:p>
          <a:p>
            <a:endParaRPr lang="en-US" altLang="ja-JP" dirty="0"/>
          </a:p>
          <a:p>
            <a:r>
              <a:rPr lang="ja-JP" altLang="en-US" dirty="0"/>
              <a:t>サーバ開発担当</a:t>
            </a:r>
            <a:r>
              <a:rPr lang="en-US" altLang="ja-JP" dirty="0"/>
              <a:t>: </a:t>
            </a:r>
            <a:r>
              <a:rPr lang="ja-JP" altLang="en-US" dirty="0"/>
              <a:t>高濱　皐史郎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　　　　　　　　　　    梅本　春輝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r>
              <a:rPr lang="ja-JP" altLang="en-US" dirty="0"/>
              <a:t>クライアント開発担当</a:t>
            </a:r>
            <a:r>
              <a:rPr lang="en-US" altLang="ja-JP" dirty="0"/>
              <a:t>: </a:t>
            </a:r>
            <a:r>
              <a:rPr lang="ja-JP" altLang="en-US" dirty="0"/>
              <a:t>藤田　智子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                                     村上　颯人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68B3D6A-5F8D-4065-9A01-42A22E5E9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プロジェクトラーニング成果報告会 </a:t>
            </a:r>
            <a:r>
              <a:rPr kumimoji="1" lang="en-US" altLang="ja-JP"/>
              <a:t>2018/07/24(Tue)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00AF545-3FCC-4FCB-8FA6-0A2DF38B9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7AAFA-38F4-4DED-BA16-33C71D378A14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1549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>
            <a:extLst>
              <a:ext uri="{FF2B5EF4-FFF2-40B4-BE49-F238E27FC236}">
                <a16:creationId xmlns:a16="http://schemas.microsoft.com/office/drawing/2014/main" id="{05D0CDDD-364C-4891-8880-5DEB5C6E5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ja-JP" altLang="en-US" dirty="0"/>
              <a:t>はじめに</a:t>
            </a:r>
          </a:p>
        </p:txBody>
      </p:sp>
      <p:sp>
        <p:nvSpPr>
          <p:cNvPr id="7" name="コンテンツ プレースホルダー 6">
            <a:extLst>
              <a:ext uri="{FF2B5EF4-FFF2-40B4-BE49-F238E27FC236}">
                <a16:creationId xmlns:a16="http://schemas.microsoft.com/office/drawing/2014/main" id="{5BF79EB8-7F3E-499E-B07D-45CB3F0872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我々</a:t>
            </a:r>
            <a:r>
              <a:rPr kumimoji="1" lang="en-US" altLang="ja-JP" dirty="0"/>
              <a:t>A</a:t>
            </a:r>
            <a:r>
              <a:rPr kumimoji="1" lang="ja-JP" altLang="en-US" dirty="0"/>
              <a:t>グループ</a:t>
            </a:r>
            <a:r>
              <a:rPr lang="ja-JP" altLang="en-US" dirty="0"/>
              <a:t>は</a:t>
            </a:r>
            <a:r>
              <a:rPr kumimoji="1" lang="en-US" altLang="ja-JP" dirty="0"/>
              <a:t>android</a:t>
            </a:r>
            <a:r>
              <a:rPr kumimoji="1" lang="ja-JP" altLang="en-US" dirty="0"/>
              <a:t>端末用</a:t>
            </a:r>
            <a:r>
              <a:rPr kumimoji="1" lang="en-US" altLang="ja-JP" dirty="0"/>
              <a:t>SNS</a:t>
            </a:r>
            <a:r>
              <a:rPr kumimoji="1" lang="ja-JP" altLang="en-US" dirty="0"/>
              <a:t>型教え合いアプリ</a:t>
            </a:r>
            <a:r>
              <a:rPr lang="en-US" altLang="ja-JP" dirty="0"/>
              <a:t>『</a:t>
            </a:r>
            <a:r>
              <a:rPr lang="en-US" altLang="ja-JP" dirty="0">
                <a:solidFill>
                  <a:srgbClr val="FF0000"/>
                </a:solidFill>
              </a:rPr>
              <a:t>SKET</a:t>
            </a:r>
            <a:r>
              <a:rPr lang="en-US" altLang="ja-JP" dirty="0"/>
              <a:t>』</a:t>
            </a:r>
            <a:r>
              <a:rPr kumimoji="1" lang="ja-JP" altLang="en-US" dirty="0"/>
              <a:t>を開発しました。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lang="en-US" altLang="ja-JP" dirty="0"/>
              <a:t>SKET</a:t>
            </a:r>
            <a:r>
              <a:rPr lang="ja-JP" altLang="en-US" dirty="0"/>
              <a:t>➡</a:t>
            </a:r>
            <a:r>
              <a:rPr lang="en-US" altLang="ja-JP" dirty="0">
                <a:solidFill>
                  <a:srgbClr val="FF0000"/>
                </a:solidFill>
              </a:rPr>
              <a:t>S</a:t>
            </a:r>
            <a:r>
              <a:rPr lang="en-US" altLang="ja-JP" dirty="0"/>
              <a:t>tudent as</a:t>
            </a:r>
            <a:r>
              <a:rPr lang="en-US" altLang="ja-JP" dirty="0">
                <a:solidFill>
                  <a:srgbClr val="FF0000"/>
                </a:solidFill>
              </a:rPr>
              <a:t>k</a:t>
            </a:r>
            <a:r>
              <a:rPr lang="en-US" altLang="ja-JP" dirty="0"/>
              <a:t> &amp; </a:t>
            </a:r>
            <a:r>
              <a:rPr lang="en-US" altLang="ja-JP" dirty="0">
                <a:solidFill>
                  <a:srgbClr val="FF0000"/>
                </a:solidFill>
              </a:rPr>
              <a:t>e</a:t>
            </a:r>
            <a:r>
              <a:rPr lang="en-US" altLang="ja-JP" dirty="0"/>
              <a:t>valuate </a:t>
            </a:r>
            <a:r>
              <a:rPr lang="en-US" altLang="ja-JP" dirty="0">
                <a:solidFill>
                  <a:srgbClr val="FF0000"/>
                </a:solidFill>
              </a:rPr>
              <a:t>T</a:t>
            </a:r>
            <a:r>
              <a:rPr lang="en-US" altLang="ja-JP" dirty="0"/>
              <a:t>eacher</a:t>
            </a:r>
          </a:p>
          <a:p>
            <a:endParaRPr kumimoji="1" lang="en-US" altLang="ja-JP" dirty="0"/>
          </a:p>
          <a:p>
            <a:r>
              <a:rPr kumimoji="1" lang="ja-JP" altLang="en-US" dirty="0"/>
              <a:t>本システムはネットワークを介して、複数のユーザが勉強について教え合うことのできるシステムです。</a:t>
            </a:r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77C307C-102E-4D4C-BD1F-80E26F753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プロジェクトラーニング成果報告会 </a:t>
            </a:r>
            <a:r>
              <a:rPr kumimoji="1" lang="en-US" altLang="ja-JP"/>
              <a:t>2018/07/24(Tue)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667BF56-1E3F-4568-8655-C9B08617E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7AAFA-38F4-4DED-BA16-33C71D378A14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2122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670EB2-7F61-431A-9C41-40DBF1905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dirty="0"/>
              <a:t>標準機能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B285881-6577-4F9E-952C-0808FF9E0B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質問</a:t>
            </a:r>
            <a:endParaRPr lang="en-US" altLang="ja-JP" dirty="0">
              <a:solidFill>
                <a:srgbClr val="FF0000"/>
              </a:solidFill>
            </a:endParaRPr>
          </a:p>
          <a:p>
            <a:pPr lvl="1"/>
            <a:r>
              <a:rPr lang="ja-JP" altLang="en-US" sz="2500" dirty="0"/>
              <a:t>質問者は、サーバに質問内容をアップロードできる。</a:t>
            </a:r>
            <a:endParaRPr lang="en-US" altLang="ja-JP" sz="2500" dirty="0"/>
          </a:p>
          <a:p>
            <a:pPr lvl="1"/>
            <a:r>
              <a:rPr kumimoji="1" lang="ja-JP" altLang="en-US" sz="2500" dirty="0"/>
              <a:t>内容には、文字と画像を使用することが可能。</a:t>
            </a:r>
            <a:endParaRPr kumimoji="1" lang="en-US" altLang="ja-JP" sz="2500" dirty="0"/>
          </a:p>
          <a:p>
            <a:pPr marL="0" indent="0">
              <a:buNone/>
            </a:pPr>
            <a:endParaRPr kumimoji="1" lang="en-US" altLang="ja-JP" dirty="0"/>
          </a:p>
          <a:p>
            <a:r>
              <a:rPr lang="ja-JP" altLang="en-US" dirty="0">
                <a:solidFill>
                  <a:srgbClr val="FF0000"/>
                </a:solidFill>
              </a:rPr>
              <a:t>解答</a:t>
            </a:r>
            <a:endParaRPr lang="en-US" altLang="ja-JP" dirty="0">
              <a:solidFill>
                <a:srgbClr val="FF0000"/>
              </a:solidFill>
            </a:endParaRPr>
          </a:p>
          <a:p>
            <a:pPr lvl="1"/>
            <a:r>
              <a:rPr lang="ja-JP" altLang="en-US" sz="2500" dirty="0"/>
              <a:t>解答者は、サーバに解答内容をアップロードできる。</a:t>
            </a:r>
            <a:endParaRPr lang="en-US" altLang="ja-JP" sz="2500" dirty="0"/>
          </a:p>
          <a:p>
            <a:pPr lvl="1"/>
            <a:r>
              <a:rPr lang="ja-JP" altLang="en-US" sz="2500" dirty="0"/>
              <a:t>内容には、文字を使用することが可能。</a:t>
            </a:r>
            <a:endParaRPr lang="en-US" altLang="ja-JP" sz="2500" dirty="0"/>
          </a:p>
          <a:p>
            <a:pPr lvl="1"/>
            <a:endParaRPr kumimoji="1" lang="en-US" altLang="ja-JP" dirty="0"/>
          </a:p>
          <a:p>
            <a:endParaRPr lang="en-US" altLang="ja-JP" sz="2500" dirty="0"/>
          </a:p>
          <a:p>
            <a:endParaRPr kumimoji="1" lang="en-US" altLang="ja-JP" sz="2500" dirty="0"/>
          </a:p>
          <a:p>
            <a:endParaRPr lang="en-US" altLang="ja-JP" sz="2500" dirty="0"/>
          </a:p>
          <a:p>
            <a:endParaRPr kumimoji="1" lang="ja-JP" altLang="en-US" sz="2500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342A4D2-EE37-4B25-92A2-CC92EAB93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プロジェクトラーニング成果報告会 </a:t>
            </a:r>
            <a:r>
              <a:rPr kumimoji="1" lang="en-US" altLang="ja-JP"/>
              <a:t>2018/07/24(Tue)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D581BCC-0C45-44B8-8BD9-6788A5DE1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7AAFA-38F4-4DED-BA16-33C71D378A14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64841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3DE956D-6A88-4BBA-B393-18FB16A09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84413"/>
            <a:ext cx="8229600" cy="576263"/>
          </a:xfrm>
        </p:spPr>
        <p:txBody>
          <a:bodyPr/>
          <a:lstStyle/>
          <a:p>
            <a:pPr algn="ctr"/>
            <a:r>
              <a:rPr kumimoji="1" lang="ja-JP" altLang="en-US" dirty="0"/>
              <a:t>本システムの</a:t>
            </a:r>
            <a:r>
              <a:rPr lang="ja-JP" altLang="en-US" dirty="0"/>
              <a:t>特長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CE2D4B0-D353-411B-A79E-9DD3A5542A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>
                <a:solidFill>
                  <a:srgbClr val="FF0000"/>
                </a:solidFill>
              </a:rPr>
              <a:t>課金</a:t>
            </a:r>
            <a:r>
              <a:rPr lang="ja-JP" altLang="en-US" dirty="0"/>
              <a:t>機能</a:t>
            </a:r>
            <a:endParaRPr lang="en-US" altLang="ja-JP" dirty="0"/>
          </a:p>
          <a:p>
            <a:r>
              <a:rPr lang="ja-JP" altLang="en-US" dirty="0">
                <a:solidFill>
                  <a:srgbClr val="FF0000"/>
                </a:solidFill>
              </a:rPr>
              <a:t>報酬支払</a:t>
            </a:r>
            <a:r>
              <a:rPr lang="ja-JP" altLang="en-US" dirty="0"/>
              <a:t>機能</a:t>
            </a:r>
            <a:endParaRPr kumimoji="1" lang="en-US" altLang="ja-JP" dirty="0"/>
          </a:p>
          <a:p>
            <a:r>
              <a:rPr lang="ja-JP" altLang="en-US" dirty="0">
                <a:solidFill>
                  <a:srgbClr val="FF0000"/>
                </a:solidFill>
              </a:rPr>
              <a:t>マッチング</a:t>
            </a:r>
            <a:r>
              <a:rPr lang="ja-JP" altLang="en-US" dirty="0"/>
              <a:t>機能</a:t>
            </a:r>
            <a:endParaRPr kumimoji="1" lang="en-US" altLang="ja-JP" dirty="0"/>
          </a:p>
          <a:p>
            <a:r>
              <a:rPr lang="ja-JP" altLang="en-US" dirty="0">
                <a:solidFill>
                  <a:srgbClr val="FF0000"/>
                </a:solidFill>
              </a:rPr>
              <a:t>グループ</a:t>
            </a:r>
            <a:r>
              <a:rPr lang="ja-JP" altLang="en-US" dirty="0"/>
              <a:t>機能</a:t>
            </a:r>
            <a:endParaRPr kumimoji="1" lang="en-US" altLang="ja-JP" dirty="0"/>
          </a:p>
          <a:p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次スライド以降で、それぞれの機能について説明します。</a:t>
            </a:r>
            <a:endParaRPr kumimoji="1" lang="en-US" altLang="ja-JP" dirty="0"/>
          </a:p>
          <a:p>
            <a:endParaRPr lang="en-US" altLang="ja-JP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35863B6-58E9-4904-9D42-203143BDE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dirty="0"/>
              <a:t>プロジェクトラーニング成果報告会 </a:t>
            </a:r>
            <a:r>
              <a:rPr kumimoji="1" lang="en-US" altLang="ja-JP" dirty="0"/>
              <a:t>2018/07/24(Tue)</a:t>
            </a:r>
            <a:endParaRPr kumimoji="1" lang="ja-JP" altLang="en-US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E4CE19E-3844-459D-BD7C-4182085C8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7AAFA-38F4-4DED-BA16-33C71D378A14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1802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670EB2-7F61-431A-9C41-40DBF1905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ja-JP" altLang="en-US" dirty="0"/>
              <a:t>課金機能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B285881-6577-4F9E-952C-0808FF9E0B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sz="2500" dirty="0"/>
              <a:t>質問者は、質問する際に</a:t>
            </a:r>
            <a:r>
              <a:rPr kumimoji="1" lang="ja-JP" altLang="en-US" sz="2500" dirty="0">
                <a:solidFill>
                  <a:srgbClr val="FF0000"/>
                </a:solidFill>
              </a:rPr>
              <a:t>コイン</a:t>
            </a:r>
            <a:r>
              <a:rPr kumimoji="1" lang="ja-JP" altLang="en-US" sz="2500" dirty="0"/>
              <a:t>が必要となるので、アプリ内でコインを購入する。</a:t>
            </a:r>
            <a:endParaRPr kumimoji="1" lang="en-US" altLang="ja-JP" sz="2500" dirty="0"/>
          </a:p>
          <a:p>
            <a:endParaRPr lang="en-US" altLang="ja-JP" sz="2500" dirty="0"/>
          </a:p>
          <a:p>
            <a:r>
              <a:rPr lang="ja-JP" altLang="en-US" sz="2500" dirty="0"/>
              <a:t>今回は、アプリケーション内で独自に作った</a:t>
            </a:r>
            <a:r>
              <a:rPr lang="ja-JP" altLang="en-US" sz="2500" dirty="0">
                <a:solidFill>
                  <a:srgbClr val="FF0000"/>
                </a:solidFill>
              </a:rPr>
              <a:t>コイン</a:t>
            </a:r>
            <a:r>
              <a:rPr lang="ja-JP" altLang="en-US" sz="2500" dirty="0"/>
              <a:t>を用いて実装しているが、将来的に、</a:t>
            </a:r>
            <a:r>
              <a:rPr lang="en-US" altLang="ja-JP" sz="2500" dirty="0"/>
              <a:t>API</a:t>
            </a:r>
            <a:r>
              <a:rPr lang="ja-JP" altLang="en-US" sz="2500" dirty="0"/>
              <a:t>などを用いて、</a:t>
            </a:r>
            <a:r>
              <a:rPr lang="ja-JP" altLang="en-US" sz="2500" dirty="0">
                <a:solidFill>
                  <a:srgbClr val="FF0000"/>
                </a:solidFill>
              </a:rPr>
              <a:t>仮想通貨</a:t>
            </a:r>
            <a:r>
              <a:rPr lang="ja-JP" altLang="en-US" sz="2500" dirty="0"/>
              <a:t>で実装することも可能であると考えられる。</a:t>
            </a:r>
            <a:endParaRPr lang="en-US" altLang="ja-JP" sz="2500" dirty="0"/>
          </a:p>
          <a:p>
            <a:endParaRPr kumimoji="1" lang="ja-JP" altLang="en-US" sz="2500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342A4D2-EE37-4B25-92A2-CC92EAB93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プロジェクトラーニング成果報告会 </a:t>
            </a:r>
            <a:r>
              <a:rPr kumimoji="1" lang="en-US" altLang="ja-JP"/>
              <a:t>2018/07/24(Tue)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D581BCC-0C45-44B8-8BD9-6788A5DE1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7AAFA-38F4-4DED-BA16-33C71D378A14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57427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670EB2-7F61-431A-9C41-40DBF1905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dirty="0"/>
              <a:t>報酬支払機能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B285881-6577-4F9E-952C-0808FF9E0B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sz="2500" dirty="0"/>
              <a:t>解答者に報酬を支払うことにより、解答者のモチベーションを高めることができる。</a:t>
            </a:r>
            <a:endParaRPr kumimoji="1" lang="en-US" altLang="ja-JP" sz="2500" dirty="0"/>
          </a:p>
          <a:p>
            <a:endParaRPr lang="en-US" altLang="ja-JP" sz="2500" dirty="0"/>
          </a:p>
          <a:p>
            <a:r>
              <a:rPr kumimoji="1" lang="ja-JP" altLang="en-US" sz="2500" dirty="0"/>
              <a:t>また、</a:t>
            </a:r>
            <a:r>
              <a:rPr kumimoji="1" lang="ja-JP" altLang="en-US" sz="2500" dirty="0">
                <a:solidFill>
                  <a:srgbClr val="FF0000"/>
                </a:solidFill>
              </a:rPr>
              <a:t>評価値</a:t>
            </a:r>
            <a:r>
              <a:rPr lang="ja-JP" altLang="en-US" sz="2500" dirty="0"/>
              <a:t>（質問者は、解答者からの</a:t>
            </a:r>
            <a:r>
              <a:rPr lang="ja-JP" altLang="en-US" sz="2500"/>
              <a:t>解答を</a:t>
            </a:r>
            <a:r>
              <a:rPr lang="ja-JP" altLang="en-US" sz="2500">
                <a:solidFill>
                  <a:srgbClr val="FF0000"/>
                </a:solidFill>
              </a:rPr>
              <a:t>評価</a:t>
            </a:r>
            <a:r>
              <a:rPr lang="ja-JP" altLang="en-US" sz="2500" dirty="0"/>
              <a:t>することができる。 ）</a:t>
            </a:r>
            <a:r>
              <a:rPr kumimoji="1" lang="ja-JP" altLang="en-US" sz="2500" dirty="0"/>
              <a:t>が、一定以上でない場合は報酬が支払われないようにすることで、解答の質も高めることができる。</a:t>
            </a:r>
            <a:endParaRPr kumimoji="1" lang="en-US" altLang="ja-JP" sz="2500" dirty="0"/>
          </a:p>
          <a:p>
            <a:endParaRPr lang="en-US" altLang="ja-JP" sz="2500" dirty="0"/>
          </a:p>
          <a:p>
            <a:endParaRPr kumimoji="1" lang="ja-JP" altLang="en-US" sz="2500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342A4D2-EE37-4B25-92A2-CC92EAB93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プロジェクトラーニング成果報告会 </a:t>
            </a:r>
            <a:r>
              <a:rPr kumimoji="1" lang="en-US" altLang="ja-JP"/>
              <a:t>2018/07/24(Tue)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D581BCC-0C45-44B8-8BD9-6788A5DE1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7AAFA-38F4-4DED-BA16-33C71D378A14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73873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670EB2-7F61-431A-9C41-40DBF1905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dirty="0"/>
              <a:t>マッチング機能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B285881-6577-4F9E-952C-0808FF9E0B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sz="2500" dirty="0"/>
              <a:t>質問者は、複数の解答者からの</a:t>
            </a:r>
            <a:r>
              <a:rPr kumimoji="1" lang="ja-JP" altLang="en-US" sz="2500" dirty="0">
                <a:solidFill>
                  <a:srgbClr val="FF0000"/>
                </a:solidFill>
              </a:rPr>
              <a:t>立候補</a:t>
            </a:r>
            <a:r>
              <a:rPr kumimoji="1" lang="ja-JP" altLang="en-US" sz="2500" dirty="0"/>
              <a:t>を受け取り、その中から解答してほしい者に</a:t>
            </a:r>
            <a:r>
              <a:rPr kumimoji="1" lang="ja-JP" altLang="en-US" sz="2500" dirty="0">
                <a:solidFill>
                  <a:srgbClr val="FF0000"/>
                </a:solidFill>
              </a:rPr>
              <a:t>オファー</a:t>
            </a:r>
            <a:r>
              <a:rPr kumimoji="1" lang="ja-JP" altLang="en-US" sz="2500" dirty="0"/>
              <a:t>を送ることができるようにする。</a:t>
            </a:r>
            <a:endParaRPr lang="en-US" altLang="ja-JP" sz="2500" dirty="0"/>
          </a:p>
          <a:p>
            <a:endParaRPr kumimoji="1" lang="en-US" altLang="ja-JP" sz="2500" dirty="0"/>
          </a:p>
          <a:p>
            <a:r>
              <a:rPr lang="ja-JP" altLang="en-US" sz="2500" dirty="0"/>
              <a:t>この際、質問者は、解答者の</a:t>
            </a:r>
            <a:r>
              <a:rPr lang="ja-JP" altLang="en-US" sz="2500" dirty="0">
                <a:solidFill>
                  <a:srgbClr val="FF0000"/>
                </a:solidFill>
              </a:rPr>
              <a:t>情報</a:t>
            </a:r>
            <a:r>
              <a:rPr lang="ja-JP" altLang="en-US" sz="2500" dirty="0"/>
              <a:t>（解答数、評価値など）を見ることができる。</a:t>
            </a:r>
            <a:endParaRPr kumimoji="1" lang="en-US" altLang="ja-JP" sz="2500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342A4D2-EE37-4B25-92A2-CC92EAB93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プロジェクトラーニング成果報告会 </a:t>
            </a:r>
            <a:r>
              <a:rPr kumimoji="1" lang="en-US" altLang="ja-JP"/>
              <a:t>2018/07/24(Tue)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D581BCC-0C45-44B8-8BD9-6788A5DE1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7AAFA-38F4-4DED-BA16-33C71D378A14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51785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670EB2-7F61-431A-9C41-40DBF1905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dirty="0"/>
              <a:t>グループ機能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B285881-6577-4F9E-952C-0808FF9E0B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sz="2500" dirty="0"/>
              <a:t>利用者は、新たに</a:t>
            </a:r>
            <a:r>
              <a:rPr lang="ja-JP" altLang="en-US" sz="2500" dirty="0">
                <a:solidFill>
                  <a:srgbClr val="FF0000"/>
                </a:solidFill>
              </a:rPr>
              <a:t>グループ</a:t>
            </a:r>
            <a:r>
              <a:rPr lang="ja-JP" altLang="en-US" sz="2500" dirty="0"/>
              <a:t>を作成したり、既存の</a:t>
            </a:r>
            <a:r>
              <a:rPr lang="ja-JP" altLang="en-US" sz="2500" dirty="0">
                <a:solidFill>
                  <a:srgbClr val="FF0000"/>
                </a:solidFill>
              </a:rPr>
              <a:t>グループ</a:t>
            </a:r>
            <a:r>
              <a:rPr lang="ja-JP" altLang="en-US" sz="2500" dirty="0"/>
              <a:t>に参加したりすることができる。</a:t>
            </a:r>
            <a:endParaRPr lang="en-US" altLang="ja-JP" sz="2500" dirty="0"/>
          </a:p>
          <a:p>
            <a:endParaRPr kumimoji="1" lang="en-US" altLang="ja-JP" sz="2500" dirty="0"/>
          </a:p>
          <a:p>
            <a:r>
              <a:rPr kumimoji="1" lang="ja-JP" altLang="en-US" sz="2500" dirty="0">
                <a:solidFill>
                  <a:srgbClr val="FF0000"/>
                </a:solidFill>
              </a:rPr>
              <a:t>グループ</a:t>
            </a:r>
            <a:r>
              <a:rPr kumimoji="1" lang="ja-JP" altLang="en-US" sz="2500" dirty="0"/>
              <a:t>は、</a:t>
            </a:r>
            <a:r>
              <a:rPr kumimoji="1" lang="ja-JP" altLang="en-US" sz="2500" dirty="0">
                <a:solidFill>
                  <a:srgbClr val="FF0000"/>
                </a:solidFill>
              </a:rPr>
              <a:t>専攻</a:t>
            </a:r>
            <a:r>
              <a:rPr kumimoji="1" lang="ja-JP" altLang="en-US" sz="2500" dirty="0"/>
              <a:t>、</a:t>
            </a:r>
            <a:r>
              <a:rPr kumimoji="1" lang="ja-JP" altLang="en-US" sz="2500" dirty="0">
                <a:solidFill>
                  <a:srgbClr val="FF0000"/>
                </a:solidFill>
              </a:rPr>
              <a:t>科目</a:t>
            </a:r>
            <a:r>
              <a:rPr kumimoji="1" lang="ja-JP" altLang="en-US" sz="2500" dirty="0"/>
              <a:t>、</a:t>
            </a:r>
            <a:r>
              <a:rPr kumimoji="1" lang="ja-JP" altLang="en-US" sz="2500" dirty="0">
                <a:solidFill>
                  <a:srgbClr val="FF0000"/>
                </a:solidFill>
              </a:rPr>
              <a:t>趣味</a:t>
            </a:r>
            <a:r>
              <a:rPr kumimoji="1" lang="ja-JP" altLang="en-US" sz="2500" dirty="0"/>
              <a:t>など様々なものを想定しており、</a:t>
            </a:r>
            <a:r>
              <a:rPr kumimoji="1" lang="ja-JP" altLang="en-US" sz="2500" dirty="0">
                <a:solidFill>
                  <a:srgbClr val="FF0000"/>
                </a:solidFill>
              </a:rPr>
              <a:t>グループ</a:t>
            </a:r>
            <a:r>
              <a:rPr kumimoji="1" lang="ja-JP" altLang="en-US" sz="2500" dirty="0"/>
              <a:t>内のみに向けた質問が可能。</a:t>
            </a:r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342A4D2-EE37-4B25-92A2-CC92EAB93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プロジェクトラーニング成果報告会 </a:t>
            </a:r>
            <a:r>
              <a:rPr kumimoji="1" lang="en-US" altLang="ja-JP"/>
              <a:t>2018/07/24(Tue)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D581BCC-0C45-44B8-8BD9-6788A5DE1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7AAFA-38F4-4DED-BA16-33C71D378A14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8003830"/>
      </p:ext>
    </p:extLst>
  </p:cSld>
  <p:clrMapOvr>
    <a:masterClrMapping/>
  </p:clrMapOvr>
</p:sld>
</file>

<file path=ppt/theme/theme1.xml><?xml version="1.0" encoding="utf-8"?>
<a:theme xmlns:a="http://schemas.openxmlformats.org/drawingml/2006/main" name="デザインテンプレート（グリーン）03">
  <a:themeElements>
    <a:clrScheme name="標準デザイン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標準デザイン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標準デザイ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デザインテンプレート（グリーン）03</Template>
  <TotalTime>700</TotalTime>
  <Words>562</Words>
  <Application>Microsoft Office PowerPoint</Application>
  <PresentationFormat>画面に合わせる (4:3)</PresentationFormat>
  <Paragraphs>82</Paragraphs>
  <Slides>10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5" baseType="lpstr">
      <vt:lpstr>ＭＳ Ｐゴシック</vt:lpstr>
      <vt:lpstr>游ゴシック</vt:lpstr>
      <vt:lpstr>Arial</vt:lpstr>
      <vt:lpstr>Arial Black</vt:lpstr>
      <vt:lpstr>デザインテンプレート（グリーン）03</vt:lpstr>
      <vt:lpstr>一歩進んだ知恵袋　~SKET~</vt:lpstr>
      <vt:lpstr>開発構成</vt:lpstr>
      <vt:lpstr>はじめに</vt:lpstr>
      <vt:lpstr>標準機能</vt:lpstr>
      <vt:lpstr>本システムの特長</vt:lpstr>
      <vt:lpstr>課金機能</vt:lpstr>
      <vt:lpstr>報酬支払機能</vt:lpstr>
      <vt:lpstr>マッチング機能</vt:lpstr>
      <vt:lpstr>グループ機能</vt:lpstr>
      <vt:lpstr>デモプレイ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umemoto-haruki-dh@ynu.jp</dc:creator>
  <cp:lastModifiedBy> </cp:lastModifiedBy>
  <cp:revision>109</cp:revision>
  <dcterms:created xsi:type="dcterms:W3CDTF">2018-07-09T08:37:33Z</dcterms:created>
  <dcterms:modified xsi:type="dcterms:W3CDTF">2018-07-23T06:06:31Z</dcterms:modified>
</cp:coreProperties>
</file>