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3/23/2019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3/23/2019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3/23/2019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3/23/2019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D" dirty="0" smtClean="0"/>
              <a:t>Python 3.6</a:t>
            </a:r>
            <a:endParaRPr lang="en-US" dirty="0"/>
          </a:p>
        </p:txBody>
      </p:sp>
      <p:sp>
        <p:nvSpPr>
          <p:cNvPr id="3" name="Subtitle 2"/>
          <p:cNvSpPr>
            <a:spLocks noGrp="1"/>
          </p:cNvSpPr>
          <p:nvPr>
            <p:ph type="subTitle" idx="1"/>
          </p:nvPr>
        </p:nvSpPr>
        <p:spPr/>
        <p:txBody>
          <a:bodyPr/>
          <a:lstStyle/>
          <a:p>
            <a:r>
              <a:rPr lang="en-ID" dirty="0" err="1" smtClean="0"/>
              <a:t>Harun</a:t>
            </a:r>
            <a:r>
              <a:rPr lang="en-ID" dirty="0" smtClean="0"/>
              <a:t> al </a:t>
            </a:r>
            <a:r>
              <a:rPr lang="en-ID" dirty="0" err="1" smtClean="0"/>
              <a:t>rasyid</a:t>
            </a:r>
            <a:r>
              <a:rPr lang="en-ID" dirty="0" smtClean="0"/>
              <a:t> – 5b417822</a:t>
            </a:r>
            <a:endParaRPr lang="en-US" dirty="0"/>
          </a:p>
        </p:txBody>
      </p:sp>
    </p:spTree>
    <p:extLst>
      <p:ext uri="{BB962C8B-B14F-4D97-AF65-F5344CB8AC3E}">
        <p14:creationId xmlns:p14="http://schemas.microsoft.com/office/powerpoint/2010/main" val="708134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1" y="1554480"/>
            <a:ext cx="5554980" cy="5303520"/>
          </a:xfrm>
        </p:spPr>
        <p:txBody>
          <a:bodyPr>
            <a:normAutofit fontScale="92500" lnSpcReduction="10000"/>
          </a:bodyPr>
          <a:lstStyle/>
          <a:p>
            <a:pPr marL="0" indent="0">
              <a:buNone/>
            </a:pPr>
            <a:r>
              <a:rPr lang="en-US" dirty="0"/>
              <a:t>A string in Python consists of a series or sequence of characters - letters, numbers, and special characters. Strings can be subscripted or indexed. Similar to C, the first character of a string has the index 0.</a:t>
            </a:r>
          </a:p>
          <a:p>
            <a:pPr marL="400050" lvl="1" indent="0">
              <a:buNone/>
            </a:pPr>
            <a:r>
              <a:rPr lang="en-US" dirty="0"/>
              <a:t>&gt;&gt;&gt; s = "Hello World"</a:t>
            </a:r>
          </a:p>
          <a:p>
            <a:pPr marL="400050" lvl="1" indent="0">
              <a:buNone/>
            </a:pPr>
            <a:r>
              <a:rPr lang="en-US" dirty="0"/>
              <a:t>&gt;&gt;&gt; s[0]</a:t>
            </a:r>
          </a:p>
          <a:p>
            <a:pPr marL="400050" lvl="1" indent="0">
              <a:buNone/>
            </a:pPr>
            <a:r>
              <a:rPr lang="en-US" dirty="0"/>
              <a:t>'H'</a:t>
            </a:r>
          </a:p>
          <a:p>
            <a:pPr marL="400050" lvl="1" indent="0">
              <a:buNone/>
            </a:pPr>
            <a:r>
              <a:rPr lang="en-US" dirty="0"/>
              <a:t>&gt;&gt;&gt; s[5]</a:t>
            </a:r>
          </a:p>
          <a:p>
            <a:pPr marL="400050" lvl="1" indent="0">
              <a:buNone/>
            </a:pPr>
            <a:r>
              <a:rPr lang="en-US" dirty="0"/>
              <a:t>' '</a:t>
            </a:r>
          </a:p>
          <a:p>
            <a:pPr marL="400050" lvl="1" indent="0">
              <a:buNone/>
            </a:pPr>
            <a:r>
              <a:rPr lang="en-US" dirty="0"/>
              <a:t>&gt;&gt;&gt; </a:t>
            </a:r>
          </a:p>
          <a:p>
            <a:pPr marL="0" indent="0">
              <a:buNone/>
            </a:pPr>
            <a:r>
              <a:rPr lang="en-US" dirty="0"/>
              <a:t>The last character of a string can be accessed like this:</a:t>
            </a:r>
          </a:p>
          <a:p>
            <a:pPr marL="400050" lvl="1" indent="0">
              <a:buNone/>
            </a:pPr>
            <a:r>
              <a:rPr lang="en-US" dirty="0"/>
              <a:t>&gt;&gt;&gt; s[</a:t>
            </a:r>
            <a:r>
              <a:rPr lang="en-US" dirty="0" err="1"/>
              <a:t>len</a:t>
            </a:r>
            <a:r>
              <a:rPr lang="en-US" dirty="0"/>
              <a:t>(s)-1]</a:t>
            </a:r>
          </a:p>
          <a:p>
            <a:pPr marL="400050" lvl="1" indent="0">
              <a:buNone/>
            </a:pPr>
            <a:r>
              <a:rPr lang="en-US" dirty="0"/>
              <a:t>'d'</a:t>
            </a:r>
          </a:p>
          <a:p>
            <a:pPr marL="0" indent="0">
              <a:buNone/>
            </a:pPr>
            <a:endParaRPr lang="en-US" dirty="0"/>
          </a:p>
        </p:txBody>
      </p:sp>
      <p:pic>
        <p:nvPicPr>
          <p:cNvPr id="4" name="Picture 3" descr="Positive and negative indices of strings"/>
          <p:cNvPicPr/>
          <p:nvPr/>
        </p:nvPicPr>
        <p:blipFill>
          <a:blip r:embed="rId2">
            <a:extLst>
              <a:ext uri="{28A0092B-C50C-407E-A947-70E740481C1C}">
                <a14:useLocalDpi xmlns:a14="http://schemas.microsoft.com/office/drawing/2010/main" val="0"/>
              </a:ext>
            </a:extLst>
          </a:blip>
          <a:srcRect/>
          <a:stretch>
            <a:fillRect/>
          </a:stretch>
        </p:blipFill>
        <p:spPr bwMode="auto">
          <a:xfrm>
            <a:off x="801052" y="271780"/>
            <a:ext cx="6079808" cy="1099820"/>
          </a:xfrm>
          <a:prstGeom prst="rect">
            <a:avLst/>
          </a:prstGeom>
          <a:noFill/>
          <a:ln>
            <a:noFill/>
          </a:ln>
        </p:spPr>
      </p:pic>
      <p:sp>
        <p:nvSpPr>
          <p:cNvPr id="6" name="Rectangle 5"/>
          <p:cNvSpPr/>
          <p:nvPr/>
        </p:nvSpPr>
        <p:spPr>
          <a:xfrm>
            <a:off x="6446520" y="1554480"/>
            <a:ext cx="5280660" cy="2308324"/>
          </a:xfrm>
          <a:prstGeom prst="rect">
            <a:avLst/>
          </a:prstGeom>
        </p:spPr>
        <p:txBody>
          <a:bodyPr wrap="square">
            <a:spAutoFit/>
          </a:bodyPr>
          <a:lstStyle/>
          <a:p>
            <a:r>
              <a:rPr lang="en-ID" dirty="0"/>
              <a:t>Yet, there is an easier way in Python. The last character can be accessed with -1, the second to last with -2 and so on:</a:t>
            </a:r>
          </a:p>
          <a:p>
            <a:pPr lvl="1"/>
            <a:r>
              <a:rPr lang="en-ID" dirty="0"/>
              <a:t>&gt;&gt;&gt; s[-1]</a:t>
            </a:r>
          </a:p>
          <a:p>
            <a:pPr lvl="1"/>
            <a:r>
              <a:rPr lang="en-ID" dirty="0"/>
              <a:t>'d'</a:t>
            </a:r>
          </a:p>
          <a:p>
            <a:pPr lvl="1"/>
            <a:r>
              <a:rPr lang="en-ID" dirty="0"/>
              <a:t>&gt;&gt;&gt; s[-2]</a:t>
            </a:r>
          </a:p>
          <a:p>
            <a:pPr lvl="1"/>
            <a:r>
              <a:rPr lang="en-ID" dirty="0"/>
              <a:t>'l'</a:t>
            </a:r>
          </a:p>
          <a:p>
            <a:pPr lvl="1"/>
            <a:r>
              <a:rPr lang="en-ID" dirty="0"/>
              <a:t>&gt;&gt;&gt; </a:t>
            </a:r>
          </a:p>
        </p:txBody>
      </p:sp>
    </p:spTree>
    <p:extLst>
      <p:ext uri="{BB962C8B-B14F-4D97-AF65-F5344CB8AC3E}">
        <p14:creationId xmlns:p14="http://schemas.microsoft.com/office/powerpoint/2010/main" val="1872143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operators and functions for strings</a:t>
            </a:r>
            <a:r>
              <a:rPr lang="en-US" dirty="0"/>
              <a:t/>
            </a:r>
            <a:br>
              <a:rPr lang="en-US" dirty="0"/>
            </a:br>
            <a:endParaRPr lang="en-US" dirty="0"/>
          </a:p>
        </p:txBody>
      </p:sp>
      <p:sp>
        <p:nvSpPr>
          <p:cNvPr id="3" name="Content Placeholder 2"/>
          <p:cNvSpPr>
            <a:spLocks noGrp="1"/>
          </p:cNvSpPr>
          <p:nvPr>
            <p:ph idx="1"/>
          </p:nvPr>
        </p:nvSpPr>
        <p:spPr>
          <a:xfrm>
            <a:off x="440373" y="1853248"/>
            <a:ext cx="5640388" cy="4821872"/>
          </a:xfrm>
        </p:spPr>
        <p:txBody>
          <a:bodyPr>
            <a:normAutofit fontScale="92500" lnSpcReduction="20000"/>
          </a:bodyPr>
          <a:lstStyle/>
          <a:p>
            <a:pPr lvl="0"/>
            <a:r>
              <a:rPr lang="en-US" b="1" dirty="0"/>
              <a:t>Concatenation</a:t>
            </a:r>
            <a:r>
              <a:rPr lang="en-US" dirty="0"/>
              <a:t/>
            </a:r>
            <a:br>
              <a:rPr lang="en-US" dirty="0"/>
            </a:br>
            <a:r>
              <a:rPr lang="en-US" dirty="0"/>
              <a:t>Strings can be glued together (concatenated) with the + operator:</a:t>
            </a:r>
            <a:br>
              <a:rPr lang="en-US" dirty="0"/>
            </a:br>
            <a:r>
              <a:rPr lang="en-US" dirty="0"/>
              <a:t>"Hello" + "World" will result in "</a:t>
            </a:r>
            <a:r>
              <a:rPr lang="en-US" dirty="0" err="1"/>
              <a:t>HelloWorld</a:t>
            </a:r>
            <a:r>
              <a:rPr lang="en-US" dirty="0"/>
              <a:t>"</a:t>
            </a:r>
          </a:p>
          <a:p>
            <a:pPr lvl="0"/>
            <a:r>
              <a:rPr lang="en-US" b="1" dirty="0"/>
              <a:t>Repetition</a:t>
            </a:r>
            <a:r>
              <a:rPr lang="en-US" dirty="0"/>
              <a:t/>
            </a:r>
            <a:br>
              <a:rPr lang="en-US" dirty="0"/>
            </a:br>
            <a:r>
              <a:rPr lang="en-US" dirty="0"/>
              <a:t>String can be repeated or repeatedly concatenated with the asterisk operator "*":</a:t>
            </a:r>
            <a:br>
              <a:rPr lang="en-US" dirty="0"/>
            </a:br>
            <a:r>
              <a:rPr lang="en-US" dirty="0"/>
              <a:t>"*-*" * 3 will result in "*-**-**-*"</a:t>
            </a:r>
          </a:p>
          <a:p>
            <a:pPr lvl="0"/>
            <a:r>
              <a:rPr lang="en-US" b="1" dirty="0"/>
              <a:t>Indexing</a:t>
            </a:r>
            <a:r>
              <a:rPr lang="en-US" dirty="0"/>
              <a:t/>
            </a:r>
            <a:br>
              <a:rPr lang="en-US" dirty="0"/>
            </a:br>
            <a:r>
              <a:rPr lang="en-US" dirty="0"/>
              <a:t>"Python"[0] will result in "P"</a:t>
            </a:r>
          </a:p>
          <a:p>
            <a:r>
              <a:rPr lang="en-US" b="1" dirty="0"/>
              <a:t>Slicing</a:t>
            </a:r>
            <a:r>
              <a:rPr lang="en-US" dirty="0"/>
              <a:t/>
            </a:r>
            <a:br>
              <a:rPr lang="en-US" dirty="0"/>
            </a:br>
            <a:r>
              <a:rPr lang="en-US" dirty="0"/>
              <a:t>Substrings can be created with the slice or slicing notation, i.e. two indices in square brackets separated by a colon: </a:t>
            </a:r>
            <a:br>
              <a:rPr lang="en-US" dirty="0"/>
            </a:br>
            <a:r>
              <a:rPr lang="en-US" dirty="0"/>
              <a:t>"Python"[2:4] will result in "</a:t>
            </a:r>
            <a:r>
              <a:rPr lang="en-US" dirty="0" err="1"/>
              <a:t>th</a:t>
            </a:r>
            <a:r>
              <a:rPr lang="en-US" dirty="0"/>
              <a:t>" </a:t>
            </a:r>
            <a:endParaRPr lang="en-US" dirty="0" smtClean="0"/>
          </a:p>
          <a:p>
            <a:r>
              <a:rPr lang="en-US" b="1" dirty="0" smtClean="0"/>
              <a:t>Size</a:t>
            </a:r>
            <a:r>
              <a:rPr lang="en-US" dirty="0"/>
              <a:t/>
            </a:r>
            <a:br>
              <a:rPr lang="en-US" dirty="0"/>
            </a:br>
            <a:r>
              <a:rPr lang="en-US" dirty="0" err="1"/>
              <a:t>len</a:t>
            </a:r>
            <a:r>
              <a:rPr lang="en-US" dirty="0"/>
              <a:t>("Python") will result in 6</a:t>
            </a:r>
            <a:endParaRPr lang="en-US" dirty="0"/>
          </a:p>
        </p:txBody>
      </p:sp>
      <p:pic>
        <p:nvPicPr>
          <p:cNvPr id="4" name="Picture 3" descr="String Slicing"/>
          <p:cNvPicPr/>
          <p:nvPr/>
        </p:nvPicPr>
        <p:blipFill>
          <a:blip r:embed="rId2">
            <a:extLst>
              <a:ext uri="{28A0092B-C50C-407E-A947-70E740481C1C}">
                <a14:useLocalDpi xmlns:a14="http://schemas.microsoft.com/office/drawing/2010/main" val="0"/>
              </a:ext>
            </a:extLst>
          </a:blip>
          <a:srcRect/>
          <a:stretch>
            <a:fillRect/>
          </a:stretch>
        </p:blipFill>
        <p:spPr bwMode="auto">
          <a:xfrm>
            <a:off x="7164122" y="1853248"/>
            <a:ext cx="3465777" cy="1392872"/>
          </a:xfrm>
          <a:prstGeom prst="rect">
            <a:avLst/>
          </a:prstGeom>
          <a:noFill/>
          <a:ln>
            <a:noFill/>
          </a:ln>
        </p:spPr>
      </p:pic>
    </p:spTree>
    <p:extLst>
      <p:ext uri="{BB962C8B-B14F-4D97-AF65-F5344CB8AC3E}">
        <p14:creationId xmlns:p14="http://schemas.microsoft.com/office/powerpoint/2010/main" val="3733089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Operators</a:t>
            </a:r>
            <a:r>
              <a:rPr lang="en-US" dirty="0"/>
              <a:t/>
            </a:r>
            <a:br>
              <a:rPr lang="en-US" dirty="0"/>
            </a:b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051298045"/>
              </p:ext>
            </p:extLst>
          </p:nvPr>
        </p:nvGraphicFramePr>
        <p:xfrm>
          <a:off x="250825" y="1143000"/>
          <a:ext cx="9799638" cy="5189220"/>
        </p:xfrm>
        <a:graphic>
          <a:graphicData uri="http://schemas.openxmlformats.org/drawingml/2006/table">
            <a:tbl>
              <a:tblPr firstRow="1" bandRow="1">
                <a:tableStyleId>{5C22544A-7EE6-4342-B048-85BDC9FD1C3A}</a:tableStyleId>
              </a:tblPr>
              <a:tblGrid>
                <a:gridCol w="1280795"/>
                <a:gridCol w="5252297"/>
                <a:gridCol w="3266546"/>
              </a:tblGrid>
              <a:tr h="1028700">
                <a:tc>
                  <a:txBody>
                    <a:bodyPr/>
                    <a:lstStyle/>
                    <a:p>
                      <a:r>
                        <a:rPr lang="en-US" dirty="0" smtClean="0"/>
                        <a:t>Operator</a:t>
                      </a:r>
                      <a:endParaRPr lang="en-US" dirty="0"/>
                    </a:p>
                  </a:txBody>
                  <a:tcPr/>
                </a:tc>
                <a:tc>
                  <a:txBody>
                    <a:bodyPr/>
                    <a:lstStyle/>
                    <a:p>
                      <a:r>
                        <a:rPr lang="en-US" sz="1800" b="1" kern="1200" dirty="0" smtClean="0">
                          <a:solidFill>
                            <a:schemeClr val="lt1"/>
                          </a:solidFill>
                          <a:effectLst/>
                          <a:latin typeface="+mn-lt"/>
                          <a:ea typeface="+mn-ea"/>
                          <a:cs typeface="+mn-cs"/>
                        </a:rPr>
                        <a:t>Description</a:t>
                      </a:r>
                      <a:endParaRPr lang="en-US" dirty="0"/>
                    </a:p>
                  </a:txBody>
                  <a:tcPr/>
                </a:tc>
                <a:tc>
                  <a:txBody>
                    <a:bodyPr/>
                    <a:lstStyle/>
                    <a:p>
                      <a:r>
                        <a:rPr lang="en-US" sz="1800" b="1" kern="1200" dirty="0" smtClean="0">
                          <a:solidFill>
                            <a:schemeClr val="lt1"/>
                          </a:solidFill>
                          <a:effectLst/>
                          <a:latin typeface="+mn-lt"/>
                          <a:ea typeface="+mn-ea"/>
                          <a:cs typeface="+mn-cs"/>
                        </a:rPr>
                        <a:t>Example</a:t>
                      </a:r>
                      <a:endParaRPr lang="en-US" dirty="0"/>
                    </a:p>
                  </a:txBody>
                  <a:tcPr/>
                </a:tc>
              </a:tr>
              <a:tr h="457200">
                <a:tc>
                  <a:txBody>
                    <a:bodyPr/>
                    <a:lstStyle/>
                    <a:p>
                      <a:r>
                        <a:rPr lang="en-US" dirty="0" smtClean="0"/>
                        <a:t>+, -</a:t>
                      </a:r>
                      <a:endParaRPr lang="en-US" dirty="0"/>
                    </a:p>
                  </a:txBody>
                  <a:tcPr/>
                </a:tc>
                <a:tc>
                  <a:txBody>
                    <a:bodyPr/>
                    <a:lstStyle/>
                    <a:p>
                      <a:r>
                        <a:rPr lang="en-US" dirty="0" smtClean="0"/>
                        <a:t>Addition, Subtraction</a:t>
                      </a:r>
                      <a:endParaRPr lang="en-US" dirty="0"/>
                    </a:p>
                  </a:txBody>
                  <a:tcPr/>
                </a:tc>
                <a:tc>
                  <a:txBody>
                    <a:bodyPr/>
                    <a:lstStyle/>
                    <a:p>
                      <a:r>
                        <a:rPr lang="en-US" smtClean="0"/>
                        <a:t>10 -3</a:t>
                      </a:r>
                      <a:endParaRPr lang="en-US" dirty="0"/>
                    </a:p>
                  </a:txBody>
                  <a:tcPr/>
                </a:tc>
              </a:tr>
              <a:tr h="754380">
                <a:tc>
                  <a:txBody>
                    <a:bodyPr/>
                    <a:lstStyle/>
                    <a:p>
                      <a:r>
                        <a:rPr lang="en-US" dirty="0" smtClean="0"/>
                        <a:t>*, %</a:t>
                      </a:r>
                      <a:endParaRPr lang="en-US" dirty="0"/>
                    </a:p>
                  </a:txBody>
                  <a:tcPr/>
                </a:tc>
                <a:tc>
                  <a:txBody>
                    <a:bodyPr/>
                    <a:lstStyle/>
                    <a:p>
                      <a:r>
                        <a:rPr lang="en-US" dirty="0" smtClean="0"/>
                        <a:t>Multiplication, Modulo</a:t>
                      </a:r>
                      <a:endParaRPr lang="en-US" dirty="0"/>
                    </a:p>
                  </a:txBody>
                  <a:tcPr/>
                </a:tc>
                <a:tc>
                  <a:txBody>
                    <a:bodyPr/>
                    <a:lstStyle/>
                    <a:p>
                      <a:r>
                        <a:rPr lang="en-US" dirty="0" smtClean="0"/>
                        <a:t>27 % 7</a:t>
                      </a:r>
                    </a:p>
                    <a:p>
                      <a:r>
                        <a:rPr lang="en-US" dirty="0" smtClean="0"/>
                        <a:t>Result: 6</a:t>
                      </a:r>
                    </a:p>
                  </a:txBody>
                  <a:tcPr/>
                </a:tc>
              </a:tr>
              <a:tr h="1028700">
                <a:tc>
                  <a:txBody>
                    <a:bodyPr/>
                    <a:lstStyle/>
                    <a:p>
                      <a:r>
                        <a:rPr lang="en-US" dirty="0" smtClean="0"/>
                        <a:t>/</a:t>
                      </a:r>
                      <a:endParaRPr lang="en-US" dirty="0"/>
                    </a:p>
                  </a:txBody>
                  <a:tcPr/>
                </a:tc>
                <a:tc>
                  <a:txBody>
                    <a:bodyPr/>
                    <a:lstStyle/>
                    <a:p>
                      <a:r>
                        <a:rPr lang="en-ID" smtClean="0"/>
                        <a:t>Division </a:t>
                      </a:r>
                    </a:p>
                    <a:p>
                      <a:r>
                        <a:rPr lang="en-ID" smtClean="0"/>
                        <a:t>This operation results in different results for Python 2.x (like floor division) and Python 3.x</a:t>
                      </a:r>
                    </a:p>
                    <a:p>
                      <a:endParaRPr lang="en-US" dirty="0"/>
                    </a:p>
                  </a:txBody>
                  <a:tcPr/>
                </a:tc>
                <a:tc>
                  <a:txBody>
                    <a:bodyPr/>
                    <a:lstStyle/>
                    <a:p>
                      <a:r>
                        <a:rPr lang="en-ID" dirty="0" smtClean="0"/>
                        <a:t>Python3: </a:t>
                      </a:r>
                    </a:p>
                    <a:p>
                      <a:endParaRPr lang="en-ID" dirty="0" smtClean="0"/>
                    </a:p>
                    <a:p>
                      <a:r>
                        <a:rPr lang="en-ID" dirty="0" smtClean="0"/>
                        <a:t>&gt;&gt;&gt; 10  / 3</a:t>
                      </a:r>
                    </a:p>
                    <a:p>
                      <a:r>
                        <a:rPr lang="en-ID" dirty="0" smtClean="0"/>
                        <a:t>3.3333333333333335</a:t>
                      </a:r>
                    </a:p>
                  </a:txBody>
                  <a:tcPr/>
                </a:tc>
              </a:tr>
              <a:tr h="480060">
                <a:tc>
                  <a:txBody>
                    <a:bodyPr/>
                    <a:lstStyle/>
                    <a:p>
                      <a:r>
                        <a:rPr lang="en-US" dirty="0" smtClean="0"/>
                        <a:t>+x, -x</a:t>
                      </a:r>
                      <a:endParaRPr lang="en-US" dirty="0"/>
                    </a:p>
                  </a:txBody>
                  <a:tcPr/>
                </a:tc>
                <a:tc>
                  <a:txBody>
                    <a:bodyPr/>
                    <a:lstStyle/>
                    <a:p>
                      <a:r>
                        <a:rPr lang="en-ID" dirty="0" smtClean="0"/>
                        <a:t>Unary minus and Unary plus (Algebraic signs)</a:t>
                      </a:r>
                      <a:endParaRPr lang="en-US" dirty="0"/>
                    </a:p>
                  </a:txBody>
                  <a:tcPr/>
                </a:tc>
                <a:tc>
                  <a:txBody>
                    <a:bodyPr/>
                    <a:lstStyle/>
                    <a:p>
                      <a:r>
                        <a:rPr lang="en-ID" dirty="0" smtClean="0"/>
                        <a:t>-3	</a:t>
                      </a:r>
                    </a:p>
                  </a:txBody>
                  <a:tcPr/>
                </a:tc>
              </a:tr>
              <a:tr h="480060">
                <a:tc>
                  <a:txBody>
                    <a:bodyPr/>
                    <a:lstStyle/>
                    <a:p>
                      <a:r>
                        <a:rPr lang="en-US" dirty="0" smtClean="0"/>
                        <a:t>~x</a:t>
                      </a:r>
                      <a:endParaRPr lang="en-US" dirty="0"/>
                    </a:p>
                  </a:txBody>
                  <a:tcPr/>
                </a:tc>
                <a:tc>
                  <a:txBody>
                    <a:bodyPr/>
                    <a:lstStyle/>
                    <a:p>
                      <a:r>
                        <a:rPr lang="en-US" dirty="0" smtClean="0"/>
                        <a:t>Bitwise negation</a:t>
                      </a:r>
                      <a:endParaRPr lang="en-US" dirty="0"/>
                    </a:p>
                  </a:txBody>
                  <a:tcPr/>
                </a:tc>
                <a:tc>
                  <a:txBody>
                    <a:bodyPr/>
                    <a:lstStyle/>
                    <a:p>
                      <a:r>
                        <a:rPr lang="en-ID" dirty="0" smtClean="0"/>
                        <a:t>~3 - 4</a:t>
                      </a:r>
                    </a:p>
                    <a:p>
                      <a:r>
                        <a:rPr lang="en-ID" dirty="0" smtClean="0"/>
                        <a:t>Result: -8</a:t>
                      </a:r>
                    </a:p>
                  </a:txBody>
                  <a:tcPr/>
                </a:tc>
              </a:tr>
              <a:tr h="480060">
                <a:tc>
                  <a:txBody>
                    <a:bodyPr/>
                    <a:lstStyle/>
                    <a:p>
                      <a:r>
                        <a:rPr lang="en-US" dirty="0" smtClean="0"/>
                        <a:t>**</a:t>
                      </a:r>
                      <a:endParaRPr lang="en-US" dirty="0"/>
                    </a:p>
                  </a:txBody>
                  <a:tcPr/>
                </a:tc>
                <a:tc>
                  <a:txBody>
                    <a:bodyPr/>
                    <a:lstStyle/>
                    <a:p>
                      <a:r>
                        <a:rPr lang="en-US" dirty="0" smtClean="0"/>
                        <a:t>Exponentiation</a:t>
                      </a:r>
                      <a:endParaRPr lang="en-US" dirty="0"/>
                    </a:p>
                  </a:txBody>
                  <a:tcPr/>
                </a:tc>
                <a:tc>
                  <a:txBody>
                    <a:bodyPr/>
                    <a:lstStyle/>
                    <a:p>
                      <a:r>
                        <a:rPr lang="en-ID" dirty="0" smtClean="0"/>
                        <a:t>10 ** 3</a:t>
                      </a:r>
                    </a:p>
                    <a:p>
                      <a:r>
                        <a:rPr lang="en-ID" dirty="0" smtClean="0"/>
                        <a:t>Result: 1000</a:t>
                      </a:r>
                    </a:p>
                  </a:txBody>
                  <a:tcPr/>
                </a:tc>
              </a:tr>
            </a:tbl>
          </a:graphicData>
        </a:graphic>
      </p:graphicFrame>
    </p:spTree>
    <p:extLst>
      <p:ext uri="{BB962C8B-B14F-4D97-AF65-F5344CB8AC3E}">
        <p14:creationId xmlns:p14="http://schemas.microsoft.com/office/powerpoint/2010/main" val="3324114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53640943"/>
              </p:ext>
            </p:extLst>
          </p:nvPr>
        </p:nvGraphicFramePr>
        <p:xfrm>
          <a:off x="257493" y="315278"/>
          <a:ext cx="11492547" cy="6223000"/>
        </p:xfrm>
        <a:graphic>
          <a:graphicData uri="http://schemas.openxmlformats.org/drawingml/2006/table">
            <a:tbl>
              <a:tblPr firstRow="1" bandRow="1">
                <a:tableStyleId>{5C22544A-7EE6-4342-B048-85BDC9FD1C3A}</a:tableStyleId>
              </a:tblPr>
              <a:tblGrid>
                <a:gridCol w="1251267"/>
                <a:gridCol w="3177540"/>
                <a:gridCol w="7063740"/>
              </a:tblGrid>
              <a:tr h="370840">
                <a:tc>
                  <a:txBody>
                    <a:bodyPr/>
                    <a:lstStyle/>
                    <a:p>
                      <a:r>
                        <a:rPr lang="en-US" dirty="0" smtClean="0"/>
                        <a:t>Operator</a:t>
                      </a:r>
                      <a:endParaRPr lang="en-US" dirty="0"/>
                    </a:p>
                  </a:txBody>
                  <a:tcPr/>
                </a:tc>
                <a:tc>
                  <a:txBody>
                    <a:bodyPr/>
                    <a:lstStyle/>
                    <a:p>
                      <a:r>
                        <a:rPr lang="en-US" sz="1800" b="1" kern="1200" dirty="0" smtClean="0">
                          <a:solidFill>
                            <a:schemeClr val="lt1"/>
                          </a:solidFill>
                          <a:effectLst/>
                          <a:latin typeface="+mn-lt"/>
                          <a:ea typeface="+mn-ea"/>
                          <a:cs typeface="+mn-cs"/>
                        </a:rPr>
                        <a:t>Description</a:t>
                      </a:r>
                      <a:endParaRPr lang="en-US" dirty="0"/>
                    </a:p>
                  </a:txBody>
                  <a:tcPr/>
                </a:tc>
                <a:tc>
                  <a:txBody>
                    <a:bodyPr/>
                    <a:lstStyle/>
                    <a:p>
                      <a:r>
                        <a:rPr lang="en-US" sz="1800" b="1" kern="1200" dirty="0" smtClean="0">
                          <a:solidFill>
                            <a:schemeClr val="lt1"/>
                          </a:solidFill>
                          <a:effectLst/>
                          <a:latin typeface="+mn-lt"/>
                          <a:ea typeface="+mn-ea"/>
                          <a:cs typeface="+mn-cs"/>
                        </a:rPr>
                        <a:t>Example</a:t>
                      </a:r>
                      <a:endParaRPr lang="en-US" dirty="0"/>
                    </a:p>
                  </a:txBody>
                  <a:tcPr/>
                </a:tc>
              </a:tr>
              <a:tr h="370840">
                <a:tc>
                  <a:txBody>
                    <a:bodyPr/>
                    <a:lstStyle/>
                    <a:p>
                      <a:r>
                        <a:rPr lang="en-US" dirty="0" smtClean="0"/>
                        <a:t>//</a:t>
                      </a:r>
                      <a:endParaRPr lang="en-US" dirty="0"/>
                    </a:p>
                  </a:txBody>
                  <a:tcPr/>
                </a:tc>
                <a:tc>
                  <a:txBody>
                    <a:bodyPr/>
                    <a:lstStyle/>
                    <a:p>
                      <a:r>
                        <a:rPr lang="en-ID" dirty="0" smtClean="0"/>
                        <a:t>Truncation Division (also known as </a:t>
                      </a:r>
                      <a:r>
                        <a:rPr lang="en-ID" dirty="0" err="1" smtClean="0"/>
                        <a:t>floordivision</a:t>
                      </a:r>
                      <a:r>
                        <a:rPr lang="en-ID" dirty="0" smtClean="0"/>
                        <a:t> or floor division)</a:t>
                      </a:r>
                    </a:p>
                    <a:p>
                      <a:r>
                        <a:rPr lang="en-ID" dirty="0" smtClean="0"/>
                        <a:t>The result of this division is the integral part of the result, i.e. the fractional part is truncated, if there is any. </a:t>
                      </a:r>
                    </a:p>
                    <a:p>
                      <a:r>
                        <a:rPr lang="en-ID" dirty="0" smtClean="0"/>
                        <a:t>It works both for integers and floating-point numbers, but there is a difference in the type of the results: If both the </a:t>
                      </a:r>
                      <a:r>
                        <a:rPr lang="en-ID" dirty="0" err="1" smtClean="0"/>
                        <a:t>divident</a:t>
                      </a:r>
                      <a:r>
                        <a:rPr lang="en-ID" dirty="0" smtClean="0"/>
                        <a:t> and the divisor are integers, the result will be also an integer. If either the </a:t>
                      </a:r>
                      <a:r>
                        <a:rPr lang="en-ID" dirty="0" err="1" smtClean="0"/>
                        <a:t>divident</a:t>
                      </a:r>
                      <a:r>
                        <a:rPr lang="en-ID" dirty="0" smtClean="0"/>
                        <a:t> or the divisor is a float, the result will be the truncated result as a float.</a:t>
                      </a:r>
                    </a:p>
                    <a:p>
                      <a:endParaRPr lang="en-US" dirty="0"/>
                    </a:p>
                  </a:txBody>
                  <a:tcPr/>
                </a:tc>
                <a:tc>
                  <a:txBody>
                    <a:bodyPr/>
                    <a:lstStyle/>
                    <a:p>
                      <a:r>
                        <a:rPr lang="en-ID" dirty="0" smtClean="0"/>
                        <a:t>&gt;&gt;&gt; 10 // 3</a:t>
                      </a:r>
                    </a:p>
                    <a:p>
                      <a:r>
                        <a:rPr lang="en-ID" dirty="0" smtClean="0"/>
                        <a:t>3</a:t>
                      </a:r>
                    </a:p>
                    <a:p>
                      <a:r>
                        <a:rPr lang="en-ID" dirty="0" smtClean="0"/>
                        <a:t>If at least one of the operands is a float value, we get a truncated float value as the result.</a:t>
                      </a:r>
                    </a:p>
                    <a:p>
                      <a:r>
                        <a:rPr lang="en-ID" dirty="0" smtClean="0"/>
                        <a:t>&gt;&gt;&gt; 10.0 // 3</a:t>
                      </a:r>
                    </a:p>
                    <a:p>
                      <a:r>
                        <a:rPr lang="en-ID" dirty="0" smtClean="0"/>
                        <a:t>3.0</a:t>
                      </a:r>
                    </a:p>
                    <a:p>
                      <a:r>
                        <a:rPr lang="en-ID" dirty="0" smtClean="0"/>
                        <a:t>&gt;&gt;&gt; </a:t>
                      </a:r>
                    </a:p>
                    <a:p>
                      <a:r>
                        <a:rPr lang="en-ID" dirty="0" smtClean="0"/>
                        <a:t>A note about efficiency: </a:t>
                      </a:r>
                    </a:p>
                    <a:p>
                      <a:r>
                        <a:rPr lang="en-ID" dirty="0" smtClean="0"/>
                        <a:t>The results of </a:t>
                      </a:r>
                      <a:r>
                        <a:rPr lang="en-ID" dirty="0" err="1" smtClean="0"/>
                        <a:t>int</a:t>
                      </a:r>
                      <a:r>
                        <a:rPr lang="en-ID" dirty="0" smtClean="0"/>
                        <a:t>(10 / 3) and 10 // 3 are equal. But the "//" division is more than two times as fast! You can see this here:</a:t>
                      </a:r>
                    </a:p>
                    <a:p>
                      <a:r>
                        <a:rPr lang="en-ID" dirty="0" smtClean="0"/>
                        <a:t>In [9]: %%</a:t>
                      </a:r>
                      <a:r>
                        <a:rPr lang="en-ID" dirty="0" err="1" smtClean="0"/>
                        <a:t>timeit</a:t>
                      </a:r>
                      <a:endParaRPr lang="en-ID" dirty="0" smtClean="0"/>
                    </a:p>
                    <a:p>
                      <a:r>
                        <a:rPr lang="en-ID" dirty="0" smtClean="0"/>
                        <a:t>for x in range(1, 100):</a:t>
                      </a:r>
                    </a:p>
                    <a:p>
                      <a:r>
                        <a:rPr lang="en-ID" dirty="0" smtClean="0"/>
                        <a:t>    y = </a:t>
                      </a:r>
                      <a:r>
                        <a:rPr lang="en-ID" dirty="0" err="1" smtClean="0"/>
                        <a:t>int</a:t>
                      </a:r>
                      <a:r>
                        <a:rPr lang="en-ID" dirty="0" smtClean="0"/>
                        <a:t>(100 / x)</a:t>
                      </a:r>
                    </a:p>
                    <a:p>
                      <a:r>
                        <a:rPr lang="en-ID" dirty="0" smtClean="0"/>
                        <a:t>   ...: </a:t>
                      </a:r>
                    </a:p>
                    <a:p>
                      <a:r>
                        <a:rPr lang="en-ID" dirty="0" smtClean="0"/>
                        <a:t>100000 loops, best of 3: 11.1 </a:t>
                      </a:r>
                      <a:r>
                        <a:rPr lang="en-ID" dirty="0" err="1" smtClean="0"/>
                        <a:t>μs</a:t>
                      </a:r>
                      <a:r>
                        <a:rPr lang="en-ID" dirty="0" smtClean="0"/>
                        <a:t> per loop</a:t>
                      </a:r>
                    </a:p>
                    <a:p>
                      <a:endParaRPr lang="en-ID" dirty="0" smtClean="0"/>
                    </a:p>
                    <a:p>
                      <a:r>
                        <a:rPr lang="en-ID" dirty="0" smtClean="0"/>
                        <a:t>In [10]: %%</a:t>
                      </a:r>
                      <a:r>
                        <a:rPr lang="en-ID" dirty="0" err="1" smtClean="0"/>
                        <a:t>timeit</a:t>
                      </a:r>
                      <a:endParaRPr lang="en-ID" dirty="0" smtClean="0"/>
                    </a:p>
                    <a:p>
                      <a:r>
                        <a:rPr lang="en-ID" dirty="0" smtClean="0"/>
                        <a:t>for x in range(1, 100):</a:t>
                      </a:r>
                    </a:p>
                    <a:p>
                      <a:r>
                        <a:rPr lang="en-ID" dirty="0" smtClean="0"/>
                        <a:t>    y = 100 // x</a:t>
                      </a:r>
                    </a:p>
                    <a:p>
                      <a:r>
                        <a:rPr lang="en-ID" dirty="0" smtClean="0"/>
                        <a:t>   ....: </a:t>
                      </a:r>
                    </a:p>
                    <a:p>
                      <a:r>
                        <a:rPr lang="en-ID" dirty="0" smtClean="0"/>
                        <a:t>100000 loops, best of 3: 4.48 </a:t>
                      </a:r>
                      <a:r>
                        <a:rPr lang="en-ID" dirty="0" err="1" smtClean="0"/>
                        <a:t>μs</a:t>
                      </a:r>
                      <a:r>
                        <a:rPr lang="en-ID" dirty="0" smtClean="0"/>
                        <a:t> per loop</a:t>
                      </a:r>
                    </a:p>
                  </a:txBody>
                  <a:tcPr/>
                </a:tc>
              </a:tr>
            </a:tbl>
          </a:graphicData>
        </a:graphic>
      </p:graphicFrame>
    </p:spTree>
    <p:extLst>
      <p:ext uri="{BB962C8B-B14F-4D97-AF65-F5344CB8AC3E}">
        <p14:creationId xmlns:p14="http://schemas.microsoft.com/office/powerpoint/2010/main" val="293600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91123819"/>
              </p:ext>
            </p:extLst>
          </p:nvPr>
        </p:nvGraphicFramePr>
        <p:xfrm>
          <a:off x="897573" y="1618298"/>
          <a:ext cx="8947149" cy="3032760"/>
        </p:xfrm>
        <a:graphic>
          <a:graphicData uri="http://schemas.openxmlformats.org/drawingml/2006/table">
            <a:tbl>
              <a:tblPr firstRow="1" bandRow="1">
                <a:tableStyleId>{5C22544A-7EE6-4342-B048-85BDC9FD1C3A}</a:tableStyleId>
              </a:tblPr>
              <a:tblGrid>
                <a:gridCol w="2982383"/>
                <a:gridCol w="2982383"/>
                <a:gridCol w="2982383"/>
              </a:tblGrid>
              <a:tr h="370840">
                <a:tc>
                  <a:txBody>
                    <a:bodyPr/>
                    <a:lstStyle/>
                    <a:p>
                      <a:r>
                        <a:rPr lang="en-US" dirty="0" smtClean="0"/>
                        <a:t>Operator</a:t>
                      </a:r>
                      <a:endParaRPr lang="en-US" dirty="0"/>
                    </a:p>
                  </a:txBody>
                  <a:tcPr/>
                </a:tc>
                <a:tc>
                  <a:txBody>
                    <a:bodyPr/>
                    <a:lstStyle/>
                    <a:p>
                      <a:r>
                        <a:rPr lang="en-US" dirty="0" smtClean="0"/>
                        <a:t>		Description</a:t>
                      </a:r>
                      <a:endParaRPr lang="en-US" dirty="0"/>
                    </a:p>
                  </a:txBody>
                  <a:tcPr/>
                </a:tc>
                <a:tc>
                  <a:txBody>
                    <a:bodyPr/>
                    <a:lstStyle/>
                    <a:p>
                      <a:r>
                        <a:rPr lang="en-US" smtClean="0"/>
                        <a:t>Example</a:t>
                      </a:r>
                      <a:endParaRPr lang="en-US"/>
                    </a:p>
                  </a:txBody>
                  <a:tcPr/>
                </a:tc>
              </a:tr>
              <a:tr h="370840">
                <a:tc>
                  <a:txBody>
                    <a:bodyPr/>
                    <a:lstStyle/>
                    <a:p>
                      <a:r>
                        <a:rPr lang="en-US" smtClean="0"/>
                        <a:t>or, and, not</a:t>
                      </a:r>
                      <a:endParaRPr lang="en-US" dirty="0"/>
                    </a:p>
                  </a:txBody>
                  <a:tcPr/>
                </a:tc>
                <a:tc>
                  <a:txBody>
                    <a:bodyPr/>
                    <a:lstStyle/>
                    <a:p>
                      <a:r>
                        <a:rPr lang="en-ID" smtClean="0"/>
                        <a:t>Boolean Or, Boolean And, Boolean Not</a:t>
                      </a:r>
                      <a:endParaRPr lang="en-US" dirty="0"/>
                    </a:p>
                  </a:txBody>
                  <a:tcPr/>
                </a:tc>
                <a:tc>
                  <a:txBody>
                    <a:bodyPr/>
                    <a:lstStyle/>
                    <a:p>
                      <a:r>
                        <a:rPr lang="en-ID" dirty="0" smtClean="0"/>
                        <a:t>(a or b) and c</a:t>
                      </a:r>
                      <a:endParaRPr lang="en-US" dirty="0"/>
                    </a:p>
                  </a:txBody>
                  <a:tcPr/>
                </a:tc>
              </a:tr>
              <a:tr h="370840">
                <a:tc>
                  <a:txBody>
                    <a:bodyPr/>
                    <a:lstStyle/>
                    <a:p>
                      <a:r>
                        <a:rPr lang="en-US" dirty="0" smtClean="0"/>
                        <a:t>in</a:t>
                      </a:r>
                      <a:endParaRPr lang="en-US" dirty="0"/>
                    </a:p>
                  </a:txBody>
                  <a:tcPr/>
                </a:tc>
                <a:tc>
                  <a:txBody>
                    <a:bodyPr/>
                    <a:lstStyle/>
                    <a:p>
                      <a:r>
                        <a:rPr lang="en-US" dirty="0" smtClean="0"/>
                        <a:t>"Element of"</a:t>
                      </a:r>
                      <a:endParaRPr lang="en-US" dirty="0"/>
                    </a:p>
                  </a:txBody>
                  <a:tcPr/>
                </a:tc>
                <a:tc>
                  <a:txBody>
                    <a:bodyPr/>
                    <a:lstStyle/>
                    <a:p>
                      <a:r>
                        <a:rPr lang="en-US" dirty="0" smtClean="0"/>
                        <a:t>1 in [3, 2, 1]</a:t>
                      </a:r>
                      <a:endParaRPr lang="en-US" dirty="0"/>
                    </a:p>
                  </a:txBody>
                  <a:tcPr/>
                </a:tc>
              </a:tr>
              <a:tr h="370840">
                <a:tc>
                  <a:txBody>
                    <a:bodyPr/>
                    <a:lstStyle/>
                    <a:p>
                      <a:r>
                        <a:rPr lang="en-US" dirty="0" smtClean="0"/>
                        <a:t>&lt;, &lt;=, &gt;, &gt;=, !=, ==</a:t>
                      </a:r>
                      <a:endParaRPr lang="en-US" dirty="0"/>
                    </a:p>
                  </a:txBody>
                  <a:tcPr/>
                </a:tc>
                <a:tc>
                  <a:txBody>
                    <a:bodyPr/>
                    <a:lstStyle/>
                    <a:p>
                      <a:r>
                        <a:rPr lang="en-US" dirty="0" smtClean="0"/>
                        <a:t>The usual comparison operators</a:t>
                      </a:r>
                      <a:endParaRPr lang="en-US" dirty="0"/>
                    </a:p>
                  </a:txBody>
                  <a:tcPr/>
                </a:tc>
                <a:tc>
                  <a:txBody>
                    <a:bodyPr/>
                    <a:lstStyle/>
                    <a:p>
                      <a:r>
                        <a:rPr lang="en-US" dirty="0" smtClean="0"/>
                        <a:t>2 &lt;= 3	</a:t>
                      </a:r>
                      <a:endParaRPr lang="en-US" dirty="0"/>
                    </a:p>
                  </a:txBody>
                  <a:tcPr/>
                </a:tc>
              </a:tr>
              <a:tr h="370840">
                <a:tc>
                  <a:txBody>
                    <a:bodyPr/>
                    <a:lstStyle/>
                    <a:p>
                      <a:r>
                        <a:rPr lang="en-US" dirty="0" smtClean="0"/>
                        <a:t>|, &amp;, ^</a:t>
                      </a:r>
                      <a:endParaRPr lang="en-US" dirty="0"/>
                    </a:p>
                  </a:txBody>
                  <a:tcPr/>
                </a:tc>
                <a:tc>
                  <a:txBody>
                    <a:bodyPr/>
                    <a:lstStyle/>
                    <a:p>
                      <a:r>
                        <a:rPr lang="en-ID" dirty="0" smtClean="0"/>
                        <a:t>Bitwise Or, Bitwise And, Bitwise XOR</a:t>
                      </a:r>
                      <a:endParaRPr lang="en-US" dirty="0"/>
                    </a:p>
                  </a:txBody>
                  <a:tcPr/>
                </a:tc>
                <a:tc>
                  <a:txBody>
                    <a:bodyPr/>
                    <a:lstStyle/>
                    <a:p>
                      <a:r>
                        <a:rPr lang="en-US" smtClean="0"/>
                        <a:t>6 ^ 3</a:t>
                      </a:r>
                      <a:endParaRPr lang="en-US" dirty="0"/>
                    </a:p>
                  </a:txBody>
                  <a:tcPr/>
                </a:tc>
              </a:tr>
              <a:tr h="370840">
                <a:tc>
                  <a:txBody>
                    <a:bodyPr/>
                    <a:lstStyle/>
                    <a:p>
                      <a:r>
                        <a:rPr lang="en-US" dirty="0" smtClean="0"/>
                        <a:t>&lt;&lt;, &gt;&gt;</a:t>
                      </a:r>
                      <a:endParaRPr lang="en-US" dirty="0"/>
                    </a:p>
                  </a:txBody>
                  <a:tcPr/>
                </a:tc>
                <a:tc>
                  <a:txBody>
                    <a:bodyPr/>
                    <a:lstStyle/>
                    <a:p>
                      <a:r>
                        <a:rPr lang="en-US" dirty="0" smtClean="0"/>
                        <a:t>Shift Operators	</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651298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Sequential Data Types</a:t>
            </a:r>
            <a:r>
              <a:rPr lang="en-US" dirty="0"/>
              <a:t/>
            </a:r>
            <a:br>
              <a:rPr lang="en-US" dirty="0"/>
            </a:br>
            <a:endParaRPr lang="en-US" dirty="0"/>
          </a:p>
        </p:txBody>
      </p:sp>
      <p:sp>
        <p:nvSpPr>
          <p:cNvPr id="3" name="Content Placeholder 2"/>
          <p:cNvSpPr>
            <a:spLocks noGrp="1"/>
          </p:cNvSpPr>
          <p:nvPr>
            <p:ph idx="1"/>
          </p:nvPr>
        </p:nvSpPr>
        <p:spPr>
          <a:xfrm>
            <a:off x="166052" y="1152983"/>
            <a:ext cx="5183187" cy="5453557"/>
          </a:xfrm>
        </p:spPr>
        <p:txBody>
          <a:bodyPr>
            <a:normAutofit/>
          </a:bodyPr>
          <a:lstStyle/>
          <a:p>
            <a:pPr marL="0" indent="0">
              <a:buNone/>
            </a:pPr>
            <a:r>
              <a:rPr lang="en-US" dirty="0"/>
              <a:t>Sequences are one of the principal built-in data types besides </a:t>
            </a:r>
            <a:r>
              <a:rPr lang="en-US" dirty="0" err="1"/>
              <a:t>numerics</a:t>
            </a:r>
            <a:r>
              <a:rPr lang="en-US" dirty="0"/>
              <a:t>, mappings, files, instances and exceptions. Python provides for six sequence (or sequential) data types:</a:t>
            </a:r>
          </a:p>
          <a:p>
            <a:pPr lvl="1"/>
            <a:r>
              <a:rPr lang="en-US" dirty="0"/>
              <a:t>strings</a:t>
            </a:r>
          </a:p>
          <a:p>
            <a:pPr lvl="1"/>
            <a:r>
              <a:rPr lang="en-US" dirty="0"/>
              <a:t>byte sequences</a:t>
            </a:r>
          </a:p>
          <a:p>
            <a:pPr lvl="1"/>
            <a:r>
              <a:rPr lang="en-US" dirty="0"/>
              <a:t>byte arrays</a:t>
            </a:r>
          </a:p>
          <a:p>
            <a:pPr lvl="1"/>
            <a:r>
              <a:rPr lang="en-US" dirty="0"/>
              <a:t>lists</a:t>
            </a:r>
          </a:p>
          <a:p>
            <a:pPr lvl="1"/>
            <a:r>
              <a:rPr lang="en-US" dirty="0"/>
              <a:t>tuples</a:t>
            </a:r>
          </a:p>
          <a:p>
            <a:pPr lvl="1"/>
            <a:r>
              <a:rPr lang="en-US" dirty="0"/>
              <a:t>range objects</a:t>
            </a:r>
          </a:p>
          <a:p>
            <a:pPr marL="0" indent="0">
              <a:buNone/>
            </a:pPr>
            <a:r>
              <a:rPr lang="en-US" dirty="0"/>
              <a:t>Strings, lists, tuples, bytes and range objects may look like utterly different things, but nevertheless they have some underlying concepts in common:</a:t>
            </a:r>
          </a:p>
          <a:p>
            <a:endParaRPr lang="en-US" dirty="0"/>
          </a:p>
        </p:txBody>
      </p:sp>
      <p:sp>
        <p:nvSpPr>
          <p:cNvPr id="5" name="Rectangle 4"/>
          <p:cNvSpPr/>
          <p:nvPr/>
        </p:nvSpPr>
        <p:spPr>
          <a:xfrm>
            <a:off x="5348472" y="1260851"/>
            <a:ext cx="6096000" cy="2585323"/>
          </a:xfrm>
          <a:prstGeom prst="rect">
            <a:avLst/>
          </a:prstGeom>
        </p:spPr>
        <p:txBody>
          <a:bodyPr>
            <a:spAutoFit/>
          </a:bodyPr>
          <a:lstStyle/>
          <a:p>
            <a:r>
              <a:rPr lang="en-ID" dirty="0"/>
              <a:t>The items or elements of strings, lists and tuples are ordered in a defined </a:t>
            </a:r>
            <a:r>
              <a:rPr lang="en-ID" dirty="0" smtClean="0"/>
              <a:t>sequence. The </a:t>
            </a:r>
            <a:r>
              <a:rPr lang="en-ID" dirty="0"/>
              <a:t>elements can be accessed via indices</a:t>
            </a:r>
          </a:p>
          <a:p>
            <a:endParaRPr lang="en-ID" dirty="0"/>
          </a:p>
          <a:p>
            <a:pPr lvl="1"/>
            <a:r>
              <a:rPr lang="en-ID" dirty="0"/>
              <a:t>&gt;&gt;&gt; text = "Lists and Strings can be accessed via indices!"</a:t>
            </a:r>
          </a:p>
          <a:p>
            <a:pPr lvl="1"/>
            <a:r>
              <a:rPr lang="en-ID" dirty="0"/>
              <a:t>&gt;&gt;&gt; print(text[0], text[10], text[-1])</a:t>
            </a:r>
          </a:p>
          <a:p>
            <a:pPr lvl="1"/>
            <a:r>
              <a:rPr lang="en-ID" dirty="0"/>
              <a:t>L S !</a:t>
            </a:r>
          </a:p>
          <a:p>
            <a:pPr lvl="1"/>
            <a:r>
              <a:rPr lang="en-ID" dirty="0"/>
              <a:t>&gt;&gt;&gt; </a:t>
            </a:r>
          </a:p>
        </p:txBody>
      </p:sp>
    </p:spTree>
    <p:extLst>
      <p:ext uri="{BB962C8B-B14F-4D97-AF65-F5344CB8AC3E}">
        <p14:creationId xmlns:p14="http://schemas.microsoft.com/office/powerpoint/2010/main" val="3034538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Notation and Examples</a:t>
            </a:r>
            <a:r>
              <a:rPr lang="en-US" dirty="0"/>
              <a:t/>
            </a:r>
            <a:br>
              <a:rPr lang="en-US" dirty="0"/>
            </a:br>
            <a:endParaRPr lang="en-US" dirty="0"/>
          </a:p>
        </p:txBody>
      </p:sp>
      <p:sp>
        <p:nvSpPr>
          <p:cNvPr id="3" name="Content Placeholder 2"/>
          <p:cNvSpPr>
            <a:spLocks noGrp="1"/>
          </p:cNvSpPr>
          <p:nvPr>
            <p:ph idx="1"/>
          </p:nvPr>
        </p:nvSpPr>
        <p:spPr>
          <a:xfrm>
            <a:off x="188912" y="1348087"/>
            <a:ext cx="8946541" cy="1010322"/>
          </a:xfrm>
        </p:spPr>
        <p:txBody>
          <a:bodyPr/>
          <a:lstStyle/>
          <a:p>
            <a:pPr marL="0" indent="0">
              <a:buNone/>
            </a:pPr>
            <a:r>
              <a:rPr lang="en-US" dirty="0"/>
              <a:t>List objects are enclosed by square brackets and separated by commas. The following table contains some examples of lists: </a:t>
            </a:r>
            <a:br>
              <a:rPr lang="en-US" dirty="0"/>
            </a:b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95302449"/>
              </p:ext>
            </p:extLst>
          </p:nvPr>
        </p:nvGraphicFramePr>
        <p:xfrm>
          <a:off x="411479" y="2148841"/>
          <a:ext cx="10904220" cy="4503420"/>
        </p:xfrm>
        <a:graphic>
          <a:graphicData uri="http://schemas.openxmlformats.org/drawingml/2006/table">
            <a:tbl>
              <a:tblPr firstRow="1" firstCol="1" bandRow="1">
                <a:tableStyleId>{5C22544A-7EE6-4342-B048-85BDC9FD1C3A}</a:tableStyleId>
              </a:tblPr>
              <a:tblGrid>
                <a:gridCol w="5452110"/>
                <a:gridCol w="5452110"/>
              </a:tblGrid>
              <a:tr h="398150">
                <a:tc>
                  <a:txBody>
                    <a:bodyPr/>
                    <a:lstStyle/>
                    <a:p>
                      <a:pPr algn="ctr">
                        <a:lnSpc>
                          <a:spcPct val="107000"/>
                        </a:lnSpc>
                        <a:spcAft>
                          <a:spcPts val="0"/>
                        </a:spcAft>
                      </a:pPr>
                      <a:r>
                        <a:rPr lang="en-US" sz="2000" dirty="0">
                          <a:effectLst/>
                        </a:rPr>
                        <a:t>List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ctr">
                        <a:lnSpc>
                          <a:spcPct val="107000"/>
                        </a:lnSpc>
                        <a:spcAft>
                          <a:spcPts val="0"/>
                        </a:spcAft>
                      </a:pPr>
                      <a:r>
                        <a:rPr lang="en-US" sz="2000" dirty="0">
                          <a:effectLst/>
                        </a:rPr>
                        <a:t>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r>
              <a:tr h="398393">
                <a:tc>
                  <a:txBody>
                    <a:bodyPr/>
                    <a:lstStyle/>
                    <a:p>
                      <a:pPr>
                        <a:lnSpc>
                          <a:spcPct val="107000"/>
                        </a:lnSpc>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nSpc>
                          <a:spcPct val="107000"/>
                        </a:lnSpc>
                        <a:spcAft>
                          <a:spcPts val="0"/>
                        </a:spcAft>
                      </a:pPr>
                      <a:r>
                        <a:rPr lang="en-US" sz="2000">
                          <a:effectLst/>
                        </a:rPr>
                        <a:t>An empty list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r>
              <a:tr h="398393">
                <a:tc>
                  <a:txBody>
                    <a:bodyPr/>
                    <a:lstStyle/>
                    <a:p>
                      <a:pPr>
                        <a:lnSpc>
                          <a:spcPct val="107000"/>
                        </a:lnSpc>
                        <a:spcAft>
                          <a:spcPts val="0"/>
                        </a:spcAft>
                      </a:pPr>
                      <a:r>
                        <a:rPr lang="en-US" sz="2000" dirty="0">
                          <a:effectLst/>
                        </a:rPr>
                        <a:t>[1,1,2,3,5,8]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nSpc>
                          <a:spcPct val="107000"/>
                        </a:lnSpc>
                        <a:spcAft>
                          <a:spcPts val="0"/>
                        </a:spcAft>
                      </a:pPr>
                      <a:r>
                        <a:rPr lang="en-US" sz="2000" dirty="0">
                          <a:effectLst/>
                        </a:rPr>
                        <a:t>A list of integers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r>
              <a:tr h="398393">
                <a:tc>
                  <a:txBody>
                    <a:bodyPr/>
                    <a:lstStyle/>
                    <a:p>
                      <a:pPr>
                        <a:lnSpc>
                          <a:spcPct val="107000"/>
                        </a:lnSpc>
                        <a:spcAft>
                          <a:spcPts val="0"/>
                        </a:spcAft>
                      </a:pPr>
                      <a:r>
                        <a:rPr lang="en-US" sz="2000" dirty="0">
                          <a:effectLst/>
                        </a:rPr>
                        <a:t>[42, "What's the question?", 3.1415]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nSpc>
                          <a:spcPct val="107000"/>
                        </a:lnSpc>
                        <a:spcAft>
                          <a:spcPts val="0"/>
                        </a:spcAft>
                      </a:pPr>
                      <a:r>
                        <a:rPr lang="en-US" sz="2000" dirty="0">
                          <a:effectLst/>
                        </a:rPr>
                        <a:t>A list of mixed data types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r>
              <a:tr h="1084406">
                <a:tc>
                  <a:txBody>
                    <a:bodyPr/>
                    <a:lstStyle/>
                    <a:p>
                      <a:pPr>
                        <a:lnSpc>
                          <a:spcPct val="107000"/>
                        </a:lnSpc>
                        <a:spcAft>
                          <a:spcPts val="0"/>
                        </a:spcAft>
                      </a:pPr>
                      <a:r>
                        <a:rPr lang="en-US" sz="2000" dirty="0">
                          <a:effectLst/>
                        </a:rPr>
                        <a:t>["Stuttgart", "Freiburg", "</a:t>
                      </a:r>
                      <a:r>
                        <a:rPr lang="en-US" sz="2000" dirty="0" err="1">
                          <a:effectLst/>
                        </a:rPr>
                        <a:t>München</a:t>
                      </a:r>
                      <a:r>
                        <a:rPr lang="en-US" sz="2000" dirty="0">
                          <a:effectLst/>
                        </a:rPr>
                        <a:t>", "</a:t>
                      </a:r>
                      <a:r>
                        <a:rPr lang="en-US" sz="2000" dirty="0" err="1">
                          <a:effectLst/>
                        </a:rPr>
                        <a:t>Nürnberg</a:t>
                      </a:r>
                      <a:r>
                        <a:rPr lang="en-US" sz="2000" dirty="0">
                          <a:effectLst/>
                        </a:rPr>
                        <a:t>", "</a:t>
                      </a:r>
                      <a:r>
                        <a:rPr lang="en-US" sz="2000" dirty="0" err="1">
                          <a:effectLst/>
                        </a:rPr>
                        <a:t>Würzburg</a:t>
                      </a:r>
                      <a:r>
                        <a:rPr lang="en-US" sz="2000" dirty="0">
                          <a:effectLst/>
                        </a:rPr>
                        <a:t>", "</a:t>
                      </a:r>
                      <a:r>
                        <a:rPr lang="en-US" sz="2000" dirty="0" err="1">
                          <a:effectLst/>
                        </a:rPr>
                        <a:t>Ulm","Friedrichshafen</a:t>
                      </a:r>
                      <a:r>
                        <a:rPr lang="en-US" sz="2000" dirty="0">
                          <a:effectLst/>
                        </a:rPr>
                        <a:t>", Zürich", "Wien"]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nSpc>
                          <a:spcPct val="107000"/>
                        </a:lnSpc>
                        <a:spcAft>
                          <a:spcPts val="0"/>
                        </a:spcAft>
                      </a:pPr>
                      <a:r>
                        <a:rPr lang="en-US" sz="2000" dirty="0">
                          <a:effectLst/>
                        </a:rPr>
                        <a:t>A list of Strings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r>
              <a:tr h="1084406">
                <a:tc>
                  <a:txBody>
                    <a:bodyPr/>
                    <a:lstStyle/>
                    <a:p>
                      <a:pPr>
                        <a:lnSpc>
                          <a:spcPct val="107000"/>
                        </a:lnSpc>
                        <a:spcAft>
                          <a:spcPts val="0"/>
                        </a:spcAft>
                      </a:pPr>
                      <a:r>
                        <a:rPr lang="en-US" sz="2000">
                          <a:effectLst/>
                        </a:rPr>
                        <a:t>[["London","England", 7556900], ["Paris","France",2193031], ["Bern", "Switzerland", 123466]]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nSpc>
                          <a:spcPct val="107000"/>
                        </a:lnSpc>
                        <a:spcAft>
                          <a:spcPts val="0"/>
                        </a:spcAft>
                      </a:pPr>
                      <a:r>
                        <a:rPr lang="en-US" sz="2000" dirty="0">
                          <a:effectLst/>
                        </a:rPr>
                        <a:t>A nested list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r>
              <a:tr h="741279">
                <a:tc>
                  <a:txBody>
                    <a:bodyPr/>
                    <a:lstStyle/>
                    <a:p>
                      <a:pPr>
                        <a:lnSpc>
                          <a:spcPct val="107000"/>
                        </a:lnSpc>
                        <a:spcAft>
                          <a:spcPts val="0"/>
                        </a:spcAft>
                      </a:pPr>
                      <a:r>
                        <a:rPr lang="en-US" sz="2000">
                          <a:effectLst/>
                        </a:rPr>
                        <a:t>["High up", ["further down", ["and down", ["deep down", "the answer", 42]]]]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nSpc>
                          <a:spcPct val="107000"/>
                        </a:lnSpc>
                        <a:spcAft>
                          <a:spcPts val="0"/>
                        </a:spcAft>
                      </a:pPr>
                      <a:r>
                        <a:rPr lang="en-US" sz="2000" dirty="0">
                          <a:effectLst/>
                        </a:rPr>
                        <a:t>A deeply nested list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r>
            </a:tbl>
          </a:graphicData>
        </a:graphic>
      </p:graphicFrame>
    </p:spTree>
    <p:extLst>
      <p:ext uri="{BB962C8B-B14F-4D97-AF65-F5344CB8AC3E}">
        <p14:creationId xmlns:p14="http://schemas.microsoft.com/office/powerpoint/2010/main" val="725434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Tuples</a:t>
            </a:r>
            <a:r>
              <a:rPr lang="en-US" dirty="0"/>
              <a:t/>
            </a:r>
            <a:br>
              <a:rPr lang="en-US" dirty="0"/>
            </a:br>
            <a:endParaRPr lang="en-US" dirty="0"/>
          </a:p>
        </p:txBody>
      </p:sp>
      <p:sp>
        <p:nvSpPr>
          <p:cNvPr id="3" name="Content Placeholder 2"/>
          <p:cNvSpPr>
            <a:spLocks noGrp="1"/>
          </p:cNvSpPr>
          <p:nvPr>
            <p:ph idx="1"/>
          </p:nvPr>
        </p:nvSpPr>
        <p:spPr>
          <a:xfrm>
            <a:off x="348932" y="1325880"/>
            <a:ext cx="8946541" cy="4991099"/>
          </a:xfrm>
        </p:spPr>
        <p:txBody>
          <a:bodyPr>
            <a:normAutofit/>
          </a:bodyPr>
          <a:lstStyle/>
          <a:p>
            <a:pPr marL="0" indent="0">
              <a:buNone/>
            </a:pPr>
            <a:r>
              <a:rPr lang="en-US" dirty="0"/>
              <a:t>A tuple is an immutable list, i.e. a tuple cannot be changed in any way once it has been created. A tuple is defined analogously to lists, except that the set of elements is enclosed in parentheses instead of square brackets. The rules for indices are the same as for lists. Once a tuple has been created, you can't add elements to a tuple or remove elements from a tuple. </a:t>
            </a:r>
            <a:br>
              <a:rPr lang="en-US" dirty="0"/>
            </a:br>
            <a:r>
              <a:rPr lang="en-US" dirty="0"/>
              <a:t/>
            </a:r>
            <a:br>
              <a:rPr lang="en-US" dirty="0"/>
            </a:br>
            <a:r>
              <a:rPr lang="en-US" dirty="0"/>
              <a:t>Where is the benefit of tuples?</a:t>
            </a:r>
          </a:p>
          <a:p>
            <a:pPr lvl="0"/>
            <a:r>
              <a:rPr lang="en-US" dirty="0"/>
              <a:t>Tuples are faster than lists.</a:t>
            </a:r>
          </a:p>
          <a:p>
            <a:pPr lvl="0"/>
            <a:r>
              <a:rPr lang="en-US" dirty="0"/>
              <a:t>If you know that some data doesn't have to be changed, you should use tuples instead of lists, because this protects your data against accidental changes.</a:t>
            </a:r>
          </a:p>
          <a:p>
            <a:pPr lvl="0"/>
            <a:r>
              <a:rPr lang="en-US" dirty="0"/>
              <a:t>The main advantage of tuples consists in the fact that tuples can be used as keys in dictionaries, while lists can't.</a:t>
            </a:r>
          </a:p>
          <a:p>
            <a:pPr marL="0" indent="0">
              <a:buNone/>
            </a:pPr>
            <a:endParaRPr lang="en-US" dirty="0"/>
          </a:p>
        </p:txBody>
      </p:sp>
    </p:spTree>
    <p:extLst>
      <p:ext uri="{BB962C8B-B14F-4D97-AF65-F5344CB8AC3E}">
        <p14:creationId xmlns:p14="http://schemas.microsoft.com/office/powerpoint/2010/main" val="768051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Dictionaries</a:t>
            </a:r>
          </a:p>
        </p:txBody>
      </p:sp>
      <p:sp>
        <p:nvSpPr>
          <p:cNvPr id="3" name="Content Placeholder 2"/>
          <p:cNvSpPr>
            <a:spLocks noGrp="1"/>
          </p:cNvSpPr>
          <p:nvPr>
            <p:ph idx="1"/>
          </p:nvPr>
        </p:nvSpPr>
        <p:spPr>
          <a:xfrm>
            <a:off x="280352" y="1152983"/>
            <a:ext cx="11149648" cy="5059679"/>
          </a:xfrm>
        </p:spPr>
        <p:txBody>
          <a:bodyPr/>
          <a:lstStyle/>
          <a:p>
            <a:pPr marL="0" indent="0">
              <a:buNone/>
            </a:pPr>
            <a:r>
              <a:rPr lang="en-US" dirty="0"/>
              <a:t>Dictionaries are the Python implementation of an abstract data type, known in computer science as an associative array. Associative arrays consist - like dictionaries of (key, value) pairs, such that each possible key appears at most once in the collection. Any key of the dictionary is associated (or mapped) to a value. The values of a dictionary can be any Python data type. So dictionaries are unordered key-value-pairs. Dictionaries are implemented as hash tables, and that is the reason why they are known as "Hashes" in the programming language Perl. Dictionaries don't support the sequence operation of the sequence data types like strings, tuples and lists. Dictionaries belong to the built-in mapping type.</a:t>
            </a:r>
            <a:endParaRPr lang="en-US" dirty="0"/>
          </a:p>
        </p:txBody>
      </p:sp>
    </p:spTree>
    <p:extLst>
      <p:ext uri="{BB962C8B-B14F-4D97-AF65-F5344CB8AC3E}">
        <p14:creationId xmlns:p14="http://schemas.microsoft.com/office/powerpoint/2010/main" val="702621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Examples of Dictionaries</a:t>
            </a:r>
            <a:br>
              <a:rPr lang="en-US" b="1" dirty="0"/>
            </a:br>
            <a:endParaRPr lang="en-US" dirty="0"/>
          </a:p>
        </p:txBody>
      </p:sp>
      <p:sp>
        <p:nvSpPr>
          <p:cNvPr id="3" name="Content Placeholder 2"/>
          <p:cNvSpPr>
            <a:spLocks noGrp="1"/>
          </p:cNvSpPr>
          <p:nvPr>
            <p:ph idx="1"/>
          </p:nvPr>
        </p:nvSpPr>
        <p:spPr>
          <a:xfrm>
            <a:off x="205740" y="1188720"/>
            <a:ext cx="9844113" cy="5463540"/>
          </a:xfrm>
        </p:spPr>
        <p:txBody>
          <a:bodyPr>
            <a:normAutofit fontScale="92500" lnSpcReduction="20000"/>
          </a:bodyPr>
          <a:lstStyle/>
          <a:p>
            <a:pPr marL="400050" lvl="1" indent="0">
              <a:buNone/>
            </a:pPr>
            <a:r>
              <a:rPr lang="en-ID" dirty="0"/>
              <a:t>&gt;&gt;&gt; </a:t>
            </a:r>
            <a:r>
              <a:rPr lang="en-ID" dirty="0" err="1"/>
              <a:t>city_population</a:t>
            </a:r>
            <a:r>
              <a:rPr lang="en-ID" dirty="0"/>
              <a:t> = {"New York City":8550405, "Los Angeles":3971883, "Toronto":2731571, "Chicago":2720546, "Houston":2296224, "Montreal":1704694, "Calgary":1239220, "Vancouver":631486, "Boston":667137}</a:t>
            </a:r>
          </a:p>
          <a:p>
            <a:pPr marL="0" indent="0">
              <a:buNone/>
            </a:pPr>
            <a:r>
              <a:rPr lang="en-ID" dirty="0"/>
              <a:t>If we want to get the population of one of those cities, all we have to do is to use the name of the city as an index:</a:t>
            </a:r>
          </a:p>
          <a:p>
            <a:pPr marL="400050" lvl="1" indent="0">
              <a:buNone/>
            </a:pPr>
            <a:r>
              <a:rPr lang="en-ID" dirty="0"/>
              <a:t>&gt;&gt;&gt; </a:t>
            </a:r>
            <a:r>
              <a:rPr lang="en-ID" dirty="0" err="1"/>
              <a:t>city_population</a:t>
            </a:r>
            <a:r>
              <a:rPr lang="en-ID" dirty="0"/>
              <a:t>["New York City"]</a:t>
            </a:r>
          </a:p>
          <a:p>
            <a:pPr marL="400050" lvl="1" indent="0">
              <a:buNone/>
            </a:pPr>
            <a:r>
              <a:rPr lang="en-ID" dirty="0"/>
              <a:t>8550405</a:t>
            </a:r>
          </a:p>
          <a:p>
            <a:pPr marL="400050" lvl="1" indent="0">
              <a:buNone/>
            </a:pPr>
            <a:r>
              <a:rPr lang="en-ID" dirty="0"/>
              <a:t>&gt;&gt;&gt; </a:t>
            </a:r>
            <a:r>
              <a:rPr lang="en-ID" dirty="0" err="1"/>
              <a:t>city_population</a:t>
            </a:r>
            <a:r>
              <a:rPr lang="en-ID" dirty="0"/>
              <a:t>["Toronto"]</a:t>
            </a:r>
          </a:p>
          <a:p>
            <a:pPr marL="400050" lvl="1" indent="0">
              <a:buNone/>
            </a:pPr>
            <a:r>
              <a:rPr lang="en-ID" dirty="0"/>
              <a:t>2731571</a:t>
            </a:r>
          </a:p>
          <a:p>
            <a:pPr marL="400050" lvl="1" indent="0">
              <a:buNone/>
            </a:pPr>
            <a:r>
              <a:rPr lang="en-ID" dirty="0"/>
              <a:t>&gt;&gt;&gt; </a:t>
            </a:r>
            <a:r>
              <a:rPr lang="en-ID" dirty="0" err="1"/>
              <a:t>city_population</a:t>
            </a:r>
            <a:r>
              <a:rPr lang="en-ID" dirty="0"/>
              <a:t>["Boston"]</a:t>
            </a:r>
          </a:p>
          <a:p>
            <a:pPr marL="400050" lvl="1" indent="0">
              <a:buNone/>
            </a:pPr>
            <a:r>
              <a:rPr lang="en-ID" dirty="0"/>
              <a:t>667137</a:t>
            </a:r>
          </a:p>
          <a:p>
            <a:pPr marL="0" indent="0">
              <a:buNone/>
            </a:pPr>
            <a:r>
              <a:rPr lang="en-ID" dirty="0"/>
              <a:t>It is very easy to add another entry to an existing dictionary:</a:t>
            </a:r>
          </a:p>
          <a:p>
            <a:pPr marL="400050" lvl="1" indent="0">
              <a:buNone/>
            </a:pPr>
            <a:r>
              <a:rPr lang="en-ID" dirty="0"/>
              <a:t>&gt;&gt;&gt; </a:t>
            </a:r>
            <a:r>
              <a:rPr lang="en-ID" dirty="0" err="1"/>
              <a:t>city_population</a:t>
            </a:r>
            <a:r>
              <a:rPr lang="en-ID" dirty="0"/>
              <a:t>["Halifax"] = 390096</a:t>
            </a:r>
          </a:p>
          <a:p>
            <a:pPr marL="400050" lvl="1" indent="0">
              <a:buNone/>
            </a:pPr>
            <a:r>
              <a:rPr lang="en-ID" dirty="0"/>
              <a:t>&gt;&gt;&gt; </a:t>
            </a:r>
            <a:r>
              <a:rPr lang="en-ID" dirty="0" err="1"/>
              <a:t>city_population</a:t>
            </a:r>
            <a:endParaRPr lang="en-ID" dirty="0"/>
          </a:p>
          <a:p>
            <a:pPr marL="400050" lvl="1" indent="0">
              <a:buNone/>
            </a:pPr>
            <a:r>
              <a:rPr lang="en-ID" dirty="0"/>
              <a:t>{'Toronto': 2615060, 'Ottawa': 883391, 'Los Angeles': 3792621, 'Chicago': 2695598, 'New York City': 8175133, 'Halifax': 390096, 'Boston': 62600, 'Washington': 632323, 'Montreal': 11854442}</a:t>
            </a:r>
          </a:p>
          <a:p>
            <a:pPr marL="0" indent="0">
              <a:buNone/>
            </a:pPr>
            <a:endParaRPr lang="en-US" dirty="0"/>
          </a:p>
        </p:txBody>
      </p:sp>
    </p:spTree>
    <p:extLst>
      <p:ext uri="{BB962C8B-B14F-4D97-AF65-F5344CB8AC3E}">
        <p14:creationId xmlns:p14="http://schemas.microsoft.com/office/powerpoint/2010/main" val="417624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err="1" smtClean="0"/>
              <a:t>Instalasi</a:t>
            </a:r>
            <a:r>
              <a:rPr lang="en-ID" dirty="0" smtClean="0"/>
              <a:t> </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stretch>
            <a:fillRect/>
          </a:stretch>
        </p:blipFill>
        <p:spPr>
          <a:xfrm>
            <a:off x="0" y="1311824"/>
            <a:ext cx="5943600" cy="3719195"/>
          </a:xfrm>
          <a:prstGeom prst="rect">
            <a:avLst/>
          </a:prstGeom>
        </p:spPr>
      </p:pic>
      <p:pic>
        <p:nvPicPr>
          <p:cNvPr id="5" name="Picture 4"/>
          <p:cNvPicPr/>
          <p:nvPr/>
        </p:nvPicPr>
        <p:blipFill>
          <a:blip r:embed="rId3"/>
          <a:stretch>
            <a:fillRect/>
          </a:stretch>
        </p:blipFill>
        <p:spPr>
          <a:xfrm>
            <a:off x="6248400" y="2167173"/>
            <a:ext cx="5943600" cy="3683635"/>
          </a:xfrm>
          <a:prstGeom prst="rect">
            <a:avLst/>
          </a:prstGeom>
        </p:spPr>
      </p:pic>
      <p:sp>
        <p:nvSpPr>
          <p:cNvPr id="6" name="Right Arrow 5"/>
          <p:cNvSpPr/>
          <p:nvPr/>
        </p:nvSpPr>
        <p:spPr>
          <a:xfrm>
            <a:off x="5203066" y="2305318"/>
            <a:ext cx="2137892" cy="1815921"/>
          </a:xfrm>
          <a:prstGeom prst="rightArrow">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7520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Operators on Dictionaries</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9835822"/>
              </p:ext>
            </p:extLst>
          </p:nvPr>
        </p:nvGraphicFramePr>
        <p:xfrm>
          <a:off x="365759" y="1348739"/>
          <a:ext cx="9684704" cy="3339206"/>
        </p:xfrm>
        <a:graphic>
          <a:graphicData uri="http://schemas.openxmlformats.org/drawingml/2006/table">
            <a:tbl>
              <a:tblPr firstRow="1" firstCol="1" bandRow="1">
                <a:tableStyleId>{5C22544A-7EE6-4342-B048-85BDC9FD1C3A}</a:tableStyleId>
              </a:tblPr>
              <a:tblGrid>
                <a:gridCol w="4842352"/>
                <a:gridCol w="4842352"/>
              </a:tblGrid>
              <a:tr h="662605">
                <a:tc>
                  <a:txBody>
                    <a:bodyPr/>
                    <a:lstStyle/>
                    <a:p>
                      <a:pPr algn="ctr">
                        <a:lnSpc>
                          <a:spcPct val="107000"/>
                        </a:lnSpc>
                        <a:spcAft>
                          <a:spcPts val="800"/>
                        </a:spcAft>
                      </a:pPr>
                      <a:r>
                        <a:rPr lang="en-US" sz="2000" dirty="0">
                          <a:effectLst/>
                        </a:rPr>
                        <a:t>Operator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7912" marR="17912" marT="17912" marB="17912"/>
                </a:tc>
                <a:tc>
                  <a:txBody>
                    <a:bodyPr/>
                    <a:lstStyle/>
                    <a:p>
                      <a:pPr algn="ctr">
                        <a:lnSpc>
                          <a:spcPct val="107000"/>
                        </a:lnSpc>
                        <a:spcAft>
                          <a:spcPts val="800"/>
                        </a:spcAft>
                      </a:pPr>
                      <a:r>
                        <a:rPr lang="en-US" sz="2000">
                          <a:effectLst/>
                        </a:rPr>
                        <a:t>Explanation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7912" marR="17912" marT="17912" marB="17912"/>
                </a:tc>
              </a:tr>
              <a:tr h="662605">
                <a:tc>
                  <a:txBody>
                    <a:bodyPr/>
                    <a:lstStyle/>
                    <a:p>
                      <a:pPr>
                        <a:lnSpc>
                          <a:spcPct val="107000"/>
                        </a:lnSpc>
                        <a:spcAft>
                          <a:spcPts val="800"/>
                        </a:spcAft>
                      </a:pPr>
                      <a:r>
                        <a:rPr lang="en-US" sz="2000" dirty="0" err="1">
                          <a:effectLst/>
                        </a:rPr>
                        <a:t>len</a:t>
                      </a:r>
                      <a:r>
                        <a:rPr lang="en-US" sz="2000" dirty="0">
                          <a:effectLst/>
                        </a:rPr>
                        <a:t>(d)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7912" marR="17912" marT="17912" marB="17912"/>
                </a:tc>
                <a:tc>
                  <a:txBody>
                    <a:bodyPr/>
                    <a:lstStyle/>
                    <a:p>
                      <a:pPr>
                        <a:lnSpc>
                          <a:spcPct val="107000"/>
                        </a:lnSpc>
                        <a:spcAft>
                          <a:spcPts val="800"/>
                        </a:spcAft>
                      </a:pPr>
                      <a:r>
                        <a:rPr lang="en-US" sz="2000">
                          <a:effectLst/>
                        </a:rPr>
                        <a:t>returns the number of stored entries, i.e. the number of (key,value) pairs.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7912" marR="17912" marT="17912" marB="17912"/>
                </a:tc>
              </a:tr>
              <a:tr h="662605">
                <a:tc>
                  <a:txBody>
                    <a:bodyPr/>
                    <a:lstStyle/>
                    <a:p>
                      <a:pPr>
                        <a:lnSpc>
                          <a:spcPct val="107000"/>
                        </a:lnSpc>
                        <a:spcAft>
                          <a:spcPts val="800"/>
                        </a:spcAft>
                      </a:pPr>
                      <a:r>
                        <a:rPr lang="en-US" sz="2000">
                          <a:effectLst/>
                        </a:rPr>
                        <a:t>del d[k]</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7912" marR="17912" marT="17912" marB="17912"/>
                </a:tc>
                <a:tc>
                  <a:txBody>
                    <a:bodyPr/>
                    <a:lstStyle/>
                    <a:p>
                      <a:pPr>
                        <a:lnSpc>
                          <a:spcPct val="107000"/>
                        </a:lnSpc>
                        <a:spcAft>
                          <a:spcPts val="800"/>
                        </a:spcAft>
                      </a:pPr>
                      <a:r>
                        <a:rPr lang="en-US" sz="2000" dirty="0">
                          <a:effectLst/>
                        </a:rPr>
                        <a:t>deletes the key k together with his value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7912" marR="17912" marT="17912" marB="17912"/>
                </a:tc>
              </a:tr>
              <a:tr h="662605">
                <a:tc>
                  <a:txBody>
                    <a:bodyPr/>
                    <a:lstStyle/>
                    <a:p>
                      <a:pPr>
                        <a:lnSpc>
                          <a:spcPct val="107000"/>
                        </a:lnSpc>
                        <a:spcAft>
                          <a:spcPts val="800"/>
                        </a:spcAft>
                      </a:pPr>
                      <a:r>
                        <a:rPr lang="en-US" sz="2000">
                          <a:effectLst/>
                        </a:rPr>
                        <a:t>k in 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7912" marR="17912" marT="17912" marB="17912"/>
                </a:tc>
                <a:tc>
                  <a:txBody>
                    <a:bodyPr/>
                    <a:lstStyle/>
                    <a:p>
                      <a:pPr>
                        <a:lnSpc>
                          <a:spcPct val="107000"/>
                        </a:lnSpc>
                        <a:spcAft>
                          <a:spcPts val="800"/>
                        </a:spcAft>
                      </a:pPr>
                      <a:r>
                        <a:rPr lang="en-US" sz="2000" dirty="0">
                          <a:effectLst/>
                        </a:rPr>
                        <a:t>True, if a key k exists in the dictionary 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7912" marR="17912" marT="17912" marB="17912"/>
                </a:tc>
              </a:tr>
              <a:tr h="662605">
                <a:tc>
                  <a:txBody>
                    <a:bodyPr/>
                    <a:lstStyle/>
                    <a:p>
                      <a:pPr>
                        <a:lnSpc>
                          <a:spcPct val="107000"/>
                        </a:lnSpc>
                        <a:spcAft>
                          <a:spcPts val="800"/>
                        </a:spcAft>
                      </a:pPr>
                      <a:r>
                        <a:rPr lang="en-US" sz="2000">
                          <a:effectLst/>
                        </a:rPr>
                        <a:t>k not in 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7912" marR="17912" marT="17912" marB="17912"/>
                </a:tc>
                <a:tc>
                  <a:txBody>
                    <a:bodyPr/>
                    <a:lstStyle/>
                    <a:p>
                      <a:pPr>
                        <a:lnSpc>
                          <a:spcPct val="107000"/>
                        </a:lnSpc>
                        <a:spcAft>
                          <a:spcPts val="800"/>
                        </a:spcAft>
                      </a:pPr>
                      <a:r>
                        <a:rPr lang="en-US" sz="2000" dirty="0">
                          <a:effectLst/>
                        </a:rPr>
                        <a:t>True, if a key k doesn't exist in the dictionary 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7912" marR="17912" marT="17912" marB="17912"/>
                </a:tc>
              </a:tr>
            </a:tbl>
          </a:graphicData>
        </a:graphic>
      </p:graphicFrame>
    </p:spTree>
    <p:extLst>
      <p:ext uri="{BB962C8B-B14F-4D97-AF65-F5344CB8AC3E}">
        <p14:creationId xmlns:p14="http://schemas.microsoft.com/office/powerpoint/2010/main" val="2022480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Blocks and Indentations</a:t>
            </a:r>
          </a:p>
        </p:txBody>
      </p:sp>
      <p:sp>
        <p:nvSpPr>
          <p:cNvPr id="3" name="Content Placeholder 2"/>
          <p:cNvSpPr>
            <a:spLocks noGrp="1"/>
          </p:cNvSpPr>
          <p:nvPr>
            <p:ph idx="1"/>
          </p:nvPr>
        </p:nvSpPr>
        <p:spPr>
          <a:xfrm>
            <a:off x="1103312" y="1234440"/>
            <a:ext cx="8946541" cy="5013959"/>
          </a:xfrm>
        </p:spPr>
        <p:txBody>
          <a:bodyPr>
            <a:normAutofit/>
          </a:bodyPr>
          <a:lstStyle/>
          <a:p>
            <a:pPr marL="0" indent="0">
              <a:buNone/>
            </a:pPr>
            <a:r>
              <a:rPr lang="en-US" dirty="0"/>
              <a:t>The concept of block building is also known in natural languages, as we can deduce from the following text:</a:t>
            </a:r>
          </a:p>
          <a:p>
            <a:pPr marL="0" indent="0">
              <a:buNone/>
            </a:pPr>
            <a:r>
              <a:rPr lang="en-US" dirty="0"/>
              <a:t>If it rains tomorrow, I will tidy up the cellar. After this I will paint the walls. If there is some time left, I will do my tax declaration. Otherwise, I will go swimming. In the evening, I will go to the cinema with my wife!</a:t>
            </a:r>
          </a:p>
          <a:p>
            <a:pPr marL="400050" lvl="1" indent="0">
              <a:buNone/>
            </a:pPr>
            <a:r>
              <a:rPr lang="en-US" dirty="0"/>
              <a:t>If it rains tomorrow, I will do the following:</a:t>
            </a:r>
          </a:p>
          <a:p>
            <a:pPr marL="400050" lvl="1" indent="0">
              <a:buNone/>
            </a:pPr>
            <a:r>
              <a:rPr lang="en-US" dirty="0"/>
              <a:t>  </a:t>
            </a:r>
            <a:r>
              <a:rPr lang="en-US" dirty="0" smtClean="0"/>
              <a:t>  </a:t>
            </a:r>
            <a:r>
              <a:rPr lang="en-US" dirty="0"/>
              <a:t>- tidy up the cellar </a:t>
            </a:r>
          </a:p>
          <a:p>
            <a:pPr marL="400050" lvl="1" indent="0">
              <a:buNone/>
            </a:pPr>
            <a:r>
              <a:rPr lang="en-US" dirty="0"/>
              <a:t>    - paint the walls</a:t>
            </a:r>
          </a:p>
          <a:p>
            <a:pPr marL="400050" lvl="1" indent="0">
              <a:buNone/>
            </a:pPr>
            <a:r>
              <a:rPr lang="en-US" dirty="0"/>
              <a:t>    - If there is some time left, I will </a:t>
            </a:r>
          </a:p>
          <a:p>
            <a:pPr marL="400050" lvl="1" indent="0">
              <a:buNone/>
            </a:pPr>
            <a:r>
              <a:rPr lang="en-US" dirty="0"/>
              <a:t>          - do my tax declaration</a:t>
            </a:r>
          </a:p>
          <a:p>
            <a:pPr marL="400050" lvl="1" indent="0">
              <a:buNone/>
            </a:pPr>
            <a:r>
              <a:rPr lang="en-US" dirty="0"/>
              <a:t>Otherwise, I will do the following:</a:t>
            </a:r>
          </a:p>
          <a:p>
            <a:pPr marL="400050" lvl="1" indent="0">
              <a:buNone/>
            </a:pPr>
            <a:r>
              <a:rPr lang="en-US" dirty="0"/>
              <a:t>    - go swimming</a:t>
            </a:r>
          </a:p>
          <a:p>
            <a:pPr marL="400050" lvl="1" indent="0">
              <a:buNone/>
            </a:pPr>
            <a:r>
              <a:rPr lang="en-US" dirty="0"/>
              <a:t>go to the cinema with my wife in the evening</a:t>
            </a:r>
          </a:p>
          <a:p>
            <a:pPr marL="0" indent="0">
              <a:buNone/>
            </a:pPr>
            <a:endParaRPr lang="en-US" dirty="0"/>
          </a:p>
        </p:txBody>
      </p:sp>
    </p:spTree>
    <p:extLst>
      <p:ext uri="{BB962C8B-B14F-4D97-AF65-F5344CB8AC3E}">
        <p14:creationId xmlns:p14="http://schemas.microsoft.com/office/powerpoint/2010/main" val="2267996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460" y="178398"/>
            <a:ext cx="8946541" cy="4195481"/>
          </a:xfrm>
        </p:spPr>
        <p:txBody>
          <a:bodyPr/>
          <a:lstStyle/>
          <a:p>
            <a:pPr marL="0" indent="0">
              <a:buNone/>
            </a:pPr>
            <a:r>
              <a:rPr lang="en-US" dirty="0"/>
              <a:t>Such a work flow is often formulated in the programming environment as a so-called flow chart or programming flowchart: </a:t>
            </a:r>
            <a:endParaRPr lang="en-US" dirty="0"/>
          </a:p>
        </p:txBody>
      </p:sp>
      <p:pic>
        <p:nvPicPr>
          <p:cNvPr id="4" name="Picture 3" descr="flowchart in programm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650" y="1020127"/>
            <a:ext cx="6146470" cy="5517833"/>
          </a:xfrm>
          <a:prstGeom prst="rect">
            <a:avLst/>
          </a:prstGeom>
          <a:noFill/>
          <a:ln>
            <a:noFill/>
          </a:ln>
        </p:spPr>
      </p:pic>
      <p:sp>
        <p:nvSpPr>
          <p:cNvPr id="6" name="Rectangle 5"/>
          <p:cNvSpPr/>
          <p:nvPr/>
        </p:nvSpPr>
        <p:spPr>
          <a:xfrm>
            <a:off x="6812941" y="1260475"/>
            <a:ext cx="4770120" cy="2031325"/>
          </a:xfrm>
          <a:prstGeom prst="rect">
            <a:avLst/>
          </a:prstGeom>
        </p:spPr>
        <p:txBody>
          <a:bodyPr wrap="square">
            <a:spAutoFit/>
          </a:bodyPr>
          <a:lstStyle/>
          <a:p>
            <a:r>
              <a:rPr lang="en-ID" dirty="0"/>
              <a:t>Blocks are used in programming to enable groups of statements to be seen or treated as if they were one statement. A block consists of one or more statements. A program can be seen as a block, which consists of statements and other nested blocks.</a:t>
            </a:r>
            <a:endParaRPr lang="en-US" dirty="0"/>
          </a:p>
        </p:txBody>
      </p:sp>
      <p:sp>
        <p:nvSpPr>
          <p:cNvPr id="8" name="Rectangle 7"/>
          <p:cNvSpPr/>
          <p:nvPr/>
        </p:nvSpPr>
        <p:spPr>
          <a:xfrm>
            <a:off x="6812941" y="3291800"/>
            <a:ext cx="4937099" cy="2862322"/>
          </a:xfrm>
          <a:prstGeom prst="rect">
            <a:avLst/>
          </a:prstGeom>
        </p:spPr>
        <p:txBody>
          <a:bodyPr wrap="square">
            <a:spAutoFit/>
          </a:bodyPr>
          <a:lstStyle/>
          <a:p>
            <a:r>
              <a:rPr lang="en-ID" dirty="0"/>
              <a:t>The example above may look in a Python program like this:</a:t>
            </a:r>
          </a:p>
          <a:p>
            <a:r>
              <a:rPr lang="en-ID" dirty="0"/>
              <a:t>if </a:t>
            </a:r>
            <a:r>
              <a:rPr lang="en-ID" dirty="0" err="1"/>
              <a:t>raining_tomorrow</a:t>
            </a:r>
            <a:r>
              <a:rPr lang="en-ID" dirty="0"/>
              <a:t>:</a:t>
            </a:r>
          </a:p>
          <a:p>
            <a:r>
              <a:rPr lang="en-ID" dirty="0"/>
              <a:t>    </a:t>
            </a:r>
            <a:r>
              <a:rPr lang="en-ID" dirty="0" err="1"/>
              <a:t>tidy_up_the_cellar</a:t>
            </a:r>
            <a:r>
              <a:rPr lang="en-ID" dirty="0"/>
              <a:t>() </a:t>
            </a:r>
          </a:p>
          <a:p>
            <a:r>
              <a:rPr lang="en-ID" dirty="0"/>
              <a:t>    </a:t>
            </a:r>
            <a:r>
              <a:rPr lang="en-ID" dirty="0" err="1"/>
              <a:t>paint_the_walls</a:t>
            </a:r>
            <a:r>
              <a:rPr lang="en-ID" dirty="0"/>
              <a:t>()</a:t>
            </a:r>
          </a:p>
          <a:p>
            <a:r>
              <a:rPr lang="en-ID" dirty="0"/>
              <a:t>    if </a:t>
            </a:r>
            <a:r>
              <a:rPr lang="en-ID" dirty="0" err="1"/>
              <a:t>time_left</a:t>
            </a:r>
            <a:r>
              <a:rPr lang="en-ID" dirty="0"/>
              <a:t>: </a:t>
            </a:r>
          </a:p>
          <a:p>
            <a:r>
              <a:rPr lang="en-ID" dirty="0"/>
              <a:t>          </a:t>
            </a:r>
            <a:r>
              <a:rPr lang="en-ID" dirty="0" err="1"/>
              <a:t>do_taxes</a:t>
            </a:r>
            <a:r>
              <a:rPr lang="en-ID" dirty="0"/>
              <a:t>()</a:t>
            </a:r>
          </a:p>
          <a:p>
            <a:r>
              <a:rPr lang="en-ID" dirty="0"/>
              <a:t>else:</a:t>
            </a:r>
          </a:p>
          <a:p>
            <a:r>
              <a:rPr lang="en-ID" dirty="0"/>
              <a:t>    </a:t>
            </a:r>
            <a:r>
              <a:rPr lang="en-ID" dirty="0" err="1"/>
              <a:t>enjoy_swimming</a:t>
            </a:r>
            <a:r>
              <a:rPr lang="en-ID" dirty="0"/>
              <a:t>()</a:t>
            </a:r>
          </a:p>
          <a:p>
            <a:r>
              <a:rPr lang="en-ID" dirty="0" err="1"/>
              <a:t>go_cinema</a:t>
            </a:r>
            <a:r>
              <a:rPr lang="en-ID" dirty="0"/>
              <a:t>()</a:t>
            </a:r>
          </a:p>
        </p:txBody>
      </p:sp>
    </p:spTree>
    <p:extLst>
      <p:ext uri="{BB962C8B-B14F-4D97-AF65-F5344CB8AC3E}">
        <p14:creationId xmlns:p14="http://schemas.microsoft.com/office/powerpoint/2010/main" val="2233115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Conditional Statements in Python</a:t>
            </a:r>
            <a:endParaRPr lang="en-US" dirty="0"/>
          </a:p>
        </p:txBody>
      </p:sp>
      <p:sp>
        <p:nvSpPr>
          <p:cNvPr id="3" name="Content Placeholder 2"/>
          <p:cNvSpPr>
            <a:spLocks noGrp="1"/>
          </p:cNvSpPr>
          <p:nvPr>
            <p:ph idx="1"/>
          </p:nvPr>
        </p:nvSpPr>
        <p:spPr>
          <a:xfrm>
            <a:off x="234632" y="1152983"/>
            <a:ext cx="10829608" cy="5499277"/>
          </a:xfrm>
        </p:spPr>
        <p:txBody>
          <a:bodyPr/>
          <a:lstStyle/>
          <a:p>
            <a:pPr marL="0" indent="0">
              <a:buNone/>
            </a:pPr>
            <a:r>
              <a:rPr lang="en-US" dirty="0"/>
              <a:t>As we have already stated, the if-statements are used to change the flow of control in a Python program. This makes it possible to decide at run-time whether or not to run one block of code or another. </a:t>
            </a:r>
            <a:br>
              <a:rPr lang="en-US" dirty="0"/>
            </a:br>
            <a:r>
              <a:rPr lang="en-US" dirty="0"/>
              <a:t/>
            </a:r>
            <a:br>
              <a:rPr lang="en-US" dirty="0"/>
            </a:br>
            <a:r>
              <a:rPr lang="en-US" dirty="0"/>
              <a:t>The simplest form of an if statement in Python looks like this:</a:t>
            </a:r>
          </a:p>
          <a:p>
            <a:pPr marL="400050" lvl="1" indent="0">
              <a:buNone/>
            </a:pPr>
            <a:r>
              <a:rPr lang="en-US" dirty="0"/>
              <a:t>if condition:</a:t>
            </a:r>
          </a:p>
          <a:p>
            <a:pPr marL="400050" lvl="1" indent="0">
              <a:buNone/>
            </a:pPr>
            <a:r>
              <a:rPr lang="en-US" dirty="0"/>
              <a:t>    statement</a:t>
            </a:r>
          </a:p>
          <a:p>
            <a:pPr marL="400050" lvl="1" indent="0">
              <a:buNone/>
            </a:pPr>
            <a:r>
              <a:rPr lang="en-US" dirty="0"/>
              <a:t>    statement</a:t>
            </a:r>
          </a:p>
          <a:p>
            <a:pPr marL="400050" lvl="1" indent="0">
              <a:buNone/>
            </a:pPr>
            <a:r>
              <a:rPr lang="en-US" dirty="0"/>
              <a:t>    # ... some more indented statements if </a:t>
            </a:r>
            <a:r>
              <a:rPr lang="en-US" dirty="0" smtClean="0"/>
              <a:t>necessary	</a:t>
            </a:r>
          </a:p>
          <a:p>
            <a:pPr marL="0" indent="0">
              <a:buNone/>
            </a:pPr>
            <a:r>
              <a:rPr lang="en-US" dirty="0" smtClean="0"/>
              <a:t>The </a:t>
            </a:r>
            <a:r>
              <a:rPr lang="en-US" dirty="0"/>
              <a:t>indented block of code is executed only if the condition "condition" is evaluated to True, meaning that it is logically true. </a:t>
            </a:r>
          </a:p>
          <a:p>
            <a:pPr marL="0" indent="0">
              <a:buNone/>
            </a:pPr>
            <a:endParaRPr lang="en-US" dirty="0"/>
          </a:p>
        </p:txBody>
      </p:sp>
    </p:spTree>
    <p:extLst>
      <p:ext uri="{BB962C8B-B14F-4D97-AF65-F5344CB8AC3E}">
        <p14:creationId xmlns:p14="http://schemas.microsoft.com/office/powerpoint/2010/main" val="3074399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053" y="228600"/>
            <a:ext cx="6554788" cy="5448299"/>
          </a:xfrm>
        </p:spPr>
        <p:txBody>
          <a:bodyPr>
            <a:normAutofit lnSpcReduction="10000"/>
          </a:bodyPr>
          <a:lstStyle/>
          <a:p>
            <a:pPr marL="0" indent="0">
              <a:buNone/>
            </a:pPr>
            <a:r>
              <a:rPr lang="en-US" dirty="0"/>
              <a:t>The general form of the if statement in Python looks like this:</a:t>
            </a:r>
          </a:p>
          <a:p>
            <a:pPr marL="0" indent="0">
              <a:buNone/>
            </a:pPr>
            <a:r>
              <a:rPr lang="en-US" dirty="0"/>
              <a:t>if condition_1:</a:t>
            </a:r>
          </a:p>
          <a:p>
            <a:pPr marL="0" indent="0">
              <a:buNone/>
            </a:pPr>
            <a:r>
              <a:rPr lang="en-US" dirty="0"/>
              <a:t>    statement_block_1</a:t>
            </a:r>
          </a:p>
          <a:p>
            <a:pPr marL="0" indent="0">
              <a:buNone/>
            </a:pPr>
            <a:r>
              <a:rPr lang="en-US" dirty="0" err="1"/>
              <a:t>elif</a:t>
            </a:r>
            <a:r>
              <a:rPr lang="en-US" dirty="0"/>
              <a:t> condition_2:</a:t>
            </a:r>
          </a:p>
          <a:p>
            <a:pPr marL="0" indent="0">
              <a:buNone/>
            </a:pPr>
            <a:r>
              <a:rPr lang="en-US" dirty="0"/>
              <a:t>    statement_block_2</a:t>
            </a:r>
          </a:p>
          <a:p>
            <a:pPr marL="0" indent="0">
              <a:buNone/>
            </a:pPr>
            <a:r>
              <a:rPr lang="en-US" dirty="0"/>
              <a:t> </a:t>
            </a:r>
          </a:p>
          <a:p>
            <a:pPr marL="0" indent="0">
              <a:buNone/>
            </a:pPr>
            <a:r>
              <a:rPr lang="en-US" dirty="0"/>
              <a:t>...</a:t>
            </a:r>
          </a:p>
          <a:p>
            <a:pPr marL="0" indent="0">
              <a:buNone/>
            </a:pPr>
            <a:r>
              <a:rPr lang="en-US" dirty="0"/>
              <a:t> </a:t>
            </a:r>
          </a:p>
          <a:p>
            <a:pPr marL="0" indent="0">
              <a:buNone/>
            </a:pPr>
            <a:r>
              <a:rPr lang="en-US" dirty="0" err="1"/>
              <a:t>elif</a:t>
            </a:r>
            <a:r>
              <a:rPr lang="en-US" dirty="0"/>
              <a:t> </a:t>
            </a:r>
            <a:r>
              <a:rPr lang="en-US" dirty="0" err="1"/>
              <a:t>another_condition</a:t>
            </a:r>
            <a:r>
              <a:rPr lang="en-US" dirty="0"/>
              <a:t>:    </a:t>
            </a:r>
          </a:p>
          <a:p>
            <a:pPr marL="0" indent="0">
              <a:buNone/>
            </a:pPr>
            <a:r>
              <a:rPr lang="en-US" dirty="0"/>
              <a:t>    </a:t>
            </a:r>
            <a:r>
              <a:rPr lang="en-US" dirty="0" err="1"/>
              <a:t>another_statement_block</a:t>
            </a:r>
            <a:endParaRPr lang="en-US" dirty="0"/>
          </a:p>
          <a:p>
            <a:pPr marL="0" indent="0">
              <a:buNone/>
            </a:pPr>
            <a:r>
              <a:rPr lang="en-US" dirty="0"/>
              <a:t>else:</a:t>
            </a:r>
          </a:p>
          <a:p>
            <a:pPr marL="0" indent="0">
              <a:buNone/>
            </a:pPr>
            <a:r>
              <a:rPr lang="en-US" dirty="0"/>
              <a:t>    </a:t>
            </a:r>
            <a:r>
              <a:rPr lang="en-US" dirty="0" err="1"/>
              <a:t>else_block</a:t>
            </a:r>
            <a:endParaRPr lang="en-US" dirty="0"/>
          </a:p>
          <a:p>
            <a:endParaRPr lang="en-US" dirty="0"/>
          </a:p>
        </p:txBody>
      </p:sp>
      <p:sp>
        <p:nvSpPr>
          <p:cNvPr id="5" name="Rectangle 4"/>
          <p:cNvSpPr/>
          <p:nvPr/>
        </p:nvSpPr>
        <p:spPr>
          <a:xfrm>
            <a:off x="5715000" y="1450539"/>
            <a:ext cx="6477000" cy="4524315"/>
          </a:xfrm>
          <a:prstGeom prst="rect">
            <a:avLst/>
          </a:prstGeom>
        </p:spPr>
        <p:txBody>
          <a:bodyPr wrap="square">
            <a:spAutoFit/>
          </a:bodyPr>
          <a:lstStyle/>
          <a:p>
            <a:r>
              <a:rPr lang="en-ID" sz="2400" dirty="0"/>
              <a:t>If the condition "condition_1" is True, the statements of the block statement_block_1 will be executed. If not, condition_2 will be evaluated. If condition_2 evaluates to True, statement_block_2 will be executed, if condition_2 is False, the other conditions of the following </a:t>
            </a:r>
            <a:r>
              <a:rPr lang="en-ID" sz="2400" dirty="0" err="1"/>
              <a:t>elif</a:t>
            </a:r>
            <a:r>
              <a:rPr lang="en-ID" sz="2400" dirty="0"/>
              <a:t> conditions will be checked, and finally if none of them has been evaluated to True, the indented block below the else keyword will be executed. </a:t>
            </a:r>
            <a:endParaRPr lang="en-US" sz="2400" dirty="0"/>
          </a:p>
        </p:txBody>
      </p:sp>
    </p:spTree>
    <p:extLst>
      <p:ext uri="{BB962C8B-B14F-4D97-AF65-F5344CB8AC3E}">
        <p14:creationId xmlns:p14="http://schemas.microsoft.com/office/powerpoint/2010/main" val="338552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True or False</a:t>
            </a:r>
            <a:endParaRPr lang="en-US" dirty="0"/>
          </a:p>
        </p:txBody>
      </p:sp>
      <p:sp>
        <p:nvSpPr>
          <p:cNvPr id="3" name="Content Placeholder 2"/>
          <p:cNvSpPr>
            <a:spLocks noGrp="1"/>
          </p:cNvSpPr>
          <p:nvPr>
            <p:ph idx="1"/>
          </p:nvPr>
        </p:nvSpPr>
        <p:spPr>
          <a:xfrm>
            <a:off x="646112" y="1280160"/>
            <a:ext cx="9403742" cy="4968239"/>
          </a:xfrm>
        </p:spPr>
        <p:txBody>
          <a:bodyPr>
            <a:normAutofit/>
          </a:bodyPr>
          <a:lstStyle/>
          <a:p>
            <a:pPr marL="0" indent="0">
              <a:buNone/>
            </a:pPr>
            <a:r>
              <a:rPr lang="en-US" dirty="0"/>
              <a:t>Unfortunately it is not as easy in real life as it is in Python to differentiate between true and false: </a:t>
            </a:r>
            <a:br>
              <a:rPr lang="en-US" dirty="0"/>
            </a:br>
            <a:r>
              <a:rPr lang="en-US" dirty="0"/>
              <a:t>The following objects are evaluated by Python as False:</a:t>
            </a:r>
          </a:p>
          <a:p>
            <a:pPr lvl="1"/>
            <a:r>
              <a:rPr lang="en-US" dirty="0"/>
              <a:t>numerical zero values (0, 0.0, 0.0+0.0j),</a:t>
            </a:r>
          </a:p>
          <a:p>
            <a:pPr lvl="1"/>
            <a:r>
              <a:rPr lang="en-US" dirty="0"/>
              <a:t>the Boolean value False,</a:t>
            </a:r>
          </a:p>
          <a:p>
            <a:pPr lvl="1"/>
            <a:r>
              <a:rPr lang="en-US" dirty="0"/>
              <a:t>empty strings,</a:t>
            </a:r>
          </a:p>
          <a:p>
            <a:pPr lvl="1"/>
            <a:r>
              <a:rPr lang="en-US" dirty="0"/>
              <a:t>empty lists and empty tuples,</a:t>
            </a:r>
          </a:p>
          <a:p>
            <a:pPr lvl="1"/>
            <a:r>
              <a:rPr lang="en-US" dirty="0"/>
              <a:t>empty dictionaries.</a:t>
            </a:r>
          </a:p>
          <a:p>
            <a:pPr lvl="1"/>
            <a:r>
              <a:rPr lang="en-US" dirty="0"/>
              <a:t>plus the special value None.</a:t>
            </a:r>
          </a:p>
          <a:p>
            <a:pPr marL="0" indent="0">
              <a:buNone/>
            </a:pPr>
            <a:r>
              <a:rPr lang="en-US" dirty="0"/>
              <a:t/>
            </a:r>
            <a:br>
              <a:rPr lang="en-US" dirty="0"/>
            </a:br>
            <a:r>
              <a:rPr lang="en-US" dirty="0"/>
              <a:t>All other values are considered to be True.</a:t>
            </a:r>
          </a:p>
        </p:txBody>
      </p:sp>
    </p:spTree>
    <p:extLst>
      <p:ext uri="{BB962C8B-B14F-4D97-AF65-F5344CB8AC3E}">
        <p14:creationId xmlns:p14="http://schemas.microsoft.com/office/powerpoint/2010/main" val="963882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Loops</a:t>
            </a:r>
          </a:p>
        </p:txBody>
      </p:sp>
      <p:sp>
        <p:nvSpPr>
          <p:cNvPr id="3" name="Content Placeholder 2"/>
          <p:cNvSpPr>
            <a:spLocks noGrp="1"/>
          </p:cNvSpPr>
          <p:nvPr>
            <p:ph idx="1"/>
          </p:nvPr>
        </p:nvSpPr>
        <p:spPr>
          <a:xfrm>
            <a:off x="251460" y="1280160"/>
            <a:ext cx="9798393" cy="4968239"/>
          </a:xfrm>
        </p:spPr>
        <p:txBody>
          <a:bodyPr>
            <a:normAutofit lnSpcReduction="10000"/>
          </a:bodyPr>
          <a:lstStyle/>
          <a:p>
            <a:pPr marL="0" indent="0">
              <a:buNone/>
            </a:pPr>
            <a:r>
              <a:rPr lang="en-US" dirty="0"/>
              <a:t>Essentially, there are three different kinds of loops:</a:t>
            </a:r>
          </a:p>
          <a:p>
            <a:pPr lvl="0"/>
            <a:r>
              <a:rPr lang="en-US" dirty="0"/>
              <a:t>Count-controlled loops </a:t>
            </a:r>
            <a:br>
              <a:rPr lang="en-US" dirty="0"/>
            </a:br>
            <a:r>
              <a:rPr lang="en-US" dirty="0"/>
              <a:t>A construction for repeating a loop a certain number of times. An example of this kind of loop is the for-loop of the programming language C: </a:t>
            </a:r>
            <a:br>
              <a:rPr lang="en-US" dirty="0"/>
            </a:br>
            <a:r>
              <a:rPr lang="en-US" i="1" dirty="0"/>
              <a:t>for (</a:t>
            </a:r>
            <a:r>
              <a:rPr lang="en-US" i="1" dirty="0" err="1"/>
              <a:t>i</a:t>
            </a:r>
            <a:r>
              <a:rPr lang="en-US" i="1" dirty="0"/>
              <a:t>=0; </a:t>
            </a:r>
            <a:r>
              <a:rPr lang="en-US" i="1" dirty="0" err="1"/>
              <a:t>i</a:t>
            </a:r>
            <a:r>
              <a:rPr lang="en-US" i="1" dirty="0"/>
              <a:t> &lt;= n; </a:t>
            </a:r>
            <a:r>
              <a:rPr lang="en-US" i="1" dirty="0" err="1"/>
              <a:t>i</a:t>
            </a:r>
            <a:r>
              <a:rPr lang="en-US" i="1" dirty="0"/>
              <a:t>++)</a:t>
            </a:r>
            <a:r>
              <a:rPr lang="en-US" dirty="0"/>
              <a:t> </a:t>
            </a:r>
            <a:br>
              <a:rPr lang="en-US" dirty="0"/>
            </a:br>
            <a:r>
              <a:rPr lang="en-US" dirty="0"/>
              <a:t>Python doesn't know this kind of loop.</a:t>
            </a:r>
          </a:p>
          <a:p>
            <a:pPr lvl="0"/>
            <a:r>
              <a:rPr lang="en-US" dirty="0"/>
              <a:t>Condition-controlled loop </a:t>
            </a:r>
            <a:br>
              <a:rPr lang="en-US" dirty="0"/>
            </a:br>
            <a:r>
              <a:rPr lang="en-US" dirty="0"/>
              <a:t>A loop will be repeated until a given condition changes, i.e. changes from True to False or from False to True, depending on the kind of loop. There are while loops and do while loops with this </a:t>
            </a:r>
            <a:r>
              <a:rPr lang="en-US" dirty="0" err="1"/>
              <a:t>behaviour</a:t>
            </a:r>
            <a:r>
              <a:rPr lang="en-US" dirty="0"/>
              <a:t>.</a:t>
            </a:r>
          </a:p>
          <a:p>
            <a:pPr lvl="0"/>
            <a:r>
              <a:rPr lang="en-US" dirty="0"/>
              <a:t>Collection-controlled loop </a:t>
            </a:r>
            <a:br>
              <a:rPr lang="en-US" dirty="0"/>
            </a:br>
            <a:r>
              <a:rPr lang="en-US" dirty="0"/>
              <a:t>This is a special construct which allow looping through the elements of a "collection", which can be an array, list or other ordered sequence. Like the for loop of the bash shell (e.g. for </a:t>
            </a:r>
            <a:r>
              <a:rPr lang="en-US" dirty="0" err="1"/>
              <a:t>i</a:t>
            </a:r>
            <a:r>
              <a:rPr lang="en-US" dirty="0"/>
              <a:t> in *, do echo $</a:t>
            </a:r>
            <a:r>
              <a:rPr lang="en-US" dirty="0" err="1"/>
              <a:t>i</a:t>
            </a:r>
            <a:r>
              <a:rPr lang="en-US" dirty="0"/>
              <a:t>; done) or the </a:t>
            </a:r>
            <a:r>
              <a:rPr lang="en-US" dirty="0" err="1"/>
              <a:t>foreach</a:t>
            </a:r>
            <a:r>
              <a:rPr lang="en-US" dirty="0"/>
              <a:t> loop of Perl.</a:t>
            </a:r>
          </a:p>
          <a:p>
            <a:endParaRPr lang="en-US" dirty="0"/>
          </a:p>
        </p:txBody>
      </p:sp>
    </p:spTree>
    <p:extLst>
      <p:ext uri="{BB962C8B-B14F-4D97-AF65-F5344CB8AC3E}">
        <p14:creationId xmlns:p14="http://schemas.microsoft.com/office/powerpoint/2010/main" val="133300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lowchart of a loop"/>
          <p:cNvPicPr/>
          <p:nvPr/>
        </p:nvPicPr>
        <p:blipFill>
          <a:blip r:embed="rId2">
            <a:extLst>
              <a:ext uri="{28A0092B-C50C-407E-A947-70E740481C1C}">
                <a14:useLocalDpi xmlns:a14="http://schemas.microsoft.com/office/drawing/2010/main" val="0"/>
              </a:ext>
            </a:extLst>
          </a:blip>
          <a:srcRect/>
          <a:stretch>
            <a:fillRect/>
          </a:stretch>
        </p:blipFill>
        <p:spPr bwMode="auto">
          <a:xfrm>
            <a:off x="281305" y="163195"/>
            <a:ext cx="4885055" cy="4180205"/>
          </a:xfrm>
          <a:prstGeom prst="rect">
            <a:avLst/>
          </a:prstGeom>
          <a:noFill/>
          <a:ln>
            <a:noFill/>
          </a:ln>
        </p:spPr>
      </p:pic>
      <p:sp>
        <p:nvSpPr>
          <p:cNvPr id="6" name="Rectangle 5"/>
          <p:cNvSpPr/>
          <p:nvPr/>
        </p:nvSpPr>
        <p:spPr>
          <a:xfrm>
            <a:off x="5417820" y="163195"/>
            <a:ext cx="6774180" cy="6555641"/>
          </a:xfrm>
          <a:prstGeom prst="rect">
            <a:avLst/>
          </a:prstGeom>
        </p:spPr>
        <p:txBody>
          <a:bodyPr wrap="square">
            <a:spAutoFit/>
          </a:bodyPr>
          <a:lstStyle/>
          <a:p>
            <a:r>
              <a:rPr lang="en-ID" sz="2000" dirty="0"/>
              <a:t>Python supplies two different kinds of loops: the while loop and the for loop, which correspond to the condition-controlled loop and collection-controlled loop. </a:t>
            </a:r>
          </a:p>
          <a:p>
            <a:r>
              <a:rPr lang="en-ID" sz="2000" dirty="0"/>
              <a:t>Most loops contain a counter or more generally variables, which change their values in the course of calculation. These variables have to be initialized before the loop is started. The counter or other variables, which can be altered in the body of the loop, are contained in the condition. Before the body of the loop is executed, the condition is evaluated. If it evaluates to False, the while loop is finished. This means that the program flow will continue with the first statement after the while statement, i.e. on the same indentation level as the while loop. If the condition is evaluated to True, the body, - the indented block below the line with "while" - gets executed. After the body is finished, the condition will be evaluated again. The body of the loop will be executed as long as the condition yields True</a:t>
            </a:r>
          </a:p>
        </p:txBody>
      </p:sp>
    </p:spTree>
    <p:extLst>
      <p:ext uri="{BB962C8B-B14F-4D97-AF65-F5344CB8AC3E}">
        <p14:creationId xmlns:p14="http://schemas.microsoft.com/office/powerpoint/2010/main" val="457922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Simple Example with a While Loop</a:t>
            </a:r>
          </a:p>
        </p:txBody>
      </p:sp>
      <p:sp>
        <p:nvSpPr>
          <p:cNvPr id="3" name="Content Placeholder 2"/>
          <p:cNvSpPr>
            <a:spLocks noGrp="1"/>
          </p:cNvSpPr>
          <p:nvPr>
            <p:ph idx="1"/>
          </p:nvPr>
        </p:nvSpPr>
        <p:spPr>
          <a:xfrm>
            <a:off x="365760" y="1853248"/>
            <a:ext cx="9684093" cy="4776152"/>
          </a:xfrm>
        </p:spPr>
        <p:txBody>
          <a:bodyPr>
            <a:normAutofit/>
          </a:bodyPr>
          <a:lstStyle/>
          <a:p>
            <a:pPr marL="0" indent="0">
              <a:buNone/>
            </a:pPr>
            <a:r>
              <a:rPr lang="en-ID" dirty="0"/>
              <a:t>It's best to illustrate the operating principle of a loop with a simple Python example. The following small script calculates the sum of the numbers from 1 to 100. We will later introduce a more elegant way to do it. </a:t>
            </a:r>
          </a:p>
          <a:p>
            <a:pPr marL="400050" lvl="1" indent="0">
              <a:buNone/>
            </a:pPr>
            <a:r>
              <a:rPr lang="en-ID" dirty="0"/>
              <a:t>#!/</a:t>
            </a:r>
            <a:r>
              <a:rPr lang="en-ID" dirty="0" err="1"/>
              <a:t>usr</a:t>
            </a:r>
            <a:r>
              <a:rPr lang="en-ID" dirty="0"/>
              <a:t>/bin/</a:t>
            </a:r>
            <a:r>
              <a:rPr lang="en-ID" dirty="0" err="1"/>
              <a:t>env</a:t>
            </a:r>
            <a:r>
              <a:rPr lang="en-ID" dirty="0"/>
              <a:t> </a:t>
            </a:r>
            <a:r>
              <a:rPr lang="en-ID" dirty="0" smtClean="0"/>
              <a:t>python3</a:t>
            </a:r>
            <a:endParaRPr lang="en-ID" dirty="0"/>
          </a:p>
          <a:p>
            <a:pPr marL="400050" lvl="1" indent="0">
              <a:buNone/>
            </a:pPr>
            <a:r>
              <a:rPr lang="en-ID" dirty="0"/>
              <a:t>n = </a:t>
            </a:r>
            <a:r>
              <a:rPr lang="en-ID" dirty="0" smtClean="0"/>
              <a:t>100</a:t>
            </a:r>
            <a:endParaRPr lang="en-ID" dirty="0"/>
          </a:p>
          <a:p>
            <a:pPr marL="400050" lvl="1" indent="0">
              <a:buNone/>
            </a:pPr>
            <a:r>
              <a:rPr lang="en-ID" dirty="0"/>
              <a:t>s = 0</a:t>
            </a:r>
          </a:p>
          <a:p>
            <a:pPr marL="400050" lvl="1" indent="0">
              <a:buNone/>
            </a:pPr>
            <a:r>
              <a:rPr lang="en-ID" dirty="0"/>
              <a:t>counter = 1</a:t>
            </a:r>
          </a:p>
          <a:p>
            <a:pPr marL="400050" lvl="1" indent="0">
              <a:buNone/>
            </a:pPr>
            <a:r>
              <a:rPr lang="en-ID" dirty="0"/>
              <a:t>while counter &lt;= n:</a:t>
            </a:r>
          </a:p>
          <a:p>
            <a:pPr marL="400050" lvl="1" indent="0">
              <a:buNone/>
            </a:pPr>
            <a:r>
              <a:rPr lang="en-ID" dirty="0"/>
              <a:t>    s = s + counter</a:t>
            </a:r>
          </a:p>
          <a:p>
            <a:pPr marL="400050" lvl="1" indent="0">
              <a:buNone/>
            </a:pPr>
            <a:r>
              <a:rPr lang="en-ID" dirty="0"/>
              <a:t>    counter += </a:t>
            </a:r>
            <a:r>
              <a:rPr lang="en-ID" dirty="0" smtClean="0"/>
              <a:t>1</a:t>
            </a:r>
            <a:endParaRPr lang="en-ID" dirty="0"/>
          </a:p>
          <a:p>
            <a:pPr marL="400050" lvl="1" indent="0">
              <a:buNone/>
            </a:pPr>
            <a:r>
              <a:rPr lang="en-ID" dirty="0"/>
              <a:t>print("Sum of 1 until %d: %d" % (</a:t>
            </a:r>
            <a:r>
              <a:rPr lang="en-ID" dirty="0" err="1"/>
              <a:t>n,s</a:t>
            </a:r>
            <a:r>
              <a:rPr lang="en-ID" dirty="0"/>
              <a:t>))</a:t>
            </a:r>
          </a:p>
          <a:p>
            <a:endParaRPr lang="en-US" dirty="0"/>
          </a:p>
        </p:txBody>
      </p:sp>
    </p:spTree>
    <p:extLst>
      <p:ext uri="{BB962C8B-B14F-4D97-AF65-F5344CB8AC3E}">
        <p14:creationId xmlns:p14="http://schemas.microsoft.com/office/powerpoint/2010/main" val="412228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else Part</a:t>
            </a:r>
          </a:p>
        </p:txBody>
      </p:sp>
      <p:sp>
        <p:nvSpPr>
          <p:cNvPr id="3" name="Content Placeholder 2"/>
          <p:cNvSpPr>
            <a:spLocks noGrp="1"/>
          </p:cNvSpPr>
          <p:nvPr>
            <p:ph idx="1"/>
          </p:nvPr>
        </p:nvSpPr>
        <p:spPr>
          <a:xfrm>
            <a:off x="4823460" y="452718"/>
            <a:ext cx="6012180" cy="5795681"/>
          </a:xfrm>
        </p:spPr>
        <p:txBody>
          <a:bodyPr>
            <a:normAutofit/>
          </a:bodyPr>
          <a:lstStyle/>
          <a:p>
            <a:pPr marL="0" indent="0">
              <a:buNone/>
            </a:pPr>
            <a:r>
              <a:rPr lang="en-US" dirty="0"/>
              <a:t>Similar to the if statement, the while loop of Python has also an optional else part. This is an unfamiliar construct for many programmers of traditional programming languages. </a:t>
            </a:r>
            <a:br>
              <a:rPr lang="en-US" dirty="0"/>
            </a:br>
            <a:r>
              <a:rPr lang="en-US" dirty="0"/>
              <a:t>The statements in the else part are executed, when the condition is not fulfilled anymore. Some might ask themselves now, where the possible benefit of this extra branch is. If the statements of the additional else part were placed right after the while loop without an else, they would have been executed anyway, wouldn't they. We need to understand a new language construct, i.e. the break statement, to obtain a benefit from the additional else branch of the while loop. </a:t>
            </a:r>
            <a:br>
              <a:rPr lang="en-US" dirty="0"/>
            </a:br>
            <a:endParaRPr lang="en-US" dirty="0"/>
          </a:p>
        </p:txBody>
      </p:sp>
      <p:pic>
        <p:nvPicPr>
          <p:cNvPr id="4" name="Picture 3" descr="While Loop with else part"/>
          <p:cNvPicPr/>
          <p:nvPr/>
        </p:nvPicPr>
        <p:blipFill>
          <a:blip r:embed="rId2">
            <a:extLst>
              <a:ext uri="{28A0092B-C50C-407E-A947-70E740481C1C}">
                <a14:useLocalDpi xmlns:a14="http://schemas.microsoft.com/office/drawing/2010/main" val="0"/>
              </a:ext>
            </a:extLst>
          </a:blip>
          <a:srcRect/>
          <a:stretch>
            <a:fillRect/>
          </a:stretch>
        </p:blipFill>
        <p:spPr bwMode="auto">
          <a:xfrm>
            <a:off x="231457" y="1291253"/>
            <a:ext cx="4271963" cy="4149427"/>
          </a:xfrm>
          <a:prstGeom prst="rect">
            <a:avLst/>
          </a:prstGeom>
          <a:noFill/>
          <a:ln>
            <a:noFill/>
          </a:ln>
        </p:spPr>
      </p:pic>
    </p:spTree>
    <p:extLst>
      <p:ext uri="{BB962C8B-B14F-4D97-AF65-F5344CB8AC3E}">
        <p14:creationId xmlns:p14="http://schemas.microsoft.com/office/powerpoint/2010/main" val="1673170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46111" y="1853248"/>
            <a:ext cx="7648575" cy="819150"/>
          </a:xfrm>
          <a:prstGeom prst="rect">
            <a:avLst/>
          </a:prstGeom>
        </p:spPr>
      </p:pic>
      <p:pic>
        <p:nvPicPr>
          <p:cNvPr id="5" name="Picture 4"/>
          <p:cNvPicPr/>
          <p:nvPr/>
        </p:nvPicPr>
        <p:blipFill>
          <a:blip r:embed="rId3"/>
          <a:stretch>
            <a:fillRect/>
          </a:stretch>
        </p:blipFill>
        <p:spPr>
          <a:xfrm>
            <a:off x="646111" y="2843809"/>
            <a:ext cx="5943600" cy="3604260"/>
          </a:xfrm>
          <a:prstGeom prst="rect">
            <a:avLst/>
          </a:prstGeom>
        </p:spPr>
      </p:pic>
    </p:spTree>
    <p:extLst>
      <p:ext uri="{BB962C8B-B14F-4D97-AF65-F5344CB8AC3E}">
        <p14:creationId xmlns:p14="http://schemas.microsoft.com/office/powerpoint/2010/main" val="2634262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 Loops</a:t>
            </a:r>
          </a:p>
        </p:txBody>
      </p:sp>
      <p:sp>
        <p:nvSpPr>
          <p:cNvPr id="3" name="Content Placeholder 2"/>
          <p:cNvSpPr>
            <a:spLocks noGrp="1"/>
          </p:cNvSpPr>
          <p:nvPr>
            <p:ph idx="1"/>
          </p:nvPr>
        </p:nvSpPr>
        <p:spPr>
          <a:xfrm>
            <a:off x="320040" y="1120140"/>
            <a:ext cx="11544300" cy="5463540"/>
          </a:xfrm>
        </p:spPr>
        <p:txBody>
          <a:bodyPr>
            <a:normAutofit fontScale="70000" lnSpcReduction="20000"/>
          </a:bodyPr>
          <a:lstStyle/>
          <a:p>
            <a:pPr marL="0" indent="0">
              <a:buNone/>
            </a:pPr>
            <a:r>
              <a:rPr lang="en-ID" dirty="0"/>
              <a:t>Different kinds of for loops:</a:t>
            </a:r>
          </a:p>
          <a:p>
            <a:pPr marL="0" indent="0">
              <a:buNone/>
            </a:pPr>
            <a:r>
              <a:rPr lang="en-ID" dirty="0" smtClean="0"/>
              <a:t>•	Count-controlled </a:t>
            </a:r>
            <a:r>
              <a:rPr lang="en-ID" dirty="0"/>
              <a:t>for loop (Three-expression for loop)</a:t>
            </a:r>
          </a:p>
          <a:p>
            <a:pPr marL="0" indent="0">
              <a:buNone/>
            </a:pPr>
            <a:r>
              <a:rPr lang="en-ID" dirty="0"/>
              <a:t>This is by far the most common type. This statement is the one used by C. The header of this kind of for loop consists of a three-parameter loop control expression. Generally it has the form: </a:t>
            </a:r>
          </a:p>
          <a:p>
            <a:pPr marL="0" indent="0">
              <a:buNone/>
            </a:pPr>
            <a:r>
              <a:rPr lang="en-ID" dirty="0"/>
              <a:t>for (A; Z; I) </a:t>
            </a:r>
          </a:p>
          <a:p>
            <a:pPr marL="0" indent="0">
              <a:buNone/>
            </a:pPr>
            <a:r>
              <a:rPr lang="en-ID" dirty="0"/>
              <a:t>A is the initialisation part, Z determines a termination expression and I is the counting expression, where the loop variable is incremented or </a:t>
            </a:r>
            <a:r>
              <a:rPr lang="en-ID" dirty="0" err="1"/>
              <a:t>dcremented</a:t>
            </a:r>
            <a:r>
              <a:rPr lang="en-ID" dirty="0"/>
              <a:t>. An example of this kind of loop is the for-loop of the programming language C: </a:t>
            </a:r>
          </a:p>
          <a:p>
            <a:pPr marL="0" indent="0">
              <a:buNone/>
            </a:pPr>
            <a:r>
              <a:rPr lang="en-ID" dirty="0"/>
              <a:t>for (</a:t>
            </a:r>
            <a:r>
              <a:rPr lang="en-ID" dirty="0" err="1"/>
              <a:t>i</a:t>
            </a:r>
            <a:r>
              <a:rPr lang="en-ID" dirty="0"/>
              <a:t>=0; </a:t>
            </a:r>
            <a:r>
              <a:rPr lang="en-ID" dirty="0" err="1"/>
              <a:t>i</a:t>
            </a:r>
            <a:r>
              <a:rPr lang="en-ID" dirty="0"/>
              <a:t> &lt;= n; </a:t>
            </a:r>
            <a:r>
              <a:rPr lang="en-ID" dirty="0" err="1"/>
              <a:t>i</a:t>
            </a:r>
            <a:r>
              <a:rPr lang="en-ID" dirty="0"/>
              <a:t>++) </a:t>
            </a:r>
          </a:p>
          <a:p>
            <a:pPr marL="0" indent="0">
              <a:buNone/>
            </a:pPr>
            <a:r>
              <a:rPr lang="en-ID" dirty="0"/>
              <a:t>This kind of for loop is not implemented in Python!</a:t>
            </a:r>
          </a:p>
          <a:p>
            <a:pPr marL="0" indent="0">
              <a:buNone/>
            </a:pPr>
            <a:r>
              <a:rPr lang="en-ID" dirty="0"/>
              <a:t>•	Numeric Ranges </a:t>
            </a:r>
          </a:p>
          <a:p>
            <a:pPr marL="0" indent="0">
              <a:buNone/>
            </a:pPr>
            <a:r>
              <a:rPr lang="en-ID" dirty="0"/>
              <a:t>This kind of for loop is a simplification of the previous kind. It's a counting or enumerating loop. Starting with a start value and counting up to an end value, like for </a:t>
            </a:r>
            <a:r>
              <a:rPr lang="en-ID" dirty="0" err="1"/>
              <a:t>i</a:t>
            </a:r>
            <a:r>
              <a:rPr lang="en-ID" dirty="0"/>
              <a:t> = 1 to 100 </a:t>
            </a:r>
          </a:p>
          <a:p>
            <a:pPr marL="0" indent="0">
              <a:buNone/>
            </a:pPr>
            <a:r>
              <a:rPr lang="en-ID" dirty="0"/>
              <a:t>Python doesn't use this either.</a:t>
            </a:r>
          </a:p>
          <a:p>
            <a:pPr marL="0" indent="0">
              <a:buNone/>
            </a:pPr>
            <a:r>
              <a:rPr lang="en-ID" dirty="0"/>
              <a:t>•	</a:t>
            </a:r>
            <a:r>
              <a:rPr lang="en-ID" dirty="0" err="1"/>
              <a:t>Vectorized</a:t>
            </a:r>
            <a:r>
              <a:rPr lang="en-ID" dirty="0"/>
              <a:t> for loops </a:t>
            </a:r>
          </a:p>
          <a:p>
            <a:pPr marL="0" indent="0">
              <a:buNone/>
            </a:pPr>
            <a:r>
              <a:rPr lang="en-ID" dirty="0"/>
              <a:t>They behave as if all iterations are executed in parallel. This means, for example, that all expressions on the right side of assignment statements get evaluated before the assignments.</a:t>
            </a:r>
          </a:p>
          <a:p>
            <a:pPr marL="0" indent="0">
              <a:buNone/>
            </a:pPr>
            <a:r>
              <a:rPr lang="en-ID" dirty="0"/>
              <a:t>•	Iterator-based for loop </a:t>
            </a:r>
          </a:p>
          <a:p>
            <a:pPr marL="0" indent="0">
              <a:buNone/>
            </a:pPr>
            <a:r>
              <a:rPr lang="en-ID" dirty="0"/>
              <a:t>Finally, we come to the one used by Python. This kind of a for loop iterates over an enumeration of a set of items. It is usually characterized by the use of an implicit or explicit iterator. In each iteration step a loop variable is set to a value in a sequence or other data collection. This kind of for loop is known in most Unix and Linux shells and it is the one which is implemented in Python.</a:t>
            </a:r>
          </a:p>
        </p:txBody>
      </p:sp>
    </p:spTree>
    <p:extLst>
      <p:ext uri="{BB962C8B-B14F-4D97-AF65-F5344CB8AC3E}">
        <p14:creationId xmlns:p14="http://schemas.microsoft.com/office/powerpoint/2010/main" val="42433985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of the For Loop</a:t>
            </a:r>
          </a:p>
        </p:txBody>
      </p:sp>
      <p:sp>
        <p:nvSpPr>
          <p:cNvPr id="3" name="Content Placeholder 2"/>
          <p:cNvSpPr>
            <a:spLocks noGrp="1"/>
          </p:cNvSpPr>
          <p:nvPr>
            <p:ph idx="1"/>
          </p:nvPr>
        </p:nvSpPr>
        <p:spPr>
          <a:xfrm>
            <a:off x="326072" y="1481418"/>
            <a:ext cx="4040187" cy="4195481"/>
          </a:xfrm>
        </p:spPr>
        <p:txBody>
          <a:bodyPr/>
          <a:lstStyle/>
          <a:p>
            <a:pPr marL="0" indent="0">
              <a:buNone/>
            </a:pPr>
            <a:r>
              <a:rPr lang="en-ID" dirty="0"/>
              <a:t>for &lt;variable&gt; in &lt;sequence&gt;:</a:t>
            </a:r>
          </a:p>
          <a:p>
            <a:pPr marL="0" indent="0">
              <a:buNone/>
            </a:pPr>
            <a:r>
              <a:rPr lang="en-ID" dirty="0"/>
              <a:t>	&lt;statements&gt;</a:t>
            </a:r>
          </a:p>
          <a:p>
            <a:pPr marL="0" indent="0">
              <a:buNone/>
            </a:pPr>
            <a:r>
              <a:rPr lang="en-ID" dirty="0"/>
              <a:t>else:</a:t>
            </a:r>
          </a:p>
          <a:p>
            <a:pPr marL="0" indent="0">
              <a:buNone/>
            </a:pPr>
            <a:r>
              <a:rPr lang="en-ID" dirty="0"/>
              <a:t>	&lt;</a:t>
            </a:r>
            <a:r>
              <a:rPr lang="en-ID" dirty="0" smtClean="0"/>
              <a:t>statements&gt;</a:t>
            </a:r>
            <a:endParaRPr lang="en-ID" dirty="0"/>
          </a:p>
        </p:txBody>
      </p:sp>
      <p:sp>
        <p:nvSpPr>
          <p:cNvPr id="7" name="Rectangle 6"/>
          <p:cNvSpPr/>
          <p:nvPr/>
        </p:nvSpPr>
        <p:spPr>
          <a:xfrm>
            <a:off x="4686298" y="1152983"/>
            <a:ext cx="7505702" cy="5355312"/>
          </a:xfrm>
          <a:prstGeom prst="rect">
            <a:avLst/>
          </a:prstGeom>
        </p:spPr>
        <p:txBody>
          <a:bodyPr wrap="square">
            <a:spAutoFit/>
          </a:bodyPr>
          <a:lstStyle/>
          <a:p>
            <a:pPr lvl="1"/>
            <a:r>
              <a:rPr lang="en-US" dirty="0"/>
              <a:t>edibles = ["ham", "spam", "</a:t>
            </a:r>
            <a:r>
              <a:rPr lang="en-US" dirty="0" err="1"/>
              <a:t>eggs","nuts</a:t>
            </a:r>
            <a:r>
              <a:rPr lang="en-US" dirty="0"/>
              <a:t>"]</a:t>
            </a:r>
          </a:p>
          <a:p>
            <a:pPr lvl="1"/>
            <a:r>
              <a:rPr lang="en-US" dirty="0"/>
              <a:t>for food in edibles:</a:t>
            </a:r>
          </a:p>
          <a:p>
            <a:pPr lvl="1"/>
            <a:r>
              <a:rPr lang="en-US" dirty="0"/>
              <a:t>    if food == "spam":</a:t>
            </a:r>
          </a:p>
          <a:p>
            <a:pPr lvl="1"/>
            <a:r>
              <a:rPr lang="en-US" dirty="0"/>
              <a:t>        print("No more spam please!")</a:t>
            </a:r>
          </a:p>
          <a:p>
            <a:pPr lvl="1"/>
            <a:r>
              <a:rPr lang="en-US" dirty="0"/>
              <a:t>        continue</a:t>
            </a:r>
          </a:p>
          <a:p>
            <a:pPr lvl="1"/>
            <a:r>
              <a:rPr lang="en-US" dirty="0"/>
              <a:t>    print("Great, delicious " + food)</a:t>
            </a:r>
          </a:p>
          <a:p>
            <a:pPr lvl="1"/>
            <a:r>
              <a:rPr lang="en-US" dirty="0"/>
              <a:t>    # here can be the code for enjoying our food :-)</a:t>
            </a:r>
          </a:p>
          <a:p>
            <a:pPr lvl="1"/>
            <a:r>
              <a:rPr lang="en-US" dirty="0"/>
              <a:t>else:</a:t>
            </a:r>
          </a:p>
          <a:p>
            <a:pPr lvl="1"/>
            <a:r>
              <a:rPr lang="en-US" dirty="0"/>
              <a:t>    print("I am so glad: No spam!")</a:t>
            </a:r>
          </a:p>
          <a:p>
            <a:pPr lvl="1"/>
            <a:r>
              <a:rPr lang="en-US" dirty="0"/>
              <a:t>print("Finally, I finished stuffing myself")</a:t>
            </a:r>
          </a:p>
          <a:p>
            <a:r>
              <a:rPr lang="en-US" dirty="0"/>
              <a:t>The output looks as follows:</a:t>
            </a:r>
          </a:p>
          <a:p>
            <a:pPr lvl="1"/>
            <a:r>
              <a:rPr lang="en-US" dirty="0"/>
              <a:t>$ python for.py </a:t>
            </a:r>
          </a:p>
          <a:p>
            <a:pPr lvl="1"/>
            <a:r>
              <a:rPr lang="en-US" dirty="0"/>
              <a:t>Great, delicious ham</a:t>
            </a:r>
          </a:p>
          <a:p>
            <a:pPr lvl="1"/>
            <a:r>
              <a:rPr lang="en-US" dirty="0"/>
              <a:t>No more spam please!</a:t>
            </a:r>
          </a:p>
          <a:p>
            <a:pPr lvl="1"/>
            <a:r>
              <a:rPr lang="en-US" dirty="0"/>
              <a:t>Great, delicious eggs</a:t>
            </a:r>
          </a:p>
          <a:p>
            <a:pPr lvl="1"/>
            <a:r>
              <a:rPr lang="en-US" dirty="0"/>
              <a:t>Great, delicious nuts</a:t>
            </a:r>
          </a:p>
          <a:p>
            <a:pPr lvl="1"/>
            <a:r>
              <a:rPr lang="en-US" dirty="0"/>
              <a:t>I am so glad: No spam!</a:t>
            </a:r>
          </a:p>
          <a:p>
            <a:pPr lvl="1"/>
            <a:r>
              <a:rPr lang="en-US" dirty="0"/>
              <a:t>Finally, I finished stuffing myself</a:t>
            </a:r>
          </a:p>
          <a:p>
            <a:pPr lvl="1"/>
            <a:r>
              <a:rPr lang="en-US" dirty="0"/>
              <a:t>$</a:t>
            </a:r>
          </a:p>
        </p:txBody>
      </p:sp>
    </p:spTree>
    <p:extLst>
      <p:ext uri="{BB962C8B-B14F-4D97-AF65-F5344CB8AC3E}">
        <p14:creationId xmlns:p14="http://schemas.microsoft.com/office/powerpoint/2010/main" val="312268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Differences between Compilers and Interpreters</a:t>
            </a:r>
            <a:r>
              <a:rPr lang="en-US" dirty="0"/>
              <a:t/>
            </a:r>
            <a:br>
              <a:rPr lang="en-US" dirty="0"/>
            </a:br>
            <a:endParaRPr lang="en-US" dirty="0"/>
          </a:p>
        </p:txBody>
      </p:sp>
      <p:sp>
        <p:nvSpPr>
          <p:cNvPr id="3" name="Content Placeholder 2"/>
          <p:cNvSpPr>
            <a:spLocks noGrp="1"/>
          </p:cNvSpPr>
          <p:nvPr>
            <p:ph idx="1"/>
          </p:nvPr>
        </p:nvSpPr>
        <p:spPr>
          <a:xfrm>
            <a:off x="646112" y="1712890"/>
            <a:ext cx="10416840" cy="4932609"/>
          </a:xfrm>
        </p:spPr>
        <p:txBody>
          <a:bodyPr>
            <a:normAutofit fontScale="92500" lnSpcReduction="10000"/>
          </a:bodyPr>
          <a:lstStyle/>
          <a:p>
            <a:pPr marL="0" indent="0">
              <a:buNone/>
            </a:pPr>
            <a:r>
              <a:rPr lang="en-ID" dirty="0"/>
              <a:t>Compiler</a:t>
            </a:r>
          </a:p>
          <a:p>
            <a:pPr marL="0" indent="0">
              <a:buNone/>
            </a:pPr>
            <a:r>
              <a:rPr lang="en-ID" dirty="0" smtClean="0"/>
              <a:t>A </a:t>
            </a:r>
            <a:r>
              <a:rPr lang="en-ID" dirty="0"/>
              <a:t>compiler is a computer program that transforms (translates) source code of a programming language (the source language) into another computer language (the target language). In most cases compilers are used to transform source code into executable program, i.e. they translate code from high-level programming languages into low (or lower) level languages, mostly assembly or machine code.</a:t>
            </a:r>
          </a:p>
          <a:p>
            <a:pPr marL="0" indent="0">
              <a:buNone/>
            </a:pPr>
            <a:r>
              <a:rPr lang="en-ID" dirty="0"/>
              <a:t>Interpreter</a:t>
            </a:r>
          </a:p>
          <a:p>
            <a:pPr marL="0" indent="0">
              <a:buNone/>
            </a:pPr>
            <a:r>
              <a:rPr lang="en-ID" dirty="0" smtClean="0"/>
              <a:t>An </a:t>
            </a:r>
            <a:r>
              <a:rPr lang="en-ID" dirty="0"/>
              <a:t>interpreter is a computer program that executes instructions written in a programming language. It can either</a:t>
            </a:r>
          </a:p>
          <a:p>
            <a:pPr marL="0" indent="0">
              <a:buNone/>
            </a:pPr>
            <a:r>
              <a:rPr lang="en-ID" dirty="0"/>
              <a:t>•	execute the source code directly or</a:t>
            </a:r>
          </a:p>
          <a:p>
            <a:pPr marL="0" indent="0">
              <a:buNone/>
            </a:pPr>
            <a:r>
              <a:rPr lang="en-ID" dirty="0"/>
              <a:t>•	translates the source code in a first step into a more efficient representation and executes this code</a:t>
            </a:r>
          </a:p>
          <a:p>
            <a:pPr marL="0" indent="0">
              <a:buNone/>
            </a:pPr>
            <a:r>
              <a:rPr lang="en-ID" dirty="0"/>
              <a:t> </a:t>
            </a:r>
          </a:p>
          <a:p>
            <a:pPr marL="0" indent="0">
              <a:buNone/>
            </a:pPr>
            <a:r>
              <a:rPr lang="en-ID" dirty="0"/>
              <a:t>Every time a Python script is executed, byte code is created. If a Python script is imported as a module, the byte code will be stored in the corresponding .</a:t>
            </a:r>
            <a:r>
              <a:rPr lang="en-ID" dirty="0" err="1"/>
              <a:t>pyc</a:t>
            </a:r>
            <a:r>
              <a:rPr lang="en-ID" dirty="0"/>
              <a:t> file. </a:t>
            </a:r>
          </a:p>
          <a:p>
            <a:pPr marL="0" indent="0">
              <a:buNone/>
            </a:pPr>
            <a:endParaRPr lang="en-US" dirty="0"/>
          </a:p>
        </p:txBody>
      </p:sp>
      <p:pic>
        <p:nvPicPr>
          <p:cNvPr id="10" name="Picture 9" descr="Compilation of a Python script"/>
          <p:cNvPicPr/>
          <p:nvPr/>
        </p:nvPicPr>
        <p:blipFill>
          <a:blip r:embed="rId2">
            <a:extLst>
              <a:ext uri="{28A0092B-C50C-407E-A947-70E740481C1C}">
                <a14:useLocalDpi xmlns:a14="http://schemas.microsoft.com/office/drawing/2010/main" val="0"/>
              </a:ext>
            </a:extLst>
          </a:blip>
          <a:srcRect/>
          <a:stretch>
            <a:fillRect/>
          </a:stretch>
        </p:blipFill>
        <p:spPr bwMode="auto">
          <a:xfrm>
            <a:off x="4591357" y="5287101"/>
            <a:ext cx="3651122" cy="765969"/>
          </a:xfrm>
          <a:prstGeom prst="rect">
            <a:avLst/>
          </a:prstGeom>
          <a:noFill/>
          <a:ln>
            <a:noFill/>
          </a:ln>
        </p:spPr>
      </p:pic>
    </p:spTree>
    <p:extLst>
      <p:ext uri="{BB962C8B-B14F-4D97-AF65-F5344CB8AC3E}">
        <p14:creationId xmlns:p14="http://schemas.microsoft.com/office/powerpoint/2010/main" val="1059480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Blocks</a:t>
            </a:r>
            <a:endParaRPr lang="en-US" dirty="0"/>
          </a:p>
        </p:txBody>
      </p:sp>
      <p:sp>
        <p:nvSpPr>
          <p:cNvPr id="3" name="Content Placeholder 2"/>
          <p:cNvSpPr>
            <a:spLocks noGrp="1"/>
          </p:cNvSpPr>
          <p:nvPr>
            <p:ph idx="1"/>
          </p:nvPr>
        </p:nvSpPr>
        <p:spPr>
          <a:xfrm>
            <a:off x="5577840" y="1325881"/>
            <a:ext cx="6309360" cy="4922518"/>
          </a:xfrm>
        </p:spPr>
        <p:txBody>
          <a:bodyPr>
            <a:normAutofit/>
          </a:bodyPr>
          <a:lstStyle/>
          <a:p>
            <a:r>
              <a:rPr lang="en-US" dirty="0"/>
              <a:t>A block is a group of statements in a program or script. Usually it consists of at least one statement and of declarations for the block, depending on the programming or scripting language. A language, which allows grouping with blocks, is called a block structured language</a:t>
            </a:r>
            <a:r>
              <a:rPr lang="en-US" dirty="0" smtClean="0"/>
              <a:t>.</a:t>
            </a:r>
          </a:p>
          <a:p>
            <a:r>
              <a:rPr lang="en-US" dirty="0"/>
              <a:t>Python uses a different principle. Python programs get structured through indentation, i.e. code blocks are defined by their indentation.</a:t>
            </a:r>
            <a:endParaRPr lang="en-US" dirty="0"/>
          </a:p>
        </p:txBody>
      </p:sp>
      <p:pic>
        <p:nvPicPr>
          <p:cNvPr id="4" name="Picture 3" descr="Blocks in Python through indentation"/>
          <p:cNvPicPr/>
          <p:nvPr/>
        </p:nvPicPr>
        <p:blipFill>
          <a:blip r:embed="rId2">
            <a:extLst>
              <a:ext uri="{28A0092B-C50C-407E-A947-70E740481C1C}">
                <a14:useLocalDpi xmlns:a14="http://schemas.microsoft.com/office/drawing/2010/main" val="0"/>
              </a:ext>
            </a:extLst>
          </a:blip>
          <a:srcRect/>
          <a:stretch>
            <a:fillRect/>
          </a:stretch>
        </p:blipFill>
        <p:spPr bwMode="auto">
          <a:xfrm>
            <a:off x="646111" y="1325881"/>
            <a:ext cx="4588829" cy="4099558"/>
          </a:xfrm>
          <a:prstGeom prst="rect">
            <a:avLst/>
          </a:prstGeom>
          <a:noFill/>
          <a:ln>
            <a:noFill/>
          </a:ln>
        </p:spPr>
      </p:pic>
    </p:spTree>
    <p:extLst>
      <p:ext uri="{BB962C8B-B14F-4D97-AF65-F5344CB8AC3E}">
        <p14:creationId xmlns:p14="http://schemas.microsoft.com/office/powerpoint/2010/main" val="156620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 in python</a:t>
            </a:r>
            <a:endParaRPr lang="en-US" dirty="0"/>
          </a:p>
        </p:txBody>
      </p:sp>
      <p:sp>
        <p:nvSpPr>
          <p:cNvPr id="3" name="Content Placeholder 2"/>
          <p:cNvSpPr>
            <a:spLocks noGrp="1"/>
          </p:cNvSpPr>
          <p:nvPr>
            <p:ph idx="1"/>
          </p:nvPr>
        </p:nvSpPr>
        <p:spPr>
          <a:xfrm>
            <a:off x="1103312" y="1485900"/>
            <a:ext cx="8946541" cy="4762499"/>
          </a:xfrm>
        </p:spPr>
        <p:txBody>
          <a:bodyPr>
            <a:normAutofit/>
          </a:bodyPr>
          <a:lstStyle/>
          <a:p>
            <a:r>
              <a:rPr lang="en-US" dirty="0"/>
              <a:t>There is no declaration of variables required in Python. It's not even possible. If there is need of a variable, you think of a name and start using it as a variable. </a:t>
            </a:r>
            <a:br>
              <a:rPr lang="en-US" dirty="0"/>
            </a:br>
            <a:r>
              <a:rPr lang="en-US" dirty="0" smtClean="0"/>
              <a:t>Not </a:t>
            </a:r>
            <a:r>
              <a:rPr lang="en-US" dirty="0"/>
              <a:t>only the value of a variable may change during program execution but the type as well</a:t>
            </a:r>
            <a:r>
              <a:rPr lang="en-US" dirty="0" smtClean="0"/>
              <a:t>.</a:t>
            </a:r>
          </a:p>
          <a:p>
            <a:r>
              <a:rPr lang="en-US" dirty="0"/>
              <a:t>As we have said above, the type of a variable can change during the execution of a script. Or to be precise: A new object, which can be of any type, will be assigned to it. We illustrate this in our following example: </a:t>
            </a:r>
          </a:p>
          <a:p>
            <a:pPr marL="400050" lvl="1" indent="0">
              <a:buNone/>
            </a:pPr>
            <a:r>
              <a:rPr lang="en-US" dirty="0" err="1"/>
              <a:t>i</a:t>
            </a:r>
            <a:r>
              <a:rPr lang="en-US" dirty="0"/>
              <a:t> = 42			# data type is implicitly set to integer</a:t>
            </a:r>
          </a:p>
          <a:p>
            <a:pPr marL="400050" lvl="1" indent="0">
              <a:buNone/>
            </a:pPr>
            <a:r>
              <a:rPr lang="en-US" dirty="0" err="1"/>
              <a:t>i</a:t>
            </a:r>
            <a:r>
              <a:rPr lang="en-US" dirty="0"/>
              <a:t> = 42 + 0.11		# data type is changed to float</a:t>
            </a:r>
          </a:p>
          <a:p>
            <a:pPr marL="400050" lvl="1" indent="0">
              <a:buNone/>
            </a:pPr>
            <a:r>
              <a:rPr lang="en-US" dirty="0" err="1"/>
              <a:t>i</a:t>
            </a:r>
            <a:r>
              <a:rPr lang="en-US" dirty="0"/>
              <a:t> = "forty"		# and now it will be a string </a:t>
            </a:r>
            <a:endParaRPr lang="en-US" dirty="0"/>
          </a:p>
        </p:txBody>
      </p:sp>
    </p:spTree>
    <p:extLst>
      <p:ext uri="{BB962C8B-B14F-4D97-AF65-F5344CB8AC3E}">
        <p14:creationId xmlns:p14="http://schemas.microsoft.com/office/powerpoint/2010/main" val="1879316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394460"/>
            <a:ext cx="8946541" cy="4853939"/>
          </a:xfrm>
        </p:spPr>
        <p:txBody>
          <a:bodyPr>
            <a:normAutofit lnSpcReduction="10000"/>
          </a:bodyPr>
          <a:lstStyle/>
          <a:p>
            <a:r>
              <a:rPr lang="en-US" dirty="0"/>
              <a:t>A variable name and an identifier can consist of the uppercase letters "A" through "Z", the lowercase letters "a" through "z" , the underscore _ and, except for the first character, the digits 0 through 9. Python 3.x is based on Unicode. This means that variable names and identifier names can additionally contain Unicode characters as well. </a:t>
            </a:r>
            <a:br>
              <a:rPr lang="en-US" dirty="0"/>
            </a:br>
            <a:r>
              <a:rPr lang="en-US" dirty="0"/>
              <a:t>Identifiers are unlimited in length. </a:t>
            </a:r>
            <a:r>
              <a:rPr lang="en-US" dirty="0" smtClean="0"/>
              <a:t>Case </a:t>
            </a:r>
            <a:r>
              <a:rPr lang="en-US" dirty="0"/>
              <a:t>is significant</a:t>
            </a:r>
            <a:r>
              <a:rPr lang="en-US" dirty="0" smtClean="0"/>
              <a:t>.</a:t>
            </a:r>
          </a:p>
          <a:p>
            <a:r>
              <a:rPr lang="en-US" dirty="0"/>
              <a:t>No identifier can have the same name as one of the Python keywords, although they are obeying the above naming conventions: </a:t>
            </a:r>
          </a:p>
          <a:p>
            <a:pPr marL="400050" lvl="1" indent="0">
              <a:buNone/>
            </a:pPr>
            <a:r>
              <a:rPr lang="en-US" dirty="0"/>
              <a:t>and, as, assert, break, class, continue, </a:t>
            </a:r>
            <a:r>
              <a:rPr lang="en-US" dirty="0" err="1"/>
              <a:t>def</a:t>
            </a:r>
            <a:r>
              <a:rPr lang="en-US" dirty="0"/>
              <a:t>, del, </a:t>
            </a:r>
            <a:r>
              <a:rPr lang="en-US" dirty="0" err="1"/>
              <a:t>elif</a:t>
            </a:r>
            <a:r>
              <a:rPr lang="en-US" dirty="0"/>
              <a:t>, else,</a:t>
            </a:r>
          </a:p>
          <a:p>
            <a:pPr marL="400050" lvl="1" indent="0">
              <a:buNone/>
            </a:pPr>
            <a:r>
              <a:rPr lang="en-US" dirty="0"/>
              <a:t>except, False, finally, for, from, global, if, import, in, is, </a:t>
            </a:r>
          </a:p>
          <a:p>
            <a:pPr marL="400050" lvl="1" indent="0">
              <a:buNone/>
            </a:pPr>
            <a:r>
              <a:rPr lang="en-US" dirty="0"/>
              <a:t>l</a:t>
            </a:r>
            <a:r>
              <a:rPr lang="en-US" dirty="0" smtClean="0"/>
              <a:t>ambda</a:t>
            </a:r>
            <a:r>
              <a:rPr lang="en-US" dirty="0"/>
              <a:t>, None, nonlocal, not, or, pass, raise, return, True, try, </a:t>
            </a:r>
          </a:p>
          <a:p>
            <a:pPr marL="400050" lvl="1" indent="0">
              <a:buNone/>
            </a:pPr>
            <a:r>
              <a:rPr lang="en-US" dirty="0"/>
              <a:t>while, with, yield</a:t>
            </a:r>
          </a:p>
          <a:p>
            <a:endParaRPr lang="en-US" dirty="0"/>
          </a:p>
        </p:txBody>
      </p:sp>
    </p:spTree>
    <p:extLst>
      <p:ext uri="{BB962C8B-B14F-4D97-AF65-F5344CB8AC3E}">
        <p14:creationId xmlns:p14="http://schemas.microsoft.com/office/powerpoint/2010/main" val="150107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Numbers</a:t>
            </a:r>
            <a:r>
              <a:rPr lang="en-US" dirty="0"/>
              <a:t/>
            </a:r>
            <a:br>
              <a:rPr lang="en-US" dirty="0"/>
            </a:br>
            <a:endParaRPr lang="en-US" dirty="0"/>
          </a:p>
        </p:txBody>
      </p:sp>
      <p:sp>
        <p:nvSpPr>
          <p:cNvPr id="3" name="Content Placeholder 2"/>
          <p:cNvSpPr>
            <a:spLocks noGrp="1"/>
          </p:cNvSpPr>
          <p:nvPr>
            <p:ph idx="1"/>
          </p:nvPr>
        </p:nvSpPr>
        <p:spPr>
          <a:xfrm>
            <a:off x="646111" y="1394460"/>
            <a:ext cx="4291649" cy="5234940"/>
          </a:xfrm>
        </p:spPr>
        <p:txBody>
          <a:bodyPr>
            <a:normAutofit lnSpcReduction="10000"/>
          </a:bodyPr>
          <a:lstStyle/>
          <a:p>
            <a:r>
              <a:rPr lang="en-US" dirty="0"/>
              <a:t>Python's built-in core data types are in some cases also called object types. There are four built-in data types for numbers:</a:t>
            </a:r>
          </a:p>
          <a:p>
            <a:pPr marL="0" lvl="0" indent="0">
              <a:buNone/>
            </a:pPr>
            <a:r>
              <a:rPr lang="en-US" dirty="0" smtClean="0"/>
              <a:t>Integer</a:t>
            </a:r>
          </a:p>
          <a:p>
            <a:pPr marL="457200" lvl="1" indent="0">
              <a:buNone/>
            </a:pPr>
            <a:r>
              <a:rPr lang="en-US" dirty="0" smtClean="0"/>
              <a:t>Normal integers</a:t>
            </a:r>
            <a:br>
              <a:rPr lang="en-US" dirty="0" smtClean="0"/>
            </a:br>
            <a:r>
              <a:rPr lang="en-US" dirty="0" smtClean="0"/>
              <a:t>e.g. 4321</a:t>
            </a:r>
          </a:p>
          <a:p>
            <a:pPr marL="457200" lvl="1" indent="0">
              <a:buNone/>
            </a:pPr>
            <a:r>
              <a:rPr lang="en-US" dirty="0" smtClean="0"/>
              <a:t>Octal literals (base 8)</a:t>
            </a:r>
            <a:br>
              <a:rPr lang="en-US" dirty="0" smtClean="0"/>
            </a:br>
            <a:r>
              <a:rPr lang="en-US" dirty="0" smtClean="0"/>
              <a:t>A number prefixed by 0o (zero and a lowercase "o" or uppercase "O") will be interpreted as an octal number</a:t>
            </a:r>
            <a:br>
              <a:rPr lang="en-US" dirty="0" smtClean="0"/>
            </a:br>
            <a:r>
              <a:rPr lang="en-US" dirty="0" smtClean="0"/>
              <a:t>example:</a:t>
            </a:r>
            <a:br>
              <a:rPr lang="en-US" dirty="0" smtClean="0"/>
            </a:br>
            <a:r>
              <a:rPr lang="en-US" dirty="0" smtClean="0"/>
              <a:t>&gt;&gt;&gt; a = 0o10</a:t>
            </a:r>
            <a:br>
              <a:rPr lang="en-US" dirty="0" smtClean="0"/>
            </a:br>
            <a:r>
              <a:rPr lang="en-US" dirty="0" smtClean="0"/>
              <a:t>&gt;&gt;&gt; print(a)</a:t>
            </a:r>
            <a:br>
              <a:rPr lang="en-US" dirty="0" smtClean="0"/>
            </a:br>
            <a:r>
              <a:rPr lang="en-US" dirty="0" smtClean="0"/>
              <a:t>8</a:t>
            </a:r>
          </a:p>
          <a:p>
            <a:endParaRPr lang="en-US" dirty="0"/>
          </a:p>
        </p:txBody>
      </p:sp>
      <p:sp>
        <p:nvSpPr>
          <p:cNvPr id="5" name="Rectangle 4"/>
          <p:cNvSpPr/>
          <p:nvPr/>
        </p:nvSpPr>
        <p:spPr>
          <a:xfrm>
            <a:off x="4937760" y="544158"/>
            <a:ext cx="6995159" cy="6463308"/>
          </a:xfrm>
          <a:prstGeom prst="rect">
            <a:avLst/>
          </a:prstGeom>
        </p:spPr>
        <p:txBody>
          <a:bodyPr wrap="square">
            <a:spAutoFit/>
          </a:bodyPr>
          <a:lstStyle/>
          <a:p>
            <a:pPr lvl="1"/>
            <a:r>
              <a:rPr lang="en-US" dirty="0"/>
              <a:t>Hexadecimal literals (base 16)</a:t>
            </a:r>
            <a:br>
              <a:rPr lang="en-US" dirty="0"/>
            </a:br>
            <a:r>
              <a:rPr lang="en-US" dirty="0"/>
              <a:t>Hexadecimal literals have to be prefixed either by "0x" or "0X".</a:t>
            </a:r>
            <a:br>
              <a:rPr lang="en-US" dirty="0"/>
            </a:br>
            <a:r>
              <a:rPr lang="en-US" dirty="0"/>
              <a:t>example:</a:t>
            </a:r>
            <a:br>
              <a:rPr lang="en-US" dirty="0"/>
            </a:br>
            <a:r>
              <a:rPr lang="en-US" dirty="0"/>
              <a:t>&gt;&gt;&gt; </a:t>
            </a:r>
            <a:r>
              <a:rPr lang="en-US" dirty="0" err="1"/>
              <a:t>hex_number</a:t>
            </a:r>
            <a:r>
              <a:rPr lang="en-US" dirty="0"/>
              <a:t> = 0xA0F</a:t>
            </a:r>
            <a:br>
              <a:rPr lang="en-US" dirty="0"/>
            </a:br>
            <a:r>
              <a:rPr lang="en-US" dirty="0"/>
              <a:t>&gt;&gt;&gt; print(</a:t>
            </a:r>
            <a:r>
              <a:rPr lang="en-US" dirty="0" err="1"/>
              <a:t>hex_number</a:t>
            </a:r>
            <a:r>
              <a:rPr lang="en-US" dirty="0"/>
              <a:t>)</a:t>
            </a:r>
            <a:br>
              <a:rPr lang="en-US" dirty="0"/>
            </a:br>
            <a:r>
              <a:rPr lang="en-US" dirty="0"/>
              <a:t>2575</a:t>
            </a:r>
          </a:p>
          <a:p>
            <a:pPr lvl="1"/>
            <a:r>
              <a:rPr lang="en-US" dirty="0"/>
              <a:t>Binary literals (base 2)</a:t>
            </a:r>
            <a:br>
              <a:rPr lang="en-US" dirty="0"/>
            </a:br>
            <a:r>
              <a:rPr lang="en-US" dirty="0"/>
              <a:t>Binary literals can easily be written as well. They have to be prefixed by a leading "0", followed by a "b" or "B":</a:t>
            </a:r>
            <a:br>
              <a:rPr lang="en-US" dirty="0"/>
            </a:br>
            <a:r>
              <a:rPr lang="en-US" dirty="0"/>
              <a:t>&gt;&gt;&gt; x = 0b101010 &gt;&gt;&gt; x 42 </a:t>
            </a:r>
            <a:r>
              <a:rPr lang="en-US" dirty="0" smtClean="0"/>
              <a:t>&gt;&gt;&gt;</a:t>
            </a:r>
          </a:p>
          <a:p>
            <a:pPr lvl="1"/>
            <a:r>
              <a:rPr lang="en-US" dirty="0"/>
              <a:t>Floating-point numbers </a:t>
            </a:r>
            <a:br>
              <a:rPr lang="en-US" dirty="0"/>
            </a:br>
            <a:r>
              <a:rPr lang="en-US" dirty="0"/>
              <a:t>for example: 42.11, 3.1415e-10</a:t>
            </a:r>
          </a:p>
          <a:p>
            <a:pPr lvl="1"/>
            <a:r>
              <a:rPr lang="en-US" dirty="0"/>
              <a:t>Complex numbers</a:t>
            </a:r>
            <a:br>
              <a:rPr lang="en-US" dirty="0"/>
            </a:br>
            <a:r>
              <a:rPr lang="en-US" dirty="0"/>
              <a:t>Complex numbers are written as </a:t>
            </a:r>
            <a:r>
              <a:rPr lang="en-US" i="1" dirty="0"/>
              <a:t>&lt;real part&gt;</a:t>
            </a:r>
            <a:r>
              <a:rPr lang="en-US" dirty="0"/>
              <a:t> + </a:t>
            </a:r>
            <a:r>
              <a:rPr lang="en-US" i="1" dirty="0"/>
              <a:t>&lt;imaginary part&gt;</a:t>
            </a:r>
            <a:r>
              <a:rPr lang="en-US" dirty="0"/>
              <a:t>j</a:t>
            </a:r>
            <a:br>
              <a:rPr lang="en-US" dirty="0"/>
            </a:br>
            <a:r>
              <a:rPr lang="en-US" dirty="0"/>
              <a:t>examples:</a:t>
            </a:r>
            <a:br>
              <a:rPr lang="en-US" dirty="0"/>
            </a:br>
            <a:r>
              <a:rPr lang="en-US" dirty="0"/>
              <a:t>&gt;&gt;&gt; x = 3 + 4j</a:t>
            </a:r>
            <a:br>
              <a:rPr lang="en-US" dirty="0"/>
            </a:br>
            <a:r>
              <a:rPr lang="en-US" dirty="0"/>
              <a:t>&gt;&gt;&gt; y = 2 - 3j</a:t>
            </a:r>
            <a:br>
              <a:rPr lang="en-US" dirty="0"/>
            </a:br>
            <a:r>
              <a:rPr lang="en-US" dirty="0"/>
              <a:t>&gt;&gt;&gt; z = x + y</a:t>
            </a:r>
            <a:br>
              <a:rPr lang="en-US" dirty="0"/>
            </a:br>
            <a:r>
              <a:rPr lang="en-US" dirty="0"/>
              <a:t>&gt;&gt;&gt; print(z)</a:t>
            </a:r>
            <a:br>
              <a:rPr lang="en-US" dirty="0"/>
            </a:br>
            <a:r>
              <a:rPr lang="en-US" dirty="0"/>
              <a:t>(5+1j)</a:t>
            </a:r>
          </a:p>
          <a:p>
            <a:pPr lvl="2"/>
            <a:endParaRPr lang="en-US" dirty="0"/>
          </a:p>
        </p:txBody>
      </p:sp>
    </p:spTree>
    <p:extLst>
      <p:ext uri="{BB962C8B-B14F-4D97-AF65-F5344CB8AC3E}">
        <p14:creationId xmlns:p14="http://schemas.microsoft.com/office/powerpoint/2010/main" val="12323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endParaRPr lang="en-US" dirty="0"/>
          </a:p>
        </p:txBody>
      </p:sp>
      <p:sp>
        <p:nvSpPr>
          <p:cNvPr id="3" name="Content Placeholder 2"/>
          <p:cNvSpPr>
            <a:spLocks noGrp="1"/>
          </p:cNvSpPr>
          <p:nvPr>
            <p:ph idx="1"/>
          </p:nvPr>
        </p:nvSpPr>
        <p:spPr>
          <a:xfrm>
            <a:off x="416744" y="1394460"/>
            <a:ext cx="5664016" cy="5097780"/>
          </a:xfrm>
        </p:spPr>
        <p:txBody>
          <a:bodyPr>
            <a:normAutofit fontScale="92500" lnSpcReduction="10000"/>
          </a:bodyPr>
          <a:lstStyle/>
          <a:p>
            <a:pPr marL="0" indent="0">
              <a:buNone/>
            </a:pPr>
            <a:r>
              <a:rPr lang="en-US" dirty="0"/>
              <a:t>There are different ways to define strings in Python:</a:t>
            </a:r>
          </a:p>
          <a:p>
            <a:pPr marL="400050" lvl="1" indent="0">
              <a:buNone/>
            </a:pPr>
            <a:r>
              <a:rPr lang="en-US" dirty="0"/>
              <a:t>&gt;&gt;&gt; s = 'I am a string enclosed in single quotes.'</a:t>
            </a:r>
          </a:p>
          <a:p>
            <a:pPr marL="400050" lvl="1" indent="0">
              <a:buNone/>
            </a:pPr>
            <a:r>
              <a:rPr lang="en-US" dirty="0"/>
              <a:t>&gt;&gt;&gt; s2 = "I am another string, but I am enclosed in double quotes"</a:t>
            </a:r>
          </a:p>
          <a:p>
            <a:pPr marL="0" indent="0">
              <a:buNone/>
            </a:pPr>
            <a:r>
              <a:rPr lang="en-US" dirty="0"/>
              <a:t>Both s and s2 of the previous example are variables referencing string objects. We can see, that string literals can either be enclosed in matching single (') or in double quotes ("). Single quotes will have to be escaped with a backslash (\), if the string is defined with single quotes:</a:t>
            </a:r>
          </a:p>
          <a:p>
            <a:pPr marL="400050" lvl="1" indent="0">
              <a:buNone/>
            </a:pPr>
            <a:r>
              <a:rPr lang="en-US" dirty="0"/>
              <a:t>&gt;&gt;&gt; s3 = 'It </a:t>
            </a:r>
            <a:r>
              <a:rPr lang="en-US" dirty="0" err="1"/>
              <a:t>doesn</a:t>
            </a:r>
            <a:r>
              <a:rPr lang="en-US" dirty="0"/>
              <a:t>\'t matter!'</a:t>
            </a:r>
          </a:p>
          <a:p>
            <a:pPr marL="400050" lvl="1" indent="0">
              <a:buNone/>
            </a:pPr>
            <a:r>
              <a:rPr lang="en-US" dirty="0"/>
              <a:t>This is not necessary, if the string is represented by double quotes:</a:t>
            </a:r>
          </a:p>
          <a:p>
            <a:pPr marL="400050" lvl="1" indent="0">
              <a:buNone/>
            </a:pPr>
            <a:r>
              <a:rPr lang="en-US" dirty="0"/>
              <a:t>&gt;&gt;&gt; s3 = "It doesn't matter!"</a:t>
            </a:r>
            <a:endParaRPr lang="en-US" dirty="0"/>
          </a:p>
        </p:txBody>
      </p:sp>
      <p:sp>
        <p:nvSpPr>
          <p:cNvPr id="5" name="Rectangle 4"/>
          <p:cNvSpPr/>
          <p:nvPr/>
        </p:nvSpPr>
        <p:spPr>
          <a:xfrm>
            <a:off x="6310127" y="1394460"/>
            <a:ext cx="5668513" cy="5078313"/>
          </a:xfrm>
          <a:prstGeom prst="rect">
            <a:avLst/>
          </a:prstGeom>
        </p:spPr>
        <p:txBody>
          <a:bodyPr wrap="square">
            <a:spAutoFit/>
          </a:bodyPr>
          <a:lstStyle/>
          <a:p>
            <a:r>
              <a:rPr lang="en-ID" dirty="0"/>
              <a:t>Analogously, we will have to escape a double quote inside a double quoted string:</a:t>
            </a:r>
          </a:p>
          <a:p>
            <a:pPr lvl="1"/>
            <a:r>
              <a:rPr lang="en-ID" dirty="0"/>
              <a:t>&gt;&gt;&gt; txt = "He said: \"It doesn't matter, if you enclose a string in single or double quotes!\""</a:t>
            </a:r>
          </a:p>
          <a:p>
            <a:pPr lvl="1"/>
            <a:r>
              <a:rPr lang="en-ID" dirty="0"/>
              <a:t>&gt;&gt;&gt; print(txt)</a:t>
            </a:r>
          </a:p>
          <a:p>
            <a:pPr lvl="1"/>
            <a:r>
              <a:rPr lang="en-ID" dirty="0"/>
              <a:t>He said: "It doesn't matter, if you enclose a string in single or double quotes!"</a:t>
            </a:r>
          </a:p>
          <a:p>
            <a:pPr lvl="1"/>
            <a:r>
              <a:rPr lang="en-ID" dirty="0"/>
              <a:t>&gt;&gt;&gt; </a:t>
            </a:r>
          </a:p>
          <a:p>
            <a:r>
              <a:rPr lang="en-ID" dirty="0"/>
              <a:t>They can also be enclosed in matching groups of three single or double quotes. In this case they are called triple-quoted strings. The backslash (\) character is used to escape characters that otherwise have a special meaning, such as newline, backslash itself, or the quote character.</a:t>
            </a:r>
          </a:p>
          <a:p>
            <a:pPr lvl="1"/>
            <a:r>
              <a:rPr lang="en-ID" dirty="0"/>
              <a:t>txt = '''A string in triple quotes can extend</a:t>
            </a:r>
          </a:p>
          <a:p>
            <a:pPr lvl="1"/>
            <a:r>
              <a:rPr lang="en-ID" dirty="0"/>
              <a:t>over multiple lines like this one, and can contain</a:t>
            </a:r>
          </a:p>
          <a:p>
            <a:pPr lvl="1"/>
            <a:r>
              <a:rPr lang="en-ID" dirty="0"/>
              <a:t>'single' and "double" quotes.'''</a:t>
            </a:r>
          </a:p>
        </p:txBody>
      </p:sp>
    </p:spTree>
    <p:extLst>
      <p:ext uri="{BB962C8B-B14F-4D97-AF65-F5344CB8AC3E}">
        <p14:creationId xmlns:p14="http://schemas.microsoft.com/office/powerpoint/2010/main" val="3577194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90</TotalTime>
  <Words>2668</Words>
  <Application>Microsoft Office PowerPoint</Application>
  <PresentationFormat>Widescreen</PresentationFormat>
  <Paragraphs>318</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Century Gothic</vt:lpstr>
      <vt:lpstr>Times New Roman</vt:lpstr>
      <vt:lpstr>Wingdings 3</vt:lpstr>
      <vt:lpstr>Ion</vt:lpstr>
      <vt:lpstr>Python 3.6</vt:lpstr>
      <vt:lpstr>Instalasi </vt:lpstr>
      <vt:lpstr>PowerPoint Presentation</vt:lpstr>
      <vt:lpstr>Differences between Compilers and Interpreters </vt:lpstr>
      <vt:lpstr>Blocks</vt:lpstr>
      <vt:lpstr>Variable in python</vt:lpstr>
      <vt:lpstr>PowerPoint Presentation</vt:lpstr>
      <vt:lpstr>Numbers </vt:lpstr>
      <vt:lpstr>String</vt:lpstr>
      <vt:lpstr>PowerPoint Presentation</vt:lpstr>
      <vt:lpstr>Some operators and functions for strings </vt:lpstr>
      <vt:lpstr>Operators </vt:lpstr>
      <vt:lpstr>PowerPoint Presentation</vt:lpstr>
      <vt:lpstr>PowerPoint Presentation</vt:lpstr>
      <vt:lpstr>Sequential Data Types </vt:lpstr>
      <vt:lpstr>List Notation and Examples </vt:lpstr>
      <vt:lpstr>Tuples </vt:lpstr>
      <vt:lpstr>Dictionaries</vt:lpstr>
      <vt:lpstr>Examples of Dictionaries </vt:lpstr>
      <vt:lpstr>Operators on Dictionaries </vt:lpstr>
      <vt:lpstr>Blocks and Indentations</vt:lpstr>
      <vt:lpstr>PowerPoint Presentation</vt:lpstr>
      <vt:lpstr>Conditional Statements in Python</vt:lpstr>
      <vt:lpstr>PowerPoint Presentation</vt:lpstr>
      <vt:lpstr>True or False</vt:lpstr>
      <vt:lpstr>Loops</vt:lpstr>
      <vt:lpstr>PowerPoint Presentation</vt:lpstr>
      <vt:lpstr>A Simple Example with a While Loop</vt:lpstr>
      <vt:lpstr>The else Part</vt:lpstr>
      <vt:lpstr>For Loops</vt:lpstr>
      <vt:lpstr>Syntax of the For Loop</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3.6</dc:title>
  <dc:creator>alrasyid</dc:creator>
  <cp:lastModifiedBy>alrasyid</cp:lastModifiedBy>
  <cp:revision>11</cp:revision>
  <dcterms:created xsi:type="dcterms:W3CDTF">2019-03-22T16:15:57Z</dcterms:created>
  <dcterms:modified xsi:type="dcterms:W3CDTF">2019-03-23T05:00:32Z</dcterms:modified>
</cp:coreProperties>
</file>