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Slab-bold.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a0a650290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a0a650290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a0a650290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a0a650290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a941146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a941146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db07944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db07944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a0a65029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a0a65029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a0a65029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a0a65029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db07944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db07944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a0a6502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a0a6502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0a6502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0a6502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a0a65029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a0a65029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dddc55e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dddc55e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a58dd76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a58dd76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db07944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db07944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a58dd76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a58dd76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a0a65029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a0a65029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a58dd76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a58dd76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a94114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a94114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a941146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a941146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a9411467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a941146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db07944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db07944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a941146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a941146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a941146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a941146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db07944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db07944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e310e32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e310e32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e310e32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e310e32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a0a65029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a0a65029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56150"/>
            <a:ext cx="5783400" cy="189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Capstone Project-1 Customer Segmentation by Group-2</a:t>
            </a:r>
            <a:endParaRPr/>
          </a:p>
        </p:txBody>
      </p:sp>
      <p:sp>
        <p:nvSpPr>
          <p:cNvPr id="64" name="Google Shape;64;p13"/>
          <p:cNvSpPr txBox="1"/>
          <p:nvPr>
            <p:ph idx="1" type="subTitle"/>
          </p:nvPr>
        </p:nvSpPr>
        <p:spPr>
          <a:xfrm>
            <a:off x="5204450" y="2745850"/>
            <a:ext cx="3761700" cy="5061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
              <a:t>31 Oct 2022 </a:t>
            </a:r>
            <a:endParaRPr/>
          </a:p>
        </p:txBody>
      </p:sp>
      <p:sp>
        <p:nvSpPr>
          <p:cNvPr id="65" name="Google Shape;65;p13"/>
          <p:cNvSpPr txBox="1"/>
          <p:nvPr/>
        </p:nvSpPr>
        <p:spPr>
          <a:xfrm>
            <a:off x="820275" y="4667350"/>
            <a:ext cx="8244900" cy="38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2400"/>
              </a:spcBef>
              <a:spcAft>
                <a:spcPts val="600"/>
              </a:spcAft>
              <a:buNone/>
            </a:pPr>
            <a:r>
              <a:rPr b="1" lang="en" sz="1300">
                <a:solidFill>
                  <a:schemeClr val="dk1"/>
                </a:solidFill>
                <a:latin typeface="Lora"/>
                <a:ea typeface="Lora"/>
                <a:cs typeface="Lora"/>
                <a:sym typeface="Lora"/>
              </a:rPr>
              <a:t>“Success is not final, failure is not fatal; it is the courage to continue that counts.” – Winston Churchill</a:t>
            </a:r>
            <a:endParaRPr sz="1300">
              <a:solidFill>
                <a:schemeClr val="dk1"/>
              </a:solidFill>
              <a:latin typeface="Lora"/>
              <a:ea typeface="Lora"/>
              <a:cs typeface="Lora"/>
              <a:sym typeface="Lora"/>
            </a:endParaRPr>
          </a:p>
        </p:txBody>
      </p:sp>
      <p:pic>
        <p:nvPicPr>
          <p:cNvPr id="66" name="Google Shape;66;p13"/>
          <p:cNvPicPr preferRelativeResize="0"/>
          <p:nvPr/>
        </p:nvPicPr>
        <p:blipFill>
          <a:blip r:embed="rId3">
            <a:alphaModFix/>
          </a:blip>
          <a:stretch>
            <a:fillRect/>
          </a:stretch>
        </p:blipFill>
        <p:spPr>
          <a:xfrm>
            <a:off x="152400" y="3404350"/>
            <a:ext cx="9525" cy="9525"/>
          </a:xfrm>
          <a:prstGeom prst="rect">
            <a:avLst/>
          </a:prstGeom>
          <a:noFill/>
          <a:ln>
            <a:noFill/>
          </a:ln>
        </p:spPr>
      </p:pic>
      <p:sp>
        <p:nvSpPr>
          <p:cNvPr id="67" name="Google Shape;67;p13"/>
          <p:cNvSpPr txBox="1"/>
          <p:nvPr/>
        </p:nvSpPr>
        <p:spPr>
          <a:xfrm>
            <a:off x="2249600" y="3079725"/>
            <a:ext cx="4658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E599"/>
              </a:buClr>
              <a:buSzPts val="1400"/>
              <a:buFont typeface="Roboto"/>
              <a:buChar char="●"/>
            </a:pPr>
            <a:r>
              <a:rPr lang="en">
                <a:solidFill>
                  <a:srgbClr val="FFE599"/>
                </a:solidFill>
                <a:latin typeface="Roboto"/>
                <a:ea typeface="Roboto"/>
                <a:cs typeface="Roboto"/>
                <a:sym typeface="Roboto"/>
              </a:rPr>
              <a:t>F1218-Burhanettin</a:t>
            </a:r>
            <a:endParaRPr>
              <a:solidFill>
                <a:srgbClr val="FFE599"/>
              </a:solidFill>
              <a:latin typeface="Roboto"/>
              <a:ea typeface="Roboto"/>
              <a:cs typeface="Roboto"/>
              <a:sym typeface="Roboto"/>
            </a:endParaRPr>
          </a:p>
          <a:p>
            <a:pPr indent="-317500" lvl="0" marL="457200" rtl="0" algn="l">
              <a:spcBef>
                <a:spcPts val="0"/>
              </a:spcBef>
              <a:spcAft>
                <a:spcPts val="0"/>
              </a:spcAft>
              <a:buClr>
                <a:srgbClr val="FFE599"/>
              </a:buClr>
              <a:buSzPts val="1400"/>
              <a:buFont typeface="Roboto"/>
              <a:buChar char="●"/>
            </a:pPr>
            <a:r>
              <a:rPr lang="en">
                <a:solidFill>
                  <a:srgbClr val="FFE599"/>
                </a:solidFill>
                <a:latin typeface="Roboto"/>
                <a:ea typeface="Roboto"/>
                <a:cs typeface="Roboto"/>
                <a:sym typeface="Roboto"/>
              </a:rPr>
              <a:t>F1670-Osman</a:t>
            </a:r>
            <a:endParaRPr>
              <a:solidFill>
                <a:srgbClr val="FFE599"/>
              </a:solidFill>
              <a:latin typeface="Roboto"/>
              <a:ea typeface="Roboto"/>
              <a:cs typeface="Roboto"/>
              <a:sym typeface="Roboto"/>
            </a:endParaRPr>
          </a:p>
          <a:p>
            <a:pPr indent="-317500" lvl="0" marL="457200" rtl="0" algn="l">
              <a:spcBef>
                <a:spcPts val="0"/>
              </a:spcBef>
              <a:spcAft>
                <a:spcPts val="0"/>
              </a:spcAft>
              <a:buClr>
                <a:srgbClr val="FFE599"/>
              </a:buClr>
              <a:buSzPts val="1400"/>
              <a:buFont typeface="Roboto"/>
              <a:buChar char="●"/>
            </a:pPr>
            <a:r>
              <a:rPr lang="en">
                <a:solidFill>
                  <a:srgbClr val="FFE599"/>
                </a:solidFill>
                <a:latin typeface="Roboto"/>
                <a:ea typeface="Roboto"/>
                <a:cs typeface="Roboto"/>
                <a:sym typeface="Roboto"/>
              </a:rPr>
              <a:t>F1322-Joseph</a:t>
            </a:r>
            <a:endParaRPr>
              <a:solidFill>
                <a:srgbClr val="FFE599"/>
              </a:solidFill>
              <a:latin typeface="Roboto"/>
              <a:ea typeface="Roboto"/>
              <a:cs typeface="Roboto"/>
              <a:sym typeface="Roboto"/>
            </a:endParaRPr>
          </a:p>
          <a:p>
            <a:pPr indent="-317500" lvl="0" marL="457200" rtl="0" algn="l">
              <a:spcBef>
                <a:spcPts val="0"/>
              </a:spcBef>
              <a:spcAft>
                <a:spcPts val="0"/>
              </a:spcAft>
              <a:buClr>
                <a:srgbClr val="FFE599"/>
              </a:buClr>
              <a:buSzPts val="1400"/>
              <a:buFont typeface="Roboto"/>
              <a:buChar char="●"/>
            </a:pPr>
            <a:r>
              <a:rPr lang="en">
                <a:solidFill>
                  <a:srgbClr val="FFE599"/>
                </a:solidFill>
                <a:latin typeface="Roboto"/>
                <a:ea typeface="Roboto"/>
                <a:cs typeface="Roboto"/>
                <a:sym typeface="Roboto"/>
              </a:rPr>
              <a:t>F1386-Harun</a:t>
            </a:r>
            <a:endParaRPr>
              <a:solidFill>
                <a:srgbClr val="FFE599"/>
              </a:solidFill>
              <a:latin typeface="Roboto"/>
              <a:ea typeface="Roboto"/>
              <a:cs typeface="Roboto"/>
              <a:sym typeface="Roboto"/>
            </a:endParaRPr>
          </a:p>
          <a:p>
            <a:pPr indent="-317500" lvl="0" marL="457200" rtl="0" algn="l">
              <a:spcBef>
                <a:spcPts val="0"/>
              </a:spcBef>
              <a:spcAft>
                <a:spcPts val="0"/>
              </a:spcAft>
              <a:buClr>
                <a:srgbClr val="FFE599"/>
              </a:buClr>
              <a:buSzPts val="1400"/>
              <a:buFont typeface="Roboto"/>
              <a:buChar char="●"/>
            </a:pPr>
            <a:r>
              <a:rPr lang="en">
                <a:solidFill>
                  <a:srgbClr val="FFE599"/>
                </a:solidFill>
                <a:latin typeface="Roboto"/>
                <a:ea typeface="Roboto"/>
                <a:cs typeface="Roboto"/>
                <a:sym typeface="Roboto"/>
              </a:rPr>
              <a:t>F1239-Ilker</a:t>
            </a:r>
            <a:endParaRPr>
              <a:solidFill>
                <a:srgbClr val="FFE5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30" name="Google Shape;130;p22"/>
          <p:cNvSpPr txBox="1"/>
          <p:nvPr>
            <p:ph idx="1" type="body"/>
          </p:nvPr>
        </p:nvSpPr>
        <p:spPr>
          <a:xfrm>
            <a:off x="387900" y="1489825"/>
            <a:ext cx="8633100" cy="343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RFM Analysis answers the following questions: </a:t>
            </a:r>
            <a:endParaRPr sz="2100"/>
          </a:p>
          <a:p>
            <a:pPr indent="-361950" lvl="0" marL="457200" rtl="0" algn="l">
              <a:spcBef>
                <a:spcPts val="1200"/>
              </a:spcBef>
              <a:spcAft>
                <a:spcPts val="0"/>
              </a:spcAft>
              <a:buSzPts val="2100"/>
              <a:buChar char="-"/>
            </a:pPr>
            <a:r>
              <a:rPr lang="en" sz="2100"/>
              <a:t>Who are your best customers? </a:t>
            </a:r>
            <a:endParaRPr sz="2100"/>
          </a:p>
          <a:p>
            <a:pPr indent="-361950" lvl="0" marL="457200" rtl="0" algn="l">
              <a:spcBef>
                <a:spcPts val="0"/>
              </a:spcBef>
              <a:spcAft>
                <a:spcPts val="0"/>
              </a:spcAft>
              <a:buSzPts val="2100"/>
              <a:buChar char="-"/>
            </a:pPr>
            <a:r>
              <a:rPr lang="en" sz="2100"/>
              <a:t>Which customers have a chance to churn? </a:t>
            </a:r>
            <a:endParaRPr sz="2100"/>
          </a:p>
          <a:p>
            <a:pPr indent="-361950" lvl="0" marL="457200" rtl="0" algn="l">
              <a:spcBef>
                <a:spcPts val="0"/>
              </a:spcBef>
              <a:spcAft>
                <a:spcPts val="0"/>
              </a:spcAft>
              <a:buSzPts val="2100"/>
              <a:buChar char="-"/>
            </a:pPr>
            <a:r>
              <a:rPr lang="en" sz="2100"/>
              <a:t>Who has the potential to become valuable customers? </a:t>
            </a:r>
            <a:endParaRPr sz="2100"/>
          </a:p>
          <a:p>
            <a:pPr indent="-361950" lvl="0" marL="457200" rtl="0" algn="l">
              <a:spcBef>
                <a:spcPts val="0"/>
              </a:spcBef>
              <a:spcAft>
                <a:spcPts val="0"/>
              </a:spcAft>
              <a:buSzPts val="2100"/>
              <a:buChar char="-"/>
            </a:pPr>
            <a:r>
              <a:rPr lang="en" sz="2100"/>
              <a:t>Who are your loyal customers? </a:t>
            </a:r>
            <a:endParaRPr sz="2100"/>
          </a:p>
          <a:p>
            <a:pPr indent="-361950" lvl="0" marL="457200" rtl="0" algn="l">
              <a:spcBef>
                <a:spcPts val="0"/>
              </a:spcBef>
              <a:spcAft>
                <a:spcPts val="0"/>
              </a:spcAft>
              <a:buSzPts val="2100"/>
              <a:buChar char="-"/>
            </a:pPr>
            <a:r>
              <a:rPr lang="en" sz="2100"/>
              <a:t>Who are your new customers? </a:t>
            </a:r>
            <a:endParaRPr sz="2100"/>
          </a:p>
          <a:p>
            <a:pPr indent="-361950" lvl="0" marL="457200" rtl="0" algn="l">
              <a:spcBef>
                <a:spcPts val="0"/>
              </a:spcBef>
              <a:spcAft>
                <a:spcPts val="0"/>
              </a:spcAft>
              <a:buSzPts val="2100"/>
              <a:buChar char="-"/>
            </a:pPr>
            <a:r>
              <a:rPr lang="en" sz="2100"/>
              <a:t>Which customers is critical to retain? </a:t>
            </a:r>
            <a:endParaRPr sz="2100"/>
          </a:p>
          <a:p>
            <a:pPr indent="-361950" lvl="0" marL="457200" rtl="0" algn="l">
              <a:spcBef>
                <a:spcPts val="0"/>
              </a:spcBef>
              <a:spcAft>
                <a:spcPts val="0"/>
              </a:spcAft>
              <a:buSzPts val="2100"/>
              <a:buChar char="-"/>
            </a:pPr>
            <a:r>
              <a:rPr lang="en" sz="2100"/>
              <a:t>Which group of customers is most likely to respond to your current campaign? </a:t>
            </a:r>
            <a:endParaRPr sz="2100"/>
          </a:p>
          <a:p>
            <a:pPr indent="-361950" lvl="0" marL="457200" rtl="0" algn="l">
              <a:spcBef>
                <a:spcPts val="0"/>
              </a:spcBef>
              <a:spcAft>
                <a:spcPts val="0"/>
              </a:spcAft>
              <a:buSzPts val="2100"/>
              <a:buChar char="-"/>
            </a:pPr>
            <a:r>
              <a:rPr lang="en" sz="2100"/>
              <a:t>Which customers are lost? and more</a:t>
            </a:r>
            <a:endParaRPr sz="2100"/>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37" name="Google Shape;137;p23"/>
          <p:cNvSpPr txBox="1"/>
          <p:nvPr>
            <p:ph idx="1" type="body"/>
          </p:nvPr>
        </p:nvSpPr>
        <p:spPr>
          <a:xfrm>
            <a:off x="3123175" y="979850"/>
            <a:ext cx="2441100" cy="764700"/>
          </a:xfrm>
          <a:prstGeom prst="rect">
            <a:avLst/>
          </a:prstGeom>
        </p:spPr>
        <p:txBody>
          <a:bodyPr anchorCtr="0" anchor="t" bIns="91425" lIns="91425" spcFirstLastPara="1" rIns="91425" wrap="square" tIns="91425">
            <a:normAutofit fontScale="25000"/>
          </a:bodyPr>
          <a:lstStyle/>
          <a:p>
            <a:pPr indent="0" lvl="0" marL="0" rtl="0" algn="ctr">
              <a:spcBef>
                <a:spcPts val="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4023"/>
              <a:t>Weighted RFM customer segments</a:t>
            </a:r>
            <a:endParaRPr sz="4023"/>
          </a:p>
          <a:p>
            <a:pPr indent="0" lvl="0" marL="457200" rtl="0" algn="ctr">
              <a:spcBef>
                <a:spcPts val="1200"/>
              </a:spcBef>
              <a:spcAft>
                <a:spcPts val="1200"/>
              </a:spcAft>
              <a:buNone/>
            </a:pPr>
            <a:r>
              <a:t/>
            </a:r>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3">
            <a:alphaModFix/>
          </a:blip>
          <a:stretch>
            <a:fillRect/>
          </a:stretch>
        </p:blipFill>
        <p:spPr>
          <a:xfrm>
            <a:off x="2034363" y="1274925"/>
            <a:ext cx="5075275" cy="371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45" name="Google Shape;145;p24"/>
          <p:cNvSpPr txBox="1"/>
          <p:nvPr>
            <p:ph idx="1" type="body"/>
          </p:nvPr>
        </p:nvSpPr>
        <p:spPr>
          <a:xfrm>
            <a:off x="3123175" y="979850"/>
            <a:ext cx="2441100" cy="764700"/>
          </a:xfrm>
          <a:prstGeom prst="rect">
            <a:avLst/>
          </a:prstGeom>
        </p:spPr>
        <p:txBody>
          <a:bodyPr anchorCtr="0" anchor="t" bIns="91425" lIns="91425" spcFirstLastPara="1" rIns="91425" wrap="square" tIns="91425">
            <a:normAutofit fontScale="25000"/>
          </a:bodyPr>
          <a:lstStyle/>
          <a:p>
            <a:pPr indent="0" lvl="0" marL="0" rtl="0" algn="ctr">
              <a:spcBef>
                <a:spcPts val="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rPr lang="en" sz="4023"/>
              <a:t>Weighted RFM customer segments</a:t>
            </a:r>
            <a:endParaRPr sz="4023"/>
          </a:p>
          <a:p>
            <a:pPr indent="0" lvl="0" marL="457200" rtl="0" algn="ctr">
              <a:spcBef>
                <a:spcPts val="1200"/>
              </a:spcBef>
              <a:spcAft>
                <a:spcPts val="1200"/>
              </a:spcAft>
              <a:buNone/>
            </a:pPr>
            <a:r>
              <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4"/>
          <p:cNvPicPr preferRelativeResize="0"/>
          <p:nvPr/>
        </p:nvPicPr>
        <p:blipFill>
          <a:blip r:embed="rId3">
            <a:alphaModFix/>
          </a:blip>
          <a:stretch>
            <a:fillRect/>
          </a:stretch>
        </p:blipFill>
        <p:spPr>
          <a:xfrm>
            <a:off x="1778539" y="1395525"/>
            <a:ext cx="5130374" cy="355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542375" y="477350"/>
            <a:ext cx="20550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K-Means </a:t>
            </a:r>
            <a:endParaRPr/>
          </a:p>
          <a:p>
            <a:pPr indent="0" lvl="0" marL="0" rtl="0" algn="l">
              <a:spcBef>
                <a:spcPts val="0"/>
              </a:spcBef>
              <a:spcAft>
                <a:spcPts val="0"/>
              </a:spcAft>
              <a:buNone/>
            </a:pPr>
            <a:r>
              <a:rPr lang="en"/>
              <a:t>Clustering</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5"/>
          <p:cNvPicPr preferRelativeResize="0"/>
          <p:nvPr/>
        </p:nvPicPr>
        <p:blipFill>
          <a:blip r:embed="rId3">
            <a:alphaModFix/>
          </a:blip>
          <a:stretch>
            <a:fillRect/>
          </a:stretch>
        </p:blipFill>
        <p:spPr>
          <a:xfrm>
            <a:off x="3886250" y="120700"/>
            <a:ext cx="5134900" cy="4291975"/>
          </a:xfrm>
          <a:prstGeom prst="rect">
            <a:avLst/>
          </a:prstGeom>
          <a:noFill/>
          <a:ln>
            <a:noFill/>
          </a:ln>
        </p:spPr>
      </p:pic>
      <p:pic>
        <p:nvPicPr>
          <p:cNvPr id="155" name="Google Shape;155;p25"/>
          <p:cNvPicPr preferRelativeResize="0"/>
          <p:nvPr/>
        </p:nvPicPr>
        <p:blipFill>
          <a:blip r:embed="rId4">
            <a:alphaModFix/>
          </a:blip>
          <a:stretch>
            <a:fillRect/>
          </a:stretch>
        </p:blipFill>
        <p:spPr>
          <a:xfrm>
            <a:off x="67600" y="2571750"/>
            <a:ext cx="3727124" cy="2521699"/>
          </a:xfrm>
          <a:prstGeom prst="rect">
            <a:avLst/>
          </a:prstGeom>
          <a:noFill/>
          <a:ln>
            <a:noFill/>
          </a:ln>
        </p:spPr>
      </p:pic>
      <p:sp>
        <p:nvSpPr>
          <p:cNvPr id="156" name="Google Shape;156;p25"/>
          <p:cNvSpPr txBox="1"/>
          <p:nvPr/>
        </p:nvSpPr>
        <p:spPr>
          <a:xfrm>
            <a:off x="1998725" y="1631825"/>
            <a:ext cx="1515900" cy="615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UK</a:t>
            </a:r>
            <a:r>
              <a:rPr lang="en">
                <a:latin typeface="Roboto"/>
                <a:ea typeface="Roboto"/>
                <a:cs typeface="Roboto"/>
                <a:sym typeface="Roboto"/>
              </a:rPr>
              <a:t>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(MinMax Scaler)</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6"/>
          <p:cNvSpPr txBox="1"/>
          <p:nvPr/>
        </p:nvSpPr>
        <p:spPr>
          <a:xfrm>
            <a:off x="1395575" y="2081700"/>
            <a:ext cx="1796100" cy="615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Global</a:t>
            </a:r>
            <a:r>
              <a:rPr lang="en">
                <a:latin typeface="Roboto"/>
                <a:ea typeface="Roboto"/>
                <a:cs typeface="Roboto"/>
                <a:sym typeface="Roboto"/>
              </a:rPr>
              <a:t>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(Standard Scaler)</a:t>
            </a:r>
            <a:endParaRPr>
              <a:latin typeface="Roboto"/>
              <a:ea typeface="Roboto"/>
              <a:cs typeface="Roboto"/>
              <a:sym typeface="Roboto"/>
            </a:endParaRPr>
          </a:p>
        </p:txBody>
      </p:sp>
      <p:sp>
        <p:nvSpPr>
          <p:cNvPr id="163" name="Google Shape;163;p26"/>
          <p:cNvSpPr txBox="1"/>
          <p:nvPr>
            <p:ph type="title"/>
          </p:nvPr>
        </p:nvSpPr>
        <p:spPr>
          <a:xfrm>
            <a:off x="694775" y="629750"/>
            <a:ext cx="20550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K-Means </a:t>
            </a:r>
            <a:endParaRPr/>
          </a:p>
          <a:p>
            <a:pPr indent="0" lvl="0" marL="0" rtl="0" algn="l">
              <a:spcBef>
                <a:spcPts val="0"/>
              </a:spcBef>
              <a:spcAft>
                <a:spcPts val="0"/>
              </a:spcAft>
              <a:buNone/>
            </a:pPr>
            <a:r>
              <a:rPr lang="en"/>
              <a:t>Clustering</a:t>
            </a:r>
            <a:endParaRPr/>
          </a:p>
        </p:txBody>
      </p:sp>
      <p:pic>
        <p:nvPicPr>
          <p:cNvPr id="164" name="Google Shape;164;p26"/>
          <p:cNvPicPr preferRelativeResize="0"/>
          <p:nvPr/>
        </p:nvPicPr>
        <p:blipFill>
          <a:blip r:embed="rId3">
            <a:alphaModFix/>
          </a:blip>
          <a:stretch>
            <a:fillRect/>
          </a:stretch>
        </p:blipFill>
        <p:spPr>
          <a:xfrm>
            <a:off x="3394818" y="108850"/>
            <a:ext cx="5626332" cy="4947975"/>
          </a:xfrm>
          <a:prstGeom prst="rect">
            <a:avLst/>
          </a:prstGeom>
          <a:noFill/>
          <a:ln>
            <a:noFill/>
          </a:ln>
        </p:spPr>
      </p:pic>
      <p:pic>
        <p:nvPicPr>
          <p:cNvPr id="165" name="Google Shape;165;p26"/>
          <p:cNvPicPr preferRelativeResize="0"/>
          <p:nvPr/>
        </p:nvPicPr>
        <p:blipFill>
          <a:blip r:embed="rId4">
            <a:alphaModFix/>
          </a:blip>
          <a:stretch>
            <a:fillRect/>
          </a:stretch>
        </p:blipFill>
        <p:spPr>
          <a:xfrm>
            <a:off x="84800" y="2925700"/>
            <a:ext cx="3213076" cy="213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7"/>
          <p:cNvPicPr preferRelativeResize="0"/>
          <p:nvPr/>
        </p:nvPicPr>
        <p:blipFill>
          <a:blip r:embed="rId3">
            <a:alphaModFix/>
          </a:blip>
          <a:stretch>
            <a:fillRect/>
          </a:stretch>
        </p:blipFill>
        <p:spPr>
          <a:xfrm>
            <a:off x="3424270" y="108850"/>
            <a:ext cx="5596876" cy="4947975"/>
          </a:xfrm>
          <a:prstGeom prst="rect">
            <a:avLst/>
          </a:prstGeom>
          <a:noFill/>
          <a:ln>
            <a:noFill/>
          </a:ln>
        </p:spPr>
      </p:pic>
      <p:sp>
        <p:nvSpPr>
          <p:cNvPr id="172" name="Google Shape;172;p27"/>
          <p:cNvSpPr txBox="1"/>
          <p:nvPr/>
        </p:nvSpPr>
        <p:spPr>
          <a:xfrm>
            <a:off x="1139350" y="2571750"/>
            <a:ext cx="1796100" cy="6156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Global</a:t>
            </a:r>
            <a:r>
              <a:rPr lang="en">
                <a:latin typeface="Roboto"/>
                <a:ea typeface="Roboto"/>
                <a:cs typeface="Roboto"/>
                <a:sym typeface="Roboto"/>
              </a:rPr>
              <a:t>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(Standard Scaler)</a:t>
            </a:r>
            <a:endParaRPr>
              <a:latin typeface="Roboto"/>
              <a:ea typeface="Roboto"/>
              <a:cs typeface="Roboto"/>
              <a:sym typeface="Roboto"/>
            </a:endParaRPr>
          </a:p>
        </p:txBody>
      </p:sp>
      <p:sp>
        <p:nvSpPr>
          <p:cNvPr id="173" name="Google Shape;173;p27"/>
          <p:cNvSpPr txBox="1"/>
          <p:nvPr>
            <p:ph type="title"/>
          </p:nvPr>
        </p:nvSpPr>
        <p:spPr>
          <a:xfrm>
            <a:off x="694775" y="629750"/>
            <a:ext cx="20550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K-Means </a:t>
            </a:r>
            <a:endParaRPr/>
          </a:p>
          <a:p>
            <a:pPr indent="0" lvl="0" marL="0" rtl="0" algn="l">
              <a:spcBef>
                <a:spcPts val="0"/>
              </a:spcBef>
              <a:spcAft>
                <a:spcPts val="0"/>
              </a:spcAft>
              <a:buNone/>
            </a:pPr>
            <a:r>
              <a:rPr lang="en"/>
              <a:t>Clustering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4425" y="197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Cohort Analysis</a:t>
            </a:r>
            <a:endParaRPr/>
          </a:p>
        </p:txBody>
      </p:sp>
      <p:sp>
        <p:nvSpPr>
          <p:cNvPr id="179" name="Google Shape;179;p28"/>
          <p:cNvSpPr txBox="1"/>
          <p:nvPr>
            <p:ph idx="1" type="body"/>
          </p:nvPr>
        </p:nvSpPr>
        <p:spPr>
          <a:xfrm>
            <a:off x="387900" y="921825"/>
            <a:ext cx="8368200" cy="3934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cohort is a group of people </a:t>
            </a:r>
            <a:r>
              <a:rPr lang="en">
                <a:solidFill>
                  <a:schemeClr val="accent6"/>
                </a:solidFill>
              </a:rPr>
              <a:t>who share a common characteristic over a certain period of time,</a:t>
            </a:r>
            <a:r>
              <a:rPr lang="en"/>
              <a:t> such as users that have become customers at approximately the same time, a graduating class of students.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Cohort analysis is an analytical technique that categorizes and divides data into groups with common characteristics prior to analysis.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technique is typically used </a:t>
            </a:r>
            <a:endParaRPr/>
          </a:p>
          <a:p>
            <a:pPr indent="-317500" lvl="1" marL="914400" rtl="0" algn="l">
              <a:spcBef>
                <a:spcPts val="0"/>
              </a:spcBef>
              <a:spcAft>
                <a:spcPts val="0"/>
              </a:spcAft>
              <a:buSzPts val="1400"/>
              <a:buChar char="○"/>
            </a:pPr>
            <a:r>
              <a:rPr lang="en"/>
              <a:t>to make it easier for organizations to isolate, analyze, and detect patterns </a:t>
            </a:r>
            <a:r>
              <a:rPr b="1" lang="en">
                <a:solidFill>
                  <a:schemeClr val="accent6"/>
                </a:solidFill>
              </a:rPr>
              <a:t>in the</a:t>
            </a:r>
            <a:r>
              <a:rPr lang="en"/>
              <a:t> </a:t>
            </a:r>
            <a:r>
              <a:rPr b="1" lang="en">
                <a:solidFill>
                  <a:srgbClr val="FFFF00"/>
                </a:solidFill>
              </a:rPr>
              <a:t>lifecycle of a user, </a:t>
            </a:r>
            <a:endParaRPr b="1">
              <a:solidFill>
                <a:srgbClr val="FFFF00"/>
              </a:solidFill>
              <a:highlight>
                <a:srgbClr val="FFD966"/>
              </a:highlight>
            </a:endParaRPr>
          </a:p>
          <a:p>
            <a:pPr indent="-317500" lvl="1" marL="914400" rtl="0" algn="l">
              <a:spcBef>
                <a:spcPts val="0"/>
              </a:spcBef>
              <a:spcAft>
                <a:spcPts val="0"/>
              </a:spcAft>
              <a:buSzPts val="1400"/>
              <a:buChar char="○"/>
            </a:pPr>
            <a:r>
              <a:rPr lang="en"/>
              <a:t>to improve user retention, </a:t>
            </a:r>
            <a:endParaRPr/>
          </a:p>
          <a:p>
            <a:pPr indent="-317500" lvl="1" marL="914400" rtl="0" algn="l">
              <a:spcBef>
                <a:spcPts val="0"/>
              </a:spcBef>
              <a:spcAft>
                <a:spcPts val="0"/>
              </a:spcAft>
              <a:buSzPts val="1400"/>
              <a:buChar char="○"/>
            </a:pPr>
            <a:r>
              <a:rPr lang="en"/>
              <a:t>and to better understand user behavior in a particular cohort.</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Steps Of Cohort Analysis</a:t>
            </a:r>
            <a:endParaRPr/>
          </a:p>
        </p:txBody>
      </p:sp>
      <p:sp>
        <p:nvSpPr>
          <p:cNvPr id="186" name="Google Shape;186;p29"/>
          <p:cNvSpPr txBox="1"/>
          <p:nvPr>
            <p:ph idx="1" type="body"/>
          </p:nvPr>
        </p:nvSpPr>
        <p:spPr>
          <a:xfrm>
            <a:off x="387900" y="1375125"/>
            <a:ext cx="8368200" cy="342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
            </a:r>
            <a:r>
              <a:rPr lang="en"/>
              <a:t>reating cohort groups: </a:t>
            </a:r>
            <a:endParaRPr/>
          </a:p>
          <a:p>
            <a:pPr indent="-317500" lvl="1" marL="914400" rtl="0" algn="l">
              <a:spcBef>
                <a:spcPts val="0"/>
              </a:spcBef>
              <a:spcAft>
                <a:spcPts val="0"/>
              </a:spcAft>
              <a:buSzPts val="1400"/>
              <a:buChar char="○"/>
            </a:pPr>
            <a:r>
              <a:rPr lang="en">
                <a:solidFill>
                  <a:schemeClr val="accent6"/>
                </a:solidFill>
              </a:rPr>
              <a:t>G</a:t>
            </a:r>
            <a:r>
              <a:rPr lang="en" sz="1400">
                <a:solidFill>
                  <a:schemeClr val="accent6"/>
                </a:solidFill>
              </a:rPr>
              <a:t>roup user data into different buckets</a:t>
            </a:r>
            <a:r>
              <a:rPr lang="en" sz="1400"/>
              <a:t>, such as date joined, date of first purchase, graduation year, </a:t>
            </a:r>
            <a:r>
              <a:rPr lang="en"/>
              <a:t> </a:t>
            </a:r>
            <a:r>
              <a:rPr lang="en" sz="1400"/>
              <a:t>at a particular place and time, etc. </a:t>
            </a:r>
            <a:endParaRPr sz="1400"/>
          </a:p>
          <a:p>
            <a:pPr indent="-317500" lvl="0" marL="457200" rtl="0" algn="l">
              <a:spcBef>
                <a:spcPts val="0"/>
              </a:spcBef>
              <a:spcAft>
                <a:spcPts val="0"/>
              </a:spcAft>
              <a:buSzPts val="1400"/>
              <a:buChar char="●"/>
            </a:pPr>
            <a:r>
              <a:rPr lang="en" sz="1400"/>
              <a:t>Cohort indexes: </a:t>
            </a:r>
            <a:endParaRPr sz="1400"/>
          </a:p>
          <a:p>
            <a:pPr indent="-317500" lvl="1" marL="914400" rtl="0" algn="l">
              <a:spcBef>
                <a:spcPts val="0"/>
              </a:spcBef>
              <a:spcAft>
                <a:spcPts val="0"/>
              </a:spcAft>
              <a:buSzPts val="1400"/>
              <a:buChar char="○"/>
            </a:pPr>
            <a:r>
              <a:rPr lang="en" sz="1400">
                <a:solidFill>
                  <a:schemeClr val="accent6"/>
                </a:solidFill>
              </a:rPr>
              <a:t>subsequent time periods</a:t>
            </a:r>
            <a:r>
              <a:rPr lang="en" sz="1400"/>
              <a:t> are calculated as cohort indexes as </a:t>
            </a:r>
            <a:r>
              <a:rPr lang="en" sz="1400">
                <a:solidFill>
                  <a:schemeClr val="accent6"/>
                </a:solidFill>
              </a:rPr>
              <a:t>monthly or weekly</a:t>
            </a:r>
            <a:r>
              <a:rPr lang="en" sz="1400"/>
              <a:t> etc.  (according to the data and domain</a:t>
            </a:r>
            <a:r>
              <a:rPr lang="en"/>
              <a:t>)</a:t>
            </a:r>
            <a:endParaRPr sz="1400"/>
          </a:p>
          <a:p>
            <a:pPr indent="-317500" lvl="0" marL="457200" rtl="0" algn="l">
              <a:spcBef>
                <a:spcPts val="0"/>
              </a:spcBef>
              <a:spcAft>
                <a:spcPts val="0"/>
              </a:spcAft>
              <a:buSzPts val="1400"/>
              <a:buChar char="●"/>
            </a:pPr>
            <a:r>
              <a:rPr lang="en" sz="1400"/>
              <a:t> The behavior of the customers in these time periods (cohort indexes) are analyzed. </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Pivot tables and heatmaps are mostly used for presenting the data.</a:t>
            </a:r>
            <a:endParaRPr sz="1400"/>
          </a:p>
          <a:p>
            <a:pPr indent="0" lvl="0" marL="0" rtl="0" algn="l">
              <a:spcBef>
                <a:spcPts val="1200"/>
              </a:spcBef>
              <a:spcAft>
                <a:spcPts val="1200"/>
              </a:spcAft>
              <a:buNone/>
            </a:pPr>
            <a:r>
              <a:t/>
            </a:r>
            <a:endParaRPr/>
          </a:p>
        </p:txBody>
      </p:sp>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413850" y="152400"/>
            <a:ext cx="8368201" cy="49876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1" name="Google Shape;20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1"/>
          <p:cNvPicPr preferRelativeResize="0"/>
          <p:nvPr/>
        </p:nvPicPr>
        <p:blipFill>
          <a:blip r:embed="rId3">
            <a:alphaModFix/>
          </a:blip>
          <a:stretch>
            <a:fillRect/>
          </a:stretch>
        </p:blipFill>
        <p:spPr>
          <a:xfrm>
            <a:off x="385275" y="152400"/>
            <a:ext cx="8368200" cy="50042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Findings</a:t>
            </a:r>
            <a:endParaRPr/>
          </a:p>
        </p:txBody>
      </p:sp>
      <p:sp>
        <p:nvSpPr>
          <p:cNvPr id="73" name="Google Shape;73;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is </a:t>
            </a:r>
            <a:r>
              <a:rPr lang="en"/>
              <a:t>imbalanced (UK skewed) and noisy.</a:t>
            </a:r>
            <a:endParaRPr/>
          </a:p>
          <a:p>
            <a:pPr indent="-342900" lvl="0" marL="457200" rtl="0" algn="l">
              <a:spcBef>
                <a:spcPts val="0"/>
              </a:spcBef>
              <a:spcAft>
                <a:spcPts val="0"/>
              </a:spcAft>
              <a:buSzPts val="1800"/>
              <a:buChar char="-"/>
            </a:pPr>
            <a:r>
              <a:rPr lang="en"/>
              <a:t>RFM analysis is consistent with K-Means clustering.</a:t>
            </a:r>
            <a:endParaRPr/>
          </a:p>
          <a:p>
            <a:pPr indent="-342900" lvl="0" marL="457200" rtl="0" algn="l">
              <a:spcBef>
                <a:spcPts val="0"/>
              </a:spcBef>
              <a:spcAft>
                <a:spcPts val="0"/>
              </a:spcAft>
              <a:buSzPts val="1800"/>
              <a:buChar char="-"/>
            </a:pPr>
            <a:r>
              <a:rPr lang="en"/>
              <a:t>K-means is indicating 5 clusters.</a:t>
            </a:r>
            <a:endParaRPr/>
          </a:p>
          <a:p>
            <a:pPr indent="-342900" lvl="0" marL="457200" rtl="0" algn="l">
              <a:spcBef>
                <a:spcPts val="0"/>
              </a:spcBef>
              <a:spcAft>
                <a:spcPts val="0"/>
              </a:spcAft>
              <a:buSzPts val="1800"/>
              <a:buChar char="-"/>
            </a:pPr>
            <a:r>
              <a:rPr lang="en"/>
              <a:t>Cohort analysis shows a seasonal underlying structure.</a:t>
            </a:r>
            <a:endParaRPr/>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9" name="Google Shape;209;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32"/>
          <p:cNvPicPr preferRelativeResize="0"/>
          <p:nvPr/>
        </p:nvPicPr>
        <p:blipFill>
          <a:blip r:embed="rId3">
            <a:alphaModFix/>
          </a:blip>
          <a:stretch>
            <a:fillRect/>
          </a:stretch>
        </p:blipFill>
        <p:spPr>
          <a:xfrm>
            <a:off x="228600" y="152400"/>
            <a:ext cx="8496300" cy="4904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7" name="Google Shape;217;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3"/>
          <p:cNvPicPr preferRelativeResize="0"/>
          <p:nvPr/>
        </p:nvPicPr>
        <p:blipFill>
          <a:blip r:embed="rId3">
            <a:alphaModFix/>
          </a:blip>
          <a:stretch>
            <a:fillRect/>
          </a:stretch>
        </p:blipFill>
        <p:spPr>
          <a:xfrm>
            <a:off x="385275" y="152400"/>
            <a:ext cx="8368200" cy="50042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5" name="Google Shape;225;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6" name="Google Shape;22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4"/>
          <p:cNvPicPr preferRelativeResize="0"/>
          <p:nvPr/>
        </p:nvPicPr>
        <p:blipFill>
          <a:blip r:embed="rId3">
            <a:alphaModFix/>
          </a:blip>
          <a:stretch>
            <a:fillRect/>
          </a:stretch>
        </p:blipFill>
        <p:spPr>
          <a:xfrm>
            <a:off x="381000" y="152400"/>
            <a:ext cx="8368200" cy="4904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3" name="Google Shape;233;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5"/>
          <p:cNvPicPr preferRelativeResize="0"/>
          <p:nvPr/>
        </p:nvPicPr>
        <p:blipFill>
          <a:blip r:embed="rId3">
            <a:alphaModFix/>
          </a:blip>
          <a:stretch>
            <a:fillRect/>
          </a:stretch>
        </p:blipFill>
        <p:spPr>
          <a:xfrm>
            <a:off x="304800" y="152400"/>
            <a:ext cx="8431620" cy="499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Thanks</a:t>
            </a:r>
            <a:endParaRPr/>
          </a:p>
        </p:txBody>
      </p:sp>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 (6)</a:t>
            </a:r>
            <a:endParaRPr/>
          </a:p>
        </p:txBody>
      </p:sp>
      <p:sp>
        <p:nvSpPr>
          <p:cNvPr id="247" name="Google Shape;247;p37"/>
          <p:cNvSpPr txBox="1"/>
          <p:nvPr>
            <p:ph idx="1" type="body"/>
          </p:nvPr>
        </p:nvSpPr>
        <p:spPr>
          <a:xfrm>
            <a:off x="387900" y="1489825"/>
            <a:ext cx="8368200" cy="338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Calculation of  RFM:</a:t>
            </a:r>
            <a:endParaRPr b="1"/>
          </a:p>
          <a:p>
            <a:pPr indent="0" lvl="0" marL="0" rtl="0" algn="l">
              <a:spcBef>
                <a:spcPts val="1200"/>
              </a:spcBef>
              <a:spcAft>
                <a:spcPts val="0"/>
              </a:spcAft>
              <a:buNone/>
            </a:pPr>
            <a:r>
              <a:rPr b="1" lang="en" u="sng"/>
              <a:t>STEP 1: MEASURING EACH VARIABLE</a:t>
            </a:r>
            <a:endParaRPr b="1" u="sng"/>
          </a:p>
          <a:p>
            <a:pPr indent="0" lvl="0" marL="457200" rtl="0" algn="l">
              <a:spcBef>
                <a:spcPts val="1200"/>
              </a:spcBef>
              <a:spcAft>
                <a:spcPts val="0"/>
              </a:spcAft>
              <a:buNone/>
            </a:pPr>
            <a:r>
              <a:rPr lang="en"/>
              <a:t>- RECENCY (R): </a:t>
            </a:r>
            <a:endParaRPr/>
          </a:p>
          <a:p>
            <a:pPr indent="457200" lvl="0" marL="457200" rtl="0" algn="l">
              <a:spcBef>
                <a:spcPts val="1200"/>
              </a:spcBef>
              <a:spcAft>
                <a:spcPts val="0"/>
              </a:spcAft>
              <a:buNone/>
            </a:pPr>
            <a:r>
              <a:rPr lang="en"/>
              <a:t>Time measured in days since each customer made their last purchase</a:t>
            </a:r>
            <a:endParaRPr/>
          </a:p>
          <a:p>
            <a:pPr indent="0" lvl="0" marL="457200" rtl="0" algn="l">
              <a:spcBef>
                <a:spcPts val="1200"/>
              </a:spcBef>
              <a:spcAft>
                <a:spcPts val="0"/>
              </a:spcAft>
              <a:buNone/>
            </a:pPr>
            <a:r>
              <a:rPr lang="en"/>
              <a:t>- FREQUENCY (F): </a:t>
            </a:r>
            <a:endParaRPr/>
          </a:p>
          <a:p>
            <a:pPr indent="457200" lvl="0" marL="457200" rtl="0" algn="l">
              <a:spcBef>
                <a:spcPts val="1200"/>
              </a:spcBef>
              <a:spcAft>
                <a:spcPts val="0"/>
              </a:spcAft>
              <a:buNone/>
            </a:pPr>
            <a:r>
              <a:rPr lang="en"/>
              <a:t>Total number of purchases </a:t>
            </a:r>
            <a:endParaRPr/>
          </a:p>
          <a:p>
            <a:pPr indent="0" lvl="0" marL="457200" rtl="0" algn="l">
              <a:spcBef>
                <a:spcPts val="1200"/>
              </a:spcBef>
              <a:spcAft>
                <a:spcPts val="0"/>
              </a:spcAft>
              <a:buNone/>
            </a:pPr>
            <a:r>
              <a:rPr lang="en"/>
              <a:t>- MONETARY VALUE (M): </a:t>
            </a:r>
            <a:endParaRPr/>
          </a:p>
          <a:p>
            <a:pPr indent="457200" lvl="0" marL="457200" rtl="0" algn="l">
              <a:spcBef>
                <a:spcPts val="1200"/>
              </a:spcBef>
              <a:spcAft>
                <a:spcPts val="1200"/>
              </a:spcAft>
              <a:buNone/>
            </a:pPr>
            <a:r>
              <a:rPr lang="en"/>
              <a:t>Total amount of money each customer spends</a:t>
            </a:r>
            <a:endParaRPr/>
          </a:p>
        </p:txBody>
      </p:sp>
      <p:sp>
        <p:nvSpPr>
          <p:cNvPr id="248" name="Google Shape;24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 (7)</a:t>
            </a:r>
            <a:endParaRPr/>
          </a:p>
        </p:txBody>
      </p:sp>
      <p:sp>
        <p:nvSpPr>
          <p:cNvPr id="254" name="Google Shape;254;p38"/>
          <p:cNvSpPr txBox="1"/>
          <p:nvPr>
            <p:ph idx="1" type="body"/>
          </p:nvPr>
        </p:nvSpPr>
        <p:spPr>
          <a:xfrm>
            <a:off x="387900" y="1322425"/>
            <a:ext cx="8690400" cy="3734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Calculation of  RFM:</a:t>
            </a:r>
            <a:endParaRPr b="1"/>
          </a:p>
          <a:p>
            <a:pPr indent="0" lvl="0" marL="0" rtl="0" algn="l">
              <a:spcBef>
                <a:spcPts val="1200"/>
              </a:spcBef>
              <a:spcAft>
                <a:spcPts val="0"/>
              </a:spcAft>
              <a:buNone/>
            </a:pPr>
            <a:r>
              <a:rPr b="1" lang="en" u="sng"/>
              <a:t>STEP 2: STANDARDIZING EACH ITEM</a:t>
            </a:r>
            <a:endParaRPr b="1" u="sng"/>
          </a:p>
          <a:p>
            <a:pPr indent="0" lvl="0" marL="0" rtl="0" algn="l">
              <a:spcBef>
                <a:spcPts val="1200"/>
              </a:spcBef>
              <a:spcAft>
                <a:spcPts val="0"/>
              </a:spcAft>
              <a:buNone/>
            </a:pPr>
            <a:r>
              <a:rPr lang="en" sz="2010"/>
              <a:t>With the help of Quantile-based discretization function, ``pd.qcut()``,  we discretize variables into 5 equal-sized buckets based on rank or based </a:t>
            </a:r>
            <a:r>
              <a:rPr lang="en"/>
              <a:t>on sample quantiles.</a:t>
            </a:r>
            <a:endParaRPr/>
          </a:p>
          <a:p>
            <a:pPr indent="0" lvl="0" marL="457200" rtl="0" algn="l">
              <a:spcBef>
                <a:spcPts val="1200"/>
              </a:spcBef>
              <a:spcAft>
                <a:spcPts val="0"/>
              </a:spcAft>
              <a:buNone/>
            </a:pPr>
            <a:r>
              <a:rPr lang="en"/>
              <a:t>- RECENCY (R):  Most recent top 20% → 5, least recent bottom 20% → 1</a:t>
            </a:r>
            <a:endParaRPr/>
          </a:p>
          <a:p>
            <a:pPr indent="0" lvl="0" marL="457200" rtl="0" algn="l">
              <a:spcBef>
                <a:spcPts val="1200"/>
              </a:spcBef>
              <a:spcAft>
                <a:spcPts val="0"/>
              </a:spcAft>
              <a:buNone/>
            </a:pPr>
            <a:r>
              <a:rPr lang="en"/>
              <a:t>- FREQUENCY (F):  Most frequent top 20% → 5, least frequent bottom 20% → 1</a:t>
            </a:r>
            <a:endParaRPr/>
          </a:p>
          <a:p>
            <a:pPr indent="0" lvl="0" marL="457200" rtl="0" algn="l">
              <a:spcBef>
                <a:spcPts val="1200"/>
              </a:spcBef>
              <a:spcAft>
                <a:spcPts val="0"/>
              </a:spcAft>
              <a:buNone/>
            </a:pPr>
            <a:r>
              <a:rPr lang="en"/>
              <a:t>- MONETARY VALUE (M): Highest spending 20% → 5, least spending bottom 20% → 1</a:t>
            </a:r>
            <a:endParaRPr/>
          </a:p>
          <a:p>
            <a:pPr indent="0" lvl="0" marL="0" rtl="0" algn="l">
              <a:spcBef>
                <a:spcPts val="1200"/>
              </a:spcBef>
              <a:spcAft>
                <a:spcPts val="1200"/>
              </a:spcAft>
              <a:buNone/>
            </a:pPr>
            <a:r>
              <a:rPr lang="en"/>
              <a:t>RFM Score = (Recency + Frequency + Monetary) / 3 → (RANGES FROM 5 TO 1)</a:t>
            </a:r>
            <a:endParaRPr/>
          </a:p>
        </p:txBody>
      </p:sp>
      <p:sp>
        <p:nvSpPr>
          <p:cNvPr id="255" name="Google Shape;25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 (8)</a:t>
            </a:r>
            <a:endParaRPr/>
          </a:p>
        </p:txBody>
      </p:sp>
      <p:sp>
        <p:nvSpPr>
          <p:cNvPr id="261" name="Google Shape;261;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USING WEIGHTS IN CALCULATION OF  RFM:</a:t>
            </a:r>
            <a:endParaRPr b="1"/>
          </a:p>
          <a:p>
            <a:pPr indent="0" lvl="0" marL="0" rtl="0" algn="l">
              <a:spcBef>
                <a:spcPts val="1200"/>
              </a:spcBef>
              <a:spcAft>
                <a:spcPts val="0"/>
              </a:spcAft>
              <a:buNone/>
            </a:pPr>
            <a:r>
              <a:rPr lang="en"/>
              <a:t>Weighting in RFM will be different for each business sector. Therefore, each sector might assign a different weight to Recency, Frequency, and Monetary components. </a:t>
            </a:r>
            <a:endParaRPr/>
          </a:p>
          <a:p>
            <a:pPr indent="0" lvl="0" marL="0" rtl="0" algn="l">
              <a:spcBef>
                <a:spcPts val="1200"/>
              </a:spcBef>
              <a:spcAft>
                <a:spcPts val="0"/>
              </a:spcAft>
              <a:buNone/>
            </a:pPr>
            <a:r>
              <a:rPr b="1" lang="en"/>
              <a:t>Adjusted RFM Formula with Weights:</a:t>
            </a:r>
            <a:endParaRPr b="1"/>
          </a:p>
          <a:p>
            <a:pPr indent="0" lvl="0" marL="0" rtl="0" algn="l">
              <a:spcBef>
                <a:spcPts val="1200"/>
              </a:spcBef>
              <a:spcAft>
                <a:spcPts val="0"/>
              </a:spcAft>
              <a:buNone/>
            </a:pPr>
            <a:r>
              <a:rPr lang="en"/>
              <a:t>RFM Score = (Recency*WeightR + Frequency*WeightF + Monetary*WeightM) / 3</a:t>
            </a:r>
            <a:endParaRPr/>
          </a:p>
          <a:p>
            <a:pPr indent="0" lvl="0" marL="0" rtl="0" algn="l">
              <a:spcBef>
                <a:spcPts val="1200"/>
              </a:spcBef>
              <a:spcAft>
                <a:spcPts val="1200"/>
              </a:spcAft>
              <a:buNone/>
            </a:pPr>
            <a:r>
              <a:rPr lang="en"/>
              <a:t>where WeightR + WeightF + WeightM = 1</a:t>
            </a:r>
            <a:endParaRPr/>
          </a:p>
        </p:txBody>
      </p:sp>
      <p:sp>
        <p:nvSpPr>
          <p:cNvPr id="262" name="Google Shape;26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&amp; Exploratory Data Analysis</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df.shape; 541909 rows and 8 columns </a:t>
            </a:r>
            <a:endParaRPr/>
          </a:p>
          <a:p>
            <a:pPr indent="0" lvl="0" marL="0" rtl="0" algn="l">
              <a:spcBef>
                <a:spcPts val="1200"/>
              </a:spcBef>
              <a:spcAft>
                <a:spcPts val="0"/>
              </a:spcAft>
              <a:buNone/>
            </a:pPr>
            <a:r>
              <a:rPr lang="en"/>
              <a:t>df.duplicated().value_counts(); 5268 duplicate values </a:t>
            </a:r>
            <a:endParaRPr/>
          </a:p>
          <a:p>
            <a:pPr indent="0" lvl="0" marL="0" rtl="0" algn="l">
              <a:spcBef>
                <a:spcPts val="1200"/>
              </a:spcBef>
              <a:spcAft>
                <a:spcPts val="0"/>
              </a:spcAft>
              <a:buNone/>
            </a:pPr>
            <a:r>
              <a:rPr lang="en"/>
              <a:t>df=df.drop_duplicates();The repetitive rows dropped, 'df.shape' shows 536641 values </a:t>
            </a:r>
            <a:endParaRPr/>
          </a:p>
          <a:p>
            <a:pPr indent="0" lvl="0" marL="0" rtl="0" algn="l">
              <a:spcBef>
                <a:spcPts val="1200"/>
              </a:spcBef>
              <a:spcAft>
                <a:spcPts val="0"/>
              </a:spcAft>
              <a:buNone/>
            </a:pPr>
            <a:r>
              <a:rPr lang="en"/>
              <a:t>df.info(); customer_id column has missing values </a:t>
            </a:r>
            <a:endParaRPr/>
          </a:p>
          <a:p>
            <a:pPr indent="0" lvl="0" marL="0" rtl="0" algn="l">
              <a:spcBef>
                <a:spcPts val="1200"/>
              </a:spcBef>
              <a:spcAft>
                <a:spcPts val="0"/>
              </a:spcAft>
              <a:buNone/>
            </a:pPr>
            <a:r>
              <a:rPr lang="en"/>
              <a:t>df.isnull().sum(); The CustomerID and Description fields have null values. </a:t>
            </a:r>
            <a:endParaRPr/>
          </a:p>
          <a:p>
            <a:pPr indent="457200" lvl="0" marL="0" rtl="0" algn="l">
              <a:spcBef>
                <a:spcPts val="1200"/>
              </a:spcBef>
              <a:spcAft>
                <a:spcPts val="0"/>
              </a:spcAft>
              <a:buNone/>
            </a:pPr>
            <a:r>
              <a:rPr lang="en"/>
              <a:t>-Description:1454 rows </a:t>
            </a:r>
            <a:endParaRPr/>
          </a:p>
          <a:p>
            <a:pPr indent="457200" lvl="0" marL="0" rtl="0" algn="l">
              <a:spcBef>
                <a:spcPts val="1200"/>
              </a:spcBef>
              <a:spcAft>
                <a:spcPts val="1200"/>
              </a:spcAft>
              <a:buNone/>
            </a:pPr>
            <a:r>
              <a:rPr lang="en"/>
              <a:t>-CustomerID:135037 rows</a:t>
            </a:r>
            <a:endParaRPr/>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&amp; Exploratory Data Analysis</a:t>
            </a:r>
            <a:endParaRPr/>
          </a:p>
        </p:txBody>
      </p:sp>
      <p:sp>
        <p:nvSpPr>
          <p:cNvPr id="87" name="Google Shape;87;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df.describe(); Quantity and UnitPrice should have a value &gt;= 0, but from the summary above there are negative values for the two columns. </a:t>
            </a:r>
            <a:endParaRPr/>
          </a:p>
          <a:p>
            <a:pPr indent="0" lvl="0" marL="0" rtl="0" algn="l">
              <a:spcBef>
                <a:spcPts val="1200"/>
              </a:spcBef>
              <a:spcAft>
                <a:spcPts val="0"/>
              </a:spcAft>
              <a:buNone/>
            </a:pPr>
            <a:r>
              <a:rPr lang="en"/>
              <a:t>If it is checked the relationships between 'InvoiceNo', 'Quantity' and 'UnitPrice' columns, negative values are seen in the Quantity and UnitPrice columns. </a:t>
            </a:r>
            <a:endParaRPr/>
          </a:p>
          <a:p>
            <a:pPr indent="0" lvl="0" marL="0" rtl="0" algn="l">
              <a:spcBef>
                <a:spcPts val="1200"/>
              </a:spcBef>
              <a:spcAft>
                <a:spcPts val="0"/>
              </a:spcAft>
              <a:buNone/>
            </a:pPr>
            <a:r>
              <a:rPr lang="en"/>
              <a:t>These are possibly canceled and returned orders. </a:t>
            </a:r>
            <a:endParaRPr/>
          </a:p>
          <a:p>
            <a:pPr indent="0" lvl="0" marL="0" rtl="0" algn="l">
              <a:spcBef>
                <a:spcPts val="1200"/>
              </a:spcBef>
              <a:spcAft>
                <a:spcPts val="1200"/>
              </a:spcAft>
              <a:buNone/>
            </a:pPr>
            <a:r>
              <a:rPr lang="en"/>
              <a:t>These rows can not be used for the analysis, so we dropped them(36% of the orders)</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&amp; Exploratory Data Analysis</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Handling Missing Values</a:t>
            </a:r>
            <a:r>
              <a:rPr b="1" lang="en"/>
              <a:t> </a:t>
            </a:r>
            <a:endParaRPr b="1"/>
          </a:p>
          <a:p>
            <a:pPr indent="0" lvl="0" marL="0" rtl="0" algn="l">
              <a:spcBef>
                <a:spcPts val="1200"/>
              </a:spcBef>
              <a:spcAft>
                <a:spcPts val="0"/>
              </a:spcAft>
              <a:buNone/>
            </a:pPr>
            <a:r>
              <a:rPr lang="en"/>
              <a:t>CustomerID has missing values, this means related orders were not made, </a:t>
            </a:r>
            <a:endParaRPr/>
          </a:p>
          <a:p>
            <a:pPr indent="0" lvl="0" marL="0" rtl="0" algn="l">
              <a:spcBef>
                <a:spcPts val="1200"/>
              </a:spcBef>
              <a:spcAft>
                <a:spcPts val="0"/>
              </a:spcAft>
              <a:buNone/>
            </a:pPr>
            <a:r>
              <a:rPr b="1" lang="en" u="sng"/>
              <a:t>Clean the Noise and Missing Values </a:t>
            </a:r>
            <a:endParaRPr b="1" u="sng"/>
          </a:p>
          <a:p>
            <a:pPr indent="0" lvl="0" marL="0" rtl="0" algn="l">
              <a:spcBef>
                <a:spcPts val="1200"/>
              </a:spcBef>
              <a:spcAft>
                <a:spcPts val="0"/>
              </a:spcAft>
              <a:buNone/>
            </a:pPr>
            <a:r>
              <a:rPr lang="en"/>
              <a:t>Missing values should be excluded from the dataset. </a:t>
            </a:r>
            <a:endParaRPr/>
          </a:p>
          <a:p>
            <a:pPr indent="457200" lvl="0" marL="0" rtl="0" algn="l">
              <a:spcBef>
                <a:spcPts val="1200"/>
              </a:spcBef>
              <a:spcAft>
                <a:spcPts val="0"/>
              </a:spcAft>
              <a:buNone/>
            </a:pPr>
            <a:r>
              <a:rPr lang="en"/>
              <a:t>-dropped customerID with null value </a:t>
            </a:r>
            <a:endParaRPr/>
          </a:p>
          <a:p>
            <a:pPr indent="457200" lvl="0" marL="0" rtl="0" algn="l">
              <a:spcBef>
                <a:spcPts val="1200"/>
              </a:spcBef>
              <a:spcAft>
                <a:spcPts val="0"/>
              </a:spcAft>
              <a:buNone/>
            </a:pPr>
            <a:r>
              <a:rPr lang="en"/>
              <a:t>-dropped Quantity and UnitPrice with negative value - Results-3 </a:t>
            </a:r>
            <a:endParaRPr/>
          </a:p>
          <a:p>
            <a:pPr indent="0" lvl="0" marL="0" rtl="0" algn="l">
              <a:spcBef>
                <a:spcPts val="1200"/>
              </a:spcBef>
              <a:spcAft>
                <a:spcPts val="1200"/>
              </a:spcAft>
              <a:buNone/>
            </a:pPr>
            <a:r>
              <a:rPr lang="en"/>
              <a:t>Following the cleaning, 'df.shape': (392692, 8)</a:t>
            </a:r>
            <a:endParaRPr/>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01" name="Google Shape;101;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a:t>Retention, loyalty, and building customer relationships are the key factors for success of any business sector today. </a:t>
            </a:r>
            <a:endParaRPr/>
          </a:p>
          <a:p>
            <a:pPr indent="-342900" lvl="0" marL="457200" rtl="0" algn="l">
              <a:spcBef>
                <a:spcPts val="0"/>
              </a:spcBef>
              <a:spcAft>
                <a:spcPts val="0"/>
              </a:spcAft>
              <a:buSzPts val="1800"/>
              <a:buChar char="●"/>
            </a:pPr>
            <a:r>
              <a:rPr lang="en"/>
              <a:t>Instead of analyzing the entire customer base as a whole, it’s better to segment them into homogeneous groups, understand the traits of each group, and engage them with relevant campaigns rather than segmenting on just customer age or geography. </a:t>
            </a:r>
            <a:endParaRPr/>
          </a:p>
          <a:p>
            <a:pPr indent="-342900" lvl="0" marL="457200" rtl="0" algn="l">
              <a:spcBef>
                <a:spcPts val="0"/>
              </a:spcBef>
              <a:spcAft>
                <a:spcPts val="0"/>
              </a:spcAft>
              <a:buSzPts val="1800"/>
              <a:buChar char="●"/>
            </a:pPr>
            <a:r>
              <a:rPr lang="en"/>
              <a:t>One of the most popular, easy-to-use, and effective segmentation methods to enable marketers to analyze customer behavior is RFM analysis. </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08" name="Google Shape;108;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R</a:t>
            </a:r>
            <a:r>
              <a:rPr lang="en" sz="2100"/>
              <a:t>FM stands for Recency, Frequency, and Monetary concepts. It is a customer segmentation technique for analyzing customer value based on past buying behavior. RFM analysis was first used by the direct mail industry more than four decades ago, yet it is still an effective way to optimize your marketing.</a:t>
            </a:r>
            <a:endParaRPr sz="2100"/>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15" name="Google Shape;11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20"/>
          <p:cNvPicPr preferRelativeResize="0"/>
          <p:nvPr/>
        </p:nvPicPr>
        <p:blipFill>
          <a:blip r:embed="rId3">
            <a:alphaModFix/>
          </a:blip>
          <a:stretch>
            <a:fillRect/>
          </a:stretch>
        </p:blipFill>
        <p:spPr>
          <a:xfrm>
            <a:off x="26138" y="0"/>
            <a:ext cx="909172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RFM Analysis &amp; Customer Segmentation</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Benefits of RFM Analysis:</a:t>
            </a:r>
            <a:endParaRPr sz="2100"/>
          </a:p>
          <a:p>
            <a:pPr indent="0" lvl="0" marL="0" rtl="0" algn="l">
              <a:spcBef>
                <a:spcPts val="1200"/>
              </a:spcBef>
              <a:spcAft>
                <a:spcPts val="0"/>
              </a:spcAft>
              <a:buNone/>
            </a:pPr>
            <a:r>
              <a:rPr lang="en" sz="2100"/>
              <a:t>- Increased customer retention </a:t>
            </a:r>
            <a:endParaRPr sz="2100"/>
          </a:p>
          <a:p>
            <a:pPr indent="0" lvl="0" marL="0" rtl="0" algn="l">
              <a:spcBef>
                <a:spcPts val="1200"/>
              </a:spcBef>
              <a:spcAft>
                <a:spcPts val="0"/>
              </a:spcAft>
              <a:buNone/>
            </a:pPr>
            <a:r>
              <a:rPr lang="en" sz="2100"/>
              <a:t>- Increased response rate </a:t>
            </a:r>
            <a:endParaRPr sz="2100"/>
          </a:p>
          <a:p>
            <a:pPr indent="0" lvl="0" marL="0" rtl="0" algn="l">
              <a:spcBef>
                <a:spcPts val="1200"/>
              </a:spcBef>
              <a:spcAft>
                <a:spcPts val="0"/>
              </a:spcAft>
              <a:buNone/>
            </a:pPr>
            <a:r>
              <a:rPr lang="en" sz="2100"/>
              <a:t>- Increased conversion rate </a:t>
            </a:r>
            <a:endParaRPr sz="2100"/>
          </a:p>
          <a:p>
            <a:pPr indent="0" lvl="0" marL="0" rtl="0" algn="l">
              <a:spcBef>
                <a:spcPts val="1200"/>
              </a:spcBef>
              <a:spcAft>
                <a:spcPts val="1200"/>
              </a:spcAft>
              <a:buNone/>
            </a:pPr>
            <a:r>
              <a:rPr lang="en" sz="2100"/>
              <a:t>- Increased revenue</a:t>
            </a:r>
            <a:endParaRPr sz="2100"/>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