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6" r:id="rId4"/>
    <p:sldId id="266" r:id="rId5"/>
    <p:sldId id="271" r:id="rId6"/>
    <p:sldId id="272" r:id="rId7"/>
    <p:sldId id="264" r:id="rId8"/>
    <p:sldId id="268" r:id="rId9"/>
    <p:sldId id="275" r:id="rId10"/>
    <p:sldId id="276" r:id="rId11"/>
    <p:sldId id="269" r:id="rId12"/>
    <p:sldId id="277" r:id="rId13"/>
    <p:sldId id="270" r:id="rId14"/>
    <p:sldId id="278" r:id="rId15"/>
    <p:sldId id="279" r:id="rId16"/>
    <p:sldId id="259" r:id="rId17"/>
    <p:sldId id="260" r:id="rId18"/>
    <p:sldId id="261" r:id="rId19"/>
    <p:sldId id="262" r:id="rId20"/>
    <p:sldId id="263" r:id="rId21"/>
    <p:sldId id="267" r:id="rId22"/>
    <p:sldId id="305" r:id="rId23"/>
    <p:sldId id="283" r:id="rId24"/>
    <p:sldId id="298" r:id="rId25"/>
    <p:sldId id="280" r:id="rId26"/>
    <p:sldId id="284" r:id="rId27"/>
    <p:sldId id="289" r:id="rId28"/>
    <p:sldId id="290" r:id="rId29"/>
    <p:sldId id="287" r:id="rId30"/>
    <p:sldId id="288" r:id="rId31"/>
    <p:sldId id="296" r:id="rId32"/>
    <p:sldId id="300" r:id="rId33"/>
    <p:sldId id="291" r:id="rId34"/>
    <p:sldId id="292" r:id="rId35"/>
    <p:sldId id="293" r:id="rId36"/>
    <p:sldId id="294" r:id="rId37"/>
    <p:sldId id="295" r:id="rId38"/>
    <p:sldId id="301" r:id="rId39"/>
    <p:sldId id="302" r:id="rId40"/>
    <p:sldId id="303" r:id="rId41"/>
    <p:sldId id="304" r:id="rId42"/>
    <p:sldId id="307" r:id="rId43"/>
    <p:sldId id="308" r:id="rId44"/>
    <p:sldId id="273" r:id="rId45"/>
    <p:sldId id="274" r:id="rId46"/>
    <p:sldId id="297" r:id="rId4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D9D3-0412-457F-8916-42954380FE51}" type="datetimeFigureOut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8034251-22EE-4C65-9907-9466304808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14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D9D3-0412-457F-8916-42954380FE51}" type="datetimeFigureOut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4251-22EE-4C65-9907-9466304808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06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D9D3-0412-457F-8916-42954380FE51}" type="datetimeFigureOut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4251-22EE-4C65-9907-9466304808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342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D9D3-0412-457F-8916-42954380FE51}" type="datetimeFigureOut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4251-22EE-4C65-9907-9466304808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808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D9D3-0412-457F-8916-42954380FE51}" type="datetimeFigureOut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4251-22EE-4C65-9907-9466304808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100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D9D3-0412-457F-8916-42954380FE51}" type="datetimeFigureOut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4251-22EE-4C65-9907-9466304808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124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D9D3-0412-457F-8916-42954380FE51}" type="datetimeFigureOut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4251-22EE-4C65-9907-9466304808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799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D9D3-0412-457F-8916-42954380FE51}" type="datetimeFigureOut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4251-22EE-4C65-9907-9466304808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801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D9D3-0412-457F-8916-42954380FE51}" type="datetimeFigureOut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4251-22EE-4C65-9907-9466304808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7335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D9D3-0412-457F-8916-42954380FE51}" type="datetimeFigureOut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4251-22EE-4C65-9907-9466304808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25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D9D3-0412-457F-8916-42954380FE51}" type="datetimeFigureOut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4251-22EE-4C65-9907-9466304808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02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D9D3-0412-457F-8916-42954380FE51}" type="datetimeFigureOut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4251-22EE-4C65-9907-9466304808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1912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D9D3-0412-457F-8916-42954380FE51}" type="datetimeFigureOut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4251-22EE-4C65-9907-9466304808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955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D9D3-0412-457F-8916-42954380FE51}" type="datetimeFigureOut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4251-22EE-4C65-9907-9466304808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3018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D9D3-0412-457F-8916-42954380FE51}" type="datetimeFigureOut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4251-22EE-4C65-9907-9466304808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0440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D9D3-0412-457F-8916-42954380FE51}" type="datetimeFigureOut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8034251-22EE-4C65-9907-9466304808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987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D9D3-0412-457F-8916-42954380FE51}" type="datetimeFigureOut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4251-22EE-4C65-9907-9466304808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609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516D9D3-0412-457F-8916-42954380FE51}" type="datetimeFigureOut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8034251-22EE-4C65-9907-9466304808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370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D9D3-0412-457F-8916-42954380FE51}" type="datetimeFigureOut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4251-22EE-4C65-9907-9466304808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0688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D9D3-0412-457F-8916-42954380FE51}" type="datetimeFigureOut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4251-22EE-4C65-9907-9466304808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1781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D9D3-0412-457F-8916-42954380FE51}" type="datetimeFigureOut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4251-22EE-4C65-9907-9466304808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8667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D9D3-0412-457F-8916-42954380FE51}" type="datetimeFigureOut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4251-22EE-4C65-9907-9466304808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63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516D9D3-0412-457F-8916-42954380FE51}" type="datetimeFigureOut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8034251-22EE-4C65-9907-9466304808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4287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D9D3-0412-457F-8916-42954380FE51}" type="datetimeFigureOut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4251-22EE-4C65-9907-9466304808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588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D9D3-0412-457F-8916-42954380FE51}" type="datetimeFigureOut">
              <a:rPr lang="zh-TW" altLang="en-US" smtClean="0"/>
              <a:t>2019/4/22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4251-22EE-4C65-9907-9466304808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6144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D9D3-0412-457F-8916-42954380FE51}" type="datetimeFigureOut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4251-22EE-4C65-9907-9466304808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6040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D9D3-0412-457F-8916-42954380FE51}" type="datetimeFigureOut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4251-22EE-4C65-9907-9466304808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31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D9D3-0412-457F-8916-42954380FE51}" type="datetimeFigureOut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4251-22EE-4C65-9907-9466304808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11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D9D3-0412-457F-8916-42954380FE51}" type="datetimeFigureOut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4251-22EE-4C65-9907-9466304808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53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D9D3-0412-457F-8916-42954380FE51}" type="datetimeFigureOut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4251-22EE-4C65-9907-9466304808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25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D9D3-0412-457F-8916-42954380FE51}" type="datetimeFigureOut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4251-22EE-4C65-9907-9466304808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83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D9D3-0412-457F-8916-42954380FE51}" type="datetimeFigureOut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4251-22EE-4C65-9907-9466304808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48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D9D3-0412-457F-8916-42954380FE51}" type="datetimeFigureOut">
              <a:rPr lang="zh-TW" altLang="en-US" smtClean="0"/>
              <a:t>2019/4/22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4251-22EE-4C65-9907-9466304808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78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516D9D3-0412-457F-8916-42954380FE51}" type="datetimeFigureOut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8034251-22EE-4C65-9907-9466304808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06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D9D3-0412-457F-8916-42954380FE51}" type="datetimeFigureOut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34251-22EE-4C65-9907-9466304808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16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516D9D3-0412-457F-8916-42954380FE51}" type="datetimeFigureOut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8034251-22EE-4C65-9907-9466304808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97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dianumam/MachineLearning-From-The-Scratch" TargetMode="Externa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7200" dirty="0" smtClean="0"/>
              <a:t>K-means </a:t>
            </a:r>
            <a:br>
              <a:rPr lang="en-US" altLang="zh-TW" sz="7200" dirty="0" smtClean="0"/>
            </a:br>
            <a:r>
              <a:rPr lang="zh-TW" altLang="en-US" sz="7200" dirty="0" smtClean="0"/>
              <a:t>相關的分群演算法研究</a:t>
            </a:r>
            <a:endParaRPr lang="zh-TW" altLang="en-US" sz="7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8375904" cy="1069848"/>
          </a:xfrm>
        </p:spPr>
        <p:txBody>
          <a:bodyPr/>
          <a:lstStyle/>
          <a:p>
            <a:r>
              <a:rPr lang="en-US" altLang="zh-TW" dirty="0" smtClean="0"/>
              <a:t>The study of K-means related </a:t>
            </a:r>
          </a:p>
          <a:p>
            <a:r>
              <a:rPr lang="en-US" altLang="zh-TW" dirty="0" smtClean="0"/>
              <a:t>clustering algorithm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635496" y="5208551"/>
            <a:ext cx="58836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資訊工程學系 大四 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B043040003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范真瑋</a:t>
            </a: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資訊工程學系 大四 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B043040020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張哲魁</a:t>
            </a: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資訊工程學系 大四 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B043040039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周家池</a:t>
            </a: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資訊工程學系 大四 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B043040044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吳俊忻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652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K-medoids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sz="2400" dirty="0"/>
          </a:p>
          <a:p>
            <a:pPr marL="0" indent="0">
              <a:buNone/>
            </a:pPr>
            <a:endParaRPr lang="en-US" altLang="zh-TW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版面配置區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2057400"/>
                <a:ext cx="10515600" cy="3811588"/>
              </a:xfrm>
            </p:spPr>
            <p:txBody>
              <a:bodyPr>
                <a:normAutofit/>
              </a:bodyPr>
              <a:lstStyle/>
              <a:p>
                <a:endParaRPr lang="en-US" altLang="zh-TW" sz="2000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   對 </a:t>
                </a:r>
                <a:r>
                  <a:rPr lang="en-US" altLang="zh-TW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update </a:t>
                </a:r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進行改進，由原本的算平均來更新新的群心，改為新的中心點就是與其他點的距離和最小的那一個，其餘步驟皆與 </a:t>
                </a:r>
                <a:r>
                  <a:rPr lang="en-US" altLang="zh-TW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K-means 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相同</a:t>
                </a:r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。</a:t>
                </a:r>
                <a:endParaRPr lang="en-US" altLang="zh-TW" sz="2000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endParaRPr lang="en-US" altLang="zh-TW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時間複雜度較高，為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，因為 </a:t>
                </a:r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update 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時還要去算每個點的距離，不像是 </a:t>
                </a:r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K-means 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直接取平均值</a:t>
                </a:r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。</a:t>
                </a:r>
                <a:endPara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4" name="文字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2057400"/>
                <a:ext cx="10515600" cy="3811588"/>
              </a:xfrm>
              <a:blipFill rotWithShape="0">
                <a:blip r:embed="rId2"/>
                <a:stretch>
                  <a:fillRect l="-638" r="-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35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K - medians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14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04088"/>
          </a:xfrm>
        </p:spPr>
        <p:txBody>
          <a:bodyPr/>
          <a:lstStyle/>
          <a:p>
            <a:r>
              <a:rPr lang="en-US" altLang="zh-TW" dirty="0" smtClean="0"/>
              <a:t>K - medians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676" y="1595279"/>
            <a:ext cx="4877223" cy="3657917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1481328"/>
            <a:ext cx="4628324" cy="4387660"/>
          </a:xfrm>
        </p:spPr>
        <p:txBody>
          <a:bodyPr/>
          <a:lstStyle/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 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K-means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不同的地方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計算群心是利用中位數而不是平均值，可避免 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outlier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造成影響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計算距離則是用 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Manhattan distance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966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40080"/>
          </a:xfrm>
        </p:spPr>
        <p:txBody>
          <a:bodyPr/>
          <a:lstStyle/>
          <a:p>
            <a:r>
              <a:rPr lang="en-US" altLang="zh-TW" dirty="0" smtClean="0"/>
              <a:t>K - medians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475" y="987425"/>
            <a:ext cx="4873625" cy="4873625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1252728"/>
            <a:ext cx="4992687" cy="3811588"/>
          </a:xfrm>
        </p:spPr>
        <p:txBody>
          <a:bodyPr/>
          <a:lstStyle/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優點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若要計算的距離為 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Taxicab metric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，則適合用 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K-medians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計算距離的時間複雜度為 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O(KN)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K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為群心數、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為資料數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772025" y="6400800"/>
            <a:ext cx="733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Image from : https://zh-yue.wikipedia.org/wiki/File:Manhattan_distance.svg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809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Kernel K - means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451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13232"/>
          </a:xfrm>
        </p:spPr>
        <p:txBody>
          <a:bodyPr/>
          <a:lstStyle/>
          <a:p>
            <a:r>
              <a:rPr lang="en-US" altLang="zh-TW" dirty="0" smtClean="0"/>
              <a:t>Kernel K-means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版面配置區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1353312"/>
                <a:ext cx="3932237" cy="4515676"/>
              </a:xfrm>
            </p:spPr>
            <p:txBody>
              <a:bodyPr>
                <a:normAutofit/>
              </a:bodyPr>
              <a:lstStyle/>
              <a:p>
                <a:endParaRPr lang="en-US" altLang="zh-TW" sz="2000" dirty="0" smtClean="0"/>
              </a:p>
              <a:p>
                <a:r>
                  <a:rPr lang="en-US" altLang="zh-TW" sz="2000" dirty="0" smtClean="0"/>
                  <a:t>If we can….</a:t>
                </a:r>
              </a:p>
              <a:p>
                <a:endParaRPr lang="en-US" altLang="zh-TW" sz="2000" dirty="0" smtClean="0"/>
              </a:p>
              <a:p>
                <a:r>
                  <a:rPr lang="en-US" altLang="zh-TW" sz="2000" dirty="0" smtClean="0"/>
                  <a:t>For each points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𝑋𝑖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TW" sz="2000" b="0" dirty="0" smtClean="0">
                  <a:ea typeface="Cambria Math" panose="02040503050406030204" pitchFamily="18" charset="0"/>
                </a:endParaRPr>
              </a:p>
              <a:p>
                <a:endParaRPr lang="en-US" altLang="zh-TW" sz="2000" b="0" dirty="0" smtClean="0">
                  <a:ea typeface="Cambria Math" panose="02040503050406030204" pitchFamily="18" charset="0"/>
                </a:endParaRPr>
              </a:p>
              <a:p>
                <a:r>
                  <a:rPr lang="en-US" altLang="zh-TW" sz="2000" dirty="0" smtClean="0"/>
                  <a:t>, do</a:t>
                </a:r>
                <a:r>
                  <a:rPr lang="en-US" altLang="zh-TW" sz="200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𝑋𝑖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m:rPr>
                        <m:sty m:val="p"/>
                      </m:rPr>
                      <a:rPr lang="zh-TW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</m:t>
                    </m:r>
                    <m:r>
                      <a:rPr lang="zh-TW" altLang="en-US" sz="200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000" dirty="0" smtClean="0"/>
                  <a:t>)</a:t>
                </a:r>
              </a:p>
            </p:txBody>
          </p:sp>
        </mc:Choice>
        <mc:Fallback xmlns="">
          <p:sp>
            <p:nvSpPr>
              <p:cNvPr id="4" name="文字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1353312"/>
                <a:ext cx="3932237" cy="4515676"/>
              </a:xfrm>
              <a:blipFill rotWithShape="0">
                <a:blip r:embed="rId2"/>
                <a:stretch>
                  <a:fillRect l="-17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036" y="899674"/>
            <a:ext cx="3148965" cy="346821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519" y="2843784"/>
            <a:ext cx="3238836" cy="3656996"/>
          </a:xfrm>
          <a:prstGeom prst="rect">
            <a:avLst/>
          </a:prstGeom>
        </p:spPr>
      </p:pic>
      <p:cxnSp>
        <p:nvCxnSpPr>
          <p:cNvPr id="8" name="弧形接點 7"/>
          <p:cNvCxnSpPr>
            <a:stCxn id="5" idx="2"/>
          </p:cNvCxnSpPr>
          <p:nvPr/>
        </p:nvCxnSpPr>
        <p:spPr>
          <a:xfrm rot="16200000" flipH="1">
            <a:off x="6630519" y="4033121"/>
            <a:ext cx="1044000" cy="1620000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23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40080"/>
          </a:xfrm>
        </p:spPr>
        <p:txBody>
          <a:bodyPr/>
          <a:lstStyle/>
          <a:p>
            <a:r>
              <a:rPr lang="en-US" altLang="zh-TW" dirty="0" smtClean="0"/>
              <a:t>Kernel K-means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版面配置區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7" y="1207009"/>
                <a:ext cx="5763143" cy="5280418"/>
              </a:xfrm>
            </p:spPr>
            <p:txBody>
              <a:bodyPr>
                <a:normAutofit lnSpcReduction="10000"/>
              </a:bodyPr>
              <a:lstStyle/>
              <a:p>
                <a:endParaRPr lang="en-US" altLang="zh-TW" sz="2000" dirty="0" smtClean="0"/>
              </a:p>
              <a:p>
                <a:r>
                  <a:rPr lang="en-US" altLang="zh-TW" sz="2000" b="1" dirty="0" smtClean="0"/>
                  <a:t>In K-means:</a:t>
                </a:r>
              </a:p>
              <a:p>
                <a:endParaRPr lang="en-US" altLang="zh-TW" sz="2000" dirty="0" smtClean="0"/>
              </a:p>
              <a:p>
                <a:r>
                  <a:rPr lang="en-US" altLang="zh-TW" sz="2000" dirty="0" smtClean="0"/>
                  <a:t>  target: 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  </m:t>
                    </m:r>
                    <m:func>
                      <m:func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𝑋𝑖</m:t>
                                    </m:r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𝐶𝑘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 )</m:t>
                            </m:r>
                          </m:e>
                        </m:func>
                      </m:e>
                    </m:func>
                  </m:oMath>
                </a14:m>
                <a:endParaRPr lang="en-US" altLang="zh-TW" sz="2000" b="0" dirty="0" smtClean="0"/>
              </a:p>
              <a:p>
                <a:endParaRPr lang="en-US" altLang="zh-TW" sz="2000" dirty="0" smtClean="0"/>
              </a:p>
              <a:p>
                <a:r>
                  <a:rPr lang="en-US" altLang="zh-TW" sz="2000" i="1" dirty="0" smtClean="0"/>
                  <a:t>Distance(Xi, Xj)</a:t>
                </a:r>
                <a:r>
                  <a:rPr lang="en-US" altLang="zh-TW" sz="2000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altLang="zh-TW" sz="2000" i="1" dirty="0" smtClean="0"/>
              </a:p>
              <a:p>
                <a:r>
                  <a:rPr lang="en-US" altLang="zh-TW" sz="2000" i="1" dirty="0" smtClean="0"/>
                  <a:t> </a:t>
                </a:r>
                <a:endParaRPr lang="en-US" altLang="zh-TW" sz="2000" dirty="0"/>
              </a:p>
              <a:p>
                <a:r>
                  <a:rPr lang="en-US" altLang="zh-TW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𝑋𝑖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𝑋𝑗</m:t>
                            </m:r>
                          </m:e>
                        </m:d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𝑋𝑖</m:t>
                            </m:r>
                          </m:e>
                        </m:d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−2 ∗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𝑋𝑖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∙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𝑋𝑗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𝑋𝑗</m:t>
                            </m:r>
                          </m:e>
                        </m:d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sz="2000" dirty="0" smtClean="0"/>
              </a:p>
              <a:p>
                <a:endParaRPr lang="en-US" altLang="zh-TW" sz="2000" dirty="0"/>
              </a:p>
              <a:p>
                <a:r>
                  <a:rPr lang="en-US" altLang="zh-TW" sz="2000" dirty="0" smtClean="0"/>
                  <a:t>So, we can make a function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000" b="0" i="0" dirty="0" smtClean="0">
                  <a:latin typeface="Cambria Math" panose="02040503050406030204" pitchFamily="18" charset="0"/>
                </a:endParaRPr>
              </a:p>
              <a:p>
                <a:endParaRPr lang="en-US" altLang="zh-TW" sz="20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𝑋𝑖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𝑋𝑗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zh-TW" altLang="en-US" sz="20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altLang="zh-TW" sz="2000" dirty="0" smtClean="0"/>
              </a:p>
              <a:p>
                <a:endParaRPr lang="en-US" altLang="zh-TW" sz="2000" dirty="0" smtClean="0"/>
              </a:p>
              <a:p>
                <a:r>
                  <a:rPr lang="en-US" altLang="zh-TW" sz="2000" dirty="0" smtClean="0"/>
                  <a:t>just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000" dirty="0" smtClean="0"/>
                  <a:t> not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altLang="zh-TW" sz="20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字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7" y="1207009"/>
                <a:ext cx="5763143" cy="5280418"/>
              </a:xfrm>
              <a:blipFill rotWithShape="0">
                <a:blip r:embed="rId2"/>
                <a:stretch>
                  <a:fillRect l="-11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469" y="2485624"/>
            <a:ext cx="5090322" cy="300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8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30936"/>
          </a:xfrm>
        </p:spPr>
        <p:txBody>
          <a:bodyPr/>
          <a:lstStyle/>
          <a:p>
            <a:r>
              <a:rPr lang="en-US" altLang="zh-TW" dirty="0" smtClean="0"/>
              <a:t>Kernel K-means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版面配置區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7" y="1280161"/>
                <a:ext cx="5763143" cy="5207266"/>
              </a:xfrm>
            </p:spPr>
            <p:txBody>
              <a:bodyPr>
                <a:normAutofit/>
              </a:bodyPr>
              <a:lstStyle/>
              <a:p>
                <a:endParaRPr lang="en-US" altLang="zh-TW" sz="2000" dirty="0" smtClean="0"/>
              </a:p>
              <a:p>
                <a:r>
                  <a:rPr lang="en-US" altLang="zh-TW" sz="2000" b="1" dirty="0" smtClean="0"/>
                  <a:t>In  kernel K-means:</a:t>
                </a:r>
              </a:p>
              <a:p>
                <a:endParaRPr lang="en-US" altLang="zh-TW" sz="2000" dirty="0" smtClean="0"/>
              </a:p>
              <a:p>
                <a:r>
                  <a:rPr lang="en-US" altLang="zh-TW" sz="2000" dirty="0" smtClean="0"/>
                  <a:t>  we do not have center Ck  ,so</a:t>
                </a:r>
              </a:p>
              <a:p>
                <a:endParaRPr lang="en-US" altLang="zh-TW" sz="2000" dirty="0" smtClean="0"/>
              </a:p>
              <a:p>
                <a:r>
                  <a:rPr lang="en-US" altLang="zh-TW" sz="2000" b="1" dirty="0" smtClean="0"/>
                  <a:t>target: </a:t>
                </a:r>
              </a:p>
              <a:p>
                <a:endParaRPr lang="en-US" altLang="zh-TW" sz="2000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  </m:t>
                    </m:r>
                    <m:func>
                      <m:func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en-US" altLang="zh-TW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zh-TW" alt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𝜑</m:t>
                                                </m:r>
                                                <m:r>
                                                  <a:rPr lang="en-US" altLang="zh-TW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zh-TW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−</m:t>
                                                </m:r>
                                                <m:r>
                                                  <a:rPr lang="zh-TW" alt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𝜑</m:t>
                                                </m:r>
                                                <m:r>
                                                  <a:rPr lang="en-US" altLang="zh-TW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zh-TW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nary>
                              </m:num>
                              <m:den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𝑛𝑢𝑚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𝑐𝑙𝑢𝑠𝑡𝑒𝑟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l-GR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𝐶𝑙𝑢𝑠𝑡𝑒𝑟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TW" sz="2000" dirty="0" smtClean="0"/>
                  <a:t> </a:t>
                </a:r>
              </a:p>
              <a:p>
                <a:endParaRPr lang="en-US" altLang="zh-TW" sz="2000" dirty="0"/>
              </a:p>
              <a:p>
                <a:r>
                  <a:rPr lang="en-US" altLang="zh-TW" sz="2000" b="1" dirty="0" smtClean="0"/>
                  <a:t>Complex :</a:t>
                </a:r>
                <a:r>
                  <a:rPr lang="en-US" altLang="zh-TW" sz="2000" b="1" dirty="0" smtClean="0">
                    <a:solidFill>
                      <a:schemeClr val="tx1"/>
                    </a:solidFill>
                  </a:rPr>
                  <a:t> </a:t>
                </a:r>
                <a:endParaRPr lang="en-US" altLang="zh-TW" sz="2000" b="0" i="1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TW" sz="2000" b="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𝑇𝑜𝐾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sz="2000" b="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TW" sz="2000" dirty="0" smtClean="0">
                    <a:solidFill>
                      <a:schemeClr val="tx1"/>
                    </a:solidFill>
                  </a:rPr>
                  <a:t>	</a:t>
                </a:r>
                <a:r>
                  <a:rPr lang="en-US" altLang="zh-TW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# ToK </a:t>
                </a:r>
                <a:r>
                  <a:rPr lang="zh-TW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表</a:t>
                </a:r>
                <a:r>
                  <a:rPr lang="zh-TW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altLang="zh-TW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kernel function</a:t>
                </a:r>
                <a:r>
                  <a:rPr lang="zh-TW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zh-TW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的計算複雜度</a:t>
                </a:r>
                <a:endParaRPr lang="en-US" altLang="zh-TW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4" name="文字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7" y="1280161"/>
                <a:ext cx="5763143" cy="5207266"/>
              </a:xfrm>
              <a:blipFill rotWithShape="0">
                <a:blip r:embed="rId2"/>
                <a:stretch>
                  <a:fillRect l="-11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248" y="1911096"/>
            <a:ext cx="5627895" cy="369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3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49224"/>
          </a:xfrm>
        </p:spPr>
        <p:txBody>
          <a:bodyPr/>
          <a:lstStyle/>
          <a:p>
            <a:r>
              <a:rPr lang="en-US" altLang="zh-TW" dirty="0" smtClean="0"/>
              <a:t>Kernel K-means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49514" y="2088785"/>
            <a:ext cx="10169589" cy="1038727"/>
          </a:xfrm>
        </p:spPr>
        <p:txBody>
          <a:bodyPr>
            <a:normAutofit/>
          </a:bodyPr>
          <a:lstStyle/>
          <a:p>
            <a:endParaRPr lang="en-US" altLang="zh-TW" sz="2400" dirty="0" smtClean="0"/>
          </a:p>
          <a:p>
            <a:pPr algn="ctr"/>
            <a:r>
              <a:rPr lang="en-US" altLang="zh-TW" sz="2400" b="1" dirty="0" smtClean="0"/>
              <a:t>kernel function:</a:t>
            </a:r>
            <a:r>
              <a:rPr lang="en-US" altLang="zh-TW" sz="2400" b="1" dirty="0" smtClean="0">
                <a:ea typeface="Cambria Math" panose="02040503050406030204" pitchFamily="18" charset="0"/>
              </a:rPr>
              <a:t> </a:t>
            </a:r>
            <a:endParaRPr lang="en-US" altLang="zh-TW" sz="2400" b="1" dirty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1320629" y="3158897"/>
                <a:ext cx="3836808" cy="1812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/>
                  <a:t> </a:t>
                </a:r>
                <a:r>
                  <a:rPr lang="en-US" altLang="zh-TW" sz="2000" b="1" dirty="0" smtClean="0"/>
                  <a:t>Gaussian Radio Basis (RBF):</a:t>
                </a:r>
              </a:p>
              <a:p>
                <a:endParaRPr lang="en-US" altLang="zh-TW" sz="2000" dirty="0" smtClean="0"/>
              </a:p>
              <a:p>
                <a:r>
                  <a:rPr lang="en-US" altLang="zh-TW" sz="2000" dirty="0"/>
                  <a:t>	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  <m:r>
                      <a:rPr lang="zh-TW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000" dirty="0" smtClean="0"/>
              </a:p>
              <a:p>
                <a:endParaRPr lang="en-US" altLang="zh-TW" sz="2000" dirty="0"/>
              </a:p>
              <a:p>
                <a:r>
                  <a:rPr lang="en-US" altLang="zh-TW" sz="2000" dirty="0" smtClean="0"/>
                  <a:t>		, σ</a:t>
                </a:r>
                <a:r>
                  <a:rPr lang="zh-TW" altLang="en-US" sz="2000" dirty="0" smtClean="0"/>
                  <a:t>  </a:t>
                </a:r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是可調參數</a:t>
                </a:r>
                <a:endPara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629" y="3158897"/>
                <a:ext cx="3836808" cy="1812740"/>
              </a:xfrm>
              <a:prstGeom prst="rect">
                <a:avLst/>
              </a:prstGeom>
              <a:blipFill rotWithShape="0">
                <a:blip r:embed="rId2"/>
                <a:stretch>
                  <a:fillRect l="-318" t="-1678" b="-50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263963" y="3231576"/>
                <a:ext cx="3935693" cy="1636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b="1" dirty="0" smtClean="0"/>
                  <a:t>Polynomial :</a:t>
                </a:r>
              </a:p>
              <a:p>
                <a:endParaRPr lang="en-US" altLang="zh-TW" sz="2000" dirty="0" smtClean="0"/>
              </a:p>
              <a:p>
                <a:r>
                  <a:rPr lang="en-US" altLang="zh-TW" sz="2000" dirty="0"/>
                  <a:t>	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TW" sz="2000" dirty="0" smtClean="0"/>
              </a:p>
              <a:p>
                <a:endParaRPr lang="en-US" altLang="zh-TW" sz="2000" dirty="0" smtClean="0"/>
              </a:p>
              <a:p>
                <a:r>
                  <a:rPr lang="en-US" altLang="zh-TW" sz="2000" dirty="0"/>
                  <a:t>	</a:t>
                </a:r>
                <a:r>
                  <a:rPr lang="en-US" altLang="zh-TW" sz="2000" dirty="0" smtClean="0"/>
                  <a:t>	, c</a:t>
                </a:r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與</a:t>
                </a:r>
                <a:r>
                  <a:rPr lang="en-US" altLang="zh-TW" sz="2000" dirty="0" smtClean="0"/>
                  <a:t>d</a:t>
                </a:r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是可調參數</a:t>
                </a:r>
                <a:endParaRPr lang="en-US" altLang="zh-TW" sz="2000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63" y="3231576"/>
                <a:ext cx="3935693" cy="1636730"/>
              </a:xfrm>
              <a:prstGeom prst="rect">
                <a:avLst/>
              </a:prstGeom>
              <a:blipFill rotWithShape="0">
                <a:blip r:embed="rId3"/>
                <a:stretch>
                  <a:fillRect l="-1705" t="-1859" r="-1085" b="-55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接點 8"/>
          <p:cNvCxnSpPr/>
          <p:nvPr/>
        </p:nvCxnSpPr>
        <p:spPr>
          <a:xfrm flipV="1">
            <a:off x="6034308" y="3032119"/>
            <a:ext cx="0" cy="2630905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77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6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86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評分標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準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SSE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Range :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0 ~ </a:t>
            </a:r>
            <a:r>
              <a:rPr lang="zh-TW" altLang="en-US" sz="2000" dirty="0" smtClean="0"/>
              <a:t>∞</a:t>
            </a:r>
            <a:endParaRPr lang="en-US" altLang="zh-TW" sz="2000" dirty="0" smtClean="0"/>
          </a:p>
          <a:p>
            <a:r>
              <a:rPr lang="en-US" altLang="zh-TW" sz="2000" dirty="0" smtClean="0"/>
              <a:t>The smaller, the better</a:t>
            </a:r>
            <a:endParaRPr lang="zh-TW" altLang="en-US" sz="20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/>
              <a:t>completeness </a:t>
            </a:r>
            <a:r>
              <a:rPr lang="en-US" altLang="zh-TW" dirty="0" smtClean="0"/>
              <a:t>score (sklearn)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Range : 0 ~ 1</a:t>
            </a:r>
          </a:p>
          <a:p>
            <a:r>
              <a:rPr lang="en-US" altLang="zh-TW" sz="2000" dirty="0"/>
              <a:t>The </a:t>
            </a:r>
            <a:r>
              <a:rPr lang="en-US" altLang="zh-TW" sz="2000" dirty="0" smtClean="0"/>
              <a:t>larger, the better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Ex : Ground Truth = [ 0 , 0 , 1 , 1 ]</a:t>
            </a:r>
          </a:p>
          <a:p>
            <a:pPr marL="0" indent="0">
              <a:buNone/>
            </a:pPr>
            <a:r>
              <a:rPr lang="en-US" altLang="zh-TW" sz="2000" dirty="0" smtClean="0"/>
              <a:t>	predict1 = [ 0 , 1 , 0 , 1 ]</a:t>
            </a:r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	--score = 0.0</a:t>
            </a:r>
          </a:p>
          <a:p>
            <a:pPr marL="0" indent="0">
              <a:buNone/>
            </a:pPr>
            <a:r>
              <a:rPr lang="en-US" altLang="zh-TW" sz="2000" dirty="0" smtClean="0"/>
              <a:t>	predict2 </a:t>
            </a:r>
            <a:r>
              <a:rPr lang="en-US" altLang="zh-TW" sz="2000" dirty="0"/>
              <a:t>= [ 1 , 1 , 0 , 0 ]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	--score = 1.0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5862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Iris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216" y="1562224"/>
            <a:ext cx="4163568" cy="4878140"/>
          </a:xfrm>
        </p:spPr>
      </p:pic>
      <p:sp>
        <p:nvSpPr>
          <p:cNvPr id="6" name="文字方塊 5"/>
          <p:cNvSpPr txBox="1"/>
          <p:nvPr/>
        </p:nvSpPr>
        <p:spPr>
          <a:xfrm>
            <a:off x="5043440" y="6488668"/>
            <a:ext cx="714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Image from : https://commons.wikimedia.org/wiki/File:Iris_sanguinea.JPG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617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Iris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16849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Iris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K-means</a:t>
            </a:r>
            <a:endParaRPr lang="zh-TW" altLang="en-US" dirty="0"/>
          </a:p>
        </p:txBody>
      </p:sp>
      <p:pic>
        <p:nvPicPr>
          <p:cNvPr id="17" name="內容版面配置區 1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K-means++</a:t>
            </a:r>
            <a:endParaRPr lang="zh-TW" altLang="en-US" dirty="0"/>
          </a:p>
        </p:txBody>
      </p:sp>
      <p:pic>
        <p:nvPicPr>
          <p:cNvPr id="18" name="內容版面配置區 1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185844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Iris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K-means</a:t>
            </a:r>
            <a:endParaRPr lang="zh-TW" altLang="en-US" dirty="0"/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K-means++</a:t>
            </a:r>
            <a:endParaRPr lang="zh-TW" altLang="en-US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97059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Iris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K-medoids</a:t>
            </a:r>
            <a:endParaRPr lang="zh-TW" altLang="en-US" dirty="0"/>
          </a:p>
        </p:txBody>
      </p:sp>
      <p:pic>
        <p:nvPicPr>
          <p:cNvPr id="13" name="內容版面配置區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K-medians</a:t>
            </a:r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370568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Iris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K-medoids</a:t>
            </a:r>
            <a:endParaRPr lang="zh-TW" altLang="en-US" dirty="0"/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K-medians</a:t>
            </a:r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361850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Iris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Kernel K-means (RBF)</a:t>
            </a:r>
            <a:endParaRPr lang="zh-TW" altLang="en-US" dirty="0"/>
          </a:p>
        </p:txBody>
      </p:sp>
      <p:pic>
        <p:nvPicPr>
          <p:cNvPr id="13" name="內容版面配置區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Kernel K-means (Poly)</a:t>
            </a:r>
            <a:endParaRPr lang="zh-TW" altLang="en-US" dirty="0"/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25210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Iris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Kernel K-means (RBF)</a:t>
            </a:r>
            <a:endParaRPr lang="zh-TW" altLang="en-US" dirty="0"/>
          </a:p>
        </p:txBody>
      </p:sp>
      <p:pic>
        <p:nvPicPr>
          <p:cNvPr id="13" name="內容版面配置區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Kernel </a:t>
            </a:r>
            <a:r>
              <a:rPr lang="en-US" altLang="zh-TW" dirty="0"/>
              <a:t>K-means (Polynomial)</a:t>
            </a:r>
            <a:endParaRPr lang="zh-TW" altLang="en-US" dirty="0"/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350736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Iris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839849"/>
            <a:ext cx="80772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3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K-means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優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 smtClean="0"/>
              <a:t>時間複雜度低</a:t>
            </a:r>
            <a:endParaRPr lang="en-US" altLang="zh-TW" dirty="0"/>
          </a:p>
          <a:p>
            <a:r>
              <a:rPr lang="zh-TW" altLang="en-US" dirty="0" smtClean="0"/>
              <a:t>空間複雜度低</a:t>
            </a:r>
            <a:endParaRPr lang="en-US" altLang="zh-TW" dirty="0" smtClean="0"/>
          </a:p>
          <a:p>
            <a:r>
              <a:rPr lang="zh-TW" altLang="en-US" dirty="0" smtClean="0"/>
              <a:t>對於高效資料集，簡單、高效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 smtClean="0"/>
              <a:t>缺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TW" altLang="en-US" dirty="0" smtClean="0"/>
              <a:t>易陷於 區域最佳</a:t>
            </a:r>
            <a:endParaRPr lang="en-US" altLang="zh-TW" dirty="0" smtClean="0"/>
          </a:p>
          <a:p>
            <a:r>
              <a:rPr lang="zh-TW" altLang="en-US" dirty="0"/>
              <a:t>需</a:t>
            </a:r>
            <a:r>
              <a:rPr lang="zh-TW" altLang="en-US" dirty="0" smtClean="0"/>
              <a:t>預設 </a:t>
            </a:r>
            <a:r>
              <a:rPr lang="en-US" altLang="zh-TW" dirty="0" smtClean="0"/>
              <a:t>K</a:t>
            </a:r>
            <a:r>
              <a:rPr lang="zh-TW" altLang="en-US" dirty="0" smtClean="0"/>
              <a:t> 值</a:t>
            </a:r>
            <a:endParaRPr lang="en-US" altLang="zh-TW" dirty="0" smtClean="0"/>
          </a:p>
          <a:p>
            <a:r>
              <a:rPr lang="zh-TW" altLang="en-US" dirty="0" smtClean="0"/>
              <a:t>對 初始值 敏感</a:t>
            </a:r>
            <a:endParaRPr lang="en-US" altLang="zh-TW" dirty="0" smtClean="0"/>
          </a:p>
          <a:p>
            <a:r>
              <a:rPr lang="zh-TW" altLang="en-US" dirty="0" smtClean="0"/>
              <a:t>對 </a:t>
            </a:r>
            <a:r>
              <a:rPr lang="en-US" altLang="zh-TW" dirty="0" smtClean="0"/>
              <a:t>noise</a:t>
            </a:r>
            <a:r>
              <a:rPr lang="zh-TW" altLang="en-US" dirty="0" smtClean="0"/>
              <a:t> 及 </a:t>
            </a:r>
            <a:r>
              <a:rPr lang="en-US" altLang="zh-TW" dirty="0" smtClean="0"/>
              <a:t>outlier</a:t>
            </a:r>
            <a:r>
              <a:rPr lang="zh-TW" altLang="en-US" dirty="0" smtClean="0"/>
              <a:t> 敏感</a:t>
            </a:r>
            <a:endParaRPr lang="en-US" altLang="zh-TW" dirty="0" smtClean="0"/>
          </a:p>
          <a:p>
            <a:r>
              <a:rPr lang="zh-TW" altLang="en-US" dirty="0" smtClean="0"/>
              <a:t>只適用 </a:t>
            </a:r>
            <a:r>
              <a:rPr lang="en-US" altLang="zh-TW" dirty="0" smtClean="0"/>
              <a:t>numerical</a:t>
            </a:r>
            <a:r>
              <a:rPr lang="zh-TW" altLang="en-US" dirty="0" smtClean="0"/>
              <a:t> 類型</a:t>
            </a:r>
            <a:endParaRPr lang="en-US" altLang="zh-TW" dirty="0" smtClean="0"/>
          </a:p>
          <a:p>
            <a:r>
              <a:rPr lang="zh-TW" altLang="en-US" dirty="0" smtClean="0"/>
              <a:t>不能解 </a:t>
            </a:r>
            <a:r>
              <a:rPr lang="en-US" altLang="zh-TW" dirty="0" smtClean="0"/>
              <a:t>non-convex</a:t>
            </a:r>
            <a:r>
              <a:rPr lang="zh-TW" altLang="en-US" dirty="0"/>
              <a:t> 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104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Iris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824037"/>
            <a:ext cx="81915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3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Abalone (K=28)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112" y="1810708"/>
            <a:ext cx="6589776" cy="4381172"/>
          </a:xfrm>
        </p:spPr>
      </p:pic>
      <p:sp>
        <p:nvSpPr>
          <p:cNvPr id="6" name="文字方塊 5"/>
          <p:cNvSpPr txBox="1"/>
          <p:nvPr/>
        </p:nvSpPr>
        <p:spPr>
          <a:xfrm>
            <a:off x="4475720" y="6461236"/>
            <a:ext cx="771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Image from : https://www.maxpixel.net/Abalone-3-Abalone-2-Abalone-2495964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322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Abalone (K=28)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" y="1809583"/>
            <a:ext cx="5801784" cy="4351338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859" y="179068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Abalone (K=28)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909794" y="1690688"/>
            <a:ext cx="2092004" cy="2014674"/>
            <a:chOff x="838200" y="1940288"/>
            <a:chExt cx="2845875" cy="2568672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940288"/>
              <a:ext cx="2845875" cy="2134406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1762442" y="4139628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K-means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070418" y="1653356"/>
            <a:ext cx="2123167" cy="2199340"/>
            <a:chOff x="838200" y="1940288"/>
            <a:chExt cx="2845874" cy="2568672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940288"/>
              <a:ext cx="2845874" cy="2134406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762442" y="4139628"/>
              <a:ext cx="1229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K-means++</a:t>
              </a:r>
              <a:endParaRPr lang="zh-TW" altLang="en-US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7354008" y="1611814"/>
            <a:ext cx="2092795" cy="2175459"/>
            <a:chOff x="838200" y="1940288"/>
            <a:chExt cx="2845874" cy="2568672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940288"/>
              <a:ext cx="2845874" cy="2134405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1762442" y="4139628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K-medoids</a:t>
              </a:r>
              <a:endParaRPr lang="zh-TW" altLang="en-US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169012" y="4123156"/>
            <a:ext cx="2221293" cy="2085986"/>
            <a:chOff x="843217" y="1940288"/>
            <a:chExt cx="2835838" cy="2672521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217" y="1940288"/>
              <a:ext cx="2835838" cy="2134405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1762443" y="4139629"/>
              <a:ext cx="1496395" cy="473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K-medians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610520" y="4157845"/>
            <a:ext cx="2221292" cy="2068206"/>
            <a:chOff x="843219" y="1940288"/>
            <a:chExt cx="2835836" cy="2649742"/>
          </a:xfrm>
        </p:grpSpPr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219" y="1940288"/>
              <a:ext cx="2835836" cy="2134404"/>
            </a:xfrm>
            <a:prstGeom prst="rect">
              <a:avLst/>
            </a:prstGeom>
          </p:spPr>
        </p:pic>
        <p:sp>
          <p:nvSpPr>
            <p:cNvPr id="22" name="文字方塊 21"/>
            <p:cNvSpPr txBox="1"/>
            <p:nvPr/>
          </p:nvSpPr>
          <p:spPr>
            <a:xfrm>
              <a:off x="1414334" y="4116850"/>
              <a:ext cx="2061226" cy="473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KK-means(RBF)</a:t>
              </a:r>
              <a:endParaRPr lang="zh-TW" altLang="en-US" dirty="0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9003901" y="4237188"/>
            <a:ext cx="2221292" cy="2068206"/>
            <a:chOff x="843219" y="1940288"/>
            <a:chExt cx="2835836" cy="2649742"/>
          </a:xfrm>
        </p:grpSpPr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219" y="1940288"/>
              <a:ext cx="2835836" cy="2134404"/>
            </a:xfrm>
            <a:prstGeom prst="rect">
              <a:avLst/>
            </a:prstGeom>
          </p:spPr>
        </p:pic>
        <p:sp>
          <p:nvSpPr>
            <p:cNvPr id="25" name="文字方塊 24"/>
            <p:cNvSpPr txBox="1"/>
            <p:nvPr/>
          </p:nvSpPr>
          <p:spPr>
            <a:xfrm>
              <a:off x="1414334" y="4116850"/>
              <a:ext cx="2118528" cy="473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KK-means(poly)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802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Abalone (K=28)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909794" y="1743220"/>
            <a:ext cx="2092004" cy="1962142"/>
            <a:chOff x="838200" y="2007265"/>
            <a:chExt cx="2845875" cy="250169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007265"/>
              <a:ext cx="2845875" cy="2000450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1762442" y="4139628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K-means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070418" y="1770925"/>
            <a:ext cx="2123167" cy="2081771"/>
            <a:chOff x="838200" y="2077600"/>
            <a:chExt cx="2845874" cy="2431360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077600"/>
              <a:ext cx="2845874" cy="1859780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762442" y="4139628"/>
              <a:ext cx="1229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K-means++</a:t>
              </a:r>
              <a:endParaRPr lang="zh-TW" altLang="en-US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7354008" y="1730851"/>
            <a:ext cx="2092795" cy="2056422"/>
            <a:chOff x="838200" y="2080841"/>
            <a:chExt cx="2845874" cy="2428119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080841"/>
              <a:ext cx="2845874" cy="1853300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1762442" y="4139628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K-medoids</a:t>
              </a:r>
              <a:endParaRPr lang="zh-TW" altLang="en-US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169012" y="4123156"/>
            <a:ext cx="2221293" cy="2085986"/>
            <a:chOff x="843217" y="1940288"/>
            <a:chExt cx="2835838" cy="2672521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217" y="1940288"/>
              <a:ext cx="2835838" cy="2134404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1762443" y="4139629"/>
              <a:ext cx="1496395" cy="473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K-medians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610520" y="4157845"/>
            <a:ext cx="2221292" cy="2068206"/>
            <a:chOff x="843219" y="1940288"/>
            <a:chExt cx="2835836" cy="2649742"/>
          </a:xfrm>
        </p:grpSpPr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219" y="1940288"/>
              <a:ext cx="2835836" cy="2134404"/>
            </a:xfrm>
            <a:prstGeom prst="rect">
              <a:avLst/>
            </a:prstGeom>
          </p:spPr>
        </p:pic>
        <p:sp>
          <p:nvSpPr>
            <p:cNvPr id="22" name="文字方塊 21"/>
            <p:cNvSpPr txBox="1"/>
            <p:nvPr/>
          </p:nvSpPr>
          <p:spPr>
            <a:xfrm>
              <a:off x="1414334" y="4116850"/>
              <a:ext cx="2061226" cy="473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KK-means(RBF)</a:t>
              </a:r>
              <a:endParaRPr lang="zh-TW" altLang="en-US" dirty="0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9003901" y="4237188"/>
            <a:ext cx="2221292" cy="2068206"/>
            <a:chOff x="843219" y="1940288"/>
            <a:chExt cx="2835836" cy="2649742"/>
          </a:xfrm>
        </p:grpSpPr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219" y="1940288"/>
              <a:ext cx="2835836" cy="2134404"/>
            </a:xfrm>
            <a:prstGeom prst="rect">
              <a:avLst/>
            </a:prstGeom>
          </p:spPr>
        </p:pic>
        <p:sp>
          <p:nvSpPr>
            <p:cNvPr id="25" name="文字方塊 24"/>
            <p:cNvSpPr txBox="1"/>
            <p:nvPr/>
          </p:nvSpPr>
          <p:spPr>
            <a:xfrm>
              <a:off x="1414334" y="4116850"/>
              <a:ext cx="2118528" cy="473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KK-means(poly)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0301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Abalone (K=28)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737" y="1867694"/>
            <a:ext cx="80105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1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Abalone (K=28)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587" y="1958181"/>
            <a:ext cx="81248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6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Abalone (K=3)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1953"/>
            <a:ext cx="5801784" cy="435133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28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3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Abalone (K=3)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0379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Abalone (K=3)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500" y="1972469"/>
            <a:ext cx="80010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5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916638"/>
              </p:ext>
            </p:extLst>
          </p:nvPr>
        </p:nvGraphicFramePr>
        <p:xfrm>
          <a:off x="1069848" y="2194560"/>
          <a:ext cx="9827768" cy="404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3884"/>
                <a:gridCol w="4913884"/>
              </a:tblGrid>
              <a:tr h="10110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K-means</a:t>
                      </a:r>
                      <a:r>
                        <a:rPr lang="zh-TW" altLang="en-US" dirty="0" smtClean="0"/>
                        <a:t> 的問題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改善演算法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1011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對初始值敏感   </a:t>
                      </a:r>
                      <a:endParaRPr lang="en-US" altLang="zh-TW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K-means ++</a:t>
                      </a:r>
                    </a:p>
                  </a:txBody>
                  <a:tcPr anchor="ctr"/>
                </a:tc>
              </a:tr>
              <a:tr h="1011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對 </a:t>
                      </a:r>
                      <a:r>
                        <a:rPr lang="en-US" altLang="zh-TW" sz="2000" dirty="0" smtClean="0"/>
                        <a:t>noise , outlier </a:t>
                      </a:r>
                      <a:r>
                        <a:rPr lang="zh-TW" altLang="en-US" sz="2000" dirty="0" smtClean="0"/>
                        <a:t>敏感  </a:t>
                      </a:r>
                      <a:endParaRPr lang="en-US" altLang="zh-TW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 K-medoids</a:t>
                      </a:r>
                    </a:p>
                    <a:p>
                      <a:pPr algn="ctr"/>
                      <a:r>
                        <a:rPr lang="en-US" altLang="zh-TW" sz="2000" dirty="0" smtClean="0"/>
                        <a:t> K-medians</a:t>
                      </a:r>
                    </a:p>
                  </a:txBody>
                  <a:tcPr anchor="ctr"/>
                </a:tc>
              </a:tr>
              <a:tr h="1011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不可解 </a:t>
                      </a:r>
                      <a:r>
                        <a:rPr lang="en-US" altLang="zh-TW" sz="2000" dirty="0" smtClean="0"/>
                        <a:t>non-convex</a:t>
                      </a:r>
                      <a:r>
                        <a:rPr lang="zh-TW" altLang="en-US" sz="2000" dirty="0" smtClean="0"/>
                        <a:t> 資料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Kernel K-means</a:t>
                      </a:r>
                      <a:endParaRPr lang="zh-TW" altLang="en-US" sz="20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46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Cost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6" name="文字方塊 5"/>
          <p:cNvSpPr txBox="1"/>
          <p:nvPr/>
        </p:nvSpPr>
        <p:spPr>
          <a:xfrm>
            <a:off x="6986016" y="6488668"/>
            <a:ext cx="502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Image from : https://pxhere.com/en/photo/835791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227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Cost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162" y="2020094"/>
            <a:ext cx="80676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1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參考資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料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60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參考資料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Arthur, D. &amp; VassilvitsKii, S. (2007). K-means++: The Advantages of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Careful Seeding.</a:t>
            </a:r>
          </a:p>
          <a:p>
            <a:pPr marL="0" indent="0">
              <a:buNone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Kaufman, L. &amp; Rousseeuw, P.J. (1987). Clustering by means of Medoids.</a:t>
            </a:r>
          </a:p>
          <a:p>
            <a:pPr marL="0" indent="0">
              <a:buNone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Jain, A. K., &amp; Dubes, R. C. (1988). Algorithms for clustering data.</a:t>
            </a:r>
          </a:p>
          <a:p>
            <a:pPr marL="0" indent="0">
              <a:buNone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Englewood Cliffs, NJ: Prentice-Hall.</a:t>
            </a:r>
          </a:p>
          <a:p>
            <a:pPr marL="0" indent="0">
              <a:buNone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Ardian Umam. (2017, December 15). Machine-Learning-From-The-Scratch. Retrieved from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https://github.com/ardianumam/MachineLearning-From-The-Scratch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pPr marL="0" indent="0">
              <a:buNone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Welling, M. (2013). Kernel K-means and Spectral Clustering.</a:t>
            </a:r>
          </a:p>
          <a:p>
            <a:pPr marL="0" indent="0">
              <a:buNone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Wolper, D. H. &amp; Macrea, W. G. (1996). No Free Lunch Theorems for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Optimization.</a:t>
            </a:r>
          </a:p>
          <a:p>
            <a:pPr marL="0" indent="0">
              <a:buNone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MayuKh, H. (2010). Age of Abalones using Physical Characteristics:A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Classification Problem.</a:t>
            </a: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廖韋雅、詹祥麟、薛友仁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(2007)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。集群方法與集群指標關係之研究。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503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感謝聆聽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51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2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K – means ++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7073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03504"/>
          </a:xfrm>
        </p:spPr>
        <p:txBody>
          <a:bodyPr/>
          <a:lstStyle/>
          <a:p>
            <a:r>
              <a:rPr lang="en-US" altLang="zh-TW" dirty="0" smtClean="0"/>
              <a:t>K-means ++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版面配置區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1517904"/>
                <a:ext cx="6048634" cy="4974336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  對選取初始中心點的方法做改進，希望 </a:t>
                </a:r>
                <a:r>
                  <a:rPr lang="en-US" altLang="zh-TW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K </a:t>
                </a:r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個群的中心互相越遠越好。</a:t>
                </a:r>
                <a:endParaRPr lang="en-US" altLang="zh-TW" sz="2000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>
                  <a:lnSpc>
                    <a:spcPct val="120000"/>
                  </a:lnSpc>
                </a:pPr>
                <a:endParaRPr lang="zh-TW" altLang="en-US" sz="2000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從資料集中隨機選一個作為初始中心</a:t>
                </a:r>
                <a:endParaRPr lang="en-US" altLang="zh-TW" sz="2000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342900" indent="-342900">
                  <a:lnSpc>
                    <a:spcPct val="120000"/>
                  </a:lnSpc>
                  <a:buAutoNum type="arabicPeriod"/>
                </a:pPr>
                <a:endParaRPr lang="zh-TW" altLang="en-US" sz="2000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2. </a:t>
                </a:r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計算每個樣本與目前已有的中心的最短距離</a:t>
                </a:r>
                <a:r>
                  <a:rPr lang="en-US" altLang="zh-TW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D(x)</a:t>
                </a:r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，再計算每個樣本被選為下一個中心的機率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  <m:sup/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，最後以該機率隨機選出下一個中心</a:t>
                </a:r>
                <a:endParaRPr lang="en-US" altLang="zh-TW" sz="2000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>
                  <a:lnSpc>
                    <a:spcPct val="120000"/>
                  </a:lnSpc>
                </a:pPr>
                <a:endParaRPr lang="zh-TW" altLang="en-US" sz="2000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3. </a:t>
                </a:r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重複第二步直到共選出 </a:t>
                </a:r>
                <a:r>
                  <a:rPr lang="en-US" altLang="zh-TW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K </a:t>
                </a:r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個中心</a:t>
                </a:r>
                <a:endPara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4" name="文字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1517904"/>
                <a:ext cx="6048634" cy="4974336"/>
              </a:xfrm>
              <a:blipFill rotWithShape="0">
                <a:blip r:embed="rId3"/>
                <a:stretch>
                  <a:fillRect l="-10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14235"/>
          <a:stretch/>
        </p:blipFill>
        <p:spPr>
          <a:xfrm>
            <a:off x="7079932" y="1792224"/>
            <a:ext cx="4351472" cy="397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5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03504"/>
          </a:xfrm>
        </p:spPr>
        <p:txBody>
          <a:bodyPr/>
          <a:lstStyle/>
          <a:p>
            <a:r>
              <a:rPr lang="en-US" altLang="zh-TW" dirty="0" smtClean="0"/>
              <a:t>K-means ++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7" y="1373060"/>
            <a:ext cx="6950901" cy="4268788"/>
          </a:xfrm>
        </p:spPr>
        <p:txBody>
          <a:bodyPr>
            <a:normAutofit/>
          </a:bodyPr>
          <a:lstStyle/>
          <a:p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實作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算出每個樣本被選為下一個中心的機率後，再計算累積機率。接著 隨機產生一個 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0~1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之間的數，判斷屬於哪個區間，並選出對應的點作為 下一個中心。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7926898"/>
                  </p:ext>
                </p:extLst>
              </p:nvPr>
            </p:nvGraphicFramePr>
            <p:xfrm>
              <a:off x="1040955" y="3757938"/>
              <a:ext cx="9919206" cy="210311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02134"/>
                    <a:gridCol w="1102134"/>
                    <a:gridCol w="1102134"/>
                    <a:gridCol w="1102134"/>
                    <a:gridCol w="1102134"/>
                    <a:gridCol w="1102134"/>
                    <a:gridCol w="1102134"/>
                    <a:gridCol w="1102134"/>
                    <a:gridCol w="1102134"/>
                  </a:tblGrid>
                  <a:tr h="324554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 smtClean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</a:t>
                          </a:r>
                          <a:endParaRPr lang="zh-TW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 smtClean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</a:t>
                          </a:r>
                          <a:endParaRPr lang="zh-TW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 smtClean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</a:t>
                          </a:r>
                          <a:endParaRPr lang="zh-TW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 smtClean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</a:t>
                          </a:r>
                          <a:endParaRPr lang="zh-TW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 smtClean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</a:t>
                          </a:r>
                          <a:endParaRPr lang="zh-TW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 smtClean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</a:t>
                          </a:r>
                          <a:endParaRPr lang="zh-TW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 smtClean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</a:t>
                          </a:r>
                          <a:endParaRPr lang="zh-TW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 smtClean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</a:t>
                          </a:r>
                          <a:endParaRPr lang="zh-TW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267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  <m:r>
                                  <a:rPr lang="en-US" altLang="zh-TW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TW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267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TW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8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13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267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altLang="zh-TW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TW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0.325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0.125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0.25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0.025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0.05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0.025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267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𝑺𝒖𝒎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0.525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0.65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0.9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0.925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0.925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0.975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7926898"/>
                  </p:ext>
                </p:extLst>
              </p:nvPr>
            </p:nvGraphicFramePr>
            <p:xfrm>
              <a:off x="1040955" y="3757938"/>
              <a:ext cx="9919206" cy="210311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02134"/>
                    <a:gridCol w="1102134"/>
                    <a:gridCol w="1102134"/>
                    <a:gridCol w="1102134"/>
                    <a:gridCol w="1102134"/>
                    <a:gridCol w="1102134"/>
                    <a:gridCol w="1102134"/>
                    <a:gridCol w="1102134"/>
                    <a:gridCol w="1102134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 smtClean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</a:t>
                          </a:r>
                          <a:endParaRPr lang="zh-TW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 smtClean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</a:t>
                          </a:r>
                          <a:endParaRPr lang="zh-TW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 smtClean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</a:t>
                          </a:r>
                          <a:endParaRPr lang="zh-TW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 smtClean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</a:t>
                          </a:r>
                          <a:endParaRPr lang="zh-TW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 smtClean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</a:t>
                          </a:r>
                          <a:endParaRPr lang="zh-TW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 smtClean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</a:t>
                          </a:r>
                          <a:endParaRPr lang="zh-TW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 smtClean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</a:t>
                          </a:r>
                          <a:endParaRPr lang="zh-TW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 smtClean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</a:t>
                          </a:r>
                          <a:endParaRPr lang="zh-TW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2671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52" t="-101429" r="-801105" b="-3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552" t="-101429" r="-701105" b="-3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0552" t="-101429" r="-601105" b="-3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0552" t="-101429" r="-501105" b="-3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02778" t="-101429" r="-403889" b="-3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00000" t="-101429" r="-301657" b="-3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00000" t="-101429" r="-201657" b="-3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0000" t="-101429" r="-101657" b="-3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00000" t="-101429" r="-1657" b="-315714"/>
                          </a:stretch>
                        </a:blipFill>
                      </a:tcPr>
                    </a:tc>
                  </a:tr>
                  <a:tr h="42671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52" t="-198592" r="-801105" b="-211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8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13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2671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52" t="-302857" r="-801105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0.325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0.125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0.25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0.025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0.05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0.025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2671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52" t="-402857" r="-801105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0.525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0.65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0.9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0.925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0.925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0.975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359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K - medoids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566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佈景主題1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Words>800</Words>
  <Application>Microsoft Office PowerPoint</Application>
  <PresentationFormat>寬螢幕</PresentationFormat>
  <Paragraphs>243</Paragraphs>
  <Slides>44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44</vt:i4>
      </vt:variant>
    </vt:vector>
  </HeadingPairs>
  <TitlesOfParts>
    <vt:vector size="57" baseType="lpstr">
      <vt:lpstr>微軟正黑體</vt:lpstr>
      <vt:lpstr>新細明體</vt:lpstr>
      <vt:lpstr>標楷體</vt:lpstr>
      <vt:lpstr>Arial</vt:lpstr>
      <vt:lpstr>Calibri</vt:lpstr>
      <vt:lpstr>Calibri Light</vt:lpstr>
      <vt:lpstr>Cambria Math</vt:lpstr>
      <vt:lpstr>Rockwell</vt:lpstr>
      <vt:lpstr>Rockwell Condensed</vt:lpstr>
      <vt:lpstr>Wingdings</vt:lpstr>
      <vt:lpstr>木刻字型</vt:lpstr>
      <vt:lpstr>Office 佈景主題</vt:lpstr>
      <vt:lpstr>佈景主題1</vt:lpstr>
      <vt:lpstr>K-means  相關的分群演算法研究</vt:lpstr>
      <vt:lpstr>簡介</vt:lpstr>
      <vt:lpstr>K-means</vt:lpstr>
      <vt:lpstr>K-means</vt:lpstr>
      <vt:lpstr>方法</vt:lpstr>
      <vt:lpstr>方法</vt:lpstr>
      <vt:lpstr>K-means ++</vt:lpstr>
      <vt:lpstr>K-means ++</vt:lpstr>
      <vt:lpstr>方法</vt:lpstr>
      <vt:lpstr>K-medoids</vt:lpstr>
      <vt:lpstr>方法</vt:lpstr>
      <vt:lpstr>K - medians</vt:lpstr>
      <vt:lpstr>K - medians</vt:lpstr>
      <vt:lpstr>方法</vt:lpstr>
      <vt:lpstr>Kernel K-means</vt:lpstr>
      <vt:lpstr>Kernel K-means</vt:lpstr>
      <vt:lpstr>Kernel K-means</vt:lpstr>
      <vt:lpstr>Kernel K-means</vt:lpstr>
      <vt:lpstr>結果</vt:lpstr>
      <vt:lpstr>評分標準</vt:lpstr>
      <vt:lpstr>Iris</vt:lpstr>
      <vt:lpstr>Iris</vt:lpstr>
      <vt:lpstr>Iris</vt:lpstr>
      <vt:lpstr>Iris</vt:lpstr>
      <vt:lpstr>Iris</vt:lpstr>
      <vt:lpstr>Iris</vt:lpstr>
      <vt:lpstr>Iris</vt:lpstr>
      <vt:lpstr>Iris</vt:lpstr>
      <vt:lpstr>Iris</vt:lpstr>
      <vt:lpstr>Iris</vt:lpstr>
      <vt:lpstr>Abalone (K=28)</vt:lpstr>
      <vt:lpstr>Abalone (K=28)</vt:lpstr>
      <vt:lpstr>Abalone (K=28)</vt:lpstr>
      <vt:lpstr>Abalone (K=28)</vt:lpstr>
      <vt:lpstr>Abalone (K=28)</vt:lpstr>
      <vt:lpstr>Abalone (K=28)</vt:lpstr>
      <vt:lpstr>Abalone (K=3)</vt:lpstr>
      <vt:lpstr>Abalone (K=3)</vt:lpstr>
      <vt:lpstr>Abalone (K=3)</vt:lpstr>
      <vt:lpstr>Time Cost</vt:lpstr>
      <vt:lpstr>Time Cost</vt:lpstr>
      <vt:lpstr>參考資料</vt:lpstr>
      <vt:lpstr>參考資料</vt:lpstr>
      <vt:lpstr>感謝聆聽</vt:lpstr>
    </vt:vector>
  </TitlesOfParts>
  <Company>ITianKong.Com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SkyUser</dc:creator>
  <cp:lastModifiedBy>SkyUser</cp:lastModifiedBy>
  <cp:revision>46</cp:revision>
  <dcterms:created xsi:type="dcterms:W3CDTF">2019-04-12T14:50:56Z</dcterms:created>
  <dcterms:modified xsi:type="dcterms:W3CDTF">2019-04-22T08:58:32Z</dcterms:modified>
</cp:coreProperties>
</file>