
<file path=[Content_Types].xml><?xml version="1.0" encoding="utf-8"?>
<Types xmlns="http://schemas.openxmlformats.org/package/2006/content-types">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media/image6.png" ContentType="image/png"/>
  <Override PartName="/ppt/media/image3.png" ContentType="image/png"/>
  <Override PartName="/ppt/media/image1.png" ContentType="image/png"/>
  <Override PartName="/ppt/media/image2.png" ContentType="image/png"/>
  <Override PartName="/ppt/media/image7.png" ContentType="image/png"/>
  <Override PartName="/ppt/media/image8.png" ContentType="image/png"/>
  <Override PartName="/ppt/media/image9.png" ContentType="image/png"/>
  <Override PartName="/ppt/media/image18.jpeg" ContentType="image/jpeg"/>
  <Override PartName="/ppt/media/image13.jpeg" ContentType="image/jpeg"/>
  <Override PartName="/ppt/media/image15.jpeg" ContentType="image/jpeg"/>
  <Override PartName="/ppt/media/image10.jpeg" ContentType="image/jpeg"/>
  <Override PartName="/ppt/media/image11.jpeg" ContentType="image/jpeg"/>
  <Override PartName="/ppt/media/image19.png" ContentType="image/png"/>
  <Override PartName="/ppt/media/image17.png" ContentType="image/png"/>
  <Override PartName="/ppt/media/image5.jpeg" ContentType="image/jpeg"/>
  <Override PartName="/ppt/media/image4.jpeg" ContentType="image/jpeg"/>
  <Override PartName="/ppt/media/image14.png" ContentType="image/png"/>
  <Override PartName="/ppt/media/image16.png" ContentType="image/png"/>
  <Override PartName="/ppt/media/image12.png" ContentType="image/png"/>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2.xml" ContentType="application/vnd.openxmlformats-officedocument.theme+xml"/>
  <Override PartName="/ppt/theme/theme1.xml" ContentType="application/vnd.openxmlformats-officedocument.theme+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8.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_rels/slideLayout17.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15.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16.xml.rels" ContentType="application/vnd.openxmlformats-package.relationships+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s/_rels/slide22.xml.rels" ContentType="application/vnd.openxmlformats-package.relationships+xml"/>
  <Override PartName="/ppt/slides/_rels/slide21.xml.rels" ContentType="application/vnd.openxmlformats-package.relationships+xml"/>
  <Override PartName="/ppt/slides/_rels/slide20.xml.rels" ContentType="application/vnd.openxmlformats-package.relationships+xml"/>
  <Override PartName="/ppt/slides/_rels/slide19.xml.rels" ContentType="application/vnd.openxmlformats-package.relationships+xml"/>
  <Override PartName="/ppt/slides/_rels/slide18.xml.rels" ContentType="application/vnd.openxmlformats-package.relationships+xml"/>
  <Override PartName="/ppt/slides/_rels/slide1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1.xml.rels" ContentType="application/vnd.openxmlformats-package.relationships+xml"/>
  <Override PartName="/ppt/slides/_rels/slide9.xml.rels" ContentType="application/vnd.openxmlformats-package.relationships+xml"/>
  <Override PartName="/ppt/slides/_rels/slide2.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Lst>
  <p:sldSz cx="12192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29"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3200" spc="-1" strike="noStrike">
              <a:latin typeface="Arial"/>
            </a:endParaRPr>
          </a:p>
        </p:txBody>
      </p:sp>
      <p:sp>
        <p:nvSpPr>
          <p:cNvPr id="30"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32"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33"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34"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
        <p:nvSpPr>
          <p:cNvPr id="35"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37"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3200" spc="-1" strike="noStrike">
              <a:latin typeface="Arial"/>
            </a:endParaRPr>
          </a:p>
        </p:txBody>
      </p:sp>
      <p:sp>
        <p:nvSpPr>
          <p:cNvPr id="38"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3200" spc="-1" strike="noStrike">
              <a:latin typeface="Arial"/>
            </a:endParaRPr>
          </a:p>
        </p:txBody>
      </p:sp>
      <p:sp>
        <p:nvSpPr>
          <p:cNvPr id="39"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3200" spc="-1" strike="noStrike">
              <a:latin typeface="Arial"/>
            </a:endParaRPr>
          </a:p>
        </p:txBody>
      </p:sp>
      <p:sp>
        <p:nvSpPr>
          <p:cNvPr id="40"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3200" spc="-1" strike="noStrike">
              <a:latin typeface="Arial"/>
            </a:endParaRPr>
          </a:p>
        </p:txBody>
      </p:sp>
      <p:sp>
        <p:nvSpPr>
          <p:cNvPr id="41"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3200" spc="-1" strike="noStrike">
              <a:latin typeface="Arial"/>
            </a:endParaRPr>
          </a:p>
        </p:txBody>
      </p:sp>
      <p:sp>
        <p:nvSpPr>
          <p:cNvPr id="42"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8"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49"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51"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53"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54"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5"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6"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58"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59"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
        <p:nvSpPr>
          <p:cNvPr id="60"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8"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62"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63"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64"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66"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67"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68"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70"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3200" spc="-1" strike="noStrike">
              <a:latin typeface="Arial"/>
            </a:endParaRPr>
          </a:p>
        </p:txBody>
      </p:sp>
      <p:sp>
        <p:nvSpPr>
          <p:cNvPr id="71"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73"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74"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75"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
        <p:nvSpPr>
          <p:cNvPr id="76"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78"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3200" spc="-1" strike="noStrike">
              <a:latin typeface="Arial"/>
            </a:endParaRPr>
          </a:p>
        </p:txBody>
      </p:sp>
      <p:sp>
        <p:nvSpPr>
          <p:cNvPr id="79"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3200" spc="-1" strike="noStrike">
              <a:latin typeface="Arial"/>
            </a:endParaRPr>
          </a:p>
        </p:txBody>
      </p:sp>
      <p:sp>
        <p:nvSpPr>
          <p:cNvPr id="80"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3200" spc="-1" strike="noStrike">
              <a:latin typeface="Arial"/>
            </a:endParaRPr>
          </a:p>
        </p:txBody>
      </p:sp>
      <p:sp>
        <p:nvSpPr>
          <p:cNvPr id="81"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3200" spc="-1" strike="noStrike">
              <a:latin typeface="Arial"/>
            </a:endParaRPr>
          </a:p>
        </p:txBody>
      </p:sp>
      <p:sp>
        <p:nvSpPr>
          <p:cNvPr id="82"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3200" spc="-1" strike="noStrike">
              <a:latin typeface="Arial"/>
            </a:endParaRPr>
          </a:p>
        </p:txBody>
      </p:sp>
      <p:sp>
        <p:nvSpPr>
          <p:cNvPr id="83"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0"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2"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13"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4"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5"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7"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18"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
        <p:nvSpPr>
          <p:cNvPr id="19"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21"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22"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23"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25"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26"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27"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CustomShape 1"/>
          <p:cNvSpPr/>
          <p:nvPr/>
        </p:nvSpPr>
        <p:spPr>
          <a:xfrm>
            <a:off x="914400" y="3200400"/>
            <a:ext cx="5079240" cy="532800"/>
          </a:xfrm>
          <a:prstGeom prst="rect">
            <a:avLst/>
          </a:prstGeom>
          <a:ln>
            <a:round/>
          </a:ln>
          <a:effectLst>
            <a:outerShdw blurRad="40000" dir="5400000" dist="20000" rotWithShape="0">
              <a:srgbClr val="000000">
                <a:alpha val="38000"/>
              </a:srgbClr>
            </a:outerShdw>
          </a:effectLst>
        </p:spPr>
        <p:style>
          <a:lnRef idx="3">
            <a:schemeClr val="lt1"/>
          </a:lnRef>
          <a:fillRef idx="1">
            <a:schemeClr val="accent1"/>
          </a:fillRef>
          <a:effectRef idx="1">
            <a:schemeClr val="accent1"/>
          </a:effectRef>
          <a:fontRef idx="minor"/>
        </p:style>
        <p:txBody>
          <a:bodyPr lIns="90000" rIns="90000" tIns="45000" bIns="45000" anchor="ctr"/>
          <a:p>
            <a:pPr algn="ctr">
              <a:lnSpc>
                <a:spcPct val="100000"/>
              </a:lnSpc>
            </a:pPr>
            <a:r>
              <a:rPr b="1" lang="en-US" sz="2400" spc="-1" strike="noStrike">
                <a:solidFill>
                  <a:srgbClr val="ffffff"/>
                </a:solidFill>
                <a:latin typeface="Calibri"/>
                <a:ea typeface="DejaVu Sans"/>
              </a:rPr>
              <a:t>Presented by</a:t>
            </a:r>
            <a:endParaRPr b="0" lang="en-US" sz="2400" spc="-1" strike="noStrike">
              <a:solidFill>
                <a:srgbClr val="000000"/>
              </a:solidFill>
              <a:latin typeface="Arial"/>
            </a:endParaRPr>
          </a:p>
        </p:txBody>
      </p:sp>
      <p:sp>
        <p:nvSpPr>
          <p:cNvPr id="1" name="CustomShape 2"/>
          <p:cNvSpPr/>
          <p:nvPr/>
        </p:nvSpPr>
        <p:spPr>
          <a:xfrm>
            <a:off x="6400800" y="3200400"/>
            <a:ext cx="5282640" cy="532800"/>
          </a:xfrm>
          <a:prstGeom prst="rect">
            <a:avLst/>
          </a:prstGeom>
          <a:ln>
            <a:round/>
          </a:ln>
          <a:effectLst>
            <a:outerShdw blurRad="40000" dir="5400000" dist="20000" rotWithShape="0">
              <a:srgbClr val="000000">
                <a:alpha val="38000"/>
              </a:srgbClr>
            </a:outerShdw>
          </a:effectLst>
        </p:spPr>
        <p:style>
          <a:lnRef idx="3">
            <a:schemeClr val="lt1"/>
          </a:lnRef>
          <a:fillRef idx="1">
            <a:schemeClr val="accent1"/>
          </a:fillRef>
          <a:effectRef idx="1">
            <a:schemeClr val="accent1"/>
          </a:effectRef>
          <a:fontRef idx="minor"/>
        </p:style>
        <p:txBody>
          <a:bodyPr lIns="90000" rIns="90000" tIns="45000" bIns="45000" anchor="ctr"/>
          <a:p>
            <a:pPr algn="ctr">
              <a:lnSpc>
                <a:spcPct val="100000"/>
              </a:lnSpc>
            </a:pPr>
            <a:r>
              <a:rPr b="1" lang="en-US" sz="2400" spc="-1" strike="noStrike">
                <a:solidFill>
                  <a:srgbClr val="ffffff"/>
                </a:solidFill>
                <a:latin typeface="Calibri"/>
                <a:ea typeface="DejaVu Sans"/>
              </a:rPr>
              <a:t>Supervised by</a:t>
            </a:r>
            <a:endParaRPr b="0" lang="en-US" sz="2400" spc="-1" strike="noStrike">
              <a:solidFill>
                <a:srgbClr val="000000"/>
              </a:solidFill>
              <a:latin typeface="Arial"/>
            </a:endParaRPr>
          </a:p>
        </p:txBody>
      </p:sp>
      <p:sp>
        <p:nvSpPr>
          <p:cNvPr id="2" name="CustomShape 3"/>
          <p:cNvSpPr/>
          <p:nvPr/>
        </p:nvSpPr>
        <p:spPr>
          <a:xfrm>
            <a:off x="4699080" y="6076800"/>
            <a:ext cx="1479240" cy="394920"/>
          </a:xfrm>
          <a:prstGeom prst="rect">
            <a:avLst/>
          </a:prstGeom>
          <a:noFill/>
          <a:ln>
            <a:noFill/>
          </a:ln>
        </p:spPr>
        <p:style>
          <a:lnRef idx="0"/>
          <a:fillRef idx="0"/>
          <a:effectRef idx="0"/>
          <a:fontRef idx="minor"/>
        </p:style>
        <p:txBody>
          <a:bodyPr wrap="none" lIns="90000" rIns="90000" tIns="45000" bIns="45000"/>
          <a:p>
            <a:pPr>
              <a:lnSpc>
                <a:spcPct val="100000"/>
              </a:lnSpc>
            </a:pPr>
            <a:r>
              <a:rPr b="1" lang="en-US" sz="2000" spc="-1" strike="noStrike">
                <a:solidFill>
                  <a:srgbClr val="376092"/>
                </a:solidFill>
                <a:latin typeface="Calibri"/>
                <a:ea typeface="DejaVu Sans"/>
              </a:rPr>
              <a:t>Fall 2020</a:t>
            </a:r>
            <a:endParaRPr b="0" lang="en-US" sz="2000" spc="-1" strike="noStrike">
              <a:solidFill>
                <a:srgbClr val="000000"/>
              </a:solidFill>
              <a:latin typeface="Arial"/>
            </a:endParaRPr>
          </a:p>
        </p:txBody>
      </p:sp>
      <p:sp>
        <p:nvSpPr>
          <p:cNvPr id="3" name="CustomShape 4"/>
          <p:cNvSpPr/>
          <p:nvPr/>
        </p:nvSpPr>
        <p:spPr>
          <a:xfrm>
            <a:off x="3421080" y="6540480"/>
            <a:ext cx="5079240" cy="227880"/>
          </a:xfrm>
          <a:prstGeom prst="rect">
            <a:avLst/>
          </a:prstGeom>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1" lang="en-US" sz="1600" spc="-1" strike="noStrike">
                <a:solidFill>
                  <a:srgbClr val="ffffff"/>
                </a:solidFill>
                <a:latin typeface="Calibri"/>
                <a:ea typeface="DejaVu Sans"/>
              </a:rPr>
              <a:t>MSc in CS: Project Defense</a:t>
            </a:r>
            <a:endParaRPr b="0" lang="en-US" sz="1600" spc="-1" strike="noStrike">
              <a:solidFill>
                <a:srgbClr val="000000"/>
              </a:solidFill>
              <a:latin typeface="Arial"/>
            </a:endParaRPr>
          </a:p>
        </p:txBody>
      </p:sp>
      <p:pic>
        <p:nvPicPr>
          <p:cNvPr id="4" name="Picture 10" descr=""/>
          <p:cNvPicPr/>
          <p:nvPr/>
        </p:nvPicPr>
        <p:blipFill>
          <a:blip r:embed="rId2"/>
          <a:stretch/>
        </p:blipFill>
        <p:spPr>
          <a:xfrm>
            <a:off x="0" y="0"/>
            <a:ext cx="8824320" cy="1094760"/>
          </a:xfrm>
          <a:prstGeom prst="rect">
            <a:avLst/>
          </a:prstGeom>
          <a:ln>
            <a:noFill/>
          </a:ln>
        </p:spPr>
      </p:pic>
      <p:sp>
        <p:nvSpPr>
          <p:cNvPr id="5" name="PlaceHolder 5"/>
          <p:cNvSpPr>
            <a:spLocks noGrp="1"/>
          </p:cNvSpPr>
          <p:nvPr>
            <p:ph type="title"/>
          </p:nvPr>
        </p:nvSpPr>
        <p:spPr>
          <a:xfrm>
            <a:off x="609480" y="273600"/>
            <a:ext cx="10972440" cy="1144800"/>
          </a:xfrm>
          <a:prstGeom prst="rect">
            <a:avLst/>
          </a:prstGeom>
        </p:spPr>
        <p:txBody>
          <a:bodyPr lIns="0" rIns="0" tIns="0" bIns="0" anchor="ctr"/>
          <a:p>
            <a:pPr algn="ctr"/>
            <a:r>
              <a:rPr b="0" lang="en-US" sz="4400" spc="-1" strike="noStrike">
                <a:latin typeface="Arial"/>
              </a:rPr>
              <a:t>Click to edit the title text format</a:t>
            </a:r>
            <a:endParaRPr b="0" lang="en-US" sz="4400" spc="-1" strike="noStrike">
              <a:latin typeface="Arial"/>
            </a:endParaRPr>
          </a:p>
        </p:txBody>
      </p:sp>
      <p:sp>
        <p:nvSpPr>
          <p:cNvPr id="6" name="PlaceHolder 6"/>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3" name="CustomShape 1"/>
          <p:cNvSpPr/>
          <p:nvPr/>
        </p:nvSpPr>
        <p:spPr>
          <a:xfrm>
            <a:off x="0" y="0"/>
            <a:ext cx="12191400" cy="113760"/>
          </a:xfrm>
          <a:prstGeom prst="rect">
            <a:avLst/>
          </a:prstGeom>
          <a:ln>
            <a:round/>
          </a:ln>
        </p:spPr>
        <p:style>
          <a:lnRef idx="2">
            <a:schemeClr val="accent1">
              <a:shade val="50000"/>
            </a:schemeClr>
          </a:lnRef>
          <a:fillRef idx="1">
            <a:schemeClr val="accent1"/>
          </a:fillRef>
          <a:effectRef idx="0">
            <a:schemeClr val="accent1"/>
          </a:effectRef>
          <a:fontRef idx="minor"/>
        </p:style>
      </p:sp>
      <p:pic>
        <p:nvPicPr>
          <p:cNvPr id="44" name="Picture 7" descr=""/>
          <p:cNvPicPr/>
          <p:nvPr/>
        </p:nvPicPr>
        <p:blipFill>
          <a:blip r:embed="rId2"/>
          <a:stretch/>
        </p:blipFill>
        <p:spPr>
          <a:xfrm>
            <a:off x="907920" y="6400800"/>
            <a:ext cx="613800" cy="456480"/>
          </a:xfrm>
          <a:prstGeom prst="rect">
            <a:avLst/>
          </a:prstGeom>
          <a:ln>
            <a:noFill/>
          </a:ln>
        </p:spPr>
      </p:pic>
      <p:sp>
        <p:nvSpPr>
          <p:cNvPr id="45" name="CustomShape 2"/>
          <p:cNvSpPr/>
          <p:nvPr/>
        </p:nvSpPr>
        <p:spPr>
          <a:xfrm>
            <a:off x="3421080" y="6540480"/>
            <a:ext cx="5079240" cy="227880"/>
          </a:xfrm>
          <a:prstGeom prst="rect">
            <a:avLst/>
          </a:prstGeom>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1" lang="en-US" sz="1600" spc="-1" strike="noStrike">
                <a:solidFill>
                  <a:srgbClr val="ffffff"/>
                </a:solidFill>
                <a:latin typeface="Calibri"/>
                <a:ea typeface="DejaVu Sans"/>
              </a:rPr>
              <a:t>MSc in CS: Project Defense</a:t>
            </a:r>
            <a:endParaRPr b="0" lang="en-US" sz="1600" spc="-1" strike="noStrike">
              <a:solidFill>
                <a:srgbClr val="000000"/>
              </a:solidFill>
              <a:latin typeface="Arial"/>
            </a:endParaRPr>
          </a:p>
        </p:txBody>
      </p:sp>
      <p:sp>
        <p:nvSpPr>
          <p:cNvPr id="46" name="PlaceHolder 3"/>
          <p:cNvSpPr>
            <a:spLocks noGrp="1"/>
          </p:cNvSpPr>
          <p:nvPr>
            <p:ph type="title"/>
          </p:nvPr>
        </p:nvSpPr>
        <p:spPr>
          <a:xfrm>
            <a:off x="609480" y="273600"/>
            <a:ext cx="10972440" cy="1144800"/>
          </a:xfrm>
          <a:prstGeom prst="rect">
            <a:avLst/>
          </a:prstGeom>
        </p:spPr>
        <p:txBody>
          <a:bodyPr lIns="0" rIns="0" tIns="0" bIns="0" anchor="ctr"/>
          <a:p>
            <a:pPr algn="ctr"/>
            <a:r>
              <a:rPr b="0" lang="en-US" sz="4400" spc="-1" strike="noStrike">
                <a:latin typeface="Arial"/>
              </a:rPr>
              <a:t>Click to </a:t>
            </a:r>
            <a:r>
              <a:rPr b="0" lang="en-US" sz="4400" spc="-1" strike="noStrike">
                <a:latin typeface="Arial"/>
              </a:rPr>
              <a:t>edit the </a:t>
            </a:r>
            <a:r>
              <a:rPr b="0" lang="en-US" sz="4400" spc="-1" strike="noStrike">
                <a:latin typeface="Arial"/>
              </a:rPr>
              <a:t>title text </a:t>
            </a:r>
            <a:r>
              <a:rPr b="0" lang="en-US" sz="4400" spc="-1" strike="noStrike">
                <a:latin typeface="Arial"/>
              </a:rPr>
              <a:t>format</a:t>
            </a:r>
            <a:endParaRPr b="0" lang="en-US" sz="4400" spc="-1" strike="noStrike">
              <a:latin typeface="Arial"/>
            </a:endParaRPr>
          </a:p>
        </p:txBody>
      </p:sp>
      <p:sp>
        <p:nvSpPr>
          <p:cNvPr id="47" name="PlaceHolder 4"/>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image" Target="../media/image10.jpeg"/><Relationship Id="rId3"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image" Target="../media/image11.jpeg"/><Relationship Id="rId2" Type="http://schemas.openxmlformats.org/officeDocument/2006/relationships/image" Target="../media/image12.png"/><Relationship Id="rId3"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image" Target="../media/image13.jpeg"/><Relationship Id="rId2" Type="http://schemas.openxmlformats.org/officeDocument/2006/relationships/image" Target="../media/image14.png"/><Relationship Id="rId3"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image" Target="../media/image15.jpeg"/><Relationship Id="rId2" Type="http://schemas.openxmlformats.org/officeDocument/2006/relationships/image" Target="../media/image16.png"/><Relationship Id="rId3" Type="http://schemas.openxmlformats.org/officeDocument/2006/relationships/image" Target="../media/image17.png"/><Relationship Id="rId4"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image" Target="../media/image18.jpeg"/><Relationship Id="rId2" Type="http://schemas.openxmlformats.org/officeDocument/2006/relationships/image" Target="../media/image19.png"/><Relationship Id="rId3"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4.jpeg"/><Relationship Id="rId3" Type="http://schemas.openxmlformats.org/officeDocument/2006/relationships/image" Target="../media/image5.jpeg"/><Relationship Id="rId4"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 name="CustomShape 1"/>
          <p:cNvSpPr/>
          <p:nvPr/>
        </p:nvSpPr>
        <p:spPr>
          <a:xfrm>
            <a:off x="914400" y="1143000"/>
            <a:ext cx="10362600" cy="1751760"/>
          </a:xfrm>
          <a:prstGeom prst="rect">
            <a:avLst/>
          </a:prstGeom>
          <a:noFill/>
          <a:ln>
            <a:noFill/>
          </a:ln>
        </p:spPr>
        <p:style>
          <a:lnRef idx="0"/>
          <a:fillRef idx="0"/>
          <a:effectRef idx="0"/>
          <a:fontRef idx="minor"/>
        </p:style>
        <p:txBody>
          <a:bodyPr lIns="90000" rIns="90000" tIns="45000" bIns="45000" anchor="ctr">
            <a:normAutofit/>
          </a:bodyPr>
          <a:p>
            <a:pPr algn="ctr">
              <a:lnSpc>
                <a:spcPct val="100000"/>
              </a:lnSpc>
            </a:pPr>
            <a:r>
              <a:rPr b="1" lang="en-US" sz="4400" spc="-1" strike="noStrike">
                <a:solidFill>
                  <a:srgbClr val="1f497d"/>
                </a:solidFill>
                <a:latin typeface="Calibri"/>
              </a:rPr>
              <a:t>Integrated Web-based Inventory Management System for Academic Institutions</a:t>
            </a:r>
            <a:endParaRPr b="0" lang="en-US" sz="4400" spc="-1" strike="noStrike">
              <a:solidFill>
                <a:srgbClr val="000000"/>
              </a:solidFill>
              <a:latin typeface="Arial"/>
            </a:endParaRPr>
          </a:p>
        </p:txBody>
      </p:sp>
      <p:sp>
        <p:nvSpPr>
          <p:cNvPr id="85" name="CustomShape 2"/>
          <p:cNvSpPr/>
          <p:nvPr/>
        </p:nvSpPr>
        <p:spPr>
          <a:xfrm>
            <a:off x="914400" y="3886200"/>
            <a:ext cx="5180760" cy="2208960"/>
          </a:xfrm>
          <a:prstGeom prst="rect">
            <a:avLst/>
          </a:prstGeom>
          <a:noFill/>
          <a:ln>
            <a:noFill/>
          </a:ln>
        </p:spPr>
        <p:style>
          <a:lnRef idx="0"/>
          <a:fillRef idx="0"/>
          <a:effectRef idx="0"/>
          <a:fontRef idx="minor"/>
        </p:style>
        <p:txBody>
          <a:bodyPr lIns="90000" rIns="90000" tIns="45000" bIns="45000"/>
          <a:p>
            <a:pPr>
              <a:lnSpc>
                <a:spcPct val="105000"/>
              </a:lnSpc>
            </a:pPr>
            <a:r>
              <a:rPr b="0" lang="en-US" sz="2000" spc="-1" strike="noStrike">
                <a:solidFill>
                  <a:srgbClr val="000000"/>
                </a:solidFill>
                <a:latin typeface="Times New Roman"/>
              </a:rPr>
              <a:t>Name: Md Nazmul Hasan</a:t>
            </a:r>
            <a:endParaRPr b="0" lang="en-US" sz="2000" spc="-1" strike="noStrike">
              <a:solidFill>
                <a:srgbClr val="000000"/>
              </a:solidFill>
              <a:latin typeface="Arial"/>
            </a:endParaRPr>
          </a:p>
          <a:p>
            <a:pPr>
              <a:lnSpc>
                <a:spcPct val="105000"/>
              </a:lnSpc>
            </a:pPr>
            <a:r>
              <a:rPr b="0" lang="en-US" sz="2000" spc="-1" strike="noStrike">
                <a:solidFill>
                  <a:srgbClr val="000000"/>
                </a:solidFill>
                <a:latin typeface="Times New Roman"/>
              </a:rPr>
              <a:t>Id: CSE201903050</a:t>
            </a:r>
            <a:endParaRPr b="0" lang="en-US" sz="2000" spc="-1" strike="noStrike">
              <a:solidFill>
                <a:srgbClr val="000000"/>
              </a:solidFill>
              <a:latin typeface="Arial"/>
            </a:endParaRPr>
          </a:p>
          <a:p>
            <a:pPr>
              <a:lnSpc>
                <a:spcPct val="105000"/>
              </a:lnSpc>
            </a:pPr>
            <a:r>
              <a:rPr b="0" lang="en-US" sz="2000" spc="-1" strike="noStrike">
                <a:solidFill>
                  <a:srgbClr val="000000"/>
                </a:solidFill>
                <a:latin typeface="Times New Roman"/>
              </a:rPr>
              <a:t>Session: Fall-2020</a:t>
            </a:r>
            <a:endParaRPr b="0" lang="en-US" sz="2000" spc="-1" strike="noStrike">
              <a:solidFill>
                <a:srgbClr val="000000"/>
              </a:solidFill>
              <a:latin typeface="Arial"/>
            </a:endParaRPr>
          </a:p>
          <a:p>
            <a:pPr>
              <a:lnSpc>
                <a:spcPct val="115000"/>
              </a:lnSpc>
            </a:pPr>
            <a:r>
              <a:rPr b="0" lang="en-US" sz="2000" spc="-1" strike="noStrike">
                <a:solidFill>
                  <a:srgbClr val="000000"/>
                </a:solidFill>
                <a:latin typeface="Times New Roman"/>
              </a:rPr>
              <a:t>Department of Computer Science and Engineering, Jahangirnagar University</a:t>
            </a:r>
            <a:endParaRPr b="0" lang="en-US" sz="2000" spc="-1" strike="noStrike">
              <a:solidFill>
                <a:srgbClr val="000000"/>
              </a:solidFill>
              <a:latin typeface="Arial"/>
            </a:endParaRPr>
          </a:p>
        </p:txBody>
      </p:sp>
      <p:sp>
        <p:nvSpPr>
          <p:cNvPr id="86" name="CustomShape 3"/>
          <p:cNvSpPr/>
          <p:nvPr/>
        </p:nvSpPr>
        <p:spPr>
          <a:xfrm>
            <a:off x="6324480" y="3886200"/>
            <a:ext cx="5409360" cy="2133000"/>
          </a:xfrm>
          <a:prstGeom prst="rect">
            <a:avLst/>
          </a:prstGeom>
          <a:noFill/>
          <a:ln>
            <a:noFill/>
          </a:ln>
        </p:spPr>
        <p:style>
          <a:lnRef idx="0"/>
          <a:fillRef idx="0"/>
          <a:effectRef idx="0"/>
          <a:fontRef idx="minor"/>
        </p:style>
        <p:txBody>
          <a:bodyPr lIns="90000" rIns="90000" tIns="45000" bIns="45000"/>
          <a:p>
            <a:pPr>
              <a:lnSpc>
                <a:spcPct val="115000"/>
              </a:lnSpc>
            </a:pPr>
            <a:r>
              <a:rPr b="0" lang="en-US" sz="2000" spc="-1" strike="noStrike">
                <a:solidFill>
                  <a:srgbClr val="000000"/>
                </a:solidFill>
                <a:latin typeface="Times New Roman"/>
              </a:rPr>
              <a:t>Dr. Md. Ezharul Islam</a:t>
            </a:r>
            <a:r>
              <a:rPr b="0" lang="en-US" sz="2000" spc="-1" strike="noStrike">
                <a:solidFill>
                  <a:srgbClr val="000000"/>
                </a:solidFill>
                <a:latin typeface="Times New Roman"/>
              </a:rPr>
              <a:t>	</a:t>
            </a:r>
            <a:endParaRPr b="0" lang="en-US" sz="2000" spc="-1" strike="noStrike">
              <a:solidFill>
                <a:srgbClr val="000000"/>
              </a:solidFill>
              <a:latin typeface="Arial"/>
            </a:endParaRPr>
          </a:p>
          <a:p>
            <a:pPr>
              <a:lnSpc>
                <a:spcPct val="115000"/>
              </a:lnSpc>
            </a:pPr>
            <a:r>
              <a:rPr b="0" lang="en-US" sz="2000" spc="-1" strike="noStrike">
                <a:solidFill>
                  <a:srgbClr val="000000"/>
                </a:solidFill>
                <a:latin typeface="Times New Roman"/>
              </a:rPr>
              <a:t>Associate Professor   </a:t>
            </a:r>
            <a:endParaRPr b="0" lang="en-US" sz="2000" spc="-1" strike="noStrike">
              <a:solidFill>
                <a:srgbClr val="000000"/>
              </a:solidFill>
              <a:latin typeface="Arial"/>
            </a:endParaRPr>
          </a:p>
          <a:p>
            <a:pPr>
              <a:lnSpc>
                <a:spcPct val="115000"/>
              </a:lnSpc>
            </a:pPr>
            <a:r>
              <a:rPr b="0" lang="en-US" sz="2000" spc="-1" strike="noStrike">
                <a:solidFill>
                  <a:srgbClr val="000000"/>
                </a:solidFill>
                <a:latin typeface="Times New Roman"/>
              </a:rPr>
              <a:t>Department of Computer Science and Engineering, Jahangirnagar University</a:t>
            </a:r>
            <a:endParaRPr b="0" lang="en-US" sz="2000" spc="-1" strike="noStrike">
              <a:solidFill>
                <a:srgbClr val="000000"/>
              </a:solidFill>
              <a:latin typeface="Arial"/>
            </a:endParaRPr>
          </a:p>
        </p:txBody>
      </p:sp>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6" name="CustomShape 1"/>
          <p:cNvSpPr/>
          <p:nvPr/>
        </p:nvSpPr>
        <p:spPr>
          <a:xfrm>
            <a:off x="609480" y="1828800"/>
            <a:ext cx="10972080" cy="4333320"/>
          </a:xfrm>
          <a:prstGeom prst="rect">
            <a:avLst/>
          </a:prstGeom>
          <a:noFill/>
          <a:ln>
            <a:noFill/>
          </a:ln>
        </p:spPr>
        <p:style>
          <a:lnRef idx="0"/>
          <a:fillRef idx="0"/>
          <a:effectRef idx="0"/>
          <a:fontRef idx="minor"/>
        </p:style>
        <p:txBody>
          <a:bodyPr lIns="90000" rIns="90000" tIns="45000" bIns="45000"/>
          <a:p>
            <a:pPr>
              <a:lnSpc>
                <a:spcPct val="100000"/>
              </a:lnSpc>
              <a:spcBef>
                <a:spcPts val="400"/>
              </a:spcBef>
            </a:pPr>
            <a:r>
              <a:rPr b="0" lang="en-US" sz="2000" spc="-1" strike="noStrike">
                <a:solidFill>
                  <a:srgbClr val="000000"/>
                </a:solidFill>
                <a:latin typeface="Times New Roman"/>
              </a:rPr>
              <a:t>To understand the problem of Inventory Management system that we are dealing with, we can adopt the following techniques</a:t>
            </a:r>
            <a:endParaRPr b="0" lang="en-US" sz="2000" spc="-1" strike="noStrike">
              <a:solidFill>
                <a:srgbClr val="000000"/>
              </a:solidFill>
              <a:latin typeface="Arial"/>
            </a:endParaRPr>
          </a:p>
          <a:p>
            <a:pPr>
              <a:lnSpc>
                <a:spcPct val="100000"/>
              </a:lnSpc>
              <a:spcBef>
                <a:spcPts val="400"/>
              </a:spcBef>
            </a:pPr>
            <a:r>
              <a:rPr b="0" lang="en-US" sz="2000" spc="-1" strike="noStrike">
                <a:solidFill>
                  <a:srgbClr val="000000"/>
                </a:solidFill>
                <a:latin typeface="Times New Roman"/>
              </a:rPr>
              <a:t>–  </a:t>
            </a:r>
            <a:r>
              <a:rPr b="0" lang="en-US" sz="2000" spc="-1" strike="noStrike">
                <a:solidFill>
                  <a:srgbClr val="000000"/>
                </a:solidFill>
                <a:latin typeface="Times New Roman"/>
              </a:rPr>
              <a:t>Analysis Asset management system in various organization</a:t>
            </a:r>
            <a:endParaRPr b="0" lang="en-US" sz="2000" spc="-1" strike="noStrike">
              <a:solidFill>
                <a:srgbClr val="000000"/>
              </a:solidFill>
              <a:latin typeface="Arial"/>
            </a:endParaRPr>
          </a:p>
          <a:p>
            <a:pPr>
              <a:lnSpc>
                <a:spcPct val="100000"/>
              </a:lnSpc>
              <a:spcBef>
                <a:spcPts val="400"/>
              </a:spcBef>
            </a:pPr>
            <a:r>
              <a:rPr b="0" lang="en-US" sz="2000" spc="-1" strike="noStrike">
                <a:solidFill>
                  <a:srgbClr val="000000"/>
                </a:solidFill>
                <a:latin typeface="Times New Roman"/>
              </a:rPr>
              <a:t>–  </a:t>
            </a:r>
            <a:r>
              <a:rPr b="0" lang="en-US" sz="2000" spc="-1" strike="noStrike">
                <a:solidFill>
                  <a:srgbClr val="000000"/>
                </a:solidFill>
                <a:latin typeface="Times New Roman"/>
              </a:rPr>
              <a:t>Questionnaire</a:t>
            </a:r>
            <a:endParaRPr b="0" lang="en-US" sz="2000" spc="-1" strike="noStrike">
              <a:solidFill>
                <a:srgbClr val="000000"/>
              </a:solidFill>
              <a:latin typeface="Arial"/>
            </a:endParaRPr>
          </a:p>
          <a:p>
            <a:pPr>
              <a:lnSpc>
                <a:spcPct val="100000"/>
              </a:lnSpc>
              <a:spcBef>
                <a:spcPts val="400"/>
              </a:spcBef>
            </a:pPr>
            <a:r>
              <a:rPr b="0" lang="en-US" sz="2000" spc="-1" strike="noStrike">
                <a:solidFill>
                  <a:srgbClr val="000000"/>
                </a:solidFill>
                <a:latin typeface="Times New Roman"/>
              </a:rPr>
              <a:t>–  </a:t>
            </a:r>
            <a:r>
              <a:rPr b="0" lang="en-US" sz="2000" spc="-1" strike="noStrike">
                <a:solidFill>
                  <a:srgbClr val="000000"/>
                </a:solidFill>
                <a:latin typeface="Times New Roman"/>
              </a:rPr>
              <a:t>Experimentation by building a prototype</a:t>
            </a:r>
            <a:endParaRPr b="0" lang="en-US" sz="2000" spc="-1" strike="noStrike">
              <a:solidFill>
                <a:srgbClr val="000000"/>
              </a:solidFill>
              <a:latin typeface="Arial"/>
            </a:endParaRPr>
          </a:p>
          <a:p>
            <a:pPr>
              <a:lnSpc>
                <a:spcPct val="100000"/>
              </a:lnSpc>
              <a:spcBef>
                <a:spcPts val="400"/>
              </a:spcBef>
            </a:pPr>
            <a:r>
              <a:rPr b="0" lang="en-US" sz="2000" spc="-1" strike="noStrike">
                <a:solidFill>
                  <a:srgbClr val="000000"/>
                </a:solidFill>
                <a:latin typeface="Times New Roman"/>
              </a:rPr>
              <a:t>–  </a:t>
            </a:r>
            <a:r>
              <a:rPr b="0" lang="en-US" sz="2000" spc="-1" strike="noStrike">
                <a:solidFill>
                  <a:srgbClr val="000000"/>
                </a:solidFill>
                <a:latin typeface="Times New Roman"/>
              </a:rPr>
              <a:t>Observation</a:t>
            </a:r>
            <a:endParaRPr b="0" lang="en-US" sz="2000" spc="-1" strike="noStrike">
              <a:solidFill>
                <a:srgbClr val="000000"/>
              </a:solidFill>
              <a:latin typeface="Arial"/>
            </a:endParaRPr>
          </a:p>
          <a:p>
            <a:pPr>
              <a:lnSpc>
                <a:spcPct val="100000"/>
              </a:lnSpc>
              <a:spcBef>
                <a:spcPts val="400"/>
              </a:spcBef>
            </a:pPr>
            <a:r>
              <a:rPr b="0" lang="en-US" sz="2000" spc="-1" strike="noStrike">
                <a:solidFill>
                  <a:srgbClr val="000000"/>
                </a:solidFill>
                <a:latin typeface="Times New Roman"/>
              </a:rPr>
              <a:t>–  </a:t>
            </a:r>
            <a:r>
              <a:rPr b="0" lang="en-US" sz="2000" spc="-1" strike="noStrike">
                <a:solidFill>
                  <a:srgbClr val="000000"/>
                </a:solidFill>
                <a:latin typeface="Times New Roman"/>
              </a:rPr>
              <a:t>Document inspection</a:t>
            </a:r>
            <a:endParaRPr b="0" lang="en-US" sz="2000" spc="-1" strike="noStrike">
              <a:solidFill>
                <a:srgbClr val="000000"/>
              </a:solidFill>
              <a:latin typeface="Arial"/>
            </a:endParaRPr>
          </a:p>
          <a:p>
            <a:pPr>
              <a:lnSpc>
                <a:spcPct val="100000"/>
              </a:lnSpc>
              <a:spcBef>
                <a:spcPts val="400"/>
              </a:spcBef>
            </a:pPr>
            <a:r>
              <a:rPr b="0" lang="en-US" sz="2000" spc="-1" strike="noStrike">
                <a:solidFill>
                  <a:srgbClr val="000000"/>
                </a:solidFill>
                <a:latin typeface="Times New Roman"/>
              </a:rPr>
              <a:t>–  </a:t>
            </a:r>
            <a:r>
              <a:rPr b="0" lang="en-US" sz="2000" spc="-1" strike="noStrike">
                <a:solidFill>
                  <a:srgbClr val="000000"/>
                </a:solidFill>
                <a:latin typeface="Times New Roman"/>
              </a:rPr>
              <a:t>User story</a:t>
            </a:r>
            <a:endParaRPr b="0" lang="en-US" sz="2000" spc="-1" strike="noStrike">
              <a:solidFill>
                <a:srgbClr val="000000"/>
              </a:solidFill>
              <a:latin typeface="Arial"/>
            </a:endParaRPr>
          </a:p>
          <a:p>
            <a:pPr>
              <a:lnSpc>
                <a:spcPct val="100000"/>
              </a:lnSpc>
              <a:spcBef>
                <a:spcPts val="400"/>
              </a:spcBef>
            </a:pPr>
            <a:endParaRPr b="0" lang="en-US" sz="2000" spc="-1" strike="noStrike">
              <a:solidFill>
                <a:srgbClr val="000000"/>
              </a:solidFill>
              <a:latin typeface="Arial"/>
            </a:endParaRPr>
          </a:p>
        </p:txBody>
      </p:sp>
      <p:sp>
        <p:nvSpPr>
          <p:cNvPr id="137" name="CustomShape 2"/>
          <p:cNvSpPr/>
          <p:nvPr/>
        </p:nvSpPr>
        <p:spPr>
          <a:xfrm>
            <a:off x="609480" y="228600"/>
            <a:ext cx="10972080" cy="1142280"/>
          </a:xfrm>
          <a:prstGeom prst="rect">
            <a:avLst/>
          </a:prstGeom>
          <a:noFill/>
          <a:ln>
            <a:noFill/>
          </a:ln>
        </p:spPr>
        <p:style>
          <a:lnRef idx="0"/>
          <a:fillRef idx="0"/>
          <a:effectRef idx="0"/>
          <a:fontRef idx="minor"/>
        </p:style>
        <p:txBody>
          <a:bodyPr lIns="90000" rIns="90000" tIns="45000" bIns="45000" anchor="ctr"/>
          <a:p>
            <a:pPr algn="ctr">
              <a:lnSpc>
                <a:spcPct val="100000"/>
              </a:lnSpc>
            </a:pPr>
            <a:r>
              <a:rPr b="1" lang="en-US" sz="4400" spc="-1" strike="noStrike">
                <a:solidFill>
                  <a:srgbClr val="376092"/>
                </a:solidFill>
                <a:latin typeface="Calibri"/>
              </a:rPr>
              <a:t>System Design</a:t>
            </a:r>
            <a:endParaRPr b="0" lang="en-US" sz="4400" spc="-1" strike="noStrike">
              <a:solidFill>
                <a:srgbClr val="000000"/>
              </a:solidFill>
              <a:latin typeface="Arial"/>
            </a:endParaRPr>
          </a:p>
        </p:txBody>
      </p:sp>
      <p:sp>
        <p:nvSpPr>
          <p:cNvPr id="138" name="CustomShape 3"/>
          <p:cNvSpPr/>
          <p:nvPr/>
        </p:nvSpPr>
        <p:spPr>
          <a:xfrm>
            <a:off x="9144000" y="6467400"/>
            <a:ext cx="2844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7E239310-A852-428D-B086-F734A7C4876F}" type="slidenum">
              <a:rPr b="1" lang="en-US" sz="1400" spc="-1" strike="noStrike">
                <a:solidFill>
                  <a:srgbClr val="000000"/>
                </a:solidFill>
                <a:latin typeface="Calibri"/>
              </a:rPr>
              <a:t>1</a:t>
            </a:fld>
            <a:endParaRPr b="0" lang="en-US" sz="1400" spc="-1" strike="noStrike">
              <a:solidFill>
                <a:srgbClr val="000000"/>
              </a:solidFill>
              <a:latin typeface="Arial"/>
            </a:endParaRPr>
          </a:p>
        </p:txBody>
      </p:sp>
      <p:sp>
        <p:nvSpPr>
          <p:cNvPr id="139" name="CustomShape 4"/>
          <p:cNvSpPr/>
          <p:nvPr/>
        </p:nvSpPr>
        <p:spPr>
          <a:xfrm>
            <a:off x="609480" y="1219320"/>
            <a:ext cx="10972080" cy="456480"/>
          </a:xfrm>
          <a:prstGeom prst="rect">
            <a:avLst/>
          </a:prstGeom>
          <a:noFill/>
          <a:ln>
            <a:noFill/>
          </a:ln>
        </p:spPr>
        <p:style>
          <a:lnRef idx="0"/>
          <a:fillRef idx="0"/>
          <a:effectRef idx="0"/>
          <a:fontRef idx="minor"/>
        </p:style>
        <p:txBody>
          <a:bodyPr lIns="90000" rIns="90000" tIns="45000" bIns="45000"/>
          <a:p>
            <a:pPr>
              <a:lnSpc>
                <a:spcPct val="100000"/>
              </a:lnSpc>
              <a:spcBef>
                <a:spcPts val="459"/>
              </a:spcBef>
            </a:pPr>
            <a:r>
              <a:rPr b="1" lang="en-US" sz="2300" spc="-1" strike="noStrike">
                <a:solidFill>
                  <a:srgbClr val="558ed5"/>
                </a:solidFill>
                <a:latin typeface="Times New Roman"/>
                <a:ea typeface="DejaVu Sans"/>
              </a:rPr>
              <a:t>Collecting Data in the Problem Domain</a:t>
            </a:r>
            <a:endParaRPr b="0" lang="en-US" sz="2300" spc="-1" strike="noStrike">
              <a:solidFill>
                <a:srgbClr val="000000"/>
              </a:solidFill>
              <a:latin typeface="Arial"/>
            </a:endParaRPr>
          </a:p>
        </p:txBody>
      </p:sp>
    </p:spTree>
  </p:cSld>
  <p:timing>
    <p:tnLst>
      <p:par>
        <p:cTn id="19" dur="indefinite" restart="never" nodeType="tmRoot">
          <p:childTnLst>
            <p:seq>
              <p:cTn id="20" dur="indefinite"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0" name="CustomShape 1"/>
          <p:cNvSpPr/>
          <p:nvPr/>
        </p:nvSpPr>
        <p:spPr>
          <a:xfrm>
            <a:off x="609480" y="1828800"/>
            <a:ext cx="10972080" cy="4333320"/>
          </a:xfrm>
          <a:prstGeom prst="rect">
            <a:avLst/>
          </a:prstGeom>
          <a:noFill/>
          <a:ln>
            <a:noFill/>
          </a:ln>
        </p:spPr>
        <p:style>
          <a:lnRef idx="0"/>
          <a:fillRef idx="0"/>
          <a:effectRef idx="0"/>
          <a:fontRef idx="minor"/>
        </p:style>
        <p:txBody>
          <a:bodyPr lIns="90000" rIns="90000" tIns="45000" bIns="45000"/>
          <a:p>
            <a:pPr marL="343080" indent="-342360">
              <a:lnSpc>
                <a:spcPct val="100000"/>
              </a:lnSpc>
              <a:spcBef>
                <a:spcPts val="400"/>
              </a:spcBef>
              <a:buClr>
                <a:srgbClr val="000000"/>
              </a:buClr>
              <a:buFont typeface="Wingdings" charset="2"/>
              <a:buChar char=""/>
            </a:pPr>
            <a:r>
              <a:rPr b="0" lang="en-US" sz="2000" spc="-1" strike="noStrike">
                <a:solidFill>
                  <a:srgbClr val="000000"/>
                </a:solidFill>
                <a:latin typeface="Times New Roman"/>
              </a:rPr>
              <a:t>As a  Admin I need Access dashboard So that Monitoring the data.</a:t>
            </a:r>
            <a:endParaRPr b="0" lang="en-US" sz="2000" spc="-1" strike="noStrike">
              <a:solidFill>
                <a:srgbClr val="000000"/>
              </a:solidFill>
              <a:latin typeface="Arial"/>
            </a:endParaRPr>
          </a:p>
          <a:p>
            <a:pPr marL="343080" indent="-342360">
              <a:lnSpc>
                <a:spcPct val="100000"/>
              </a:lnSpc>
              <a:spcBef>
                <a:spcPts val="400"/>
              </a:spcBef>
              <a:buClr>
                <a:srgbClr val="000000"/>
              </a:buClr>
              <a:buFont typeface="Wingdings" charset="2"/>
              <a:buChar char=""/>
            </a:pPr>
            <a:r>
              <a:rPr b="0" lang="en-US" sz="2000" spc="-1" strike="noStrike">
                <a:solidFill>
                  <a:srgbClr val="000000"/>
                </a:solidFill>
                <a:latin typeface="Times New Roman"/>
              </a:rPr>
              <a:t>As a registered user, I am required to login so that I can access the system.</a:t>
            </a:r>
            <a:endParaRPr b="0" lang="en-US" sz="2000" spc="-1" strike="noStrike">
              <a:solidFill>
                <a:srgbClr val="000000"/>
              </a:solidFill>
              <a:latin typeface="Arial"/>
            </a:endParaRPr>
          </a:p>
          <a:p>
            <a:pPr marL="343080" indent="-342360">
              <a:lnSpc>
                <a:spcPct val="100000"/>
              </a:lnSpc>
              <a:spcBef>
                <a:spcPts val="400"/>
              </a:spcBef>
              <a:buClr>
                <a:srgbClr val="000000"/>
              </a:buClr>
              <a:buFont typeface="Wingdings" charset="2"/>
              <a:buChar char=""/>
            </a:pPr>
            <a:r>
              <a:rPr b="0" lang="en-US" sz="2000" spc="-1" strike="noStrike">
                <a:solidFill>
                  <a:srgbClr val="000000"/>
                </a:solidFill>
                <a:latin typeface="Times New Roman"/>
              </a:rPr>
              <a:t>As a forgetful user, I can request a  password reminder I can login if I forgot mine.</a:t>
            </a:r>
            <a:endParaRPr b="0" lang="en-US" sz="2000" spc="-1" strike="noStrike">
              <a:solidFill>
                <a:srgbClr val="000000"/>
              </a:solidFill>
              <a:latin typeface="Arial"/>
            </a:endParaRPr>
          </a:p>
          <a:p>
            <a:pPr marL="343080" indent="-342360">
              <a:lnSpc>
                <a:spcPct val="100000"/>
              </a:lnSpc>
              <a:spcBef>
                <a:spcPts val="400"/>
              </a:spcBef>
              <a:buClr>
                <a:srgbClr val="000000"/>
              </a:buClr>
              <a:buFont typeface="Wingdings" charset="2"/>
              <a:buChar char=""/>
            </a:pPr>
            <a:r>
              <a:rPr b="0" lang="en-US" sz="2000" spc="-1" strike="noStrike">
                <a:solidFill>
                  <a:srgbClr val="000000"/>
                </a:solidFill>
                <a:latin typeface="Times New Roman"/>
              </a:rPr>
              <a:t>As a teacher, I want to request for an Item so that I can use that Item.</a:t>
            </a:r>
            <a:endParaRPr b="0" lang="en-US" sz="2000" spc="-1" strike="noStrike">
              <a:solidFill>
                <a:srgbClr val="000000"/>
              </a:solidFill>
              <a:latin typeface="Arial"/>
            </a:endParaRPr>
          </a:p>
          <a:p>
            <a:pPr marL="343080" indent="-342360">
              <a:lnSpc>
                <a:spcPct val="100000"/>
              </a:lnSpc>
              <a:spcBef>
                <a:spcPts val="400"/>
              </a:spcBef>
              <a:buClr>
                <a:srgbClr val="000000"/>
              </a:buClr>
              <a:buFont typeface="Wingdings" charset="2"/>
              <a:buChar char=""/>
            </a:pPr>
            <a:r>
              <a:rPr b="0" lang="en-US" sz="2000" spc="-1" strike="noStrike">
                <a:solidFill>
                  <a:srgbClr val="000000"/>
                </a:solidFill>
                <a:latin typeface="Times New Roman"/>
              </a:rPr>
              <a:t>As an Inventory Manager, I want to receive purchased Item from supplier so that I can view stock report easily.</a:t>
            </a:r>
            <a:endParaRPr b="0" lang="en-US" sz="2000" spc="-1" strike="noStrike">
              <a:solidFill>
                <a:srgbClr val="000000"/>
              </a:solidFill>
              <a:latin typeface="Arial"/>
            </a:endParaRPr>
          </a:p>
          <a:p>
            <a:pPr marL="343080" indent="-342360">
              <a:lnSpc>
                <a:spcPct val="100000"/>
              </a:lnSpc>
              <a:spcBef>
                <a:spcPts val="400"/>
              </a:spcBef>
              <a:buClr>
                <a:srgbClr val="000000"/>
              </a:buClr>
              <a:buFont typeface="Wingdings" charset="2"/>
              <a:buChar char=""/>
            </a:pPr>
            <a:r>
              <a:rPr b="0" lang="en-US" sz="2000" spc="-1" strike="noStrike">
                <a:solidFill>
                  <a:srgbClr val="000000"/>
                </a:solidFill>
                <a:latin typeface="Times New Roman"/>
              </a:rPr>
              <a:t>As a department chairman, I want to see stock report so that I can now the current asset distribution.</a:t>
            </a:r>
            <a:endParaRPr b="0" lang="en-US" sz="2000" spc="-1" strike="noStrike">
              <a:solidFill>
                <a:srgbClr val="000000"/>
              </a:solidFill>
              <a:latin typeface="Arial"/>
            </a:endParaRPr>
          </a:p>
          <a:p>
            <a:pPr marL="343080" indent="-342360">
              <a:lnSpc>
                <a:spcPct val="100000"/>
              </a:lnSpc>
              <a:spcBef>
                <a:spcPts val="400"/>
              </a:spcBef>
              <a:buClr>
                <a:srgbClr val="000000"/>
              </a:buClr>
              <a:buFont typeface="Wingdings" charset="2"/>
              <a:buChar char=""/>
            </a:pPr>
            <a:r>
              <a:rPr b="0" lang="en-US" sz="2000" spc="-1" strike="noStrike">
                <a:solidFill>
                  <a:srgbClr val="000000"/>
                </a:solidFill>
                <a:latin typeface="Times New Roman"/>
              </a:rPr>
              <a:t>As an Admin, I want to add Item Category so that I can use that in item setup.</a:t>
            </a:r>
            <a:endParaRPr b="0" lang="en-US" sz="2000" spc="-1" strike="noStrike">
              <a:solidFill>
                <a:srgbClr val="000000"/>
              </a:solidFill>
              <a:latin typeface="Arial"/>
            </a:endParaRPr>
          </a:p>
          <a:p>
            <a:pPr marL="343080" indent="-342360">
              <a:lnSpc>
                <a:spcPct val="100000"/>
              </a:lnSpc>
              <a:spcBef>
                <a:spcPts val="400"/>
              </a:spcBef>
              <a:buClr>
                <a:srgbClr val="000000"/>
              </a:buClr>
              <a:buFont typeface="Wingdings" charset="2"/>
              <a:buChar char=""/>
            </a:pPr>
            <a:r>
              <a:rPr b="0" lang="en-US" sz="2000" spc="-1" strike="noStrike">
                <a:solidFill>
                  <a:srgbClr val="000000"/>
                </a:solidFill>
                <a:latin typeface="Times New Roman"/>
              </a:rPr>
              <a:t>As an Admin, I want to add Item information so that I can get item wise report.</a:t>
            </a:r>
            <a:endParaRPr b="0" lang="en-US" sz="2000" spc="-1" strike="noStrike">
              <a:solidFill>
                <a:srgbClr val="000000"/>
              </a:solidFill>
              <a:latin typeface="Arial"/>
            </a:endParaRPr>
          </a:p>
          <a:p>
            <a:pPr marL="343080" indent="-342360">
              <a:lnSpc>
                <a:spcPct val="100000"/>
              </a:lnSpc>
              <a:spcBef>
                <a:spcPts val="400"/>
              </a:spcBef>
              <a:buClr>
                <a:srgbClr val="000000"/>
              </a:buClr>
              <a:buFont typeface="Wingdings" charset="2"/>
              <a:buChar char=""/>
            </a:pPr>
            <a:r>
              <a:rPr b="0" lang="en-US" sz="2000" spc="-1" strike="noStrike">
                <a:solidFill>
                  <a:srgbClr val="000000"/>
                </a:solidFill>
                <a:latin typeface="Times New Roman"/>
              </a:rPr>
              <a:t>As an Inventory Manager, I want to allocate item to employee so that An employee can use item</a:t>
            </a:r>
            <a:endParaRPr b="0" lang="en-US" sz="2000" spc="-1" strike="noStrike">
              <a:solidFill>
                <a:srgbClr val="000000"/>
              </a:solidFill>
              <a:latin typeface="Arial"/>
            </a:endParaRPr>
          </a:p>
          <a:p>
            <a:pPr>
              <a:lnSpc>
                <a:spcPct val="100000"/>
              </a:lnSpc>
              <a:spcBef>
                <a:spcPts val="400"/>
              </a:spcBef>
            </a:pPr>
            <a:endParaRPr b="0" lang="en-US" sz="2000" spc="-1" strike="noStrike">
              <a:solidFill>
                <a:srgbClr val="000000"/>
              </a:solidFill>
              <a:latin typeface="Arial"/>
            </a:endParaRPr>
          </a:p>
        </p:txBody>
      </p:sp>
      <p:sp>
        <p:nvSpPr>
          <p:cNvPr id="141" name="CustomShape 2"/>
          <p:cNvSpPr/>
          <p:nvPr/>
        </p:nvSpPr>
        <p:spPr>
          <a:xfrm>
            <a:off x="609480" y="228600"/>
            <a:ext cx="10972080" cy="1142280"/>
          </a:xfrm>
          <a:prstGeom prst="rect">
            <a:avLst/>
          </a:prstGeom>
          <a:noFill/>
          <a:ln>
            <a:noFill/>
          </a:ln>
        </p:spPr>
        <p:style>
          <a:lnRef idx="0"/>
          <a:fillRef idx="0"/>
          <a:effectRef idx="0"/>
          <a:fontRef idx="minor"/>
        </p:style>
        <p:txBody>
          <a:bodyPr lIns="90000" rIns="90000" tIns="45000" bIns="45000" anchor="ctr"/>
          <a:p>
            <a:pPr algn="ctr">
              <a:lnSpc>
                <a:spcPct val="100000"/>
              </a:lnSpc>
            </a:pPr>
            <a:r>
              <a:rPr b="1" lang="en-US" sz="4400" spc="-1" strike="noStrike">
                <a:solidFill>
                  <a:srgbClr val="376092"/>
                </a:solidFill>
                <a:latin typeface="Calibri"/>
              </a:rPr>
              <a:t>System Design</a:t>
            </a:r>
            <a:endParaRPr b="0" lang="en-US" sz="4400" spc="-1" strike="noStrike">
              <a:solidFill>
                <a:srgbClr val="000000"/>
              </a:solidFill>
              <a:latin typeface="Arial"/>
            </a:endParaRPr>
          </a:p>
        </p:txBody>
      </p:sp>
      <p:sp>
        <p:nvSpPr>
          <p:cNvPr id="142" name="CustomShape 3"/>
          <p:cNvSpPr/>
          <p:nvPr/>
        </p:nvSpPr>
        <p:spPr>
          <a:xfrm>
            <a:off x="9144000" y="6467400"/>
            <a:ext cx="2844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82BC986F-728F-4BAA-832D-9518AF98CC8D}" type="slidenum">
              <a:rPr b="1" lang="en-US" sz="1400" spc="-1" strike="noStrike">
                <a:solidFill>
                  <a:srgbClr val="000000"/>
                </a:solidFill>
                <a:latin typeface="Calibri"/>
              </a:rPr>
              <a:t>1</a:t>
            </a:fld>
            <a:endParaRPr b="0" lang="en-US" sz="1400" spc="-1" strike="noStrike">
              <a:solidFill>
                <a:srgbClr val="000000"/>
              </a:solidFill>
              <a:latin typeface="Arial"/>
            </a:endParaRPr>
          </a:p>
        </p:txBody>
      </p:sp>
      <p:sp>
        <p:nvSpPr>
          <p:cNvPr id="143" name="CustomShape 4"/>
          <p:cNvSpPr/>
          <p:nvPr/>
        </p:nvSpPr>
        <p:spPr>
          <a:xfrm>
            <a:off x="609480" y="1219320"/>
            <a:ext cx="10972080" cy="456480"/>
          </a:xfrm>
          <a:prstGeom prst="rect">
            <a:avLst/>
          </a:prstGeom>
          <a:noFill/>
          <a:ln>
            <a:noFill/>
          </a:ln>
        </p:spPr>
        <p:style>
          <a:lnRef idx="0"/>
          <a:fillRef idx="0"/>
          <a:effectRef idx="0"/>
          <a:fontRef idx="minor"/>
        </p:style>
        <p:txBody>
          <a:bodyPr lIns="90000" rIns="90000" tIns="45000" bIns="45000"/>
          <a:p>
            <a:pPr>
              <a:lnSpc>
                <a:spcPct val="100000"/>
              </a:lnSpc>
              <a:spcBef>
                <a:spcPts val="459"/>
              </a:spcBef>
            </a:pPr>
            <a:r>
              <a:rPr b="1" lang="en-US" sz="2300" spc="-1" strike="noStrike">
                <a:solidFill>
                  <a:srgbClr val="558ed5"/>
                </a:solidFill>
                <a:latin typeface="Times New Roman"/>
                <a:ea typeface="DejaVu Sans"/>
              </a:rPr>
              <a:t>User Story</a:t>
            </a:r>
            <a:endParaRPr b="0" lang="en-US" sz="2300" spc="-1" strike="noStrike">
              <a:solidFill>
                <a:srgbClr val="000000"/>
              </a:solidFill>
              <a:latin typeface="Arial"/>
            </a:endParaRPr>
          </a:p>
        </p:txBody>
      </p:sp>
    </p:spTree>
  </p:cSld>
  <p:timing>
    <p:tnLst>
      <p:par>
        <p:cTn id="21" dur="indefinite" restart="never" nodeType="tmRoot">
          <p:childTnLst>
            <p:seq>
              <p:cTn id="22" dur="indefinite"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4" name="CustomShape 1"/>
          <p:cNvSpPr/>
          <p:nvPr/>
        </p:nvSpPr>
        <p:spPr>
          <a:xfrm>
            <a:off x="609480" y="228600"/>
            <a:ext cx="10972080" cy="1142280"/>
          </a:xfrm>
          <a:prstGeom prst="rect">
            <a:avLst/>
          </a:prstGeom>
          <a:noFill/>
          <a:ln>
            <a:noFill/>
          </a:ln>
        </p:spPr>
        <p:style>
          <a:lnRef idx="0"/>
          <a:fillRef idx="0"/>
          <a:effectRef idx="0"/>
          <a:fontRef idx="minor"/>
        </p:style>
        <p:txBody>
          <a:bodyPr lIns="90000" rIns="90000" tIns="45000" bIns="45000" anchor="ctr"/>
          <a:p>
            <a:pPr algn="ctr">
              <a:lnSpc>
                <a:spcPct val="100000"/>
              </a:lnSpc>
            </a:pPr>
            <a:r>
              <a:rPr b="1" lang="en-US" sz="4400" spc="-1" strike="noStrike">
                <a:solidFill>
                  <a:srgbClr val="376092"/>
                </a:solidFill>
                <a:latin typeface="Calibri"/>
              </a:rPr>
              <a:t>System Design</a:t>
            </a:r>
            <a:endParaRPr b="0" lang="en-US" sz="4400" spc="-1" strike="noStrike">
              <a:solidFill>
                <a:srgbClr val="000000"/>
              </a:solidFill>
              <a:latin typeface="Arial"/>
            </a:endParaRPr>
          </a:p>
        </p:txBody>
      </p:sp>
      <p:sp>
        <p:nvSpPr>
          <p:cNvPr id="145" name="CustomShape 2"/>
          <p:cNvSpPr/>
          <p:nvPr/>
        </p:nvSpPr>
        <p:spPr>
          <a:xfrm>
            <a:off x="9144000" y="6467400"/>
            <a:ext cx="2844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161CEABD-D7BA-4A94-8411-64E6B90A1A5E}" type="slidenum">
              <a:rPr b="1" lang="en-US" sz="1400" spc="-1" strike="noStrike">
                <a:solidFill>
                  <a:srgbClr val="000000"/>
                </a:solidFill>
                <a:latin typeface="Calibri"/>
              </a:rPr>
              <a:t>1</a:t>
            </a:fld>
            <a:endParaRPr b="0" lang="en-US" sz="1400" spc="-1" strike="noStrike">
              <a:solidFill>
                <a:srgbClr val="000000"/>
              </a:solidFill>
              <a:latin typeface="Arial"/>
            </a:endParaRPr>
          </a:p>
        </p:txBody>
      </p:sp>
      <p:sp>
        <p:nvSpPr>
          <p:cNvPr id="146" name="CustomShape 3"/>
          <p:cNvSpPr/>
          <p:nvPr/>
        </p:nvSpPr>
        <p:spPr>
          <a:xfrm>
            <a:off x="609480" y="1219320"/>
            <a:ext cx="10972080" cy="456480"/>
          </a:xfrm>
          <a:prstGeom prst="rect">
            <a:avLst/>
          </a:prstGeom>
          <a:noFill/>
          <a:ln>
            <a:noFill/>
          </a:ln>
        </p:spPr>
        <p:style>
          <a:lnRef idx="0"/>
          <a:fillRef idx="0"/>
          <a:effectRef idx="0"/>
          <a:fontRef idx="minor"/>
        </p:style>
        <p:txBody>
          <a:bodyPr lIns="90000" rIns="90000" tIns="45000" bIns="45000"/>
          <a:p>
            <a:pPr>
              <a:lnSpc>
                <a:spcPct val="100000"/>
              </a:lnSpc>
              <a:spcBef>
                <a:spcPts val="400"/>
              </a:spcBef>
            </a:pPr>
            <a:r>
              <a:rPr b="1" lang="en-US" sz="2000" spc="-1" strike="noStrike">
                <a:solidFill>
                  <a:srgbClr val="558ed5"/>
                </a:solidFill>
                <a:latin typeface="Times New Roman"/>
                <a:ea typeface="DejaVu Sans"/>
              </a:rPr>
              <a:t>Data Flow Diagram(DFD)</a:t>
            </a:r>
            <a:endParaRPr b="0" lang="en-US" sz="2000" spc="-1" strike="noStrike">
              <a:solidFill>
                <a:srgbClr val="000000"/>
              </a:solidFill>
              <a:latin typeface="Arial"/>
            </a:endParaRPr>
          </a:p>
        </p:txBody>
      </p:sp>
      <p:pic>
        <p:nvPicPr>
          <p:cNvPr id="147" name="Image32" descr=""/>
          <p:cNvPicPr/>
          <p:nvPr/>
        </p:nvPicPr>
        <p:blipFill>
          <a:blip r:embed="rId1"/>
          <a:stretch/>
        </p:blipFill>
        <p:spPr>
          <a:xfrm>
            <a:off x="636480" y="1676520"/>
            <a:ext cx="10792800" cy="4647600"/>
          </a:xfrm>
          <a:prstGeom prst="rect">
            <a:avLst/>
          </a:prstGeom>
          <a:ln>
            <a:noFill/>
          </a:ln>
        </p:spPr>
      </p:pic>
    </p:spTree>
  </p:cSld>
  <p:timing>
    <p:tnLst>
      <p:par>
        <p:cTn id="23" dur="indefinite" restart="never" nodeType="tmRoot">
          <p:childTnLst>
            <p:seq>
              <p:cTn id="24" dur="indefinite"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8" name="CustomShape 1"/>
          <p:cNvSpPr/>
          <p:nvPr/>
        </p:nvSpPr>
        <p:spPr>
          <a:xfrm>
            <a:off x="609480" y="228600"/>
            <a:ext cx="10972080" cy="1142280"/>
          </a:xfrm>
          <a:prstGeom prst="rect">
            <a:avLst/>
          </a:prstGeom>
          <a:noFill/>
          <a:ln>
            <a:noFill/>
          </a:ln>
        </p:spPr>
        <p:style>
          <a:lnRef idx="0"/>
          <a:fillRef idx="0"/>
          <a:effectRef idx="0"/>
          <a:fontRef idx="minor"/>
        </p:style>
        <p:txBody>
          <a:bodyPr lIns="90000" rIns="90000" tIns="45000" bIns="45000" anchor="ctr"/>
          <a:p>
            <a:pPr algn="ctr">
              <a:lnSpc>
                <a:spcPct val="100000"/>
              </a:lnSpc>
            </a:pPr>
            <a:r>
              <a:rPr b="1" lang="en-US" sz="4400" spc="-1" strike="noStrike">
                <a:solidFill>
                  <a:srgbClr val="376092"/>
                </a:solidFill>
                <a:latin typeface="Calibri"/>
              </a:rPr>
              <a:t>System Design</a:t>
            </a:r>
            <a:endParaRPr b="0" lang="en-US" sz="4400" spc="-1" strike="noStrike">
              <a:solidFill>
                <a:srgbClr val="000000"/>
              </a:solidFill>
              <a:latin typeface="Arial"/>
            </a:endParaRPr>
          </a:p>
        </p:txBody>
      </p:sp>
      <p:sp>
        <p:nvSpPr>
          <p:cNvPr id="149" name="CustomShape 2"/>
          <p:cNvSpPr/>
          <p:nvPr/>
        </p:nvSpPr>
        <p:spPr>
          <a:xfrm>
            <a:off x="9144000" y="6467400"/>
            <a:ext cx="2844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09D8287C-9A0E-4B5E-83AF-8126A1C10C43}" type="slidenum">
              <a:rPr b="1" lang="en-US" sz="1400" spc="-1" strike="noStrike">
                <a:solidFill>
                  <a:srgbClr val="000000"/>
                </a:solidFill>
                <a:latin typeface="Calibri"/>
              </a:rPr>
              <a:t>1</a:t>
            </a:fld>
            <a:endParaRPr b="0" lang="en-US" sz="1400" spc="-1" strike="noStrike">
              <a:solidFill>
                <a:srgbClr val="000000"/>
              </a:solidFill>
              <a:latin typeface="Arial"/>
            </a:endParaRPr>
          </a:p>
        </p:txBody>
      </p:sp>
      <p:sp>
        <p:nvSpPr>
          <p:cNvPr id="150" name="CustomShape 3"/>
          <p:cNvSpPr/>
          <p:nvPr/>
        </p:nvSpPr>
        <p:spPr>
          <a:xfrm>
            <a:off x="609480" y="1219320"/>
            <a:ext cx="10972080" cy="456480"/>
          </a:xfrm>
          <a:prstGeom prst="rect">
            <a:avLst/>
          </a:prstGeom>
          <a:noFill/>
          <a:ln>
            <a:noFill/>
          </a:ln>
        </p:spPr>
        <p:style>
          <a:lnRef idx="0"/>
          <a:fillRef idx="0"/>
          <a:effectRef idx="0"/>
          <a:fontRef idx="minor"/>
        </p:style>
        <p:txBody>
          <a:bodyPr lIns="90000" rIns="90000" tIns="45000" bIns="45000"/>
          <a:p>
            <a:pPr>
              <a:lnSpc>
                <a:spcPct val="100000"/>
              </a:lnSpc>
              <a:spcBef>
                <a:spcPts val="400"/>
              </a:spcBef>
            </a:pPr>
            <a:r>
              <a:rPr b="1" lang="en-US" sz="2000" spc="-1" strike="noStrike">
                <a:solidFill>
                  <a:srgbClr val="558ed5"/>
                </a:solidFill>
                <a:latin typeface="Times New Roman"/>
                <a:ea typeface="DejaVu Sans"/>
              </a:rPr>
              <a:t>Use Case Diagram</a:t>
            </a:r>
            <a:endParaRPr b="0" lang="en-US" sz="2000" spc="-1" strike="noStrike">
              <a:solidFill>
                <a:srgbClr val="000000"/>
              </a:solidFill>
              <a:latin typeface="Arial"/>
            </a:endParaRPr>
          </a:p>
        </p:txBody>
      </p:sp>
      <p:pic>
        <p:nvPicPr>
          <p:cNvPr id="151" name="Image35" descr=""/>
          <p:cNvPicPr/>
          <p:nvPr/>
        </p:nvPicPr>
        <p:blipFill>
          <a:blip r:embed="rId1"/>
          <a:stretch/>
        </p:blipFill>
        <p:spPr>
          <a:xfrm>
            <a:off x="380880" y="1676520"/>
            <a:ext cx="9410040" cy="4647600"/>
          </a:xfrm>
          <a:prstGeom prst="rect">
            <a:avLst/>
          </a:prstGeom>
          <a:ln>
            <a:noFill/>
          </a:ln>
        </p:spPr>
      </p:pic>
    </p:spTree>
  </p:cSld>
  <p:timing>
    <p:tnLst>
      <p:par>
        <p:cTn id="25" dur="indefinite" restart="never" nodeType="tmRoot">
          <p:childTnLst>
            <p:seq>
              <p:cTn id="26" dur="indefinite"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2" name="CustomShape 1"/>
          <p:cNvSpPr/>
          <p:nvPr/>
        </p:nvSpPr>
        <p:spPr>
          <a:xfrm>
            <a:off x="609480" y="228600"/>
            <a:ext cx="10972080" cy="1142280"/>
          </a:xfrm>
          <a:prstGeom prst="rect">
            <a:avLst/>
          </a:prstGeom>
          <a:noFill/>
          <a:ln>
            <a:noFill/>
          </a:ln>
        </p:spPr>
        <p:style>
          <a:lnRef idx="0"/>
          <a:fillRef idx="0"/>
          <a:effectRef idx="0"/>
          <a:fontRef idx="minor"/>
        </p:style>
        <p:txBody>
          <a:bodyPr lIns="90000" rIns="90000" tIns="45000" bIns="45000" anchor="ctr"/>
          <a:p>
            <a:pPr algn="ctr">
              <a:lnSpc>
                <a:spcPct val="100000"/>
              </a:lnSpc>
            </a:pPr>
            <a:r>
              <a:rPr b="1" lang="en-US" sz="4400" spc="-1" strike="noStrike">
                <a:solidFill>
                  <a:srgbClr val="376092"/>
                </a:solidFill>
                <a:latin typeface="Calibri"/>
              </a:rPr>
              <a:t>System Design</a:t>
            </a:r>
            <a:endParaRPr b="0" lang="en-US" sz="4400" spc="-1" strike="noStrike">
              <a:solidFill>
                <a:srgbClr val="000000"/>
              </a:solidFill>
              <a:latin typeface="Arial"/>
            </a:endParaRPr>
          </a:p>
        </p:txBody>
      </p:sp>
      <p:sp>
        <p:nvSpPr>
          <p:cNvPr id="153" name="CustomShape 2"/>
          <p:cNvSpPr/>
          <p:nvPr/>
        </p:nvSpPr>
        <p:spPr>
          <a:xfrm>
            <a:off x="9144000" y="6467400"/>
            <a:ext cx="2844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D4E18772-C48E-4E58-AB4F-F1343DDDA7A8}" type="slidenum">
              <a:rPr b="1" lang="en-US" sz="1400" spc="-1" strike="noStrike">
                <a:solidFill>
                  <a:srgbClr val="000000"/>
                </a:solidFill>
                <a:latin typeface="Calibri"/>
              </a:rPr>
              <a:t>1</a:t>
            </a:fld>
            <a:endParaRPr b="0" lang="en-US" sz="1400" spc="-1" strike="noStrike">
              <a:solidFill>
                <a:srgbClr val="000000"/>
              </a:solidFill>
              <a:latin typeface="Arial"/>
            </a:endParaRPr>
          </a:p>
        </p:txBody>
      </p:sp>
      <p:sp>
        <p:nvSpPr>
          <p:cNvPr id="154" name="CustomShape 3"/>
          <p:cNvSpPr/>
          <p:nvPr/>
        </p:nvSpPr>
        <p:spPr>
          <a:xfrm>
            <a:off x="609480" y="1219320"/>
            <a:ext cx="10972080" cy="456480"/>
          </a:xfrm>
          <a:prstGeom prst="rect">
            <a:avLst/>
          </a:prstGeom>
          <a:noFill/>
          <a:ln>
            <a:noFill/>
          </a:ln>
        </p:spPr>
        <p:style>
          <a:lnRef idx="0"/>
          <a:fillRef idx="0"/>
          <a:effectRef idx="0"/>
          <a:fontRef idx="minor"/>
        </p:style>
        <p:txBody>
          <a:bodyPr lIns="90000" rIns="90000" tIns="45000" bIns="45000"/>
          <a:p>
            <a:pPr>
              <a:lnSpc>
                <a:spcPct val="100000"/>
              </a:lnSpc>
              <a:spcBef>
                <a:spcPts val="400"/>
              </a:spcBef>
            </a:pPr>
            <a:r>
              <a:rPr b="1" lang="en-US" sz="2000" spc="-1" strike="noStrike">
                <a:solidFill>
                  <a:srgbClr val="558ed5"/>
                </a:solidFill>
                <a:latin typeface="Times New Roman"/>
                <a:ea typeface="DejaVu Sans"/>
              </a:rPr>
              <a:t>ER-Diagram</a:t>
            </a:r>
            <a:endParaRPr b="0" lang="en-US" sz="2000" spc="-1" strike="noStrike">
              <a:solidFill>
                <a:srgbClr val="000000"/>
              </a:solidFill>
              <a:latin typeface="Arial"/>
            </a:endParaRPr>
          </a:p>
        </p:txBody>
      </p:sp>
      <p:pic>
        <p:nvPicPr>
          <p:cNvPr id="155" name="Image34" descr=""/>
          <p:cNvPicPr/>
          <p:nvPr/>
        </p:nvPicPr>
        <p:blipFill>
          <a:blip r:embed="rId1"/>
          <a:stretch/>
        </p:blipFill>
        <p:spPr>
          <a:xfrm>
            <a:off x="685800" y="1676520"/>
            <a:ext cx="10057680" cy="4485600"/>
          </a:xfrm>
          <a:prstGeom prst="rect">
            <a:avLst/>
          </a:prstGeom>
          <a:ln>
            <a:noFill/>
          </a:ln>
        </p:spPr>
      </p:pic>
    </p:spTree>
  </p:cSld>
  <p:timing>
    <p:tnLst>
      <p:par>
        <p:cTn id="27" dur="indefinite" restart="never" nodeType="tmRoot">
          <p:childTnLst>
            <p:seq>
              <p:cTn id="28" dur="indefinite"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6" name="CustomShape 1"/>
          <p:cNvSpPr/>
          <p:nvPr/>
        </p:nvSpPr>
        <p:spPr>
          <a:xfrm>
            <a:off x="609480" y="228600"/>
            <a:ext cx="10972080" cy="1142280"/>
          </a:xfrm>
          <a:prstGeom prst="rect">
            <a:avLst/>
          </a:prstGeom>
          <a:noFill/>
          <a:ln>
            <a:noFill/>
          </a:ln>
        </p:spPr>
        <p:style>
          <a:lnRef idx="0"/>
          <a:fillRef idx="0"/>
          <a:effectRef idx="0"/>
          <a:fontRef idx="minor"/>
        </p:style>
        <p:txBody>
          <a:bodyPr lIns="90000" rIns="90000" tIns="45000" bIns="45000" anchor="ctr"/>
          <a:p>
            <a:pPr algn="ctr">
              <a:lnSpc>
                <a:spcPct val="100000"/>
              </a:lnSpc>
            </a:pPr>
            <a:r>
              <a:rPr b="1" lang="en-US" sz="4400" spc="-1" strike="noStrike">
                <a:solidFill>
                  <a:srgbClr val="376092"/>
                </a:solidFill>
                <a:latin typeface="Calibri"/>
              </a:rPr>
              <a:t>System Implementation &amp; Evaluation</a:t>
            </a:r>
            <a:endParaRPr b="0" lang="en-US" sz="4400" spc="-1" strike="noStrike">
              <a:solidFill>
                <a:srgbClr val="000000"/>
              </a:solidFill>
              <a:latin typeface="Arial"/>
            </a:endParaRPr>
          </a:p>
        </p:txBody>
      </p:sp>
      <p:sp>
        <p:nvSpPr>
          <p:cNvPr id="157" name="CustomShape 2"/>
          <p:cNvSpPr/>
          <p:nvPr/>
        </p:nvSpPr>
        <p:spPr>
          <a:xfrm>
            <a:off x="9144000" y="6467400"/>
            <a:ext cx="2844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43A965C0-26A0-4477-8491-F5A64AF24EE7}" type="slidenum">
              <a:rPr b="1" lang="en-US" sz="1400" spc="-1" strike="noStrike">
                <a:solidFill>
                  <a:srgbClr val="000000"/>
                </a:solidFill>
                <a:latin typeface="Calibri"/>
              </a:rPr>
              <a:t>1</a:t>
            </a:fld>
            <a:endParaRPr b="0" lang="en-US" sz="1400" spc="-1" strike="noStrike">
              <a:solidFill>
                <a:srgbClr val="000000"/>
              </a:solidFill>
              <a:latin typeface="Arial"/>
            </a:endParaRPr>
          </a:p>
        </p:txBody>
      </p:sp>
      <p:sp>
        <p:nvSpPr>
          <p:cNvPr id="158" name="CustomShape 3"/>
          <p:cNvSpPr/>
          <p:nvPr/>
        </p:nvSpPr>
        <p:spPr>
          <a:xfrm>
            <a:off x="609480" y="1219320"/>
            <a:ext cx="10972080" cy="456480"/>
          </a:xfrm>
          <a:prstGeom prst="rect">
            <a:avLst/>
          </a:prstGeom>
          <a:noFill/>
          <a:ln>
            <a:noFill/>
          </a:ln>
        </p:spPr>
        <p:style>
          <a:lnRef idx="0"/>
          <a:fillRef idx="0"/>
          <a:effectRef idx="0"/>
          <a:fontRef idx="minor"/>
        </p:style>
        <p:txBody>
          <a:bodyPr lIns="90000" rIns="90000" tIns="45000" bIns="45000"/>
          <a:p>
            <a:pPr>
              <a:lnSpc>
                <a:spcPct val="100000"/>
              </a:lnSpc>
              <a:spcBef>
                <a:spcPts val="400"/>
              </a:spcBef>
            </a:pPr>
            <a:r>
              <a:rPr b="1" lang="en-US" sz="2000" spc="-1" strike="noStrike">
                <a:solidFill>
                  <a:srgbClr val="558ed5"/>
                </a:solidFill>
                <a:latin typeface="Times New Roman"/>
                <a:ea typeface="DejaVu Sans"/>
              </a:rPr>
              <a:t>Development Technology</a:t>
            </a:r>
            <a:endParaRPr b="0" lang="en-US" sz="2000" spc="-1" strike="noStrike">
              <a:solidFill>
                <a:srgbClr val="000000"/>
              </a:solidFill>
              <a:latin typeface="Arial"/>
            </a:endParaRPr>
          </a:p>
        </p:txBody>
      </p:sp>
      <p:graphicFrame>
        <p:nvGraphicFramePr>
          <p:cNvPr id="159" name="Table 4"/>
          <p:cNvGraphicFramePr/>
          <p:nvPr/>
        </p:nvGraphicFramePr>
        <p:xfrm>
          <a:off x="609480" y="1676520"/>
          <a:ext cx="10972440" cy="3169440"/>
        </p:xfrm>
        <a:graphic>
          <a:graphicData uri="http://schemas.openxmlformats.org/drawingml/2006/table">
            <a:tbl>
              <a:tblPr/>
              <a:tblGrid>
                <a:gridCol w="5486400"/>
                <a:gridCol w="5486400"/>
              </a:tblGrid>
              <a:tr h="396000">
                <a:tc>
                  <a:txBody>
                    <a:bodyPr/>
                    <a:p>
                      <a:pPr>
                        <a:lnSpc>
                          <a:spcPct val="100000"/>
                        </a:lnSpc>
                      </a:pPr>
                      <a:r>
                        <a:rPr b="1" lang="en-US" sz="2000" spc="-1" strike="noStrike">
                          <a:solidFill>
                            <a:srgbClr val="ffffff"/>
                          </a:solidFill>
                          <a:latin typeface="Times New Roman"/>
                        </a:rPr>
                        <a:t>Purpose</a:t>
                      </a:r>
                      <a:endParaRPr b="0" lang="en-US" sz="2000" spc="-1" strike="noStrike">
                        <a:solidFill>
                          <a:srgbClr val="000000"/>
                        </a:solidFill>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8064a2"/>
                    </a:solidFill>
                  </a:tcPr>
                </a:tc>
                <a:tc>
                  <a:txBody>
                    <a:bodyPr/>
                    <a:p>
                      <a:pPr>
                        <a:lnSpc>
                          <a:spcPct val="100000"/>
                        </a:lnSpc>
                      </a:pPr>
                      <a:r>
                        <a:rPr b="1" lang="en-US" sz="2000" spc="-1" strike="noStrike">
                          <a:solidFill>
                            <a:srgbClr val="ffffff"/>
                          </a:solidFill>
                          <a:latin typeface="Times New Roman"/>
                        </a:rPr>
                        <a:t>Tools &amp; Technologies</a:t>
                      </a:r>
                      <a:endParaRPr b="0" lang="en-US" sz="2000" spc="-1" strike="noStrike">
                        <a:solidFill>
                          <a:srgbClr val="000000"/>
                        </a:solidFill>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8064a2"/>
                    </a:solidFill>
                  </a:tcPr>
                </a:tc>
              </a:tr>
              <a:tr h="396000">
                <a:tc>
                  <a:txBody>
                    <a:bodyPr/>
                    <a:p>
                      <a:pPr>
                        <a:lnSpc>
                          <a:spcPct val="100000"/>
                        </a:lnSpc>
                      </a:pPr>
                      <a:r>
                        <a:rPr b="0" lang="en-US" sz="2000" spc="-1" strike="noStrike">
                          <a:solidFill>
                            <a:srgbClr val="000000"/>
                          </a:solidFill>
                          <a:latin typeface="Times New Roman"/>
                        </a:rPr>
                        <a:t>Backend Programming</a:t>
                      </a:r>
                      <a:endParaRPr b="0" lang="en-US" sz="2000" spc="-1" strike="noStrike">
                        <a:solidFill>
                          <a:srgbClr val="000000"/>
                        </a:solid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7d2df"/>
                    </a:solidFill>
                  </a:tcPr>
                </a:tc>
                <a:tc>
                  <a:txBody>
                    <a:bodyPr/>
                    <a:p>
                      <a:pPr>
                        <a:lnSpc>
                          <a:spcPct val="100000"/>
                        </a:lnSpc>
                      </a:pPr>
                      <a:r>
                        <a:rPr b="0" lang="en-US" sz="2000" spc="-1" strike="noStrike">
                          <a:solidFill>
                            <a:srgbClr val="000000"/>
                          </a:solidFill>
                          <a:latin typeface="Times New Roman"/>
                        </a:rPr>
                        <a:t>PHP, PHP Laravel MVC Framework</a:t>
                      </a:r>
                      <a:endParaRPr b="0" lang="en-US" sz="2000" spc="-1" strike="noStrike">
                        <a:solidFill>
                          <a:srgbClr val="000000"/>
                        </a:solid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7d2df"/>
                    </a:solidFill>
                  </a:tcPr>
                </a:tc>
              </a:tr>
              <a:tr h="396000">
                <a:tc>
                  <a:txBody>
                    <a:bodyPr/>
                    <a:p>
                      <a:pPr>
                        <a:lnSpc>
                          <a:spcPct val="100000"/>
                        </a:lnSpc>
                      </a:pPr>
                      <a:r>
                        <a:rPr b="0" lang="en-US" sz="2000" spc="-1" strike="noStrike">
                          <a:solidFill>
                            <a:srgbClr val="000000"/>
                          </a:solidFill>
                          <a:latin typeface="Times New Roman"/>
                        </a:rPr>
                        <a:t>Web Server</a:t>
                      </a:r>
                      <a:endParaRPr b="0" lang="en-US" sz="2000" spc="-1" strike="noStrike">
                        <a:solidFill>
                          <a:srgbClr val="000000"/>
                        </a:solid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ceaf0"/>
                    </a:solidFill>
                  </a:tcPr>
                </a:tc>
                <a:tc>
                  <a:txBody>
                    <a:bodyPr/>
                    <a:p>
                      <a:pPr>
                        <a:lnSpc>
                          <a:spcPct val="100000"/>
                        </a:lnSpc>
                      </a:pPr>
                      <a:r>
                        <a:rPr b="0" lang="en-US" sz="2000" spc="-1" strike="noStrike">
                          <a:solidFill>
                            <a:srgbClr val="000000"/>
                          </a:solidFill>
                          <a:latin typeface="Times New Roman"/>
                        </a:rPr>
                        <a:t>Apache</a:t>
                      </a:r>
                      <a:endParaRPr b="0" lang="en-US" sz="2000" spc="-1" strike="noStrike">
                        <a:solidFill>
                          <a:srgbClr val="000000"/>
                        </a:solid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ceaf0"/>
                    </a:solidFill>
                  </a:tcPr>
                </a:tc>
              </a:tr>
              <a:tr h="396000">
                <a:tc>
                  <a:txBody>
                    <a:bodyPr/>
                    <a:p>
                      <a:pPr>
                        <a:lnSpc>
                          <a:spcPct val="100000"/>
                        </a:lnSpc>
                      </a:pPr>
                      <a:r>
                        <a:rPr b="0" lang="en-US" sz="2000" spc="-1" strike="noStrike">
                          <a:solidFill>
                            <a:srgbClr val="000000"/>
                          </a:solidFill>
                          <a:latin typeface="Times New Roman"/>
                        </a:rPr>
                        <a:t>Database</a:t>
                      </a:r>
                      <a:endParaRPr b="0" lang="en-US" sz="2000" spc="-1" strike="noStrike">
                        <a:solidFill>
                          <a:srgbClr val="000000"/>
                        </a:solid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7d2df"/>
                    </a:solidFill>
                  </a:tcPr>
                </a:tc>
                <a:tc>
                  <a:txBody>
                    <a:bodyPr/>
                    <a:p>
                      <a:pPr>
                        <a:lnSpc>
                          <a:spcPct val="100000"/>
                        </a:lnSpc>
                      </a:pPr>
                      <a:r>
                        <a:rPr b="0" lang="en-US" sz="2000" spc="-1" strike="noStrike">
                          <a:solidFill>
                            <a:srgbClr val="000000"/>
                          </a:solidFill>
                          <a:latin typeface="Times New Roman"/>
                        </a:rPr>
                        <a:t>MySQL</a:t>
                      </a:r>
                      <a:endParaRPr b="0" lang="en-US" sz="2000" spc="-1" strike="noStrike">
                        <a:solidFill>
                          <a:srgbClr val="000000"/>
                        </a:solid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7d2df"/>
                    </a:solidFill>
                  </a:tcPr>
                </a:tc>
              </a:tr>
              <a:tr h="396000">
                <a:tc>
                  <a:txBody>
                    <a:bodyPr/>
                    <a:p>
                      <a:pPr>
                        <a:lnSpc>
                          <a:spcPct val="100000"/>
                        </a:lnSpc>
                      </a:pPr>
                      <a:r>
                        <a:rPr b="0" lang="en-US" sz="2000" spc="-1" strike="noStrike">
                          <a:solidFill>
                            <a:srgbClr val="000000"/>
                          </a:solidFill>
                          <a:latin typeface="Times New Roman"/>
                        </a:rPr>
                        <a:t>Front-End</a:t>
                      </a:r>
                      <a:endParaRPr b="0" lang="en-US" sz="2000" spc="-1" strike="noStrike">
                        <a:solidFill>
                          <a:srgbClr val="000000"/>
                        </a:solid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ceaf0"/>
                    </a:solidFill>
                  </a:tcPr>
                </a:tc>
                <a:tc>
                  <a:txBody>
                    <a:bodyPr/>
                    <a:p>
                      <a:pPr>
                        <a:lnSpc>
                          <a:spcPct val="100000"/>
                        </a:lnSpc>
                      </a:pPr>
                      <a:r>
                        <a:rPr b="0" lang="en-US" sz="2000" spc="-1" strike="noStrike">
                          <a:solidFill>
                            <a:srgbClr val="000000"/>
                          </a:solidFill>
                          <a:latin typeface="Times New Roman"/>
                        </a:rPr>
                        <a:t>HTML, CSS, JavaScript, Jquery, Bootstrap</a:t>
                      </a:r>
                      <a:endParaRPr b="0" lang="en-US" sz="2000" spc="-1" strike="noStrike">
                        <a:solidFill>
                          <a:srgbClr val="000000"/>
                        </a:solid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ceaf0"/>
                    </a:solidFill>
                  </a:tcPr>
                </a:tc>
              </a:tr>
              <a:tr h="396000">
                <a:tc>
                  <a:txBody>
                    <a:bodyPr/>
                    <a:p>
                      <a:pPr>
                        <a:lnSpc>
                          <a:spcPct val="100000"/>
                        </a:lnSpc>
                      </a:pPr>
                      <a:r>
                        <a:rPr b="0" lang="en-US" sz="2000" spc="-1" strike="noStrike">
                          <a:solidFill>
                            <a:srgbClr val="000000"/>
                          </a:solidFill>
                          <a:latin typeface="Times New Roman"/>
                        </a:rPr>
                        <a:t>Operating System</a:t>
                      </a:r>
                      <a:endParaRPr b="0" lang="en-US" sz="2000" spc="-1" strike="noStrike">
                        <a:solidFill>
                          <a:srgbClr val="000000"/>
                        </a:solid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7d2df"/>
                    </a:solidFill>
                  </a:tcPr>
                </a:tc>
                <a:tc>
                  <a:txBody>
                    <a:bodyPr/>
                    <a:p>
                      <a:pPr>
                        <a:lnSpc>
                          <a:spcPct val="100000"/>
                        </a:lnSpc>
                      </a:pPr>
                      <a:r>
                        <a:rPr b="0" lang="en-US" sz="2000" spc="-1" strike="noStrike">
                          <a:solidFill>
                            <a:srgbClr val="000000"/>
                          </a:solidFill>
                          <a:latin typeface="Times New Roman"/>
                        </a:rPr>
                        <a:t>Windows, Linux, MacOS</a:t>
                      </a:r>
                      <a:endParaRPr b="0" lang="en-US" sz="2000" spc="-1" strike="noStrike">
                        <a:solidFill>
                          <a:srgbClr val="000000"/>
                        </a:solid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7d2df"/>
                    </a:solidFill>
                  </a:tcPr>
                </a:tc>
              </a:tr>
              <a:tr h="396000">
                <a:tc>
                  <a:txBody>
                    <a:bodyPr/>
                    <a:p>
                      <a:pPr>
                        <a:lnSpc>
                          <a:spcPct val="100000"/>
                        </a:lnSpc>
                      </a:pPr>
                      <a:r>
                        <a:rPr b="0" lang="en-US" sz="2000" spc="-1" strike="noStrike">
                          <a:solidFill>
                            <a:srgbClr val="000000"/>
                          </a:solidFill>
                          <a:latin typeface="Times New Roman"/>
                        </a:rPr>
                        <a:t>Browser</a:t>
                      </a:r>
                      <a:endParaRPr b="0" lang="en-US" sz="2000" spc="-1" strike="noStrike">
                        <a:solidFill>
                          <a:srgbClr val="000000"/>
                        </a:solid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ceaf0"/>
                    </a:solidFill>
                  </a:tcPr>
                </a:tc>
                <a:tc>
                  <a:txBody>
                    <a:bodyPr/>
                    <a:p>
                      <a:pPr>
                        <a:lnSpc>
                          <a:spcPct val="100000"/>
                        </a:lnSpc>
                      </a:pPr>
                      <a:r>
                        <a:rPr b="0" lang="en-US" sz="2000" spc="-1" strike="noStrike">
                          <a:solidFill>
                            <a:srgbClr val="000000"/>
                          </a:solidFill>
                          <a:latin typeface="Times New Roman"/>
                        </a:rPr>
                        <a:t>Firefox, Google Chrome, Opera, Safari</a:t>
                      </a:r>
                      <a:endParaRPr b="0" lang="en-US" sz="2000" spc="-1" strike="noStrike">
                        <a:solidFill>
                          <a:srgbClr val="000000"/>
                        </a:solid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ceaf0"/>
                    </a:solidFill>
                  </a:tcPr>
                </a:tc>
              </a:tr>
              <a:tr h="397800">
                <a:tc>
                  <a:txBody>
                    <a:bodyPr/>
                    <a:p>
                      <a:pPr>
                        <a:lnSpc>
                          <a:spcPct val="100000"/>
                        </a:lnSpc>
                      </a:pPr>
                      <a:r>
                        <a:rPr b="0" lang="en-US" sz="2000" spc="-1" strike="noStrike">
                          <a:solidFill>
                            <a:srgbClr val="000000"/>
                          </a:solidFill>
                          <a:latin typeface="Times New Roman"/>
                        </a:rPr>
                        <a:t>Design</a:t>
                      </a:r>
                      <a:endParaRPr b="0" lang="en-US" sz="2000" spc="-1" strike="noStrike">
                        <a:solidFill>
                          <a:srgbClr val="000000"/>
                        </a:solid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7d2df"/>
                    </a:solidFill>
                  </a:tcPr>
                </a:tc>
                <a:tc>
                  <a:txBody>
                    <a:bodyPr/>
                    <a:p>
                      <a:pPr>
                        <a:lnSpc>
                          <a:spcPct val="100000"/>
                        </a:lnSpc>
                      </a:pPr>
                      <a:r>
                        <a:rPr b="0" lang="en-US" sz="2000" spc="-1" strike="noStrike">
                          <a:solidFill>
                            <a:srgbClr val="000000"/>
                          </a:solidFill>
                          <a:latin typeface="Times New Roman"/>
                        </a:rPr>
                        <a:t>UML, Pencil, Photoshop etc.</a:t>
                      </a:r>
                      <a:endParaRPr b="0" lang="en-US" sz="2000" spc="-1" strike="noStrike">
                        <a:solidFill>
                          <a:srgbClr val="000000"/>
                        </a:solid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7d2df"/>
                    </a:solidFill>
                  </a:tcPr>
                </a:tc>
              </a:tr>
            </a:tbl>
          </a:graphicData>
        </a:graphic>
      </p:graphicFrame>
    </p:spTree>
  </p:cSld>
  <p:timing>
    <p:tnLst>
      <p:par>
        <p:cTn id="29" dur="indefinite" restart="never" nodeType="tmRoot">
          <p:childTnLst>
            <p:seq>
              <p:cTn id="30" dur="indefinite"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60" name="CustomShape 1"/>
          <p:cNvSpPr/>
          <p:nvPr/>
        </p:nvSpPr>
        <p:spPr>
          <a:xfrm>
            <a:off x="609480" y="228600"/>
            <a:ext cx="10972080" cy="1142280"/>
          </a:xfrm>
          <a:prstGeom prst="rect">
            <a:avLst/>
          </a:prstGeom>
          <a:noFill/>
          <a:ln>
            <a:noFill/>
          </a:ln>
        </p:spPr>
        <p:style>
          <a:lnRef idx="0"/>
          <a:fillRef idx="0"/>
          <a:effectRef idx="0"/>
          <a:fontRef idx="minor"/>
        </p:style>
        <p:txBody>
          <a:bodyPr lIns="90000" rIns="90000" tIns="45000" bIns="45000" anchor="ctr"/>
          <a:p>
            <a:pPr algn="ctr">
              <a:lnSpc>
                <a:spcPct val="100000"/>
              </a:lnSpc>
            </a:pPr>
            <a:r>
              <a:rPr b="1" lang="en-US" sz="4400" spc="-1" strike="noStrike">
                <a:solidFill>
                  <a:srgbClr val="376092"/>
                </a:solidFill>
                <a:latin typeface="Calibri"/>
              </a:rPr>
              <a:t>System Implementation &amp; Evaluation</a:t>
            </a:r>
            <a:endParaRPr b="0" lang="en-US" sz="4400" spc="-1" strike="noStrike">
              <a:solidFill>
                <a:srgbClr val="000000"/>
              </a:solidFill>
              <a:latin typeface="Arial"/>
            </a:endParaRPr>
          </a:p>
        </p:txBody>
      </p:sp>
      <p:sp>
        <p:nvSpPr>
          <p:cNvPr id="161" name="CustomShape 2"/>
          <p:cNvSpPr/>
          <p:nvPr/>
        </p:nvSpPr>
        <p:spPr>
          <a:xfrm>
            <a:off x="9144000" y="6467400"/>
            <a:ext cx="2844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AD089C3E-C65B-4EE9-8273-C546D8229E67}" type="slidenum">
              <a:rPr b="1" lang="en-US" sz="1400" spc="-1" strike="noStrike">
                <a:solidFill>
                  <a:srgbClr val="000000"/>
                </a:solidFill>
                <a:latin typeface="Calibri"/>
              </a:rPr>
              <a:t>1</a:t>
            </a:fld>
            <a:endParaRPr b="0" lang="en-US" sz="1400" spc="-1" strike="noStrike">
              <a:solidFill>
                <a:srgbClr val="000000"/>
              </a:solidFill>
              <a:latin typeface="Arial"/>
            </a:endParaRPr>
          </a:p>
        </p:txBody>
      </p:sp>
      <p:sp>
        <p:nvSpPr>
          <p:cNvPr id="162" name="CustomShape 3"/>
          <p:cNvSpPr/>
          <p:nvPr/>
        </p:nvSpPr>
        <p:spPr>
          <a:xfrm>
            <a:off x="609480" y="1219320"/>
            <a:ext cx="10972080" cy="456480"/>
          </a:xfrm>
          <a:prstGeom prst="rect">
            <a:avLst/>
          </a:prstGeom>
          <a:noFill/>
          <a:ln>
            <a:noFill/>
          </a:ln>
        </p:spPr>
        <p:style>
          <a:lnRef idx="0"/>
          <a:fillRef idx="0"/>
          <a:effectRef idx="0"/>
          <a:fontRef idx="minor"/>
        </p:style>
        <p:txBody>
          <a:bodyPr lIns="90000" rIns="90000" tIns="45000" bIns="45000"/>
          <a:p>
            <a:pPr algn="ctr">
              <a:lnSpc>
                <a:spcPct val="100000"/>
              </a:lnSpc>
              <a:spcBef>
                <a:spcPts val="400"/>
              </a:spcBef>
            </a:pPr>
            <a:r>
              <a:rPr b="1" lang="en-US" sz="2000" spc="-1" strike="noStrike">
                <a:solidFill>
                  <a:srgbClr val="558ed5"/>
                </a:solidFill>
                <a:latin typeface="Times New Roman"/>
                <a:ea typeface="DejaVu Sans"/>
              </a:rPr>
              <a:t>Application Snapshot</a:t>
            </a:r>
            <a:endParaRPr b="0" lang="en-US" sz="2000" spc="-1" strike="noStrike">
              <a:solidFill>
                <a:srgbClr val="000000"/>
              </a:solidFill>
              <a:latin typeface="Arial"/>
            </a:endParaRPr>
          </a:p>
        </p:txBody>
      </p:sp>
      <p:pic>
        <p:nvPicPr>
          <p:cNvPr id="163" name="Image1" descr=""/>
          <p:cNvPicPr/>
          <p:nvPr/>
        </p:nvPicPr>
        <p:blipFill>
          <a:blip r:embed="rId1"/>
          <a:stretch/>
        </p:blipFill>
        <p:spPr>
          <a:xfrm>
            <a:off x="3576600" y="1751040"/>
            <a:ext cx="7243200" cy="4411080"/>
          </a:xfrm>
          <a:prstGeom prst="rect">
            <a:avLst/>
          </a:prstGeom>
          <a:ln>
            <a:noFill/>
          </a:ln>
          <a:effectLst>
            <a:outerShdw algn="tl" blurRad="190500" rotWithShape="0">
              <a:srgbClr val="000000">
                <a:alpha val="70000"/>
              </a:srgbClr>
            </a:outerShdw>
          </a:effectLst>
        </p:spPr>
      </p:pic>
      <p:sp>
        <p:nvSpPr>
          <p:cNvPr id="164" name="CustomShape 4"/>
          <p:cNvSpPr/>
          <p:nvPr/>
        </p:nvSpPr>
        <p:spPr>
          <a:xfrm>
            <a:off x="1447920" y="1751040"/>
            <a:ext cx="2133000" cy="4411080"/>
          </a:xfrm>
          <a:prstGeom prst="rect">
            <a:avLst/>
          </a:prstGeom>
          <a:blipFill rotWithShape="0">
            <a:blip r:embed="rId2"/>
            <a:tile/>
          </a:blipFill>
          <a:ln w="9360">
            <a:solidFill>
              <a:schemeClr val="accent1"/>
            </a:solidFill>
            <a:miter/>
          </a:ln>
        </p:spPr>
        <p:style>
          <a:lnRef idx="0"/>
          <a:fillRef idx="0"/>
          <a:effectRef idx="0"/>
          <a:fontRef idx="minor"/>
        </p:style>
        <p:txBody>
          <a:bodyPr lIns="90000" rIns="90000" tIns="45000" bIns="45000"/>
          <a:p>
            <a:pPr algn="ctr">
              <a:lnSpc>
                <a:spcPct val="100000"/>
              </a:lnSpc>
              <a:spcBef>
                <a:spcPts val="499"/>
              </a:spcBef>
            </a:pPr>
            <a:endParaRPr b="0" lang="en-US" sz="1800" spc="-1" strike="noStrike">
              <a:solidFill>
                <a:srgbClr val="000000"/>
              </a:solidFill>
              <a:latin typeface="Arial"/>
            </a:endParaRPr>
          </a:p>
          <a:p>
            <a:pPr algn="ctr">
              <a:lnSpc>
                <a:spcPct val="100000"/>
              </a:lnSpc>
              <a:spcBef>
                <a:spcPts val="499"/>
              </a:spcBef>
            </a:pPr>
            <a:endParaRPr b="0" lang="en-US" sz="1800" spc="-1" strike="noStrike">
              <a:solidFill>
                <a:srgbClr val="000000"/>
              </a:solidFill>
              <a:latin typeface="Arial"/>
            </a:endParaRPr>
          </a:p>
          <a:p>
            <a:pPr algn="ctr">
              <a:lnSpc>
                <a:spcPct val="100000"/>
              </a:lnSpc>
              <a:spcBef>
                <a:spcPts val="499"/>
              </a:spcBef>
            </a:pPr>
            <a:endParaRPr b="0" lang="en-US" sz="1800" spc="-1" strike="noStrike">
              <a:solidFill>
                <a:srgbClr val="000000"/>
              </a:solidFill>
              <a:latin typeface="Arial"/>
            </a:endParaRPr>
          </a:p>
          <a:p>
            <a:pPr algn="ctr">
              <a:lnSpc>
                <a:spcPct val="100000"/>
              </a:lnSpc>
              <a:spcBef>
                <a:spcPts val="499"/>
              </a:spcBef>
            </a:pPr>
            <a:endParaRPr b="0" lang="en-US" sz="1800" spc="-1" strike="noStrike">
              <a:solidFill>
                <a:srgbClr val="000000"/>
              </a:solidFill>
              <a:latin typeface="Arial"/>
            </a:endParaRPr>
          </a:p>
          <a:p>
            <a:pPr algn="ctr">
              <a:lnSpc>
                <a:spcPct val="100000"/>
              </a:lnSpc>
              <a:spcBef>
                <a:spcPts val="499"/>
              </a:spcBef>
            </a:pPr>
            <a:r>
              <a:rPr b="1" lang="en-US" sz="2500" spc="-1" strike="noStrike">
                <a:solidFill>
                  <a:srgbClr val="00b050"/>
                </a:solidFill>
                <a:latin typeface="Cambria"/>
                <a:ea typeface="DejaVu Sans"/>
              </a:rPr>
              <a:t>Login Screen</a:t>
            </a:r>
            <a:endParaRPr b="0" lang="en-US" sz="2500" spc="-1" strike="noStrike">
              <a:solidFill>
                <a:srgbClr val="000000"/>
              </a:solidFill>
              <a:latin typeface="Arial"/>
            </a:endParaRPr>
          </a:p>
        </p:txBody>
      </p:sp>
    </p:spTree>
  </p:cSld>
  <p:timing>
    <p:tnLst>
      <p:par>
        <p:cTn id="31" dur="indefinite" restart="never" nodeType="tmRoot">
          <p:childTnLst>
            <p:seq>
              <p:cTn id="32" dur="indefinite"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65" name="CustomShape 1"/>
          <p:cNvSpPr/>
          <p:nvPr/>
        </p:nvSpPr>
        <p:spPr>
          <a:xfrm>
            <a:off x="609480" y="228600"/>
            <a:ext cx="10972080" cy="1142280"/>
          </a:xfrm>
          <a:prstGeom prst="rect">
            <a:avLst/>
          </a:prstGeom>
          <a:noFill/>
          <a:ln>
            <a:noFill/>
          </a:ln>
        </p:spPr>
        <p:style>
          <a:lnRef idx="0"/>
          <a:fillRef idx="0"/>
          <a:effectRef idx="0"/>
          <a:fontRef idx="minor"/>
        </p:style>
        <p:txBody>
          <a:bodyPr lIns="90000" rIns="90000" tIns="45000" bIns="45000" anchor="ctr"/>
          <a:p>
            <a:pPr algn="ctr">
              <a:lnSpc>
                <a:spcPct val="100000"/>
              </a:lnSpc>
            </a:pPr>
            <a:r>
              <a:rPr b="1" lang="en-US" sz="4400" spc="-1" strike="noStrike">
                <a:solidFill>
                  <a:srgbClr val="376092"/>
                </a:solidFill>
                <a:latin typeface="Calibri"/>
              </a:rPr>
              <a:t>System Implementation &amp; Evaluation</a:t>
            </a:r>
            <a:endParaRPr b="0" lang="en-US" sz="4400" spc="-1" strike="noStrike">
              <a:solidFill>
                <a:srgbClr val="000000"/>
              </a:solidFill>
              <a:latin typeface="Arial"/>
            </a:endParaRPr>
          </a:p>
        </p:txBody>
      </p:sp>
      <p:sp>
        <p:nvSpPr>
          <p:cNvPr id="166" name="CustomShape 2"/>
          <p:cNvSpPr/>
          <p:nvPr/>
        </p:nvSpPr>
        <p:spPr>
          <a:xfrm>
            <a:off x="9144000" y="6467400"/>
            <a:ext cx="2844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7310B3A9-D92B-41F9-B6E9-BFEED6A9B99C}" type="slidenum">
              <a:rPr b="1" lang="en-US" sz="1400" spc="-1" strike="noStrike">
                <a:solidFill>
                  <a:srgbClr val="000000"/>
                </a:solidFill>
                <a:latin typeface="Calibri"/>
              </a:rPr>
              <a:t>1</a:t>
            </a:fld>
            <a:endParaRPr b="0" lang="en-US" sz="1400" spc="-1" strike="noStrike">
              <a:solidFill>
                <a:srgbClr val="000000"/>
              </a:solidFill>
              <a:latin typeface="Arial"/>
            </a:endParaRPr>
          </a:p>
        </p:txBody>
      </p:sp>
      <p:sp>
        <p:nvSpPr>
          <p:cNvPr id="167" name="CustomShape 3"/>
          <p:cNvSpPr/>
          <p:nvPr/>
        </p:nvSpPr>
        <p:spPr>
          <a:xfrm>
            <a:off x="609480" y="1219320"/>
            <a:ext cx="10972080" cy="456480"/>
          </a:xfrm>
          <a:prstGeom prst="rect">
            <a:avLst/>
          </a:prstGeom>
          <a:noFill/>
          <a:ln>
            <a:noFill/>
          </a:ln>
        </p:spPr>
        <p:style>
          <a:lnRef idx="0"/>
          <a:fillRef idx="0"/>
          <a:effectRef idx="0"/>
          <a:fontRef idx="minor"/>
        </p:style>
        <p:txBody>
          <a:bodyPr lIns="90000" rIns="90000" tIns="45000" bIns="45000"/>
          <a:p>
            <a:pPr algn="ctr">
              <a:lnSpc>
                <a:spcPct val="100000"/>
              </a:lnSpc>
              <a:spcBef>
                <a:spcPts val="400"/>
              </a:spcBef>
            </a:pPr>
            <a:r>
              <a:rPr b="1" lang="en-US" sz="2000" spc="-1" strike="noStrike">
                <a:solidFill>
                  <a:srgbClr val="558ed5"/>
                </a:solidFill>
                <a:latin typeface="Times New Roman"/>
                <a:ea typeface="DejaVu Sans"/>
              </a:rPr>
              <a:t>Application Snapshot</a:t>
            </a:r>
            <a:endParaRPr b="0" lang="en-US" sz="2000" spc="-1" strike="noStrike">
              <a:solidFill>
                <a:srgbClr val="000000"/>
              </a:solidFill>
              <a:latin typeface="Arial"/>
            </a:endParaRPr>
          </a:p>
        </p:txBody>
      </p:sp>
      <p:sp>
        <p:nvSpPr>
          <p:cNvPr id="168" name="CustomShape 4"/>
          <p:cNvSpPr/>
          <p:nvPr/>
        </p:nvSpPr>
        <p:spPr>
          <a:xfrm>
            <a:off x="1447920" y="1751040"/>
            <a:ext cx="2133000" cy="4411080"/>
          </a:xfrm>
          <a:prstGeom prst="rect">
            <a:avLst/>
          </a:prstGeom>
          <a:blipFill rotWithShape="0">
            <a:blip r:embed="rId1"/>
            <a:tile/>
          </a:blipFill>
          <a:ln>
            <a:solidFill>
              <a:schemeClr val="accent1"/>
            </a:solidFill>
          </a:ln>
        </p:spPr>
        <p:style>
          <a:lnRef idx="0"/>
          <a:fillRef idx="0"/>
          <a:effectRef idx="0"/>
          <a:fontRef idx="minor"/>
        </p:style>
        <p:txBody>
          <a:bodyPr lIns="90000" rIns="90000" tIns="45000" bIns="45000"/>
          <a:p>
            <a:pPr algn="ctr">
              <a:lnSpc>
                <a:spcPct val="100000"/>
              </a:lnSpc>
              <a:spcBef>
                <a:spcPts val="499"/>
              </a:spcBef>
            </a:pPr>
            <a:endParaRPr b="0" lang="en-US" sz="1800" spc="-1" strike="noStrike">
              <a:solidFill>
                <a:srgbClr val="000000"/>
              </a:solidFill>
              <a:latin typeface="Arial"/>
            </a:endParaRPr>
          </a:p>
          <a:p>
            <a:pPr algn="ctr">
              <a:lnSpc>
                <a:spcPct val="100000"/>
              </a:lnSpc>
              <a:spcBef>
                <a:spcPts val="499"/>
              </a:spcBef>
            </a:pPr>
            <a:endParaRPr b="0" lang="en-US" sz="1800" spc="-1" strike="noStrike">
              <a:solidFill>
                <a:srgbClr val="000000"/>
              </a:solidFill>
              <a:latin typeface="Arial"/>
            </a:endParaRPr>
          </a:p>
          <a:p>
            <a:pPr algn="ctr">
              <a:lnSpc>
                <a:spcPct val="100000"/>
              </a:lnSpc>
              <a:spcBef>
                <a:spcPts val="499"/>
              </a:spcBef>
            </a:pPr>
            <a:endParaRPr b="0" lang="en-US" sz="1800" spc="-1" strike="noStrike">
              <a:solidFill>
                <a:srgbClr val="000000"/>
              </a:solidFill>
              <a:latin typeface="Arial"/>
            </a:endParaRPr>
          </a:p>
          <a:p>
            <a:pPr algn="ctr">
              <a:lnSpc>
                <a:spcPct val="100000"/>
              </a:lnSpc>
              <a:spcBef>
                <a:spcPts val="499"/>
              </a:spcBef>
            </a:pPr>
            <a:endParaRPr b="0" lang="en-US" sz="1800" spc="-1" strike="noStrike">
              <a:solidFill>
                <a:srgbClr val="000000"/>
              </a:solidFill>
              <a:latin typeface="Arial"/>
            </a:endParaRPr>
          </a:p>
          <a:p>
            <a:pPr algn="ctr">
              <a:lnSpc>
                <a:spcPct val="100000"/>
              </a:lnSpc>
              <a:spcBef>
                <a:spcPts val="499"/>
              </a:spcBef>
            </a:pPr>
            <a:r>
              <a:rPr b="1" lang="en-US" sz="2500" spc="-1" strike="noStrike">
                <a:solidFill>
                  <a:srgbClr val="376092"/>
                </a:solidFill>
                <a:latin typeface="Cambria"/>
                <a:ea typeface="DejaVu Sans"/>
              </a:rPr>
              <a:t>Dashboard</a:t>
            </a:r>
            <a:endParaRPr b="0" lang="en-US" sz="2500" spc="-1" strike="noStrike">
              <a:solidFill>
                <a:srgbClr val="000000"/>
              </a:solidFill>
              <a:latin typeface="Arial"/>
            </a:endParaRPr>
          </a:p>
        </p:txBody>
      </p:sp>
      <p:pic>
        <p:nvPicPr>
          <p:cNvPr id="169" name="Image2" descr=""/>
          <p:cNvPicPr/>
          <p:nvPr/>
        </p:nvPicPr>
        <p:blipFill>
          <a:blip r:embed="rId2"/>
          <a:stretch/>
        </p:blipFill>
        <p:spPr>
          <a:xfrm>
            <a:off x="3581280" y="1751040"/>
            <a:ext cx="8000280" cy="4411080"/>
          </a:xfrm>
          <a:prstGeom prst="rect">
            <a:avLst/>
          </a:prstGeom>
          <a:ln>
            <a:noFill/>
          </a:ln>
          <a:effectLst>
            <a:outerShdw algn="tl" blurRad="292100" dir="2700000" dist="139700" rotWithShape="0">
              <a:srgbClr val="333333">
                <a:alpha val="65000"/>
              </a:srgbClr>
            </a:outerShdw>
          </a:effectLst>
        </p:spPr>
      </p:pic>
    </p:spTree>
  </p:cSld>
  <p:timing>
    <p:tnLst>
      <p:par>
        <p:cTn id="33" dur="indefinite" restart="never" nodeType="tmRoot">
          <p:childTnLst>
            <p:seq>
              <p:cTn id="34" dur="indefinite"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70" name="CustomShape 1"/>
          <p:cNvSpPr/>
          <p:nvPr/>
        </p:nvSpPr>
        <p:spPr>
          <a:xfrm>
            <a:off x="609480" y="228600"/>
            <a:ext cx="10972080" cy="1142280"/>
          </a:xfrm>
          <a:prstGeom prst="rect">
            <a:avLst/>
          </a:prstGeom>
          <a:noFill/>
          <a:ln>
            <a:noFill/>
          </a:ln>
        </p:spPr>
        <p:style>
          <a:lnRef idx="0"/>
          <a:fillRef idx="0"/>
          <a:effectRef idx="0"/>
          <a:fontRef idx="minor"/>
        </p:style>
        <p:txBody>
          <a:bodyPr lIns="90000" rIns="90000" tIns="45000" bIns="45000" anchor="ctr"/>
          <a:p>
            <a:pPr algn="ctr">
              <a:lnSpc>
                <a:spcPct val="100000"/>
              </a:lnSpc>
            </a:pPr>
            <a:r>
              <a:rPr b="1" lang="en-US" sz="4400" spc="-1" strike="noStrike">
                <a:solidFill>
                  <a:srgbClr val="376092"/>
                </a:solidFill>
                <a:latin typeface="Calibri"/>
              </a:rPr>
              <a:t>System Implementation &amp; Evaluation</a:t>
            </a:r>
            <a:endParaRPr b="0" lang="en-US" sz="4400" spc="-1" strike="noStrike">
              <a:solidFill>
                <a:srgbClr val="000000"/>
              </a:solidFill>
              <a:latin typeface="Arial"/>
            </a:endParaRPr>
          </a:p>
        </p:txBody>
      </p:sp>
      <p:sp>
        <p:nvSpPr>
          <p:cNvPr id="171" name="CustomShape 2"/>
          <p:cNvSpPr/>
          <p:nvPr/>
        </p:nvSpPr>
        <p:spPr>
          <a:xfrm>
            <a:off x="9144000" y="6467400"/>
            <a:ext cx="2844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4FCF7937-B860-4839-9F9D-D919B59EEE79}" type="slidenum">
              <a:rPr b="1" lang="en-US" sz="1400" spc="-1" strike="noStrike">
                <a:solidFill>
                  <a:srgbClr val="000000"/>
                </a:solidFill>
                <a:latin typeface="Calibri"/>
              </a:rPr>
              <a:t>1</a:t>
            </a:fld>
            <a:endParaRPr b="0" lang="en-US" sz="1400" spc="-1" strike="noStrike">
              <a:solidFill>
                <a:srgbClr val="000000"/>
              </a:solidFill>
              <a:latin typeface="Arial"/>
            </a:endParaRPr>
          </a:p>
        </p:txBody>
      </p:sp>
      <p:sp>
        <p:nvSpPr>
          <p:cNvPr id="172" name="CustomShape 3"/>
          <p:cNvSpPr/>
          <p:nvPr/>
        </p:nvSpPr>
        <p:spPr>
          <a:xfrm>
            <a:off x="609480" y="1219320"/>
            <a:ext cx="10972080" cy="456480"/>
          </a:xfrm>
          <a:prstGeom prst="rect">
            <a:avLst/>
          </a:prstGeom>
          <a:noFill/>
          <a:ln>
            <a:noFill/>
          </a:ln>
        </p:spPr>
        <p:style>
          <a:lnRef idx="0"/>
          <a:fillRef idx="0"/>
          <a:effectRef idx="0"/>
          <a:fontRef idx="minor"/>
        </p:style>
        <p:txBody>
          <a:bodyPr lIns="90000" rIns="90000" tIns="45000" bIns="45000"/>
          <a:p>
            <a:pPr algn="ctr">
              <a:lnSpc>
                <a:spcPct val="100000"/>
              </a:lnSpc>
              <a:spcBef>
                <a:spcPts val="400"/>
              </a:spcBef>
            </a:pPr>
            <a:r>
              <a:rPr b="1" lang="en-US" sz="2000" spc="-1" strike="noStrike">
                <a:solidFill>
                  <a:srgbClr val="558ed5"/>
                </a:solidFill>
                <a:latin typeface="Times New Roman"/>
                <a:ea typeface="DejaVu Sans"/>
              </a:rPr>
              <a:t>Application Snapshot</a:t>
            </a:r>
            <a:endParaRPr b="0" lang="en-US" sz="2000" spc="-1" strike="noStrike">
              <a:solidFill>
                <a:srgbClr val="000000"/>
              </a:solidFill>
              <a:latin typeface="Arial"/>
            </a:endParaRPr>
          </a:p>
        </p:txBody>
      </p:sp>
      <p:sp>
        <p:nvSpPr>
          <p:cNvPr id="173" name="CustomShape 4"/>
          <p:cNvSpPr/>
          <p:nvPr/>
        </p:nvSpPr>
        <p:spPr>
          <a:xfrm>
            <a:off x="1447920" y="1751040"/>
            <a:ext cx="2133000" cy="4411080"/>
          </a:xfrm>
          <a:prstGeom prst="rect">
            <a:avLst/>
          </a:prstGeom>
          <a:blipFill rotWithShape="0">
            <a:blip r:embed="rId1"/>
            <a:tile/>
          </a:blipFill>
          <a:ln>
            <a:solidFill>
              <a:schemeClr val="accent1"/>
            </a:solidFill>
          </a:ln>
        </p:spPr>
        <p:style>
          <a:lnRef idx="0"/>
          <a:fillRef idx="0"/>
          <a:effectRef idx="0"/>
          <a:fontRef idx="minor"/>
        </p:style>
        <p:txBody>
          <a:bodyPr lIns="90000" rIns="90000" tIns="45000" bIns="45000"/>
          <a:p>
            <a:pPr algn="ctr">
              <a:lnSpc>
                <a:spcPct val="100000"/>
              </a:lnSpc>
              <a:spcBef>
                <a:spcPts val="499"/>
              </a:spcBef>
            </a:pPr>
            <a:endParaRPr b="0" lang="en-US" sz="1800" spc="-1" strike="noStrike">
              <a:solidFill>
                <a:srgbClr val="000000"/>
              </a:solidFill>
              <a:latin typeface="Arial"/>
            </a:endParaRPr>
          </a:p>
          <a:p>
            <a:pPr algn="ctr">
              <a:lnSpc>
                <a:spcPct val="100000"/>
              </a:lnSpc>
              <a:spcBef>
                <a:spcPts val="499"/>
              </a:spcBef>
            </a:pPr>
            <a:endParaRPr b="0" lang="en-US" sz="1800" spc="-1" strike="noStrike">
              <a:solidFill>
                <a:srgbClr val="000000"/>
              </a:solidFill>
              <a:latin typeface="Arial"/>
            </a:endParaRPr>
          </a:p>
          <a:p>
            <a:pPr algn="ctr">
              <a:lnSpc>
                <a:spcPct val="100000"/>
              </a:lnSpc>
              <a:spcBef>
                <a:spcPts val="499"/>
              </a:spcBef>
            </a:pPr>
            <a:endParaRPr b="0" lang="en-US" sz="1800" spc="-1" strike="noStrike">
              <a:solidFill>
                <a:srgbClr val="000000"/>
              </a:solidFill>
              <a:latin typeface="Arial"/>
            </a:endParaRPr>
          </a:p>
          <a:p>
            <a:pPr algn="ctr">
              <a:lnSpc>
                <a:spcPct val="100000"/>
              </a:lnSpc>
              <a:spcBef>
                <a:spcPts val="499"/>
              </a:spcBef>
            </a:pPr>
            <a:endParaRPr b="0" lang="en-US" sz="1800" spc="-1" strike="noStrike">
              <a:solidFill>
                <a:srgbClr val="000000"/>
              </a:solidFill>
              <a:latin typeface="Arial"/>
            </a:endParaRPr>
          </a:p>
          <a:p>
            <a:pPr algn="ctr">
              <a:lnSpc>
                <a:spcPct val="100000"/>
              </a:lnSpc>
              <a:spcBef>
                <a:spcPts val="499"/>
              </a:spcBef>
            </a:pPr>
            <a:r>
              <a:rPr b="1" lang="en-US" sz="2500" spc="-1" strike="noStrike">
                <a:solidFill>
                  <a:srgbClr val="376092"/>
                </a:solidFill>
                <a:latin typeface="Cambria"/>
                <a:ea typeface="DejaVu Sans"/>
              </a:rPr>
              <a:t>Item Receive From Supplier</a:t>
            </a:r>
            <a:endParaRPr b="0" lang="en-US" sz="2500" spc="-1" strike="noStrike">
              <a:solidFill>
                <a:srgbClr val="000000"/>
              </a:solidFill>
              <a:latin typeface="Arial"/>
            </a:endParaRPr>
          </a:p>
        </p:txBody>
      </p:sp>
      <p:pic>
        <p:nvPicPr>
          <p:cNvPr id="174" name="Image14" descr=""/>
          <p:cNvPicPr/>
          <p:nvPr/>
        </p:nvPicPr>
        <p:blipFill>
          <a:blip r:embed="rId2"/>
          <a:stretch/>
        </p:blipFill>
        <p:spPr>
          <a:xfrm>
            <a:off x="3581280" y="1751040"/>
            <a:ext cx="7466760" cy="4411080"/>
          </a:xfrm>
          <a:prstGeom prst="rect">
            <a:avLst/>
          </a:prstGeom>
          <a:ln>
            <a:noFill/>
          </a:ln>
        </p:spPr>
      </p:pic>
    </p:spTree>
  </p:cSld>
  <p:timing>
    <p:tnLst>
      <p:par>
        <p:cTn id="35" dur="indefinite" restart="never" nodeType="tmRoot">
          <p:childTnLst>
            <p:seq>
              <p:cTn id="36" dur="indefinite"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75" name="CustomShape 1"/>
          <p:cNvSpPr/>
          <p:nvPr/>
        </p:nvSpPr>
        <p:spPr>
          <a:xfrm>
            <a:off x="609480" y="228600"/>
            <a:ext cx="10972080" cy="1142280"/>
          </a:xfrm>
          <a:prstGeom prst="rect">
            <a:avLst/>
          </a:prstGeom>
          <a:noFill/>
          <a:ln>
            <a:noFill/>
          </a:ln>
        </p:spPr>
        <p:style>
          <a:lnRef idx="0"/>
          <a:fillRef idx="0"/>
          <a:effectRef idx="0"/>
          <a:fontRef idx="minor"/>
        </p:style>
        <p:txBody>
          <a:bodyPr lIns="90000" rIns="90000" tIns="45000" bIns="45000" anchor="ctr"/>
          <a:p>
            <a:pPr algn="ctr">
              <a:lnSpc>
                <a:spcPct val="100000"/>
              </a:lnSpc>
            </a:pPr>
            <a:r>
              <a:rPr b="1" lang="en-US" sz="4400" spc="-1" strike="noStrike">
                <a:solidFill>
                  <a:srgbClr val="376092"/>
                </a:solidFill>
                <a:latin typeface="Calibri"/>
              </a:rPr>
              <a:t>System Implementation &amp; Evaluation</a:t>
            </a:r>
            <a:endParaRPr b="0" lang="en-US" sz="4400" spc="-1" strike="noStrike">
              <a:solidFill>
                <a:srgbClr val="000000"/>
              </a:solidFill>
              <a:latin typeface="Arial"/>
            </a:endParaRPr>
          </a:p>
        </p:txBody>
      </p:sp>
      <p:sp>
        <p:nvSpPr>
          <p:cNvPr id="176" name="CustomShape 2"/>
          <p:cNvSpPr/>
          <p:nvPr/>
        </p:nvSpPr>
        <p:spPr>
          <a:xfrm>
            <a:off x="9144000" y="6467400"/>
            <a:ext cx="2844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72C198AF-F588-443A-8881-D0E5150E8D97}" type="slidenum">
              <a:rPr b="1" lang="en-US" sz="1400" spc="-1" strike="noStrike">
                <a:solidFill>
                  <a:srgbClr val="000000"/>
                </a:solidFill>
                <a:latin typeface="Calibri"/>
              </a:rPr>
              <a:t>1</a:t>
            </a:fld>
            <a:endParaRPr b="0" lang="en-US" sz="1400" spc="-1" strike="noStrike">
              <a:solidFill>
                <a:srgbClr val="000000"/>
              </a:solidFill>
              <a:latin typeface="Arial"/>
            </a:endParaRPr>
          </a:p>
        </p:txBody>
      </p:sp>
      <p:sp>
        <p:nvSpPr>
          <p:cNvPr id="177" name="CustomShape 3"/>
          <p:cNvSpPr/>
          <p:nvPr/>
        </p:nvSpPr>
        <p:spPr>
          <a:xfrm>
            <a:off x="609480" y="1219320"/>
            <a:ext cx="10972080" cy="456480"/>
          </a:xfrm>
          <a:prstGeom prst="rect">
            <a:avLst/>
          </a:prstGeom>
          <a:noFill/>
          <a:ln>
            <a:noFill/>
          </a:ln>
        </p:spPr>
        <p:style>
          <a:lnRef idx="0"/>
          <a:fillRef idx="0"/>
          <a:effectRef idx="0"/>
          <a:fontRef idx="minor"/>
        </p:style>
        <p:txBody>
          <a:bodyPr lIns="90000" rIns="90000" tIns="45000" bIns="45000"/>
          <a:p>
            <a:pPr algn="ctr">
              <a:lnSpc>
                <a:spcPct val="100000"/>
              </a:lnSpc>
              <a:spcBef>
                <a:spcPts val="400"/>
              </a:spcBef>
            </a:pPr>
            <a:r>
              <a:rPr b="1" lang="en-US" sz="2000" spc="-1" strike="noStrike">
                <a:solidFill>
                  <a:srgbClr val="558ed5"/>
                </a:solidFill>
                <a:latin typeface="Times New Roman"/>
                <a:ea typeface="DejaVu Sans"/>
              </a:rPr>
              <a:t>Application Snapshot</a:t>
            </a:r>
            <a:endParaRPr b="0" lang="en-US" sz="2000" spc="-1" strike="noStrike">
              <a:solidFill>
                <a:srgbClr val="000000"/>
              </a:solidFill>
              <a:latin typeface="Arial"/>
            </a:endParaRPr>
          </a:p>
        </p:txBody>
      </p:sp>
      <p:sp>
        <p:nvSpPr>
          <p:cNvPr id="178" name="CustomShape 4"/>
          <p:cNvSpPr/>
          <p:nvPr/>
        </p:nvSpPr>
        <p:spPr>
          <a:xfrm>
            <a:off x="533520" y="1751040"/>
            <a:ext cx="2133000" cy="4411080"/>
          </a:xfrm>
          <a:prstGeom prst="rect">
            <a:avLst/>
          </a:prstGeom>
          <a:blipFill rotWithShape="0">
            <a:blip r:embed="rId1"/>
            <a:tile/>
          </a:blipFill>
          <a:ln>
            <a:solidFill>
              <a:schemeClr val="accent1"/>
            </a:solidFill>
          </a:ln>
        </p:spPr>
        <p:style>
          <a:lnRef idx="0"/>
          <a:fillRef idx="0"/>
          <a:effectRef idx="0"/>
          <a:fontRef idx="minor"/>
        </p:style>
        <p:txBody>
          <a:bodyPr lIns="90000" rIns="90000" tIns="45000" bIns="45000"/>
          <a:p>
            <a:pPr algn="ctr">
              <a:lnSpc>
                <a:spcPct val="100000"/>
              </a:lnSpc>
              <a:spcBef>
                <a:spcPts val="499"/>
              </a:spcBef>
            </a:pPr>
            <a:endParaRPr b="0" lang="en-US" sz="1800" spc="-1" strike="noStrike">
              <a:solidFill>
                <a:srgbClr val="000000"/>
              </a:solidFill>
              <a:latin typeface="Arial"/>
            </a:endParaRPr>
          </a:p>
          <a:p>
            <a:pPr algn="ctr">
              <a:lnSpc>
                <a:spcPct val="100000"/>
              </a:lnSpc>
              <a:spcBef>
                <a:spcPts val="499"/>
              </a:spcBef>
            </a:pPr>
            <a:endParaRPr b="0" lang="en-US" sz="1800" spc="-1" strike="noStrike">
              <a:solidFill>
                <a:srgbClr val="000000"/>
              </a:solidFill>
              <a:latin typeface="Arial"/>
            </a:endParaRPr>
          </a:p>
          <a:p>
            <a:pPr algn="ctr">
              <a:lnSpc>
                <a:spcPct val="100000"/>
              </a:lnSpc>
              <a:spcBef>
                <a:spcPts val="499"/>
              </a:spcBef>
            </a:pPr>
            <a:r>
              <a:rPr b="1" lang="en-US" sz="2500" spc="-1" strike="noStrike">
                <a:solidFill>
                  <a:srgbClr val="376092"/>
                </a:solidFill>
                <a:latin typeface="Cambria"/>
                <a:ea typeface="DejaVu Sans"/>
              </a:rPr>
              <a:t>Request for an Item</a:t>
            </a:r>
            <a:endParaRPr b="0" lang="en-US" sz="2500" spc="-1" strike="noStrike">
              <a:solidFill>
                <a:srgbClr val="000000"/>
              </a:solidFill>
              <a:latin typeface="Arial"/>
            </a:endParaRPr>
          </a:p>
          <a:p>
            <a:pPr algn="ctr">
              <a:lnSpc>
                <a:spcPct val="100000"/>
              </a:lnSpc>
              <a:spcBef>
                <a:spcPts val="499"/>
              </a:spcBef>
            </a:pPr>
            <a:r>
              <a:rPr b="1" lang="en-US" sz="2500" spc="-1" strike="noStrike">
                <a:solidFill>
                  <a:srgbClr val="376092"/>
                </a:solidFill>
                <a:latin typeface="Cambria"/>
                <a:ea typeface="DejaVu Sans"/>
              </a:rPr>
              <a:t>&amp; Approval Flow of Item Request</a:t>
            </a:r>
            <a:endParaRPr b="0" lang="en-US" sz="2500" spc="-1" strike="noStrike">
              <a:solidFill>
                <a:srgbClr val="000000"/>
              </a:solidFill>
              <a:latin typeface="Arial"/>
            </a:endParaRPr>
          </a:p>
        </p:txBody>
      </p:sp>
      <p:pic>
        <p:nvPicPr>
          <p:cNvPr id="179" name="Image16" descr=""/>
          <p:cNvPicPr/>
          <p:nvPr/>
        </p:nvPicPr>
        <p:blipFill>
          <a:blip r:embed="rId2"/>
          <a:stretch/>
        </p:blipFill>
        <p:spPr>
          <a:xfrm>
            <a:off x="2666880" y="1749600"/>
            <a:ext cx="4647600" cy="4412520"/>
          </a:xfrm>
          <a:prstGeom prst="rect">
            <a:avLst/>
          </a:prstGeom>
          <a:ln>
            <a:noFill/>
          </a:ln>
          <a:effectLst>
            <a:outerShdw algn="tl" blurRad="190500" rotWithShape="0">
              <a:srgbClr val="000000">
                <a:alpha val="70000"/>
              </a:srgbClr>
            </a:outerShdw>
          </a:effectLst>
        </p:spPr>
      </p:pic>
      <p:pic>
        <p:nvPicPr>
          <p:cNvPr id="180" name="Image17" descr=""/>
          <p:cNvPicPr/>
          <p:nvPr/>
        </p:nvPicPr>
        <p:blipFill>
          <a:blip r:embed="rId3"/>
          <a:stretch/>
        </p:blipFill>
        <p:spPr>
          <a:xfrm>
            <a:off x="7315200" y="1749600"/>
            <a:ext cx="4672800" cy="4412520"/>
          </a:xfrm>
          <a:prstGeom prst="rect">
            <a:avLst/>
          </a:prstGeom>
          <a:ln>
            <a:noFill/>
          </a:ln>
          <a:effectLst>
            <a:outerShdw algn="tl" blurRad="190500" rotWithShape="0">
              <a:srgbClr val="000000">
                <a:alpha val="70000"/>
              </a:srgbClr>
            </a:outerShdw>
          </a:effectLst>
        </p:spPr>
      </p:pic>
    </p:spTree>
  </p:cSld>
  <p:timing>
    <p:tnLst>
      <p:par>
        <p:cTn id="37" dur="indefinite" restart="never" nodeType="tmRoot">
          <p:childTnLst>
            <p:seq>
              <p:cTn id="38"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87" name="Group 1"/>
          <p:cNvGrpSpPr/>
          <p:nvPr/>
        </p:nvGrpSpPr>
        <p:grpSpPr>
          <a:xfrm>
            <a:off x="3235320" y="1066680"/>
            <a:ext cx="5720760" cy="5400000"/>
            <a:chOff x="3235320" y="1066680"/>
            <a:chExt cx="5720760" cy="5400000"/>
          </a:xfrm>
        </p:grpSpPr>
        <p:sp>
          <p:nvSpPr>
            <p:cNvPr id="88" name="CustomShape 2"/>
            <p:cNvSpPr/>
            <p:nvPr/>
          </p:nvSpPr>
          <p:spPr>
            <a:xfrm>
              <a:off x="5035320" y="2809080"/>
              <a:ext cx="2213640" cy="1914840"/>
            </a:xfrm>
            <a:prstGeom prst="hexagon">
              <a:avLst>
                <a:gd name="adj" fmla="val 28570"/>
                <a:gd name="vf" fmla="val 115470"/>
              </a:avLst>
            </a:prstGeom>
            <a:solidFill>
              <a:schemeClr val="accent1">
                <a:hueOff val="0"/>
                <a:satOff val="0"/>
                <a:lumOff val="0"/>
                <a:alphaOff val="0"/>
              </a:schemeClr>
            </a:solidFill>
            <a:ln>
              <a:solidFill>
                <a:schemeClr val="lt1">
                  <a:hueOff val="0"/>
                  <a:satOff val="0"/>
                  <a:lumOff val="0"/>
                  <a:alphaOff val="0"/>
                </a:schemeClr>
              </a:solidFill>
              <a:round/>
            </a:ln>
            <a:effectLst>
              <a:outerShdw blurRad="40000" dir="5400000" dist="20000" rotWithShape="0">
                <a:srgbClr val="000000">
                  <a:alpha val="38000"/>
                </a:srgbClr>
              </a:outerShdw>
            </a:effectLst>
          </p:spPr>
          <p:style>
            <a:lnRef idx="3"/>
            <a:fillRef idx="0"/>
            <a:effectRef idx="1"/>
            <a:fontRef idx="minor"/>
          </p:style>
          <p:txBody>
            <a:bodyPr lIns="23040" rIns="23040" tIns="23040" bIns="23040" anchor="ctr"/>
            <a:p>
              <a:pPr algn="ctr">
                <a:lnSpc>
                  <a:spcPct val="90000"/>
                </a:lnSpc>
                <a:spcAft>
                  <a:spcPts val="629"/>
                </a:spcAft>
              </a:pPr>
              <a:r>
                <a:rPr b="0" lang="en-US" sz="1800" spc="-1" strike="noStrike">
                  <a:solidFill>
                    <a:srgbClr val="ffffff"/>
                  </a:solidFill>
                  <a:latin typeface="Calibri"/>
                  <a:ea typeface="DejaVu Sans"/>
                </a:rPr>
                <a:t>Inventory Management System</a:t>
              </a:r>
              <a:endParaRPr b="0" lang="en-US" sz="1800" spc="-1" strike="noStrike">
                <a:solidFill>
                  <a:srgbClr val="000000"/>
                </a:solidFill>
                <a:latin typeface="Arial"/>
              </a:endParaRPr>
            </a:p>
          </p:txBody>
        </p:sp>
        <p:sp>
          <p:nvSpPr>
            <p:cNvPr id="89" name="CustomShape 3"/>
            <p:cNvSpPr/>
            <p:nvPr/>
          </p:nvSpPr>
          <p:spPr>
            <a:xfrm>
              <a:off x="6422040" y="1892520"/>
              <a:ext cx="834840" cy="719280"/>
            </a:xfrm>
            <a:prstGeom prst="hexagon">
              <a:avLst>
                <a:gd name="adj" fmla="val 28900"/>
                <a:gd name="vf" fmla="val 115470"/>
              </a:avLst>
            </a:prstGeom>
            <a:solidFill>
              <a:schemeClr val="accent2">
                <a:tint val="40000"/>
                <a:hueOff val="0"/>
                <a:satOff val="0"/>
                <a:lumOff val="0"/>
                <a:alphaOff val="0"/>
              </a:schemeClr>
            </a:solidFill>
            <a:ln>
              <a:noFill/>
            </a:ln>
          </p:spPr>
          <p:style>
            <a:lnRef idx="0"/>
            <a:fillRef idx="0"/>
            <a:effectRef idx="0"/>
            <a:fontRef idx="minor"/>
          </p:style>
        </p:sp>
        <p:sp>
          <p:nvSpPr>
            <p:cNvPr id="90" name="CustomShape 4"/>
            <p:cNvSpPr/>
            <p:nvPr/>
          </p:nvSpPr>
          <p:spPr>
            <a:xfrm>
              <a:off x="5239080" y="1066680"/>
              <a:ext cx="1814040" cy="1569240"/>
            </a:xfrm>
            <a:prstGeom prst="hexagon">
              <a:avLst>
                <a:gd name="adj" fmla="val 28570"/>
                <a:gd name="vf" fmla="val 115470"/>
              </a:avLst>
            </a:prstGeom>
            <a:solidFill>
              <a:schemeClr val="accent2">
                <a:hueOff val="0"/>
                <a:satOff val="0"/>
                <a:lumOff val="0"/>
                <a:alphaOff val="0"/>
              </a:schemeClr>
            </a:solidFill>
            <a:ln>
              <a:solidFill>
                <a:schemeClr val="lt1">
                  <a:hueOff val="0"/>
                  <a:satOff val="0"/>
                  <a:lumOff val="0"/>
                  <a:alphaOff val="0"/>
                </a:schemeClr>
              </a:solidFill>
              <a:round/>
            </a:ln>
            <a:effectLst>
              <a:outerShdw blurRad="40000" dir="5400000" dist="20000" rotWithShape="0">
                <a:srgbClr val="000000">
                  <a:alpha val="38000"/>
                </a:srgbClr>
              </a:outerShdw>
            </a:effectLst>
          </p:spPr>
          <p:style>
            <a:lnRef idx="3"/>
            <a:fillRef idx="0"/>
            <a:effectRef idx="1"/>
            <a:fontRef idx="minor"/>
          </p:style>
          <p:txBody>
            <a:bodyPr lIns="23040" rIns="23040" tIns="23040" bIns="23040" anchor="ctr"/>
            <a:p>
              <a:pPr algn="ctr">
                <a:lnSpc>
                  <a:spcPct val="90000"/>
                </a:lnSpc>
                <a:spcAft>
                  <a:spcPts val="629"/>
                </a:spcAft>
              </a:pPr>
              <a:r>
                <a:rPr b="0" lang="en-US" sz="1800" spc="-1" strike="noStrike">
                  <a:solidFill>
                    <a:srgbClr val="ffffff"/>
                  </a:solidFill>
                  <a:latin typeface="Calibri"/>
                  <a:ea typeface="DejaVu Sans"/>
                </a:rPr>
                <a:t>Motivation</a:t>
              </a:r>
              <a:endParaRPr b="0" lang="en-US" sz="1800" spc="-1" strike="noStrike">
                <a:solidFill>
                  <a:srgbClr val="000000"/>
                </a:solidFill>
                <a:latin typeface="Arial"/>
              </a:endParaRPr>
            </a:p>
          </p:txBody>
        </p:sp>
        <p:sp>
          <p:nvSpPr>
            <p:cNvPr id="91" name="CustomShape 5"/>
            <p:cNvSpPr/>
            <p:nvPr/>
          </p:nvSpPr>
          <p:spPr>
            <a:xfrm>
              <a:off x="7396920" y="3238560"/>
              <a:ext cx="834840" cy="719280"/>
            </a:xfrm>
            <a:prstGeom prst="hexagon">
              <a:avLst>
                <a:gd name="adj" fmla="val 28900"/>
                <a:gd name="vf" fmla="val 115470"/>
              </a:avLst>
            </a:prstGeom>
            <a:solidFill>
              <a:schemeClr val="accent2">
                <a:tint val="40000"/>
                <a:hueOff val="0"/>
                <a:satOff val="0"/>
                <a:lumOff val="0"/>
                <a:alphaOff val="0"/>
              </a:schemeClr>
            </a:solidFill>
            <a:ln>
              <a:noFill/>
            </a:ln>
          </p:spPr>
          <p:style>
            <a:lnRef idx="0"/>
            <a:fillRef idx="0"/>
            <a:effectRef idx="0"/>
            <a:fontRef idx="minor"/>
          </p:style>
        </p:sp>
        <p:sp>
          <p:nvSpPr>
            <p:cNvPr id="92" name="CustomShape 6"/>
            <p:cNvSpPr/>
            <p:nvPr/>
          </p:nvSpPr>
          <p:spPr>
            <a:xfrm>
              <a:off x="6665400" y="2032560"/>
              <a:ext cx="2290680" cy="1569240"/>
            </a:xfrm>
            <a:prstGeom prst="hexagon">
              <a:avLst>
                <a:gd name="adj" fmla="val 28570"/>
                <a:gd name="vf" fmla="val 115470"/>
              </a:avLst>
            </a:prstGeom>
            <a:solidFill>
              <a:schemeClr val="accent3">
                <a:hueOff val="0"/>
                <a:satOff val="0"/>
                <a:lumOff val="0"/>
                <a:alphaOff val="0"/>
              </a:schemeClr>
            </a:solidFill>
            <a:ln>
              <a:solidFill>
                <a:schemeClr val="lt1">
                  <a:hueOff val="0"/>
                  <a:satOff val="0"/>
                  <a:lumOff val="0"/>
                  <a:alphaOff val="0"/>
                </a:schemeClr>
              </a:solidFill>
              <a:round/>
            </a:ln>
            <a:effectLst>
              <a:outerShdw blurRad="40000" dir="5400000" dist="20000" rotWithShape="0">
                <a:srgbClr val="000000">
                  <a:alpha val="38000"/>
                </a:srgbClr>
              </a:outerShdw>
            </a:effectLst>
          </p:spPr>
          <p:style>
            <a:lnRef idx="3"/>
            <a:fillRef idx="0"/>
            <a:effectRef idx="1"/>
            <a:fontRef idx="minor"/>
          </p:style>
          <p:txBody>
            <a:bodyPr lIns="23040" rIns="23040" tIns="23040" bIns="23040" anchor="ctr"/>
            <a:p>
              <a:pPr algn="ctr">
                <a:lnSpc>
                  <a:spcPct val="90000"/>
                </a:lnSpc>
                <a:spcAft>
                  <a:spcPts val="629"/>
                </a:spcAft>
              </a:pPr>
              <a:r>
                <a:rPr b="0" lang="en-US" sz="1800" spc="-1" strike="noStrike">
                  <a:solidFill>
                    <a:srgbClr val="ffffff"/>
                  </a:solidFill>
                  <a:latin typeface="Calibri"/>
                  <a:ea typeface="DejaVu Sans"/>
                </a:rPr>
                <a:t>Contribution</a:t>
              </a:r>
              <a:endParaRPr b="0" lang="en-US" sz="1800" spc="-1" strike="noStrike">
                <a:solidFill>
                  <a:srgbClr val="000000"/>
                </a:solidFill>
                <a:latin typeface="Arial"/>
              </a:endParaRPr>
            </a:p>
          </p:txBody>
        </p:sp>
        <p:sp>
          <p:nvSpPr>
            <p:cNvPr id="93" name="CustomShape 7"/>
            <p:cNvSpPr/>
            <p:nvPr/>
          </p:nvSpPr>
          <p:spPr>
            <a:xfrm>
              <a:off x="6719760" y="4757760"/>
              <a:ext cx="834840" cy="719280"/>
            </a:xfrm>
            <a:prstGeom prst="hexagon">
              <a:avLst>
                <a:gd name="adj" fmla="val 28900"/>
                <a:gd name="vf" fmla="val 115470"/>
              </a:avLst>
            </a:prstGeom>
            <a:solidFill>
              <a:schemeClr val="accent2">
                <a:tint val="40000"/>
                <a:hueOff val="0"/>
                <a:satOff val="0"/>
                <a:lumOff val="0"/>
                <a:alphaOff val="0"/>
              </a:schemeClr>
            </a:solidFill>
            <a:ln>
              <a:noFill/>
            </a:ln>
          </p:spPr>
          <p:style>
            <a:lnRef idx="0"/>
            <a:fillRef idx="0"/>
            <a:effectRef idx="0"/>
            <a:fontRef idx="minor"/>
          </p:style>
        </p:sp>
        <p:sp>
          <p:nvSpPr>
            <p:cNvPr id="94" name="CustomShape 8"/>
            <p:cNvSpPr/>
            <p:nvPr/>
          </p:nvSpPr>
          <p:spPr>
            <a:xfrm>
              <a:off x="6903720" y="3930840"/>
              <a:ext cx="1814040" cy="1569240"/>
            </a:xfrm>
            <a:prstGeom prst="hexagon">
              <a:avLst>
                <a:gd name="adj" fmla="val 28570"/>
                <a:gd name="vf" fmla="val 115470"/>
              </a:avLst>
            </a:prstGeom>
            <a:solidFill>
              <a:schemeClr val="accent4">
                <a:hueOff val="0"/>
                <a:satOff val="0"/>
                <a:lumOff val="0"/>
                <a:alphaOff val="0"/>
              </a:schemeClr>
            </a:solidFill>
            <a:ln>
              <a:solidFill>
                <a:schemeClr val="lt1">
                  <a:hueOff val="0"/>
                  <a:satOff val="0"/>
                  <a:lumOff val="0"/>
                  <a:alphaOff val="0"/>
                </a:schemeClr>
              </a:solidFill>
              <a:round/>
            </a:ln>
            <a:effectLst>
              <a:outerShdw blurRad="40000" dir="5400000" dist="20000" rotWithShape="0">
                <a:srgbClr val="000000">
                  <a:alpha val="38000"/>
                </a:srgbClr>
              </a:outerShdw>
            </a:effectLst>
          </p:spPr>
          <p:style>
            <a:lnRef idx="3"/>
            <a:fillRef idx="0"/>
            <a:effectRef idx="1"/>
            <a:fontRef idx="minor"/>
          </p:style>
          <p:txBody>
            <a:bodyPr lIns="23040" rIns="23040" tIns="23040" bIns="23040" anchor="ctr"/>
            <a:p>
              <a:pPr algn="ctr">
                <a:lnSpc>
                  <a:spcPct val="90000"/>
                </a:lnSpc>
                <a:spcAft>
                  <a:spcPts val="629"/>
                </a:spcAft>
              </a:pPr>
              <a:r>
                <a:rPr b="0" lang="en-US" sz="1800" spc="-1" strike="noStrike">
                  <a:solidFill>
                    <a:srgbClr val="ffffff"/>
                  </a:solidFill>
                  <a:latin typeface="Calibri"/>
                  <a:ea typeface="DejaVu Sans"/>
                </a:rPr>
                <a:t>Related Works</a:t>
              </a:r>
              <a:endParaRPr b="0" lang="en-US" sz="1800" spc="-1" strike="noStrike">
                <a:solidFill>
                  <a:srgbClr val="000000"/>
                </a:solidFill>
                <a:latin typeface="Arial"/>
              </a:endParaRPr>
            </a:p>
          </p:txBody>
        </p:sp>
        <p:sp>
          <p:nvSpPr>
            <p:cNvPr id="95" name="CustomShape 9"/>
            <p:cNvSpPr/>
            <p:nvPr/>
          </p:nvSpPr>
          <p:spPr>
            <a:xfrm>
              <a:off x="5039280" y="4915440"/>
              <a:ext cx="834840" cy="719280"/>
            </a:xfrm>
            <a:prstGeom prst="hexagon">
              <a:avLst>
                <a:gd name="adj" fmla="val 28900"/>
                <a:gd name="vf" fmla="val 115470"/>
              </a:avLst>
            </a:prstGeom>
            <a:solidFill>
              <a:schemeClr val="accent2">
                <a:tint val="40000"/>
                <a:hueOff val="0"/>
                <a:satOff val="0"/>
                <a:lumOff val="0"/>
                <a:alphaOff val="0"/>
              </a:schemeClr>
            </a:solidFill>
            <a:ln>
              <a:noFill/>
            </a:ln>
          </p:spPr>
          <p:style>
            <a:lnRef idx="0"/>
            <a:fillRef idx="0"/>
            <a:effectRef idx="0"/>
            <a:fontRef idx="minor"/>
          </p:style>
        </p:sp>
        <p:sp>
          <p:nvSpPr>
            <p:cNvPr id="96" name="CustomShape 10"/>
            <p:cNvSpPr/>
            <p:nvPr/>
          </p:nvSpPr>
          <p:spPr>
            <a:xfrm>
              <a:off x="5239080" y="4897440"/>
              <a:ext cx="1814040" cy="1569240"/>
            </a:xfrm>
            <a:prstGeom prst="hexagon">
              <a:avLst>
                <a:gd name="adj" fmla="val 28570"/>
                <a:gd name="vf" fmla="val 115470"/>
              </a:avLst>
            </a:prstGeom>
            <a:solidFill>
              <a:schemeClr val="accent5">
                <a:hueOff val="0"/>
                <a:satOff val="0"/>
                <a:lumOff val="0"/>
                <a:alphaOff val="0"/>
              </a:schemeClr>
            </a:solidFill>
            <a:ln>
              <a:solidFill>
                <a:schemeClr val="lt1">
                  <a:hueOff val="0"/>
                  <a:satOff val="0"/>
                  <a:lumOff val="0"/>
                  <a:alphaOff val="0"/>
                </a:schemeClr>
              </a:solidFill>
              <a:round/>
            </a:ln>
            <a:effectLst>
              <a:outerShdw blurRad="40000" dir="5400000" dist="20000" rotWithShape="0">
                <a:srgbClr val="000000">
                  <a:alpha val="38000"/>
                </a:srgbClr>
              </a:outerShdw>
            </a:effectLst>
          </p:spPr>
          <p:style>
            <a:lnRef idx="3"/>
            <a:fillRef idx="0"/>
            <a:effectRef idx="1"/>
            <a:fontRef idx="minor"/>
          </p:style>
          <p:txBody>
            <a:bodyPr lIns="23040" rIns="23040" tIns="23040" bIns="23040" anchor="ctr"/>
            <a:p>
              <a:pPr algn="ctr">
                <a:lnSpc>
                  <a:spcPct val="90000"/>
                </a:lnSpc>
                <a:spcAft>
                  <a:spcPts val="629"/>
                </a:spcAft>
              </a:pPr>
              <a:r>
                <a:rPr b="0" lang="en-US" sz="1800" spc="-1" strike="noStrike">
                  <a:solidFill>
                    <a:srgbClr val="ffffff"/>
                  </a:solidFill>
                  <a:latin typeface="Calibri"/>
                  <a:ea typeface="DejaVu Sans"/>
                </a:rPr>
                <a:t>System Analysis &amp; Design</a:t>
              </a:r>
              <a:endParaRPr b="0" lang="en-US" sz="1800" spc="-1" strike="noStrike">
                <a:solidFill>
                  <a:srgbClr val="000000"/>
                </a:solidFill>
                <a:latin typeface="Arial"/>
              </a:endParaRPr>
            </a:p>
          </p:txBody>
        </p:sp>
        <p:sp>
          <p:nvSpPr>
            <p:cNvPr id="97" name="CustomShape 11"/>
            <p:cNvSpPr/>
            <p:nvPr/>
          </p:nvSpPr>
          <p:spPr>
            <a:xfrm>
              <a:off x="4048200" y="3570120"/>
              <a:ext cx="834840" cy="719280"/>
            </a:xfrm>
            <a:prstGeom prst="hexagon">
              <a:avLst>
                <a:gd name="adj" fmla="val 28900"/>
                <a:gd name="vf" fmla="val 115470"/>
              </a:avLst>
            </a:prstGeom>
            <a:solidFill>
              <a:schemeClr val="accent2">
                <a:tint val="40000"/>
                <a:hueOff val="0"/>
                <a:satOff val="0"/>
                <a:lumOff val="0"/>
                <a:alphaOff val="0"/>
              </a:schemeClr>
            </a:solidFill>
            <a:ln>
              <a:noFill/>
            </a:ln>
          </p:spPr>
          <p:style>
            <a:lnRef idx="0"/>
            <a:fillRef idx="0"/>
            <a:effectRef idx="0"/>
            <a:fontRef idx="minor"/>
          </p:style>
        </p:sp>
        <p:sp>
          <p:nvSpPr>
            <p:cNvPr id="98" name="CustomShape 12"/>
            <p:cNvSpPr/>
            <p:nvPr/>
          </p:nvSpPr>
          <p:spPr>
            <a:xfrm>
              <a:off x="3235320" y="3931920"/>
              <a:ext cx="2477520" cy="1569240"/>
            </a:xfrm>
            <a:prstGeom prst="hexagon">
              <a:avLst>
                <a:gd name="adj" fmla="val 28570"/>
                <a:gd name="vf" fmla="val 115470"/>
              </a:avLst>
            </a:prstGeom>
            <a:solidFill>
              <a:schemeClr val="accent6">
                <a:hueOff val="0"/>
                <a:satOff val="0"/>
                <a:lumOff val="0"/>
                <a:alphaOff val="0"/>
              </a:schemeClr>
            </a:solidFill>
            <a:ln>
              <a:solidFill>
                <a:schemeClr val="lt1">
                  <a:hueOff val="0"/>
                  <a:satOff val="0"/>
                  <a:lumOff val="0"/>
                  <a:alphaOff val="0"/>
                </a:schemeClr>
              </a:solidFill>
              <a:round/>
            </a:ln>
            <a:effectLst>
              <a:outerShdw blurRad="40000" dir="5400000" dist="20000" rotWithShape="0">
                <a:srgbClr val="000000">
                  <a:alpha val="38000"/>
                </a:srgbClr>
              </a:outerShdw>
            </a:effectLst>
          </p:spPr>
          <p:style>
            <a:lnRef idx="3"/>
            <a:fillRef idx="0"/>
            <a:effectRef idx="1"/>
            <a:fontRef idx="minor"/>
          </p:style>
          <p:txBody>
            <a:bodyPr lIns="23040" rIns="23040" tIns="23040" bIns="23040" anchor="ctr"/>
            <a:p>
              <a:pPr algn="ctr">
                <a:lnSpc>
                  <a:spcPct val="90000"/>
                </a:lnSpc>
                <a:spcAft>
                  <a:spcPts val="629"/>
                </a:spcAft>
              </a:pPr>
              <a:r>
                <a:rPr b="0" lang="en-US" sz="1800" spc="-1" strike="noStrike">
                  <a:solidFill>
                    <a:srgbClr val="ffffff"/>
                  </a:solidFill>
                  <a:latin typeface="Calibri"/>
                  <a:ea typeface="DejaVu Sans"/>
                </a:rPr>
                <a:t>Implementation</a:t>
              </a:r>
              <a:endParaRPr b="0" lang="en-US" sz="1800" spc="-1" strike="noStrike">
                <a:solidFill>
                  <a:srgbClr val="000000"/>
                </a:solidFill>
                <a:latin typeface="Arial"/>
              </a:endParaRPr>
            </a:p>
          </p:txBody>
        </p:sp>
        <p:sp>
          <p:nvSpPr>
            <p:cNvPr id="99" name="CustomShape 13"/>
            <p:cNvSpPr/>
            <p:nvPr/>
          </p:nvSpPr>
          <p:spPr>
            <a:xfrm>
              <a:off x="3567240" y="2030400"/>
              <a:ext cx="1814040" cy="1569240"/>
            </a:xfrm>
            <a:prstGeom prst="hexagon">
              <a:avLst>
                <a:gd name="adj" fmla="val 28570"/>
                <a:gd name="vf" fmla="val 115470"/>
              </a:avLst>
            </a:prstGeom>
            <a:solidFill>
              <a:schemeClr val="accent2">
                <a:hueOff val="0"/>
                <a:satOff val="0"/>
                <a:lumOff val="0"/>
                <a:alphaOff val="0"/>
              </a:schemeClr>
            </a:solidFill>
            <a:ln>
              <a:solidFill>
                <a:schemeClr val="lt1">
                  <a:hueOff val="0"/>
                  <a:satOff val="0"/>
                  <a:lumOff val="0"/>
                  <a:alphaOff val="0"/>
                </a:schemeClr>
              </a:solidFill>
              <a:round/>
            </a:ln>
            <a:effectLst>
              <a:outerShdw blurRad="40000" dir="5400000" dist="20000" rotWithShape="0">
                <a:srgbClr val="000000">
                  <a:alpha val="38000"/>
                </a:srgbClr>
              </a:outerShdw>
            </a:effectLst>
          </p:spPr>
          <p:style>
            <a:lnRef idx="3"/>
            <a:fillRef idx="0"/>
            <a:effectRef idx="1"/>
            <a:fontRef idx="minor"/>
          </p:style>
          <p:txBody>
            <a:bodyPr lIns="23040" rIns="23040" tIns="23040" bIns="23040" anchor="ctr"/>
            <a:p>
              <a:pPr algn="ctr">
                <a:lnSpc>
                  <a:spcPct val="90000"/>
                </a:lnSpc>
                <a:spcAft>
                  <a:spcPts val="629"/>
                </a:spcAft>
              </a:pPr>
              <a:r>
                <a:rPr b="0" lang="en-US" sz="1800" spc="-1" strike="noStrike">
                  <a:solidFill>
                    <a:srgbClr val="ffffff"/>
                  </a:solidFill>
                  <a:latin typeface="Calibri"/>
                  <a:ea typeface="DejaVu Sans"/>
                </a:rPr>
                <a:t>Conclusion</a:t>
              </a:r>
              <a:endParaRPr b="0" lang="en-US" sz="1800" spc="-1" strike="noStrike">
                <a:solidFill>
                  <a:srgbClr val="000000"/>
                </a:solidFill>
                <a:latin typeface="Arial"/>
              </a:endParaRPr>
            </a:p>
          </p:txBody>
        </p:sp>
      </p:grpSp>
      <p:grpSp>
        <p:nvGrpSpPr>
          <p:cNvPr id="100" name="Group 14"/>
          <p:cNvGrpSpPr/>
          <p:nvPr/>
        </p:nvGrpSpPr>
        <p:grpSpPr>
          <a:xfrm>
            <a:off x="0" y="0"/>
            <a:ext cx="36000" cy="36000"/>
            <a:chOff x="0" y="0"/>
            <a:chExt cx="36000" cy="36000"/>
          </a:xfrm>
        </p:grpSpPr>
      </p:grpSp>
      <p:sp>
        <p:nvSpPr>
          <p:cNvPr id="101" name="CustomShape 15"/>
          <p:cNvSpPr/>
          <p:nvPr/>
        </p:nvSpPr>
        <p:spPr>
          <a:xfrm>
            <a:off x="609480" y="228600"/>
            <a:ext cx="10972080" cy="837360"/>
          </a:xfrm>
          <a:prstGeom prst="rect">
            <a:avLst/>
          </a:prstGeom>
          <a:noFill/>
          <a:ln>
            <a:noFill/>
          </a:ln>
        </p:spPr>
        <p:style>
          <a:lnRef idx="0"/>
          <a:fillRef idx="0"/>
          <a:effectRef idx="0"/>
          <a:fontRef idx="minor"/>
        </p:style>
        <p:txBody>
          <a:bodyPr lIns="90000" rIns="90000" tIns="45000" bIns="45000" anchor="ctr"/>
          <a:p>
            <a:pPr algn="ctr">
              <a:lnSpc>
                <a:spcPct val="100000"/>
              </a:lnSpc>
            </a:pPr>
            <a:r>
              <a:rPr b="1" lang="en-US" sz="4400" spc="-1" strike="noStrike">
                <a:solidFill>
                  <a:srgbClr val="376092"/>
                </a:solidFill>
                <a:latin typeface="Calibri"/>
              </a:rPr>
              <a:t>Outline</a:t>
            </a:r>
            <a:endParaRPr b="0" lang="en-US" sz="4400" spc="-1" strike="noStrike">
              <a:solidFill>
                <a:srgbClr val="000000"/>
              </a:solidFill>
              <a:latin typeface="Arial"/>
            </a:endParaRPr>
          </a:p>
        </p:txBody>
      </p:sp>
      <p:sp>
        <p:nvSpPr>
          <p:cNvPr id="102" name="CustomShape 16"/>
          <p:cNvSpPr/>
          <p:nvPr/>
        </p:nvSpPr>
        <p:spPr>
          <a:xfrm>
            <a:off x="9144000" y="6467400"/>
            <a:ext cx="2844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3CDCCFC3-32C7-4B82-A2C7-438833CB05C6}" type="slidenum">
              <a:rPr b="1" lang="en-US" sz="1400" spc="-1" strike="noStrike">
                <a:solidFill>
                  <a:srgbClr val="000000"/>
                </a:solidFill>
                <a:latin typeface="Calibri"/>
              </a:rPr>
              <a:t>1</a:t>
            </a:fld>
            <a:endParaRPr b="0" lang="en-US" sz="1400" spc="-1" strike="noStrike">
              <a:solidFill>
                <a:srgbClr val="000000"/>
              </a:solidFill>
              <a:latin typeface="Arial"/>
            </a:endParaRPr>
          </a:p>
        </p:txBody>
      </p:sp>
    </p:spTree>
  </p:cSld>
  <p:transition spd="med">
    <p:fade/>
  </p:transition>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81" name="CustomShape 1"/>
          <p:cNvSpPr/>
          <p:nvPr/>
        </p:nvSpPr>
        <p:spPr>
          <a:xfrm>
            <a:off x="609480" y="228600"/>
            <a:ext cx="10972080" cy="1142280"/>
          </a:xfrm>
          <a:prstGeom prst="rect">
            <a:avLst/>
          </a:prstGeom>
          <a:noFill/>
          <a:ln>
            <a:noFill/>
          </a:ln>
        </p:spPr>
        <p:style>
          <a:lnRef idx="0"/>
          <a:fillRef idx="0"/>
          <a:effectRef idx="0"/>
          <a:fontRef idx="minor"/>
        </p:style>
        <p:txBody>
          <a:bodyPr lIns="90000" rIns="90000" tIns="45000" bIns="45000" anchor="ctr"/>
          <a:p>
            <a:pPr algn="ctr">
              <a:lnSpc>
                <a:spcPct val="100000"/>
              </a:lnSpc>
            </a:pPr>
            <a:r>
              <a:rPr b="1" lang="en-US" sz="4400" spc="-1" strike="noStrike">
                <a:solidFill>
                  <a:srgbClr val="376092"/>
                </a:solidFill>
                <a:latin typeface="Calibri"/>
              </a:rPr>
              <a:t>System Implementation &amp; Evaluation</a:t>
            </a:r>
            <a:endParaRPr b="0" lang="en-US" sz="4400" spc="-1" strike="noStrike">
              <a:solidFill>
                <a:srgbClr val="000000"/>
              </a:solidFill>
              <a:latin typeface="Arial"/>
            </a:endParaRPr>
          </a:p>
        </p:txBody>
      </p:sp>
      <p:sp>
        <p:nvSpPr>
          <p:cNvPr id="182" name="CustomShape 2"/>
          <p:cNvSpPr/>
          <p:nvPr/>
        </p:nvSpPr>
        <p:spPr>
          <a:xfrm>
            <a:off x="9144000" y="6467400"/>
            <a:ext cx="2844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05B64BED-D880-4D63-926F-B0549F8C806D}" type="slidenum">
              <a:rPr b="1" lang="en-US" sz="1400" spc="-1" strike="noStrike">
                <a:solidFill>
                  <a:srgbClr val="000000"/>
                </a:solidFill>
                <a:latin typeface="Calibri"/>
              </a:rPr>
              <a:t>1</a:t>
            </a:fld>
            <a:endParaRPr b="0" lang="en-US" sz="1400" spc="-1" strike="noStrike">
              <a:solidFill>
                <a:srgbClr val="000000"/>
              </a:solidFill>
              <a:latin typeface="Arial"/>
            </a:endParaRPr>
          </a:p>
        </p:txBody>
      </p:sp>
      <p:sp>
        <p:nvSpPr>
          <p:cNvPr id="183" name="CustomShape 3"/>
          <p:cNvSpPr/>
          <p:nvPr/>
        </p:nvSpPr>
        <p:spPr>
          <a:xfrm>
            <a:off x="609480" y="1219320"/>
            <a:ext cx="10972080" cy="456480"/>
          </a:xfrm>
          <a:prstGeom prst="rect">
            <a:avLst/>
          </a:prstGeom>
          <a:noFill/>
          <a:ln>
            <a:noFill/>
          </a:ln>
        </p:spPr>
        <p:style>
          <a:lnRef idx="0"/>
          <a:fillRef idx="0"/>
          <a:effectRef idx="0"/>
          <a:fontRef idx="minor"/>
        </p:style>
        <p:txBody>
          <a:bodyPr lIns="90000" rIns="90000" tIns="45000" bIns="45000"/>
          <a:p>
            <a:pPr algn="ctr">
              <a:lnSpc>
                <a:spcPct val="100000"/>
              </a:lnSpc>
              <a:spcBef>
                <a:spcPts val="400"/>
              </a:spcBef>
            </a:pPr>
            <a:r>
              <a:rPr b="1" lang="en-US" sz="2000" spc="-1" strike="noStrike">
                <a:solidFill>
                  <a:srgbClr val="558ed5"/>
                </a:solidFill>
                <a:latin typeface="Times New Roman"/>
                <a:ea typeface="DejaVu Sans"/>
              </a:rPr>
              <a:t>Application Snapshot</a:t>
            </a:r>
            <a:endParaRPr b="0" lang="en-US" sz="2000" spc="-1" strike="noStrike">
              <a:solidFill>
                <a:srgbClr val="000000"/>
              </a:solidFill>
              <a:latin typeface="Arial"/>
            </a:endParaRPr>
          </a:p>
        </p:txBody>
      </p:sp>
      <p:sp>
        <p:nvSpPr>
          <p:cNvPr id="184" name="CustomShape 4"/>
          <p:cNvSpPr/>
          <p:nvPr/>
        </p:nvSpPr>
        <p:spPr>
          <a:xfrm>
            <a:off x="1447920" y="1751040"/>
            <a:ext cx="2133000" cy="4411080"/>
          </a:xfrm>
          <a:prstGeom prst="rect">
            <a:avLst/>
          </a:prstGeom>
          <a:blipFill rotWithShape="0">
            <a:blip r:embed="rId1"/>
            <a:tile/>
          </a:blipFill>
          <a:ln>
            <a:solidFill>
              <a:schemeClr val="accent1"/>
            </a:solidFill>
          </a:ln>
        </p:spPr>
        <p:style>
          <a:lnRef idx="0"/>
          <a:fillRef idx="0"/>
          <a:effectRef idx="0"/>
          <a:fontRef idx="minor"/>
        </p:style>
        <p:txBody>
          <a:bodyPr lIns="90000" rIns="90000" tIns="45000" bIns="45000"/>
          <a:p>
            <a:pPr algn="ctr">
              <a:lnSpc>
                <a:spcPct val="100000"/>
              </a:lnSpc>
              <a:spcBef>
                <a:spcPts val="499"/>
              </a:spcBef>
            </a:pPr>
            <a:endParaRPr b="0" lang="en-US" sz="1800" spc="-1" strike="noStrike">
              <a:solidFill>
                <a:srgbClr val="000000"/>
              </a:solidFill>
              <a:latin typeface="Arial"/>
            </a:endParaRPr>
          </a:p>
          <a:p>
            <a:pPr algn="ctr">
              <a:lnSpc>
                <a:spcPct val="100000"/>
              </a:lnSpc>
              <a:spcBef>
                <a:spcPts val="499"/>
              </a:spcBef>
            </a:pPr>
            <a:endParaRPr b="0" lang="en-US" sz="1800" spc="-1" strike="noStrike">
              <a:solidFill>
                <a:srgbClr val="000000"/>
              </a:solidFill>
              <a:latin typeface="Arial"/>
            </a:endParaRPr>
          </a:p>
          <a:p>
            <a:pPr algn="ctr">
              <a:lnSpc>
                <a:spcPct val="100000"/>
              </a:lnSpc>
              <a:spcBef>
                <a:spcPts val="499"/>
              </a:spcBef>
            </a:pPr>
            <a:endParaRPr b="0" lang="en-US" sz="1800" spc="-1" strike="noStrike">
              <a:solidFill>
                <a:srgbClr val="000000"/>
              </a:solidFill>
              <a:latin typeface="Arial"/>
            </a:endParaRPr>
          </a:p>
          <a:p>
            <a:pPr algn="ctr">
              <a:lnSpc>
                <a:spcPct val="100000"/>
              </a:lnSpc>
              <a:spcBef>
                <a:spcPts val="499"/>
              </a:spcBef>
            </a:pPr>
            <a:endParaRPr b="0" lang="en-US" sz="1800" spc="-1" strike="noStrike">
              <a:solidFill>
                <a:srgbClr val="000000"/>
              </a:solidFill>
              <a:latin typeface="Arial"/>
            </a:endParaRPr>
          </a:p>
          <a:p>
            <a:pPr algn="ctr">
              <a:lnSpc>
                <a:spcPct val="100000"/>
              </a:lnSpc>
              <a:spcBef>
                <a:spcPts val="499"/>
              </a:spcBef>
            </a:pPr>
            <a:r>
              <a:rPr b="1" lang="en-US" sz="2500" spc="-1" strike="noStrike">
                <a:solidFill>
                  <a:srgbClr val="376092"/>
                </a:solidFill>
                <a:latin typeface="Cambria"/>
                <a:ea typeface="DejaVu Sans"/>
              </a:rPr>
              <a:t>Stock Report</a:t>
            </a:r>
            <a:endParaRPr b="0" lang="en-US" sz="2500" spc="-1" strike="noStrike">
              <a:solidFill>
                <a:srgbClr val="000000"/>
              </a:solidFill>
              <a:latin typeface="Arial"/>
            </a:endParaRPr>
          </a:p>
        </p:txBody>
      </p:sp>
      <p:pic>
        <p:nvPicPr>
          <p:cNvPr id="185" name="Image22" descr=""/>
          <p:cNvPicPr/>
          <p:nvPr/>
        </p:nvPicPr>
        <p:blipFill>
          <a:blip r:embed="rId2"/>
          <a:stretch/>
        </p:blipFill>
        <p:spPr>
          <a:xfrm>
            <a:off x="3592440" y="1751040"/>
            <a:ext cx="7989120" cy="4411080"/>
          </a:xfrm>
          <a:prstGeom prst="rect">
            <a:avLst/>
          </a:prstGeom>
          <a:ln>
            <a:noFill/>
          </a:ln>
        </p:spPr>
      </p:pic>
    </p:spTree>
  </p:cSld>
  <p:timing>
    <p:tnLst>
      <p:par>
        <p:cTn id="39" dur="indefinite" restart="never" nodeType="tmRoot">
          <p:childTnLst>
            <p:seq>
              <p:cTn id="40" dur="indefinite" nodeType="mainSeq"/>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6" name="CustomShape 1"/>
          <p:cNvSpPr/>
          <p:nvPr/>
        </p:nvSpPr>
        <p:spPr>
          <a:xfrm>
            <a:off x="609480" y="228600"/>
            <a:ext cx="10972080" cy="1142280"/>
          </a:xfrm>
          <a:prstGeom prst="rect">
            <a:avLst/>
          </a:prstGeom>
          <a:noFill/>
          <a:ln>
            <a:noFill/>
          </a:ln>
        </p:spPr>
        <p:style>
          <a:lnRef idx="0"/>
          <a:fillRef idx="0"/>
          <a:effectRef idx="0"/>
          <a:fontRef idx="minor"/>
        </p:style>
        <p:txBody>
          <a:bodyPr lIns="90000" rIns="90000" tIns="45000" bIns="45000" anchor="ctr"/>
          <a:p>
            <a:pPr algn="ctr">
              <a:lnSpc>
                <a:spcPct val="100000"/>
              </a:lnSpc>
            </a:pPr>
            <a:r>
              <a:rPr b="1" lang="en-US" sz="4400" spc="-1" strike="noStrike">
                <a:solidFill>
                  <a:srgbClr val="376092"/>
                </a:solidFill>
                <a:latin typeface="Calibri"/>
              </a:rPr>
              <a:t>Conclusion</a:t>
            </a:r>
            <a:endParaRPr b="0" lang="en-US" sz="4400" spc="-1" strike="noStrike">
              <a:solidFill>
                <a:srgbClr val="000000"/>
              </a:solidFill>
              <a:latin typeface="Arial"/>
            </a:endParaRPr>
          </a:p>
        </p:txBody>
      </p:sp>
      <p:sp>
        <p:nvSpPr>
          <p:cNvPr id="187" name="CustomShape 2"/>
          <p:cNvSpPr/>
          <p:nvPr/>
        </p:nvSpPr>
        <p:spPr>
          <a:xfrm>
            <a:off x="609480" y="1371600"/>
            <a:ext cx="10972080" cy="4266360"/>
          </a:xfrm>
          <a:prstGeom prst="rect">
            <a:avLst/>
          </a:prstGeom>
          <a:noFill/>
          <a:ln>
            <a:noFill/>
          </a:ln>
        </p:spPr>
        <p:style>
          <a:lnRef idx="0"/>
          <a:fillRef idx="0"/>
          <a:effectRef idx="0"/>
          <a:fontRef idx="minor"/>
        </p:style>
        <p:txBody>
          <a:bodyPr lIns="90000" rIns="90000" tIns="45000" bIns="45000"/>
          <a:p>
            <a:pPr>
              <a:lnSpc>
                <a:spcPct val="100000"/>
              </a:lnSpc>
              <a:spcBef>
                <a:spcPts val="400"/>
              </a:spcBef>
            </a:pPr>
            <a:r>
              <a:rPr b="0" lang="en-US" sz="2000" spc="-1" strike="noStrike">
                <a:solidFill>
                  <a:srgbClr val="000000"/>
                </a:solidFill>
                <a:latin typeface="Times New Roman"/>
              </a:rPr>
              <a:t>Finally, Developed Inventory Management System(IMS) will be helpful for any academic institution to manage asset distribution. </a:t>
            </a:r>
            <a:endParaRPr b="0" lang="en-US" sz="2000" spc="-1" strike="noStrike">
              <a:solidFill>
                <a:srgbClr val="000000"/>
              </a:solidFill>
              <a:latin typeface="Arial"/>
            </a:endParaRPr>
          </a:p>
          <a:p>
            <a:pPr>
              <a:lnSpc>
                <a:spcPct val="100000"/>
              </a:lnSpc>
              <a:spcBef>
                <a:spcPts val="459"/>
              </a:spcBef>
            </a:pPr>
            <a:r>
              <a:rPr b="1" lang="en-US" sz="2300" spc="-1" strike="noStrike">
                <a:solidFill>
                  <a:srgbClr val="17375e"/>
                </a:solidFill>
                <a:latin typeface="Times New Roman"/>
              </a:rPr>
              <a:t>Future Work</a:t>
            </a:r>
            <a:endParaRPr b="0" lang="en-US" sz="2300" spc="-1" strike="noStrike">
              <a:solidFill>
                <a:srgbClr val="000000"/>
              </a:solidFill>
              <a:latin typeface="Arial"/>
            </a:endParaRPr>
          </a:p>
          <a:p>
            <a:pPr>
              <a:lnSpc>
                <a:spcPct val="100000"/>
              </a:lnSpc>
              <a:spcBef>
                <a:spcPts val="400"/>
              </a:spcBef>
            </a:pPr>
            <a:r>
              <a:rPr b="0" lang="en-US" sz="2000" spc="-1" strike="noStrike">
                <a:solidFill>
                  <a:srgbClr val="000000"/>
                </a:solidFill>
                <a:latin typeface="Times New Roman"/>
              </a:rPr>
              <a:t>There are many more scope to improve in the application. It’s not possible to improve all the best at the first attempt. In this application also, there are so many scope to improve. Also the user experience will be considered. The most important future work that I’ll do.</a:t>
            </a:r>
            <a:endParaRPr b="0" lang="en-US" sz="2000" spc="-1" strike="noStrike">
              <a:solidFill>
                <a:srgbClr val="000000"/>
              </a:solidFill>
              <a:latin typeface="Arial"/>
            </a:endParaRPr>
          </a:p>
          <a:p>
            <a:pPr marL="343080" indent="-342360">
              <a:lnSpc>
                <a:spcPct val="100000"/>
              </a:lnSpc>
              <a:spcBef>
                <a:spcPts val="400"/>
              </a:spcBef>
              <a:buClr>
                <a:srgbClr val="000000"/>
              </a:buClr>
              <a:buFont typeface="Wingdings" charset="2"/>
              <a:buChar char=""/>
            </a:pPr>
            <a:r>
              <a:rPr b="1" lang="en-US" sz="2000" spc="-1" strike="noStrike">
                <a:solidFill>
                  <a:srgbClr val="000000"/>
                </a:solidFill>
                <a:latin typeface="Times New Roman"/>
              </a:rPr>
              <a:t>Item disposal Information</a:t>
            </a:r>
            <a:endParaRPr b="0" lang="en-US" sz="2000" spc="-1" strike="noStrike">
              <a:solidFill>
                <a:srgbClr val="000000"/>
              </a:solidFill>
              <a:latin typeface="Arial"/>
            </a:endParaRPr>
          </a:p>
          <a:p>
            <a:pPr marL="343080" indent="-342360">
              <a:lnSpc>
                <a:spcPct val="100000"/>
              </a:lnSpc>
              <a:spcBef>
                <a:spcPts val="400"/>
              </a:spcBef>
              <a:buClr>
                <a:srgbClr val="000000"/>
              </a:buClr>
              <a:buFont typeface="Wingdings" charset="2"/>
              <a:buChar char=""/>
            </a:pPr>
            <a:r>
              <a:rPr b="1" lang="en-US" sz="2000" spc="-1" strike="noStrike">
                <a:solidFill>
                  <a:srgbClr val="000000"/>
                </a:solidFill>
                <a:latin typeface="Times New Roman"/>
              </a:rPr>
              <a:t>Notification system added to the system</a:t>
            </a:r>
            <a:endParaRPr b="0" lang="en-US" sz="2000" spc="-1" strike="noStrike">
              <a:solidFill>
                <a:srgbClr val="000000"/>
              </a:solidFill>
              <a:latin typeface="Arial"/>
            </a:endParaRPr>
          </a:p>
          <a:p>
            <a:pPr marL="343080" indent="-342360">
              <a:lnSpc>
                <a:spcPct val="100000"/>
              </a:lnSpc>
              <a:spcBef>
                <a:spcPts val="400"/>
              </a:spcBef>
              <a:buClr>
                <a:srgbClr val="000000"/>
              </a:buClr>
              <a:buFont typeface="Wingdings" charset="2"/>
              <a:buChar char=""/>
            </a:pPr>
            <a:r>
              <a:rPr b="1" lang="en-US" sz="2000" spc="-1" strike="noStrike">
                <a:solidFill>
                  <a:srgbClr val="000000"/>
                </a:solidFill>
                <a:latin typeface="Times New Roman"/>
              </a:rPr>
              <a:t>Item transfer from One department to another department.</a:t>
            </a:r>
            <a:endParaRPr b="0" lang="en-US" sz="2000" spc="-1" strike="noStrike">
              <a:solidFill>
                <a:srgbClr val="000000"/>
              </a:solidFill>
              <a:latin typeface="Arial"/>
            </a:endParaRPr>
          </a:p>
          <a:p>
            <a:pPr marL="343080" indent="-342360">
              <a:lnSpc>
                <a:spcPct val="100000"/>
              </a:lnSpc>
              <a:spcBef>
                <a:spcPts val="400"/>
              </a:spcBef>
              <a:buClr>
                <a:srgbClr val="000000"/>
              </a:buClr>
              <a:buFont typeface="Wingdings" charset="2"/>
              <a:buChar char=""/>
            </a:pPr>
            <a:r>
              <a:rPr b="1" lang="en-US" sz="2000" spc="-1" strike="noStrike">
                <a:solidFill>
                  <a:srgbClr val="000000"/>
                </a:solidFill>
                <a:latin typeface="Times New Roman"/>
              </a:rPr>
              <a:t>Item transfer receive from another department</a:t>
            </a:r>
            <a:endParaRPr b="0" lang="en-US" sz="2000" spc="-1" strike="noStrike">
              <a:solidFill>
                <a:srgbClr val="000000"/>
              </a:solidFill>
              <a:latin typeface="Arial"/>
            </a:endParaRPr>
          </a:p>
        </p:txBody>
      </p:sp>
      <p:sp>
        <p:nvSpPr>
          <p:cNvPr id="188" name="CustomShape 3"/>
          <p:cNvSpPr/>
          <p:nvPr/>
        </p:nvSpPr>
        <p:spPr>
          <a:xfrm>
            <a:off x="9144000" y="6467400"/>
            <a:ext cx="2844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7208D161-DC92-44EF-9ADA-5E1AC04B5AF8}" type="slidenum">
              <a:rPr b="1" lang="en-US" sz="1400" spc="-1" strike="noStrike">
                <a:solidFill>
                  <a:srgbClr val="000000"/>
                </a:solidFill>
                <a:latin typeface="Calibri"/>
              </a:rPr>
              <a:t>&lt;number&gt;</a:t>
            </a:fld>
            <a:endParaRPr b="0" lang="en-US" sz="1400" spc="-1" strike="noStrike">
              <a:solidFill>
                <a:srgbClr val="000000"/>
              </a:solidFill>
              <a:latin typeface="Arial"/>
            </a:endParaRPr>
          </a:p>
        </p:txBody>
      </p:sp>
    </p:spTree>
  </p:cSld>
  <p:timing>
    <p:tnLst>
      <p:par>
        <p:cTn id="41" dur="indefinite" restart="never" nodeType="tmRoot">
          <p:childTnLst>
            <p:seq>
              <p:cTn id="42" dur="indefinite" nodeType="mainSeq"/>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9" name="CustomShape 1"/>
          <p:cNvSpPr/>
          <p:nvPr/>
        </p:nvSpPr>
        <p:spPr>
          <a:xfrm>
            <a:off x="609480" y="609480"/>
            <a:ext cx="10972080" cy="5714280"/>
          </a:xfrm>
          <a:prstGeom prst="rect">
            <a:avLst/>
          </a:prstGeom>
          <a:noFill/>
          <a:ln>
            <a:noFill/>
          </a:ln>
        </p:spPr>
        <p:style>
          <a:lnRef idx="0"/>
          <a:fillRef idx="0"/>
          <a:effectRef idx="0"/>
          <a:fontRef idx="minor"/>
        </p:style>
        <p:txBody>
          <a:bodyPr lIns="90000" rIns="90000" tIns="45000" bIns="45000"/>
          <a:p>
            <a:pPr algn="ctr">
              <a:lnSpc>
                <a:spcPct val="100000"/>
              </a:lnSpc>
              <a:spcBef>
                <a:spcPts val="1321"/>
              </a:spcBef>
            </a:pPr>
            <a:endParaRPr b="0" lang="en-US" sz="1800" spc="-1" strike="noStrike">
              <a:solidFill>
                <a:srgbClr val="000000"/>
              </a:solidFill>
              <a:latin typeface="Arial"/>
            </a:endParaRPr>
          </a:p>
          <a:p>
            <a:pPr algn="ctr">
              <a:lnSpc>
                <a:spcPct val="100000"/>
              </a:lnSpc>
              <a:spcBef>
                <a:spcPts val="1321"/>
              </a:spcBef>
            </a:pPr>
            <a:endParaRPr b="0" lang="en-US" sz="1800" spc="-1" strike="noStrike">
              <a:solidFill>
                <a:srgbClr val="000000"/>
              </a:solidFill>
              <a:latin typeface="Arial"/>
            </a:endParaRPr>
          </a:p>
          <a:p>
            <a:pPr algn="ctr">
              <a:lnSpc>
                <a:spcPct val="100000"/>
              </a:lnSpc>
              <a:spcBef>
                <a:spcPts val="1321"/>
              </a:spcBef>
            </a:pPr>
            <a:endParaRPr b="0" lang="en-US" sz="1800" spc="-1" strike="noStrike">
              <a:solidFill>
                <a:srgbClr val="000000"/>
              </a:solidFill>
              <a:latin typeface="Arial"/>
            </a:endParaRPr>
          </a:p>
          <a:p>
            <a:pPr algn="ctr">
              <a:lnSpc>
                <a:spcPct val="100000"/>
              </a:lnSpc>
              <a:spcBef>
                <a:spcPts val="1321"/>
              </a:spcBef>
            </a:pPr>
            <a:r>
              <a:rPr b="0" lang="en-US" sz="6600" spc="-1" strike="noStrike">
                <a:solidFill>
                  <a:srgbClr val="376092"/>
                </a:solidFill>
                <a:latin typeface="Britannic Bold"/>
              </a:rPr>
              <a:t>Thank You</a:t>
            </a:r>
            <a:endParaRPr b="0" lang="en-US" sz="6600" spc="-1" strike="noStrike">
              <a:solidFill>
                <a:srgbClr val="000000"/>
              </a:solidFill>
              <a:latin typeface="Arial"/>
            </a:endParaRPr>
          </a:p>
        </p:txBody>
      </p:sp>
      <p:sp>
        <p:nvSpPr>
          <p:cNvPr id="190" name="CustomShape 2"/>
          <p:cNvSpPr/>
          <p:nvPr/>
        </p:nvSpPr>
        <p:spPr>
          <a:xfrm>
            <a:off x="9144000" y="6467400"/>
            <a:ext cx="2844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19E6DCE0-272A-4A20-91CD-A858D74D2F16}" type="slidenum">
              <a:rPr b="1" lang="en-US" sz="1400" spc="-1" strike="noStrike">
                <a:solidFill>
                  <a:srgbClr val="000000"/>
                </a:solidFill>
                <a:latin typeface="Calibri"/>
              </a:rPr>
              <a:t>&lt;number&gt;</a:t>
            </a:fld>
            <a:endParaRPr b="0" lang="en-US" sz="1400" spc="-1" strike="noStrike">
              <a:solidFill>
                <a:srgbClr val="000000"/>
              </a:solidFill>
              <a:latin typeface="Arial"/>
            </a:endParaRPr>
          </a:p>
        </p:txBody>
      </p:sp>
    </p:spTree>
  </p:cSld>
  <p:timing>
    <p:tnLst>
      <p:par>
        <p:cTn id="43" dur="indefinite" restart="never" nodeType="tmRoot">
          <p:childTnLst>
            <p:seq>
              <p:cTn id="44"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03" name="" descr=""/>
          <p:cNvPicPr/>
          <p:nvPr/>
        </p:nvPicPr>
        <p:blipFill>
          <a:blip r:embed="rId1"/>
          <a:stretch/>
        </p:blipFill>
        <p:spPr>
          <a:xfrm>
            <a:off x="1123920" y="1568160"/>
            <a:ext cx="1073880" cy="1158120"/>
          </a:xfrm>
          <a:prstGeom prst="rect">
            <a:avLst/>
          </a:prstGeom>
          <a:ln>
            <a:noFill/>
          </a:ln>
        </p:spPr>
      </p:pic>
      <p:sp>
        <p:nvSpPr>
          <p:cNvPr id="104" name="CustomShape 1"/>
          <p:cNvSpPr/>
          <p:nvPr/>
        </p:nvSpPr>
        <p:spPr>
          <a:xfrm>
            <a:off x="609480" y="228600"/>
            <a:ext cx="10972080" cy="1142280"/>
          </a:xfrm>
          <a:prstGeom prst="rect">
            <a:avLst/>
          </a:prstGeom>
          <a:noFill/>
          <a:ln>
            <a:noFill/>
          </a:ln>
        </p:spPr>
        <p:style>
          <a:lnRef idx="0"/>
          <a:fillRef idx="0"/>
          <a:effectRef idx="0"/>
          <a:fontRef idx="minor"/>
        </p:style>
        <p:txBody>
          <a:bodyPr lIns="90000" rIns="90000" tIns="45000" bIns="45000" anchor="ctr"/>
          <a:p>
            <a:pPr algn="ctr">
              <a:lnSpc>
                <a:spcPct val="100000"/>
              </a:lnSpc>
            </a:pPr>
            <a:r>
              <a:rPr b="1" lang="en-US" sz="4400" spc="-1" strike="noStrike">
                <a:solidFill>
                  <a:srgbClr val="376092"/>
                </a:solidFill>
                <a:latin typeface="Calibri"/>
              </a:rPr>
              <a:t>Motivation</a:t>
            </a:r>
            <a:endParaRPr b="0" lang="en-US" sz="4400" spc="-1" strike="noStrike">
              <a:solidFill>
                <a:srgbClr val="000000"/>
              </a:solidFill>
              <a:latin typeface="Arial"/>
            </a:endParaRPr>
          </a:p>
        </p:txBody>
      </p:sp>
      <p:sp>
        <p:nvSpPr>
          <p:cNvPr id="105" name="CustomShape 2"/>
          <p:cNvSpPr/>
          <p:nvPr/>
        </p:nvSpPr>
        <p:spPr>
          <a:xfrm>
            <a:off x="9144000" y="6467400"/>
            <a:ext cx="2844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5C940B09-FDEB-4021-9173-E03E3C536FC9}" type="slidenum">
              <a:rPr b="1" lang="en-US" sz="1400" spc="-1" strike="noStrike">
                <a:solidFill>
                  <a:srgbClr val="000000"/>
                </a:solidFill>
                <a:latin typeface="Calibri"/>
              </a:rPr>
              <a:t>1</a:t>
            </a:fld>
            <a:endParaRPr b="0" lang="en-US" sz="1400" spc="-1" strike="noStrike">
              <a:solidFill>
                <a:srgbClr val="000000"/>
              </a:solidFill>
              <a:latin typeface="Arial"/>
            </a:endParaRPr>
          </a:p>
        </p:txBody>
      </p:sp>
      <p:sp>
        <p:nvSpPr>
          <p:cNvPr id="106" name="CustomShape 3"/>
          <p:cNvSpPr/>
          <p:nvPr/>
        </p:nvSpPr>
        <p:spPr>
          <a:xfrm>
            <a:off x="2286000" y="1410480"/>
            <a:ext cx="8991360" cy="1462680"/>
          </a:xfrm>
          <a:prstGeom prst="rect">
            <a:avLst/>
          </a:prstGeom>
          <a:noFill/>
          <a:ln>
            <a:noFill/>
          </a:ln>
        </p:spPr>
        <p:style>
          <a:lnRef idx="0"/>
          <a:fillRef idx="0"/>
          <a:effectRef idx="0"/>
          <a:fontRef idx="minor"/>
        </p:style>
        <p:txBody>
          <a:bodyPr lIns="90000" rIns="90000" tIns="45000" bIns="45000"/>
          <a:p>
            <a:pPr algn="just">
              <a:lnSpc>
                <a:spcPct val="100000"/>
              </a:lnSpc>
              <a:spcBef>
                <a:spcPts val="799"/>
              </a:spcBef>
            </a:pPr>
            <a:r>
              <a:rPr b="0" lang="en-US" sz="2000" spc="-1" strike="noStrike">
                <a:solidFill>
                  <a:srgbClr val="000000"/>
                </a:solidFill>
                <a:latin typeface="Times New Roman"/>
              </a:rPr>
              <a:t>Inventory management is considered as major concerns of every organization. The problem of inventory control is one of the most important for any organization. Many  organization or academic institutions has many assets but they don’t know what is the condition of their assets</a:t>
            </a:r>
            <a:endParaRPr b="0" lang="en-US" sz="2000" spc="-1" strike="noStrike">
              <a:solidFill>
                <a:srgbClr val="000000"/>
              </a:solidFill>
              <a:latin typeface="Arial"/>
            </a:endParaRPr>
          </a:p>
        </p:txBody>
      </p:sp>
      <p:pic>
        <p:nvPicPr>
          <p:cNvPr id="107" name="" descr=""/>
          <p:cNvPicPr/>
          <p:nvPr/>
        </p:nvPicPr>
        <p:blipFill>
          <a:blip r:embed="rId2"/>
          <a:stretch/>
        </p:blipFill>
        <p:spPr>
          <a:xfrm>
            <a:off x="1123920" y="2864520"/>
            <a:ext cx="1073880" cy="1144800"/>
          </a:xfrm>
          <a:prstGeom prst="rect">
            <a:avLst/>
          </a:prstGeom>
          <a:ln>
            <a:noFill/>
          </a:ln>
        </p:spPr>
      </p:pic>
      <p:sp>
        <p:nvSpPr>
          <p:cNvPr id="108" name="CustomShape 4"/>
          <p:cNvSpPr/>
          <p:nvPr/>
        </p:nvSpPr>
        <p:spPr>
          <a:xfrm>
            <a:off x="2286360" y="3102480"/>
            <a:ext cx="8991360" cy="590760"/>
          </a:xfrm>
          <a:prstGeom prst="rect">
            <a:avLst/>
          </a:prstGeom>
          <a:noFill/>
          <a:ln>
            <a:noFill/>
          </a:ln>
        </p:spPr>
        <p:style>
          <a:lnRef idx="0"/>
          <a:fillRef idx="0"/>
          <a:effectRef idx="0"/>
          <a:fontRef idx="minor"/>
        </p:style>
        <p:txBody>
          <a:bodyPr lIns="90000" rIns="90000" tIns="45000" bIns="45000"/>
          <a:p>
            <a:pPr algn="just">
              <a:lnSpc>
                <a:spcPct val="100000"/>
              </a:lnSpc>
              <a:spcBef>
                <a:spcPts val="799"/>
              </a:spcBef>
            </a:pPr>
            <a:r>
              <a:rPr b="0" lang="en-US" sz="2000" spc="-1" strike="noStrike">
                <a:solidFill>
                  <a:srgbClr val="000000"/>
                </a:solidFill>
                <a:latin typeface="Times New Roman"/>
              </a:rPr>
              <a:t>If an item is stolen, they don’t know it.</a:t>
            </a:r>
            <a:endParaRPr b="0" lang="en-US" sz="2000" spc="-1" strike="noStrike">
              <a:solidFill>
                <a:srgbClr val="000000"/>
              </a:solidFill>
              <a:latin typeface="Arial"/>
            </a:endParaRPr>
          </a:p>
        </p:txBody>
      </p:sp>
      <p:pic>
        <p:nvPicPr>
          <p:cNvPr id="109" name="" descr=""/>
          <p:cNvPicPr/>
          <p:nvPr/>
        </p:nvPicPr>
        <p:blipFill>
          <a:blip r:embed="rId3"/>
          <a:stretch/>
        </p:blipFill>
        <p:spPr>
          <a:xfrm>
            <a:off x="1123920" y="4124880"/>
            <a:ext cx="1073880" cy="1455480"/>
          </a:xfrm>
          <a:prstGeom prst="rect">
            <a:avLst/>
          </a:prstGeom>
          <a:ln>
            <a:noFill/>
          </a:ln>
        </p:spPr>
      </p:pic>
      <p:sp>
        <p:nvSpPr>
          <p:cNvPr id="110" name="CustomShape 5"/>
          <p:cNvSpPr/>
          <p:nvPr/>
        </p:nvSpPr>
        <p:spPr>
          <a:xfrm>
            <a:off x="2286720" y="4002480"/>
            <a:ext cx="8991360" cy="1633320"/>
          </a:xfrm>
          <a:prstGeom prst="rect">
            <a:avLst/>
          </a:prstGeom>
          <a:noFill/>
          <a:ln>
            <a:noFill/>
          </a:ln>
        </p:spPr>
        <p:style>
          <a:lnRef idx="0"/>
          <a:fillRef idx="0"/>
          <a:effectRef idx="0"/>
          <a:fontRef idx="minor"/>
        </p:style>
        <p:txBody>
          <a:bodyPr lIns="90000" rIns="90000" tIns="45000" bIns="45000"/>
          <a:p>
            <a:pPr algn="just">
              <a:lnSpc>
                <a:spcPct val="100000"/>
              </a:lnSpc>
              <a:spcBef>
                <a:spcPts val="799"/>
              </a:spcBef>
            </a:pPr>
            <a:r>
              <a:rPr b="0" lang="en-US" sz="2000" spc="-1" strike="noStrike">
                <a:solidFill>
                  <a:srgbClr val="000000"/>
                </a:solidFill>
                <a:latin typeface="Times New Roman"/>
              </a:rPr>
              <a:t>Many organization or institutions has many assets such as Computer, Printer, Photocopy Machine, laptop bag, Chair, Table. But they maintain manual system to count their assets. Even If anyone take any item such as laptop for COVID situation in home for Work from home office, They don’t know who took which laptop. For this they need use manual filing system to count their assets.</a:t>
            </a:r>
            <a:endParaRPr b="0" lang="en-US" sz="2000" spc="-1" strike="noStrike">
              <a:solidFill>
                <a:srgbClr val="000000"/>
              </a:solidFill>
              <a:latin typeface="Arial"/>
            </a:endParaRPr>
          </a:p>
        </p:txBody>
      </p:sp>
      <p:sp>
        <p:nvSpPr>
          <p:cNvPr id="111" name="CustomShape 6"/>
          <p:cNvSpPr/>
          <p:nvPr/>
        </p:nvSpPr>
        <p:spPr>
          <a:xfrm>
            <a:off x="1134720" y="5730480"/>
            <a:ext cx="10386360" cy="590760"/>
          </a:xfrm>
          <a:prstGeom prst="rect">
            <a:avLst/>
          </a:prstGeom>
          <a:noFill/>
          <a:ln>
            <a:noFill/>
          </a:ln>
        </p:spPr>
        <p:style>
          <a:lnRef idx="0"/>
          <a:fillRef idx="0"/>
          <a:effectRef idx="0"/>
          <a:fontRef idx="minor"/>
        </p:style>
        <p:txBody>
          <a:bodyPr lIns="90000" rIns="90000" tIns="45000" bIns="45000"/>
          <a:p>
            <a:pPr algn="just">
              <a:lnSpc>
                <a:spcPct val="100000"/>
              </a:lnSpc>
              <a:spcBef>
                <a:spcPts val="799"/>
              </a:spcBef>
            </a:pPr>
            <a:r>
              <a:rPr b="0" lang="en-US" sz="2000" spc="-1" strike="noStrike">
                <a:solidFill>
                  <a:srgbClr val="000000"/>
                </a:solidFill>
                <a:latin typeface="Times New Roman"/>
              </a:rPr>
              <a:t>Many organization or academic institutions have no any Integrated Inventory Management System. Though some organizations have, but they have limited features</a:t>
            </a:r>
            <a:endParaRPr b="0" lang="en-US" sz="2000" spc="-1" strike="noStrike">
              <a:solidFill>
                <a:srgbClr val="000000"/>
              </a:solidFill>
              <a:latin typeface="Arial"/>
            </a:endParaRPr>
          </a:p>
        </p:txBody>
      </p:sp>
    </p:spTree>
  </p:cSld>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2" name="CustomShape 1"/>
          <p:cNvSpPr/>
          <p:nvPr/>
        </p:nvSpPr>
        <p:spPr>
          <a:xfrm>
            <a:off x="609480" y="1371600"/>
            <a:ext cx="10972080" cy="4647600"/>
          </a:xfrm>
          <a:prstGeom prst="rect">
            <a:avLst/>
          </a:prstGeom>
          <a:noFill/>
          <a:ln>
            <a:noFill/>
          </a:ln>
        </p:spPr>
        <p:style>
          <a:lnRef idx="0"/>
          <a:fillRef idx="0"/>
          <a:effectRef idx="0"/>
          <a:fontRef idx="minor"/>
        </p:style>
        <p:txBody>
          <a:bodyPr lIns="90000" rIns="90000" tIns="45000" bIns="45000"/>
          <a:p>
            <a:pPr marL="343080" indent="-342360" algn="just">
              <a:lnSpc>
                <a:spcPct val="100000"/>
              </a:lnSpc>
              <a:spcBef>
                <a:spcPts val="799"/>
              </a:spcBef>
              <a:buClr>
                <a:srgbClr val="000000"/>
              </a:buClr>
              <a:buFont typeface="Wingdings" charset="2"/>
              <a:buChar char=""/>
            </a:pPr>
            <a:r>
              <a:rPr b="0" lang="en-US" sz="2000" spc="-1" strike="noStrike">
                <a:solidFill>
                  <a:srgbClr val="000000"/>
                </a:solidFill>
                <a:latin typeface="Times New Roman"/>
              </a:rPr>
              <a:t>The purpose of the Inventory Management System is to maintain the inventory related information and all transactions of inventory items with dynamic item configuration for any organization or academic institutions.</a:t>
            </a:r>
            <a:endParaRPr b="0" lang="en-US" sz="2000" spc="-1" strike="noStrike">
              <a:solidFill>
                <a:srgbClr val="000000"/>
              </a:solidFill>
              <a:latin typeface="Arial"/>
            </a:endParaRPr>
          </a:p>
          <a:p>
            <a:pPr marL="343080" indent="-342360" algn="just">
              <a:lnSpc>
                <a:spcPct val="100000"/>
              </a:lnSpc>
              <a:spcBef>
                <a:spcPts val="799"/>
              </a:spcBef>
              <a:buClr>
                <a:srgbClr val="000000"/>
              </a:buClr>
              <a:buFont typeface="Wingdings" charset="2"/>
              <a:buChar char=""/>
            </a:pPr>
            <a:r>
              <a:rPr b="0" lang="en-US" sz="2000" spc="-1" strike="noStrike">
                <a:solidFill>
                  <a:srgbClr val="000000"/>
                </a:solidFill>
                <a:latin typeface="Times New Roman"/>
              </a:rPr>
              <a:t>Inventory Management System will provide unique opportunity to get more accurate picture of current inventory status. The target of this software is to reduce the manual filing and record-keeping process for asset management system.</a:t>
            </a:r>
            <a:endParaRPr b="0" lang="en-US" sz="2000" spc="-1" strike="noStrike">
              <a:solidFill>
                <a:srgbClr val="000000"/>
              </a:solidFill>
              <a:latin typeface="Arial"/>
            </a:endParaRPr>
          </a:p>
          <a:p>
            <a:pPr marL="343080" indent="-342360" algn="just">
              <a:lnSpc>
                <a:spcPct val="100000"/>
              </a:lnSpc>
              <a:spcBef>
                <a:spcPts val="799"/>
              </a:spcBef>
              <a:buClr>
                <a:srgbClr val="000000"/>
              </a:buClr>
              <a:buFont typeface="Wingdings" charset="2"/>
              <a:buChar char=""/>
            </a:pPr>
            <a:r>
              <a:rPr b="0" lang="en-US" sz="2000" spc="-1" strike="noStrike">
                <a:solidFill>
                  <a:srgbClr val="000000"/>
                </a:solidFill>
                <a:latin typeface="Times New Roman"/>
              </a:rPr>
              <a:t>When inventory items distribution process is maintain through manual filing process then there is big possibility of mistakes. So Inventory System reduces mistakes through dynamic stock management report.</a:t>
            </a:r>
            <a:endParaRPr b="0" lang="en-US" sz="2000" spc="-1" strike="noStrike">
              <a:solidFill>
                <a:srgbClr val="000000"/>
              </a:solidFill>
              <a:latin typeface="Arial"/>
            </a:endParaRPr>
          </a:p>
          <a:p>
            <a:pPr marL="343080" indent="-342360" algn="just">
              <a:lnSpc>
                <a:spcPct val="100000"/>
              </a:lnSpc>
              <a:spcBef>
                <a:spcPts val="799"/>
              </a:spcBef>
              <a:buClr>
                <a:srgbClr val="000000"/>
              </a:buClr>
              <a:buFont typeface="Wingdings" charset="2"/>
              <a:buChar char=""/>
            </a:pPr>
            <a:r>
              <a:rPr b="0" lang="en-US" sz="2000" spc="-1" strike="noStrike">
                <a:solidFill>
                  <a:srgbClr val="000000"/>
                </a:solidFill>
                <a:latin typeface="Times New Roman"/>
              </a:rPr>
              <a:t>Our Inventory Management System will dynamic Item configuration with category wise and give current stock report</a:t>
            </a:r>
            <a:endParaRPr b="0" lang="en-US" sz="2000" spc="-1" strike="noStrike">
              <a:solidFill>
                <a:srgbClr val="000000"/>
              </a:solidFill>
              <a:latin typeface="Arial"/>
            </a:endParaRPr>
          </a:p>
          <a:p>
            <a:pPr algn="just">
              <a:lnSpc>
                <a:spcPct val="100000"/>
              </a:lnSpc>
              <a:spcBef>
                <a:spcPts val="799"/>
              </a:spcBef>
            </a:pPr>
            <a:r>
              <a:rPr b="0" lang="en-US" sz="2000" spc="-1" strike="noStrike">
                <a:solidFill>
                  <a:srgbClr val="000000"/>
                </a:solidFill>
                <a:latin typeface="Times New Roman"/>
              </a:rPr>
              <a:t>In a word the Inventory Management System will save valuable time and increase employee productivities and quality outputs.</a:t>
            </a:r>
            <a:endParaRPr b="0" lang="en-US" sz="2000" spc="-1" strike="noStrike">
              <a:solidFill>
                <a:srgbClr val="000000"/>
              </a:solidFill>
              <a:latin typeface="Arial"/>
            </a:endParaRPr>
          </a:p>
          <a:p>
            <a:pPr>
              <a:lnSpc>
                <a:spcPct val="100000"/>
              </a:lnSpc>
              <a:spcBef>
                <a:spcPts val="400"/>
              </a:spcBef>
            </a:pPr>
            <a:endParaRPr b="0" lang="en-US" sz="2000" spc="-1" strike="noStrike">
              <a:solidFill>
                <a:srgbClr val="000000"/>
              </a:solidFill>
              <a:latin typeface="Arial"/>
            </a:endParaRPr>
          </a:p>
        </p:txBody>
      </p:sp>
      <p:sp>
        <p:nvSpPr>
          <p:cNvPr id="113" name="CustomShape 2"/>
          <p:cNvSpPr/>
          <p:nvPr/>
        </p:nvSpPr>
        <p:spPr>
          <a:xfrm>
            <a:off x="609480" y="228600"/>
            <a:ext cx="10972080" cy="1142280"/>
          </a:xfrm>
          <a:prstGeom prst="rect">
            <a:avLst/>
          </a:prstGeom>
          <a:noFill/>
          <a:ln>
            <a:noFill/>
          </a:ln>
        </p:spPr>
        <p:style>
          <a:lnRef idx="0"/>
          <a:fillRef idx="0"/>
          <a:effectRef idx="0"/>
          <a:fontRef idx="minor"/>
        </p:style>
        <p:txBody>
          <a:bodyPr lIns="90000" rIns="90000" tIns="45000" bIns="45000" anchor="ctr"/>
          <a:p>
            <a:pPr algn="ctr">
              <a:lnSpc>
                <a:spcPct val="100000"/>
              </a:lnSpc>
            </a:pPr>
            <a:r>
              <a:rPr b="1" lang="en-US" sz="4400" spc="-1" strike="noStrike">
                <a:solidFill>
                  <a:srgbClr val="376092"/>
                </a:solidFill>
                <a:latin typeface="Calibri"/>
              </a:rPr>
              <a:t>Contribution</a:t>
            </a:r>
            <a:endParaRPr b="0" lang="en-US" sz="4400" spc="-1" strike="noStrike">
              <a:solidFill>
                <a:srgbClr val="000000"/>
              </a:solidFill>
              <a:latin typeface="Arial"/>
            </a:endParaRPr>
          </a:p>
        </p:txBody>
      </p:sp>
      <p:sp>
        <p:nvSpPr>
          <p:cNvPr id="114" name="CustomShape 3"/>
          <p:cNvSpPr/>
          <p:nvPr/>
        </p:nvSpPr>
        <p:spPr>
          <a:xfrm>
            <a:off x="9144000" y="6467400"/>
            <a:ext cx="2844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4CD344F2-B8FD-4642-968F-DD3980DEB8A6}" type="slidenum">
              <a:rPr b="1" lang="en-US" sz="1400" spc="-1" strike="noStrike">
                <a:solidFill>
                  <a:srgbClr val="000000"/>
                </a:solidFill>
                <a:latin typeface="Calibri"/>
              </a:rPr>
              <a:t>1</a:t>
            </a:fld>
            <a:endParaRPr b="0" lang="en-US" sz="1400" spc="-1" strike="noStrike">
              <a:solidFill>
                <a:srgbClr val="000000"/>
              </a:solidFill>
              <a:latin typeface="Arial"/>
            </a:endParaRPr>
          </a:p>
        </p:txBody>
      </p:sp>
    </p:spTree>
  </p:cSld>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5" name="CustomShape 1"/>
          <p:cNvSpPr/>
          <p:nvPr/>
        </p:nvSpPr>
        <p:spPr>
          <a:xfrm>
            <a:off x="609480" y="228600"/>
            <a:ext cx="10972080" cy="1142280"/>
          </a:xfrm>
          <a:prstGeom prst="rect">
            <a:avLst/>
          </a:prstGeom>
          <a:noFill/>
          <a:ln>
            <a:noFill/>
          </a:ln>
        </p:spPr>
        <p:style>
          <a:lnRef idx="0"/>
          <a:fillRef idx="0"/>
          <a:effectRef idx="0"/>
          <a:fontRef idx="minor"/>
        </p:style>
        <p:txBody>
          <a:bodyPr lIns="90000" rIns="90000" tIns="45000" bIns="45000" anchor="ctr"/>
          <a:p>
            <a:pPr algn="ctr">
              <a:lnSpc>
                <a:spcPct val="100000"/>
              </a:lnSpc>
            </a:pPr>
            <a:r>
              <a:rPr b="1" lang="en-US" sz="4400" spc="-1" strike="noStrike">
                <a:solidFill>
                  <a:srgbClr val="376092"/>
                </a:solidFill>
                <a:latin typeface="Calibri"/>
              </a:rPr>
              <a:t>Related Works</a:t>
            </a:r>
            <a:endParaRPr b="0" lang="en-US" sz="4400" spc="-1" strike="noStrike">
              <a:solidFill>
                <a:srgbClr val="000000"/>
              </a:solidFill>
              <a:latin typeface="Arial"/>
            </a:endParaRPr>
          </a:p>
        </p:txBody>
      </p:sp>
      <p:sp>
        <p:nvSpPr>
          <p:cNvPr id="116" name="CustomShape 2"/>
          <p:cNvSpPr/>
          <p:nvPr/>
        </p:nvSpPr>
        <p:spPr>
          <a:xfrm>
            <a:off x="609480" y="1676520"/>
            <a:ext cx="10972080" cy="3961800"/>
          </a:xfrm>
          <a:prstGeom prst="rect">
            <a:avLst/>
          </a:prstGeom>
          <a:noFill/>
          <a:ln>
            <a:noFill/>
          </a:ln>
        </p:spPr>
        <p:style>
          <a:lnRef idx="0"/>
          <a:fillRef idx="0"/>
          <a:effectRef idx="0"/>
          <a:fontRef idx="minor"/>
        </p:style>
        <p:txBody>
          <a:bodyPr lIns="90000" rIns="90000" tIns="45000" bIns="45000"/>
          <a:p>
            <a:pPr algn="just">
              <a:lnSpc>
                <a:spcPct val="100000"/>
              </a:lnSpc>
              <a:spcBef>
                <a:spcPts val="799"/>
              </a:spcBef>
            </a:pPr>
            <a:r>
              <a:rPr b="0" lang="en-US" sz="2400" spc="-1" strike="noStrike">
                <a:solidFill>
                  <a:srgbClr val="000000"/>
                </a:solidFill>
                <a:latin typeface="Times New Roman"/>
              </a:rPr>
              <a:t>1. “bdtask” Inventory Management System.</a:t>
            </a:r>
            <a:endParaRPr b="0" lang="en-US" sz="2400" spc="-1" strike="noStrike">
              <a:solidFill>
                <a:srgbClr val="000000"/>
              </a:solidFill>
              <a:latin typeface="Arial"/>
            </a:endParaRPr>
          </a:p>
          <a:p>
            <a:pPr algn="just">
              <a:lnSpc>
                <a:spcPct val="100000"/>
              </a:lnSpc>
              <a:spcBef>
                <a:spcPts val="799"/>
              </a:spcBef>
            </a:pPr>
            <a:r>
              <a:rPr b="0" lang="en-US" sz="2400" spc="-1" strike="noStrike">
                <a:solidFill>
                  <a:srgbClr val="000000"/>
                </a:solidFill>
                <a:latin typeface="Times New Roman"/>
              </a:rPr>
              <a:t>2. Odoo ERP Inventory Management System.</a:t>
            </a:r>
            <a:endParaRPr b="0" lang="en-US" sz="2400" spc="-1" strike="noStrike">
              <a:solidFill>
                <a:srgbClr val="000000"/>
              </a:solidFill>
              <a:latin typeface="Arial"/>
            </a:endParaRPr>
          </a:p>
          <a:p>
            <a:pPr algn="just">
              <a:lnSpc>
                <a:spcPct val="100000"/>
              </a:lnSpc>
              <a:spcBef>
                <a:spcPts val="799"/>
              </a:spcBef>
            </a:pPr>
            <a:r>
              <a:rPr b="0" lang="en-US" sz="2400" spc="-1" strike="noStrike">
                <a:solidFill>
                  <a:srgbClr val="000000"/>
                </a:solidFill>
                <a:latin typeface="Times New Roman"/>
              </a:rPr>
              <a:t>3. BASE IT Inventory Management System.</a:t>
            </a:r>
            <a:endParaRPr b="0" lang="en-US" sz="2400" spc="-1" strike="noStrike">
              <a:solidFill>
                <a:srgbClr val="000000"/>
              </a:solidFill>
              <a:latin typeface="Arial"/>
            </a:endParaRPr>
          </a:p>
          <a:p>
            <a:pPr algn="just">
              <a:lnSpc>
                <a:spcPct val="100000"/>
              </a:lnSpc>
              <a:spcBef>
                <a:spcPts val="799"/>
              </a:spcBef>
            </a:pPr>
            <a:r>
              <a:rPr b="0" lang="en-US" sz="2400" spc="-1" strike="noStrike">
                <a:solidFill>
                  <a:srgbClr val="000000"/>
                </a:solidFill>
                <a:latin typeface="Times New Roman"/>
              </a:rPr>
              <a:t>4. Square Inventory Management System.</a:t>
            </a:r>
            <a:endParaRPr b="0" lang="en-US" sz="2400" spc="-1" strike="noStrike">
              <a:solidFill>
                <a:srgbClr val="000000"/>
              </a:solidFill>
              <a:latin typeface="Arial"/>
            </a:endParaRPr>
          </a:p>
          <a:p>
            <a:pPr algn="just">
              <a:lnSpc>
                <a:spcPct val="100000"/>
              </a:lnSpc>
              <a:spcBef>
                <a:spcPts val="799"/>
              </a:spcBef>
            </a:pPr>
            <a:r>
              <a:rPr b="0" lang="en-US" sz="2400" spc="-1" strike="noStrike">
                <a:solidFill>
                  <a:srgbClr val="000000"/>
                </a:solidFill>
                <a:latin typeface="Times New Roman"/>
              </a:rPr>
              <a:t>5. Zoho Inventory Management System</a:t>
            </a:r>
            <a:endParaRPr b="0" lang="en-US" sz="2400" spc="-1" strike="noStrike">
              <a:solidFill>
                <a:srgbClr val="000000"/>
              </a:solidFill>
              <a:latin typeface="Arial"/>
            </a:endParaRPr>
          </a:p>
          <a:p>
            <a:pPr>
              <a:lnSpc>
                <a:spcPct val="100000"/>
              </a:lnSpc>
              <a:spcBef>
                <a:spcPts val="479"/>
              </a:spcBef>
            </a:pPr>
            <a:endParaRPr b="0" lang="en-US" sz="2400" spc="-1" strike="noStrike">
              <a:solidFill>
                <a:srgbClr val="000000"/>
              </a:solidFill>
              <a:latin typeface="Arial"/>
            </a:endParaRPr>
          </a:p>
        </p:txBody>
      </p:sp>
      <p:sp>
        <p:nvSpPr>
          <p:cNvPr id="117" name="CustomShape 3"/>
          <p:cNvSpPr/>
          <p:nvPr/>
        </p:nvSpPr>
        <p:spPr>
          <a:xfrm>
            <a:off x="9144000" y="6467400"/>
            <a:ext cx="2844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3A3AB8EC-15C5-4BA6-9D21-EBC6F5512026}" type="slidenum">
              <a:rPr b="1" lang="en-US" sz="1400" spc="-1" strike="noStrike">
                <a:solidFill>
                  <a:srgbClr val="000000"/>
                </a:solidFill>
                <a:latin typeface="Calibri"/>
              </a:rPr>
              <a:t>1</a:t>
            </a:fld>
            <a:endParaRPr b="0" lang="en-US" sz="1400" spc="-1" strike="noStrike">
              <a:solidFill>
                <a:srgbClr val="000000"/>
              </a:solidFill>
              <a:latin typeface="Arial"/>
            </a:endParaRPr>
          </a:p>
        </p:txBody>
      </p:sp>
    </p:spTree>
  </p:cSld>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8" name="CustomShape 1"/>
          <p:cNvSpPr/>
          <p:nvPr/>
        </p:nvSpPr>
        <p:spPr>
          <a:xfrm>
            <a:off x="609480" y="228600"/>
            <a:ext cx="10972080" cy="1142280"/>
          </a:xfrm>
          <a:prstGeom prst="rect">
            <a:avLst/>
          </a:prstGeom>
          <a:noFill/>
          <a:ln>
            <a:noFill/>
          </a:ln>
        </p:spPr>
        <p:style>
          <a:lnRef idx="0"/>
          <a:fillRef idx="0"/>
          <a:effectRef idx="0"/>
          <a:fontRef idx="minor"/>
        </p:style>
        <p:txBody>
          <a:bodyPr lIns="90000" rIns="90000" tIns="45000" bIns="45000" anchor="ctr"/>
          <a:p>
            <a:pPr algn="ctr">
              <a:lnSpc>
                <a:spcPct val="100000"/>
              </a:lnSpc>
            </a:pPr>
            <a:r>
              <a:rPr b="1" lang="en-US" sz="4400" spc="-1" strike="noStrike">
                <a:solidFill>
                  <a:srgbClr val="376092"/>
                </a:solidFill>
                <a:latin typeface="Calibri"/>
              </a:rPr>
              <a:t>System Analysis</a:t>
            </a:r>
            <a:endParaRPr b="0" lang="en-US" sz="4400" spc="-1" strike="noStrike">
              <a:solidFill>
                <a:srgbClr val="000000"/>
              </a:solidFill>
              <a:latin typeface="Arial"/>
            </a:endParaRPr>
          </a:p>
        </p:txBody>
      </p:sp>
      <p:sp>
        <p:nvSpPr>
          <p:cNvPr id="119" name="CustomShape 2"/>
          <p:cNvSpPr/>
          <p:nvPr/>
        </p:nvSpPr>
        <p:spPr>
          <a:xfrm>
            <a:off x="9144000" y="6467400"/>
            <a:ext cx="2844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07B611DA-A1E7-4BAB-9C07-424AF11CBE28}" type="slidenum">
              <a:rPr b="1" lang="en-US" sz="1400" spc="-1" strike="noStrike">
                <a:solidFill>
                  <a:srgbClr val="000000"/>
                </a:solidFill>
                <a:latin typeface="Calibri"/>
              </a:rPr>
              <a:t>1</a:t>
            </a:fld>
            <a:endParaRPr b="0" lang="en-US" sz="1400" spc="-1" strike="noStrike">
              <a:solidFill>
                <a:srgbClr val="000000"/>
              </a:solidFill>
              <a:latin typeface="Arial"/>
            </a:endParaRPr>
          </a:p>
        </p:txBody>
      </p:sp>
      <p:sp>
        <p:nvSpPr>
          <p:cNvPr id="120" name="CustomShape 3"/>
          <p:cNvSpPr/>
          <p:nvPr/>
        </p:nvSpPr>
        <p:spPr>
          <a:xfrm>
            <a:off x="925560" y="1509840"/>
            <a:ext cx="10656000" cy="1207440"/>
          </a:xfrm>
          <a:prstGeom prst="rect">
            <a:avLst/>
          </a:prstGeom>
          <a:noFill/>
          <a:ln>
            <a:noFill/>
          </a:ln>
        </p:spPr>
        <p:style>
          <a:lnRef idx="0"/>
          <a:fillRef idx="0"/>
          <a:effectRef idx="0"/>
          <a:fontRef idx="minor"/>
        </p:style>
        <p:txBody>
          <a:bodyPr lIns="90000" rIns="90000" tIns="45000" bIns="45000">
            <a:normAutofit/>
          </a:bodyPr>
          <a:p>
            <a:pPr>
              <a:lnSpc>
                <a:spcPct val="100000"/>
              </a:lnSpc>
              <a:spcBef>
                <a:spcPts val="459"/>
              </a:spcBef>
            </a:pPr>
            <a:r>
              <a:rPr b="1" lang="en-US" sz="2300" spc="-1" strike="noStrike">
                <a:solidFill>
                  <a:srgbClr val="558ed5"/>
                </a:solidFill>
                <a:latin typeface="Times New Roman"/>
              </a:rPr>
              <a:t>The problem Statement</a:t>
            </a:r>
            <a:endParaRPr b="0" lang="en-US" sz="2300" spc="-1" strike="noStrike">
              <a:solidFill>
                <a:srgbClr val="000000"/>
              </a:solidFill>
              <a:latin typeface="Arial"/>
            </a:endParaRPr>
          </a:p>
          <a:p>
            <a:pPr algn="just">
              <a:lnSpc>
                <a:spcPct val="100000"/>
              </a:lnSpc>
              <a:spcBef>
                <a:spcPts val="400"/>
              </a:spcBef>
            </a:pPr>
            <a:r>
              <a:rPr b="0" lang="en-US" sz="2000" spc="-1" strike="noStrike">
                <a:solidFill>
                  <a:srgbClr val="376092"/>
                </a:solidFill>
                <a:latin typeface="Times New Roman"/>
              </a:rPr>
              <a:t>Many academic institution has many assets but they don’t know what is the condition of their assets or how many assets are their. For this they need to manually count their assets.</a:t>
            </a:r>
            <a:endParaRPr b="0" lang="en-US" sz="2000" spc="-1" strike="noStrike">
              <a:solidFill>
                <a:srgbClr val="000000"/>
              </a:solidFill>
              <a:latin typeface="Arial"/>
            </a:endParaRPr>
          </a:p>
        </p:txBody>
      </p:sp>
      <p:sp>
        <p:nvSpPr>
          <p:cNvPr id="121" name="CustomShape 4"/>
          <p:cNvSpPr/>
          <p:nvPr/>
        </p:nvSpPr>
        <p:spPr>
          <a:xfrm>
            <a:off x="925560" y="2590920"/>
            <a:ext cx="10656000" cy="990000"/>
          </a:xfrm>
          <a:prstGeom prst="rect">
            <a:avLst/>
          </a:prstGeom>
          <a:noFill/>
          <a:ln>
            <a:noFill/>
          </a:ln>
        </p:spPr>
        <p:style>
          <a:lnRef idx="0"/>
          <a:fillRef idx="0"/>
          <a:effectRef idx="0"/>
          <a:fontRef idx="minor"/>
        </p:style>
        <p:txBody>
          <a:bodyPr lIns="90000" rIns="90000" tIns="45000" bIns="45000">
            <a:normAutofit/>
          </a:bodyPr>
          <a:p>
            <a:pPr>
              <a:lnSpc>
                <a:spcPct val="100000"/>
              </a:lnSpc>
              <a:spcBef>
                <a:spcPts val="459"/>
              </a:spcBef>
            </a:pPr>
            <a:r>
              <a:rPr b="1" lang="en-US" sz="2300" spc="-1" strike="noStrike">
                <a:solidFill>
                  <a:srgbClr val="558ed5"/>
                </a:solidFill>
                <a:latin typeface="Times New Roman"/>
              </a:rPr>
              <a:t>The Solution</a:t>
            </a:r>
            <a:endParaRPr b="0" lang="en-US" sz="2300" spc="-1" strike="noStrike">
              <a:solidFill>
                <a:srgbClr val="000000"/>
              </a:solidFill>
              <a:latin typeface="Arial"/>
            </a:endParaRPr>
          </a:p>
          <a:p>
            <a:pPr algn="just">
              <a:lnSpc>
                <a:spcPct val="100000"/>
              </a:lnSpc>
              <a:spcBef>
                <a:spcPts val="400"/>
              </a:spcBef>
            </a:pPr>
            <a:r>
              <a:rPr b="0" lang="en-US" sz="2000" spc="-1" strike="noStrike">
                <a:solidFill>
                  <a:srgbClr val="376092"/>
                </a:solidFill>
                <a:latin typeface="Times New Roman"/>
              </a:rPr>
              <a:t>The Inventory Management System is complete solution to mange asset distribution flow and It has various report to know the current stock status report, Item Information, Item requisition etc</a:t>
            </a:r>
            <a:endParaRPr b="0" lang="en-US" sz="2000" spc="-1" strike="noStrike">
              <a:solidFill>
                <a:srgbClr val="000000"/>
              </a:solidFill>
              <a:latin typeface="Arial"/>
            </a:endParaRPr>
          </a:p>
        </p:txBody>
      </p:sp>
      <p:sp>
        <p:nvSpPr>
          <p:cNvPr id="122" name="CustomShape 5"/>
          <p:cNvSpPr/>
          <p:nvPr/>
        </p:nvSpPr>
        <p:spPr>
          <a:xfrm>
            <a:off x="925560" y="3581280"/>
            <a:ext cx="11062440" cy="837360"/>
          </a:xfrm>
          <a:prstGeom prst="rect">
            <a:avLst/>
          </a:prstGeom>
          <a:noFill/>
          <a:ln>
            <a:noFill/>
          </a:ln>
        </p:spPr>
        <p:style>
          <a:lnRef idx="0"/>
          <a:fillRef idx="0"/>
          <a:effectRef idx="0"/>
          <a:fontRef idx="minor"/>
        </p:style>
        <p:txBody>
          <a:bodyPr lIns="90000" rIns="90000" tIns="45000" bIns="45000">
            <a:normAutofit/>
          </a:bodyPr>
          <a:p>
            <a:pPr>
              <a:lnSpc>
                <a:spcPct val="90000"/>
              </a:lnSpc>
              <a:spcBef>
                <a:spcPts val="828"/>
              </a:spcBef>
            </a:pPr>
            <a:r>
              <a:rPr b="1" lang="en-US" sz="2300" spc="-1" strike="noStrike">
                <a:solidFill>
                  <a:srgbClr val="558ed5"/>
                </a:solidFill>
                <a:latin typeface="Times New Roman"/>
                <a:ea typeface="DejaVu Sans"/>
              </a:rPr>
              <a:t>Stakeholders</a:t>
            </a:r>
            <a:endParaRPr b="0" lang="en-US" sz="2300" spc="-1" strike="noStrike">
              <a:solidFill>
                <a:srgbClr val="000000"/>
              </a:solidFill>
              <a:latin typeface="Arial"/>
            </a:endParaRPr>
          </a:p>
          <a:p>
            <a:pPr algn="just">
              <a:lnSpc>
                <a:spcPct val="90000"/>
              </a:lnSpc>
              <a:spcBef>
                <a:spcPts val="828"/>
              </a:spcBef>
            </a:pPr>
            <a:r>
              <a:rPr b="0" lang="en-US" sz="2000" spc="-1" strike="noStrike">
                <a:solidFill>
                  <a:srgbClr val="000000"/>
                </a:solidFill>
                <a:latin typeface="Times New Roman"/>
                <a:ea typeface="DejaVu Sans"/>
              </a:rPr>
              <a:t>Inventory Manager, Employee, Teacher of institution</a:t>
            </a:r>
            <a:endParaRPr b="0" lang="en-US" sz="2000" spc="-1" strike="noStrike">
              <a:solidFill>
                <a:srgbClr val="000000"/>
              </a:solidFill>
              <a:latin typeface="Arial"/>
            </a:endParaRPr>
          </a:p>
        </p:txBody>
      </p:sp>
      <p:sp>
        <p:nvSpPr>
          <p:cNvPr id="123" name="CustomShape 6"/>
          <p:cNvSpPr/>
          <p:nvPr/>
        </p:nvSpPr>
        <p:spPr>
          <a:xfrm>
            <a:off x="925560" y="4444920"/>
            <a:ext cx="10656000" cy="1183680"/>
          </a:xfrm>
          <a:prstGeom prst="rect">
            <a:avLst/>
          </a:prstGeom>
          <a:noFill/>
          <a:ln>
            <a:noFill/>
          </a:ln>
        </p:spPr>
        <p:style>
          <a:lnRef idx="0"/>
          <a:fillRef idx="0"/>
          <a:effectRef idx="0"/>
          <a:fontRef idx="minor"/>
        </p:style>
        <p:txBody>
          <a:bodyPr lIns="90000" rIns="90000" tIns="45000" bIns="45000">
            <a:normAutofit/>
          </a:bodyPr>
          <a:p>
            <a:pPr>
              <a:lnSpc>
                <a:spcPct val="90000"/>
              </a:lnSpc>
              <a:spcBef>
                <a:spcPts val="828"/>
              </a:spcBef>
            </a:pPr>
            <a:r>
              <a:rPr b="1" lang="en-US" sz="2300" spc="-1" strike="noStrike">
                <a:solidFill>
                  <a:srgbClr val="558ed5"/>
                </a:solidFill>
                <a:latin typeface="Times New Roman"/>
                <a:ea typeface="DejaVu Sans"/>
              </a:rPr>
              <a:t>User Roles</a:t>
            </a:r>
            <a:endParaRPr b="0" lang="en-US" sz="2300" spc="-1" strike="noStrike">
              <a:solidFill>
                <a:srgbClr val="000000"/>
              </a:solidFill>
              <a:latin typeface="Arial"/>
            </a:endParaRPr>
          </a:p>
          <a:p>
            <a:pPr algn="just">
              <a:lnSpc>
                <a:spcPct val="90000"/>
              </a:lnSpc>
              <a:spcBef>
                <a:spcPts val="828"/>
              </a:spcBef>
            </a:pPr>
            <a:r>
              <a:rPr b="0" lang="en-US" sz="2200" spc="-1" strike="noStrike">
                <a:solidFill>
                  <a:srgbClr val="000000"/>
                </a:solidFill>
                <a:latin typeface="Times New Roman"/>
                <a:ea typeface="DejaVu Sans"/>
              </a:rPr>
              <a:t>Multiple type of user roles have to be created for the better accessing end user through the system</a:t>
            </a:r>
            <a:endParaRPr b="0" lang="en-US" sz="2200" spc="-1" strike="noStrike">
              <a:solidFill>
                <a:srgbClr val="000000"/>
              </a:solidFill>
              <a:latin typeface="Arial"/>
            </a:endParaRPr>
          </a:p>
        </p:txBody>
      </p:sp>
    </p:spTree>
  </p:cSld>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4" name="CustomShape 1"/>
          <p:cNvSpPr/>
          <p:nvPr/>
        </p:nvSpPr>
        <p:spPr>
          <a:xfrm>
            <a:off x="609480" y="228600"/>
            <a:ext cx="10972080" cy="1142280"/>
          </a:xfrm>
          <a:prstGeom prst="rect">
            <a:avLst/>
          </a:prstGeom>
          <a:noFill/>
          <a:ln>
            <a:noFill/>
          </a:ln>
        </p:spPr>
        <p:style>
          <a:lnRef idx="0"/>
          <a:fillRef idx="0"/>
          <a:effectRef idx="0"/>
          <a:fontRef idx="minor"/>
        </p:style>
        <p:txBody>
          <a:bodyPr lIns="90000" rIns="90000" tIns="45000" bIns="45000" anchor="ctr"/>
          <a:p>
            <a:pPr algn="ctr">
              <a:lnSpc>
                <a:spcPct val="100000"/>
              </a:lnSpc>
            </a:pPr>
            <a:r>
              <a:rPr b="1" lang="en-US" sz="4400" spc="-1" strike="noStrike">
                <a:solidFill>
                  <a:srgbClr val="376092"/>
                </a:solidFill>
                <a:latin typeface="Calibri"/>
              </a:rPr>
              <a:t>System Analysis</a:t>
            </a:r>
            <a:endParaRPr b="0" lang="en-US" sz="4400" spc="-1" strike="noStrike">
              <a:solidFill>
                <a:srgbClr val="000000"/>
              </a:solidFill>
              <a:latin typeface="Arial"/>
            </a:endParaRPr>
          </a:p>
        </p:txBody>
      </p:sp>
      <p:sp>
        <p:nvSpPr>
          <p:cNvPr id="125" name="CustomShape 2"/>
          <p:cNvSpPr/>
          <p:nvPr/>
        </p:nvSpPr>
        <p:spPr>
          <a:xfrm>
            <a:off x="9144000" y="6467400"/>
            <a:ext cx="2844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7821C292-E729-4911-A4F3-5D4AD778DC04}" type="slidenum">
              <a:rPr b="1" lang="en-US" sz="1400" spc="-1" strike="noStrike">
                <a:solidFill>
                  <a:srgbClr val="000000"/>
                </a:solidFill>
                <a:latin typeface="Calibri"/>
              </a:rPr>
              <a:t>1</a:t>
            </a:fld>
            <a:endParaRPr b="0" lang="en-US" sz="1400" spc="-1" strike="noStrike">
              <a:solidFill>
                <a:srgbClr val="000000"/>
              </a:solidFill>
              <a:latin typeface="Arial"/>
            </a:endParaRPr>
          </a:p>
        </p:txBody>
      </p:sp>
      <p:sp>
        <p:nvSpPr>
          <p:cNvPr id="126" name="CustomShape 3"/>
          <p:cNvSpPr/>
          <p:nvPr/>
        </p:nvSpPr>
        <p:spPr>
          <a:xfrm>
            <a:off x="925560" y="1509840"/>
            <a:ext cx="3950640" cy="623160"/>
          </a:xfrm>
          <a:prstGeom prst="rect">
            <a:avLst/>
          </a:prstGeom>
          <a:noFill/>
          <a:ln>
            <a:noFill/>
          </a:ln>
        </p:spPr>
        <p:style>
          <a:lnRef idx="0"/>
          <a:fillRef idx="0"/>
          <a:effectRef idx="0"/>
          <a:fontRef idx="minor"/>
        </p:style>
        <p:txBody>
          <a:bodyPr lIns="90000" rIns="90000" tIns="45000" bIns="45000">
            <a:normAutofit/>
          </a:bodyPr>
          <a:p>
            <a:pPr>
              <a:lnSpc>
                <a:spcPct val="100000"/>
              </a:lnSpc>
              <a:spcBef>
                <a:spcPts val="641"/>
              </a:spcBef>
            </a:pPr>
            <a:r>
              <a:rPr b="0" lang="en-US" sz="3200" spc="-1" strike="noStrike">
                <a:solidFill>
                  <a:srgbClr val="558ed5"/>
                </a:solidFill>
                <a:latin typeface="Times New Roman"/>
              </a:rPr>
              <a:t>The Vision Statement</a:t>
            </a:r>
            <a:endParaRPr b="0" lang="en-US" sz="3200" spc="-1" strike="noStrike">
              <a:solidFill>
                <a:srgbClr val="000000"/>
              </a:solidFill>
              <a:latin typeface="Arial"/>
            </a:endParaRPr>
          </a:p>
        </p:txBody>
      </p:sp>
      <p:graphicFrame>
        <p:nvGraphicFramePr>
          <p:cNvPr id="127" name="Table 4"/>
          <p:cNvGraphicFramePr/>
          <p:nvPr/>
        </p:nvGraphicFramePr>
        <p:xfrm>
          <a:off x="925560" y="2220840"/>
          <a:ext cx="10656360" cy="4795560"/>
        </p:xfrm>
        <a:graphic>
          <a:graphicData uri="http://schemas.openxmlformats.org/drawingml/2006/table">
            <a:tbl>
              <a:tblPr/>
              <a:tblGrid>
                <a:gridCol w="5328360"/>
                <a:gridCol w="5328360"/>
              </a:tblGrid>
              <a:tr h="357120">
                <a:tc>
                  <a:txBody>
                    <a:bodyPr/>
                    <a:p>
                      <a:pPr>
                        <a:lnSpc>
                          <a:spcPct val="100000"/>
                        </a:lnSpc>
                      </a:pPr>
                      <a:r>
                        <a:rPr b="1" lang="en-US" sz="1800" spc="-1" strike="noStrike">
                          <a:solidFill>
                            <a:srgbClr val="000000"/>
                          </a:solidFill>
                          <a:latin typeface="Calibri"/>
                        </a:rPr>
                        <a:t>For</a:t>
                      </a:r>
                      <a:endParaRPr b="0" lang="en-US" sz="1800" spc="-1" strike="noStrike">
                        <a:solidFill>
                          <a:srgbClr val="000000"/>
                        </a:solidFill>
                        <a:latin typeface="Arial"/>
                      </a:endParaRPr>
                    </a:p>
                  </a:txBody>
                  <a:tcPr marL="91440" marR="91440">
                    <a:lnL w="12240">
                      <a:solidFill>
                        <a:srgbClr val="4bacc6"/>
                      </a:solidFill>
                    </a:lnL>
                    <a:lnR w="12240">
                      <a:solidFill>
                        <a:srgbClr val="4bacc6"/>
                      </a:solidFill>
                    </a:lnR>
                    <a:lnT w="12240">
                      <a:solidFill>
                        <a:srgbClr val="4bacc6"/>
                      </a:solidFill>
                    </a:lnT>
                    <a:lnB w="12240">
                      <a:solidFill>
                        <a:srgbClr val="4bacc6"/>
                      </a:solidFill>
                    </a:lnB>
                    <a:solidFill>
                      <a:srgbClr val="e8f1f4"/>
                    </a:solidFill>
                  </a:tcPr>
                </a:tc>
                <a:tc>
                  <a:txBody>
                    <a:bodyPr/>
                    <a:p>
                      <a:pPr>
                        <a:lnSpc>
                          <a:spcPct val="100000"/>
                        </a:lnSpc>
                      </a:pPr>
                      <a:r>
                        <a:rPr b="0" lang="en-US" sz="1800" spc="-1" strike="noStrike">
                          <a:solidFill>
                            <a:srgbClr val="000000"/>
                          </a:solidFill>
                          <a:latin typeface="Calibri"/>
                        </a:rPr>
                        <a:t>Academic Institutions</a:t>
                      </a:r>
                      <a:endParaRPr b="0" lang="en-US" sz="1800" spc="-1" strike="noStrike">
                        <a:solidFill>
                          <a:srgbClr val="000000"/>
                        </a:solidFill>
                        <a:latin typeface="Arial"/>
                      </a:endParaRPr>
                    </a:p>
                  </a:txBody>
                  <a:tcPr marL="91440" marR="91440">
                    <a:lnL w="12240">
                      <a:solidFill>
                        <a:srgbClr val="4bacc6"/>
                      </a:solidFill>
                    </a:lnL>
                    <a:lnR w="12240">
                      <a:solidFill>
                        <a:srgbClr val="4bacc6"/>
                      </a:solidFill>
                    </a:lnR>
                    <a:lnT w="12240">
                      <a:solidFill>
                        <a:srgbClr val="4bacc6"/>
                      </a:solidFill>
                    </a:lnT>
                    <a:lnB w="12240">
                      <a:solidFill>
                        <a:srgbClr val="4bacc6"/>
                      </a:solidFill>
                    </a:lnB>
                    <a:solidFill>
                      <a:srgbClr val="e8f1f4"/>
                    </a:solidFill>
                  </a:tcPr>
                </a:tc>
              </a:tr>
              <a:tr h="357120">
                <a:tc>
                  <a:txBody>
                    <a:bodyPr/>
                    <a:p>
                      <a:pPr>
                        <a:lnSpc>
                          <a:spcPct val="100000"/>
                        </a:lnSpc>
                      </a:pPr>
                      <a:r>
                        <a:rPr b="1" lang="en-US" sz="1800" spc="-1" strike="noStrike">
                          <a:solidFill>
                            <a:srgbClr val="000000"/>
                          </a:solidFill>
                          <a:latin typeface="Calibri"/>
                        </a:rPr>
                        <a:t>Who</a:t>
                      </a:r>
                      <a:endParaRPr b="0" lang="en-US" sz="1800" spc="-1" strike="noStrike">
                        <a:solidFill>
                          <a:srgbClr val="000000"/>
                        </a:solidFill>
                        <a:latin typeface="Arial"/>
                      </a:endParaRPr>
                    </a:p>
                  </a:txBody>
                  <a:tcPr marL="91440" marR="91440">
                    <a:lnL w="12240">
                      <a:solidFill>
                        <a:srgbClr val="4bacc6"/>
                      </a:solidFill>
                    </a:lnL>
                    <a:lnR w="12240">
                      <a:solidFill>
                        <a:srgbClr val="4bacc6"/>
                      </a:solidFill>
                    </a:lnR>
                    <a:lnT w="12240">
                      <a:solidFill>
                        <a:srgbClr val="4bacc6"/>
                      </a:solidFill>
                    </a:lnT>
                    <a:lnB w="12240">
                      <a:solidFill>
                        <a:srgbClr val="4bacc6"/>
                      </a:solidFill>
                    </a:lnB>
                    <a:solidFill>
                      <a:srgbClr val="cfe2ea"/>
                    </a:solidFill>
                  </a:tcPr>
                </a:tc>
                <a:tc>
                  <a:txBody>
                    <a:bodyPr/>
                    <a:p>
                      <a:pPr>
                        <a:lnSpc>
                          <a:spcPct val="100000"/>
                        </a:lnSpc>
                      </a:pPr>
                      <a:r>
                        <a:rPr b="0" lang="en-US" sz="1800" spc="-1" strike="noStrike">
                          <a:solidFill>
                            <a:srgbClr val="000000"/>
                          </a:solidFill>
                          <a:latin typeface="Calibri"/>
                        </a:rPr>
                        <a:t>Have difficulty in asset distribution </a:t>
                      </a:r>
                      <a:endParaRPr b="0" lang="en-US" sz="1800" spc="-1" strike="noStrike">
                        <a:solidFill>
                          <a:srgbClr val="000000"/>
                        </a:solidFill>
                        <a:latin typeface="Arial"/>
                      </a:endParaRPr>
                    </a:p>
                  </a:txBody>
                  <a:tcPr marL="91440" marR="91440">
                    <a:lnL w="12240">
                      <a:solidFill>
                        <a:srgbClr val="4bacc6"/>
                      </a:solidFill>
                    </a:lnL>
                    <a:lnR w="12240">
                      <a:solidFill>
                        <a:srgbClr val="4bacc6"/>
                      </a:solidFill>
                    </a:lnR>
                    <a:lnT w="12240">
                      <a:solidFill>
                        <a:srgbClr val="4bacc6"/>
                      </a:solidFill>
                    </a:lnT>
                    <a:lnB w="12240">
                      <a:solidFill>
                        <a:srgbClr val="4bacc6"/>
                      </a:solidFill>
                    </a:lnB>
                    <a:solidFill>
                      <a:srgbClr val="cfe2ea"/>
                    </a:solidFill>
                  </a:tcPr>
                </a:tc>
              </a:tr>
              <a:tr h="887760">
                <a:tc>
                  <a:txBody>
                    <a:bodyPr/>
                    <a:p>
                      <a:pPr>
                        <a:lnSpc>
                          <a:spcPct val="100000"/>
                        </a:lnSpc>
                      </a:pPr>
                      <a:r>
                        <a:rPr b="1" lang="en-US" sz="1800" spc="-1" strike="noStrike">
                          <a:solidFill>
                            <a:srgbClr val="000000"/>
                          </a:solidFill>
                          <a:latin typeface="Calibri"/>
                        </a:rPr>
                        <a:t>The Integrated Web Based Inventory Management System for Academic Institution</a:t>
                      </a:r>
                      <a:endParaRPr b="0" lang="en-US" sz="1800" spc="-1" strike="noStrike">
                        <a:solidFill>
                          <a:srgbClr val="000000"/>
                        </a:solidFill>
                        <a:latin typeface="Arial"/>
                      </a:endParaRPr>
                    </a:p>
                  </a:txBody>
                  <a:tcPr marL="91440" marR="91440">
                    <a:lnL w="12240">
                      <a:solidFill>
                        <a:srgbClr val="4bacc6"/>
                      </a:solidFill>
                    </a:lnL>
                    <a:lnR w="12240">
                      <a:solidFill>
                        <a:srgbClr val="4bacc6"/>
                      </a:solidFill>
                    </a:lnR>
                    <a:lnT w="12240">
                      <a:solidFill>
                        <a:srgbClr val="4bacc6"/>
                      </a:solidFill>
                    </a:lnT>
                    <a:lnB w="12240">
                      <a:solidFill>
                        <a:srgbClr val="4bacc6"/>
                      </a:solidFill>
                    </a:lnB>
                    <a:solidFill>
                      <a:srgbClr val="e8f1f4"/>
                    </a:solidFill>
                  </a:tcPr>
                </a:tc>
                <a:tc>
                  <a:txBody>
                    <a:bodyPr/>
                    <a:p>
                      <a:pPr>
                        <a:lnSpc>
                          <a:spcPct val="100000"/>
                        </a:lnSpc>
                      </a:pPr>
                      <a:r>
                        <a:rPr b="0" lang="en-US" sz="1800" spc="-1" strike="noStrike">
                          <a:solidFill>
                            <a:srgbClr val="000000"/>
                          </a:solidFill>
                          <a:latin typeface="Calibri"/>
                        </a:rPr>
                        <a:t>is a Web based bilingual application with Bangla &amp; English</a:t>
                      </a:r>
                      <a:endParaRPr b="0" lang="en-US" sz="1800" spc="-1" strike="noStrike">
                        <a:solidFill>
                          <a:srgbClr val="000000"/>
                        </a:solidFill>
                        <a:latin typeface="Arial"/>
                      </a:endParaRPr>
                    </a:p>
                  </a:txBody>
                  <a:tcPr marL="91440" marR="91440">
                    <a:lnL w="12240">
                      <a:solidFill>
                        <a:srgbClr val="4bacc6"/>
                      </a:solidFill>
                    </a:lnL>
                    <a:lnR w="12240">
                      <a:solidFill>
                        <a:srgbClr val="4bacc6"/>
                      </a:solidFill>
                    </a:lnR>
                    <a:lnT w="12240">
                      <a:solidFill>
                        <a:srgbClr val="4bacc6"/>
                      </a:solidFill>
                    </a:lnT>
                    <a:lnB w="12240">
                      <a:solidFill>
                        <a:srgbClr val="4bacc6"/>
                      </a:solidFill>
                    </a:lnB>
                    <a:solidFill>
                      <a:srgbClr val="e8f1f4"/>
                    </a:solidFill>
                  </a:tcPr>
                </a:tc>
              </a:tr>
              <a:tr h="622440">
                <a:tc>
                  <a:txBody>
                    <a:bodyPr/>
                    <a:p>
                      <a:pPr>
                        <a:lnSpc>
                          <a:spcPct val="100000"/>
                        </a:lnSpc>
                      </a:pPr>
                      <a:r>
                        <a:rPr b="1" lang="en-US" sz="1800" spc="-1" strike="noStrike">
                          <a:solidFill>
                            <a:srgbClr val="000000"/>
                          </a:solidFill>
                          <a:latin typeface="Calibri"/>
                        </a:rPr>
                        <a:t>That</a:t>
                      </a:r>
                      <a:endParaRPr b="0" lang="en-US" sz="1800" spc="-1" strike="noStrike">
                        <a:solidFill>
                          <a:srgbClr val="000000"/>
                        </a:solidFill>
                        <a:latin typeface="Arial"/>
                      </a:endParaRPr>
                    </a:p>
                  </a:txBody>
                  <a:tcPr marL="91440" marR="91440">
                    <a:lnL w="12240">
                      <a:solidFill>
                        <a:srgbClr val="4bacc6"/>
                      </a:solidFill>
                    </a:lnL>
                    <a:lnR w="12240">
                      <a:solidFill>
                        <a:srgbClr val="4bacc6"/>
                      </a:solidFill>
                    </a:lnR>
                    <a:lnT w="12240">
                      <a:solidFill>
                        <a:srgbClr val="4bacc6"/>
                      </a:solidFill>
                    </a:lnT>
                    <a:lnB w="12240">
                      <a:solidFill>
                        <a:srgbClr val="4bacc6"/>
                      </a:solidFill>
                    </a:lnB>
                    <a:solidFill>
                      <a:srgbClr val="cfe2ea"/>
                    </a:solidFill>
                  </a:tcPr>
                </a:tc>
                <a:tc>
                  <a:txBody>
                    <a:bodyPr/>
                    <a:p>
                      <a:pPr>
                        <a:lnSpc>
                          <a:spcPct val="100000"/>
                        </a:lnSpc>
                      </a:pPr>
                      <a:r>
                        <a:rPr b="0" lang="en-US" sz="1800" spc="-1" strike="noStrike">
                          <a:solidFill>
                            <a:srgbClr val="000000"/>
                          </a:solidFill>
                          <a:latin typeface="Calibri"/>
                        </a:rPr>
                        <a:t>provides the ability to distribute Items among employee </a:t>
                      </a:r>
                      <a:endParaRPr b="0" lang="en-US" sz="1800" spc="-1" strike="noStrike">
                        <a:solidFill>
                          <a:srgbClr val="000000"/>
                        </a:solidFill>
                        <a:latin typeface="Arial"/>
                      </a:endParaRPr>
                    </a:p>
                  </a:txBody>
                  <a:tcPr marL="91440" marR="91440">
                    <a:lnL w="12240">
                      <a:solidFill>
                        <a:srgbClr val="4bacc6"/>
                      </a:solidFill>
                    </a:lnL>
                    <a:lnR w="12240">
                      <a:solidFill>
                        <a:srgbClr val="4bacc6"/>
                      </a:solidFill>
                    </a:lnR>
                    <a:lnT w="12240">
                      <a:solidFill>
                        <a:srgbClr val="4bacc6"/>
                      </a:solidFill>
                    </a:lnT>
                    <a:lnB w="12240">
                      <a:solidFill>
                        <a:srgbClr val="4bacc6"/>
                      </a:solidFill>
                    </a:lnB>
                    <a:solidFill>
                      <a:srgbClr val="cfe2ea"/>
                    </a:solidFill>
                  </a:tcPr>
                </a:tc>
              </a:tr>
              <a:tr h="1153080">
                <a:tc>
                  <a:txBody>
                    <a:bodyPr/>
                    <a:p>
                      <a:pPr>
                        <a:lnSpc>
                          <a:spcPct val="100000"/>
                        </a:lnSpc>
                      </a:pPr>
                      <a:r>
                        <a:rPr b="1" lang="en-US" sz="1800" spc="-1" strike="noStrike">
                          <a:solidFill>
                            <a:srgbClr val="000000"/>
                          </a:solidFill>
                          <a:latin typeface="Calibri"/>
                        </a:rPr>
                        <a:t>Unlike</a:t>
                      </a:r>
                      <a:endParaRPr b="0" lang="en-US" sz="1800" spc="-1" strike="noStrike">
                        <a:solidFill>
                          <a:srgbClr val="000000"/>
                        </a:solidFill>
                        <a:latin typeface="Arial"/>
                      </a:endParaRPr>
                    </a:p>
                  </a:txBody>
                  <a:tcPr marL="91440" marR="91440">
                    <a:lnL w="12240">
                      <a:solidFill>
                        <a:srgbClr val="4bacc6"/>
                      </a:solidFill>
                    </a:lnL>
                    <a:lnR w="12240">
                      <a:solidFill>
                        <a:srgbClr val="4bacc6"/>
                      </a:solidFill>
                    </a:lnR>
                    <a:lnT w="12240">
                      <a:solidFill>
                        <a:srgbClr val="4bacc6"/>
                      </a:solidFill>
                    </a:lnT>
                    <a:lnB w="12240">
                      <a:solidFill>
                        <a:srgbClr val="4bacc6"/>
                      </a:solidFill>
                    </a:lnB>
                    <a:solidFill>
                      <a:srgbClr val="e8f1f4"/>
                    </a:solidFill>
                  </a:tcPr>
                </a:tc>
                <a:tc>
                  <a:txBody>
                    <a:bodyPr/>
                    <a:p>
                      <a:pPr>
                        <a:lnSpc>
                          <a:spcPct val="100000"/>
                        </a:lnSpc>
                      </a:pPr>
                      <a:r>
                        <a:rPr b="0" lang="en-US" sz="1800" spc="-1" strike="noStrike">
                          <a:solidFill>
                            <a:srgbClr val="000000"/>
                          </a:solidFill>
                          <a:latin typeface="Calibri"/>
                        </a:rPr>
                        <a:t>Currently available systems that have poor interface</a:t>
                      </a:r>
                      <a:endParaRPr b="0" lang="en-US" sz="1800" spc="-1" strike="noStrike">
                        <a:solidFill>
                          <a:srgbClr val="000000"/>
                        </a:solidFill>
                        <a:latin typeface="Arial"/>
                      </a:endParaRPr>
                    </a:p>
                    <a:p>
                      <a:pPr>
                        <a:lnSpc>
                          <a:spcPct val="100000"/>
                        </a:lnSpc>
                      </a:pPr>
                      <a:r>
                        <a:rPr b="0" lang="en-US" sz="1800" spc="-1" strike="noStrike">
                          <a:solidFill>
                            <a:srgbClr val="000000"/>
                          </a:solidFill>
                          <a:latin typeface="Calibri"/>
                        </a:rPr>
                        <a:t>or many organization have no integrated system.</a:t>
                      </a:r>
                      <a:endParaRPr b="0" lang="en-US" sz="1800" spc="-1" strike="noStrike">
                        <a:solidFill>
                          <a:srgbClr val="000000"/>
                        </a:solidFill>
                        <a:latin typeface="Arial"/>
                      </a:endParaRPr>
                    </a:p>
                  </a:txBody>
                  <a:tcPr marL="91440" marR="91440">
                    <a:lnL w="12240">
                      <a:solidFill>
                        <a:srgbClr val="4bacc6"/>
                      </a:solidFill>
                    </a:lnL>
                    <a:lnR w="12240">
                      <a:solidFill>
                        <a:srgbClr val="4bacc6"/>
                      </a:solidFill>
                    </a:lnR>
                    <a:lnT w="12240">
                      <a:solidFill>
                        <a:srgbClr val="4bacc6"/>
                      </a:solidFill>
                    </a:lnT>
                    <a:lnB w="12240">
                      <a:solidFill>
                        <a:srgbClr val="4bacc6"/>
                      </a:solidFill>
                    </a:lnB>
                    <a:solidFill>
                      <a:srgbClr val="e8f1f4"/>
                    </a:solidFill>
                  </a:tcPr>
                </a:tc>
              </a:tr>
              <a:tr h="1418400">
                <a:tc>
                  <a:txBody>
                    <a:bodyPr/>
                    <a:p>
                      <a:pPr>
                        <a:lnSpc>
                          <a:spcPct val="100000"/>
                        </a:lnSpc>
                      </a:pPr>
                      <a:r>
                        <a:rPr b="1" lang="en-US" sz="1800" spc="-1" strike="noStrike">
                          <a:solidFill>
                            <a:srgbClr val="000000"/>
                          </a:solidFill>
                          <a:latin typeface="Calibri"/>
                        </a:rPr>
                        <a:t>Our product</a:t>
                      </a:r>
                      <a:endParaRPr b="0" lang="en-US" sz="1800" spc="-1" strike="noStrike">
                        <a:solidFill>
                          <a:srgbClr val="000000"/>
                        </a:solidFill>
                        <a:latin typeface="Arial"/>
                      </a:endParaRPr>
                    </a:p>
                  </a:txBody>
                  <a:tcPr marL="91440" marR="91440">
                    <a:lnL w="12240">
                      <a:solidFill>
                        <a:srgbClr val="4bacc6"/>
                      </a:solidFill>
                    </a:lnL>
                    <a:lnR w="12240">
                      <a:solidFill>
                        <a:srgbClr val="4bacc6"/>
                      </a:solidFill>
                    </a:lnR>
                    <a:lnT w="12240">
                      <a:solidFill>
                        <a:srgbClr val="4bacc6"/>
                      </a:solidFill>
                    </a:lnT>
                    <a:lnB w="12240">
                      <a:solidFill>
                        <a:srgbClr val="4bacc6"/>
                      </a:solidFill>
                    </a:lnB>
                    <a:solidFill>
                      <a:srgbClr val="cfe2ea"/>
                    </a:solidFill>
                  </a:tcPr>
                </a:tc>
                <a:tc>
                  <a:txBody>
                    <a:bodyPr/>
                    <a:p>
                      <a:pPr>
                        <a:lnSpc>
                          <a:spcPct val="100000"/>
                        </a:lnSpc>
                      </a:pPr>
                      <a:r>
                        <a:rPr b="0" lang="en-US" sz="1800" spc="-1" strike="noStrike">
                          <a:solidFill>
                            <a:srgbClr val="000000"/>
                          </a:solidFill>
                          <a:latin typeface="Calibri"/>
                        </a:rPr>
                        <a:t>Our Inventory Management System is custom dynamic and Interactive user interface to properly distribute Item among Teachers or other employee and can find stock report</a:t>
                      </a:r>
                      <a:endParaRPr b="0" lang="en-US" sz="1800" spc="-1" strike="noStrike">
                        <a:solidFill>
                          <a:srgbClr val="000000"/>
                        </a:solidFill>
                        <a:latin typeface="Arial"/>
                      </a:endParaRPr>
                    </a:p>
                  </a:txBody>
                  <a:tcPr marL="91440" marR="91440">
                    <a:lnL w="12240">
                      <a:solidFill>
                        <a:srgbClr val="4bacc6"/>
                      </a:solidFill>
                    </a:lnL>
                    <a:lnR w="12240">
                      <a:solidFill>
                        <a:srgbClr val="4bacc6"/>
                      </a:solidFill>
                    </a:lnR>
                    <a:lnT w="12240">
                      <a:solidFill>
                        <a:srgbClr val="4bacc6"/>
                      </a:solidFill>
                    </a:lnT>
                    <a:lnB w="12240">
                      <a:solidFill>
                        <a:srgbClr val="4bacc6"/>
                      </a:solidFill>
                    </a:lnB>
                    <a:solidFill>
                      <a:srgbClr val="cfe2ea"/>
                    </a:solidFill>
                  </a:tcPr>
                </a:tc>
              </a:tr>
            </a:tbl>
          </a:graphicData>
        </a:graphic>
      </p:graphicFrame>
    </p:spTree>
  </p:cSld>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8" name="CustomShape 1"/>
          <p:cNvSpPr/>
          <p:nvPr/>
        </p:nvSpPr>
        <p:spPr>
          <a:xfrm>
            <a:off x="609480" y="228600"/>
            <a:ext cx="10972080" cy="1142280"/>
          </a:xfrm>
          <a:prstGeom prst="rect">
            <a:avLst/>
          </a:prstGeom>
          <a:noFill/>
          <a:ln>
            <a:noFill/>
          </a:ln>
        </p:spPr>
        <p:style>
          <a:lnRef idx="0"/>
          <a:fillRef idx="0"/>
          <a:effectRef idx="0"/>
          <a:fontRef idx="minor"/>
        </p:style>
        <p:txBody>
          <a:bodyPr lIns="90000" rIns="90000" tIns="45000" bIns="45000" anchor="ctr"/>
          <a:p>
            <a:pPr algn="ctr">
              <a:lnSpc>
                <a:spcPct val="100000"/>
              </a:lnSpc>
            </a:pPr>
            <a:r>
              <a:rPr b="1" lang="en-US" sz="4400" spc="-1" strike="noStrike">
                <a:solidFill>
                  <a:srgbClr val="376092"/>
                </a:solidFill>
                <a:latin typeface="Calibri"/>
              </a:rPr>
              <a:t>System Analysis</a:t>
            </a:r>
            <a:endParaRPr b="0" lang="en-US" sz="4400" spc="-1" strike="noStrike">
              <a:solidFill>
                <a:srgbClr val="000000"/>
              </a:solidFill>
              <a:latin typeface="Arial"/>
            </a:endParaRPr>
          </a:p>
        </p:txBody>
      </p:sp>
      <p:sp>
        <p:nvSpPr>
          <p:cNvPr id="129" name="CustomShape 2"/>
          <p:cNvSpPr/>
          <p:nvPr/>
        </p:nvSpPr>
        <p:spPr>
          <a:xfrm>
            <a:off x="9144000" y="6467400"/>
            <a:ext cx="2844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CD5FE718-A037-42A5-BB48-FAE10EC61208}" type="slidenum">
              <a:rPr b="1" lang="en-US" sz="1400" spc="-1" strike="noStrike">
                <a:solidFill>
                  <a:srgbClr val="000000"/>
                </a:solidFill>
                <a:latin typeface="Calibri"/>
              </a:rPr>
              <a:t>1</a:t>
            </a:fld>
            <a:endParaRPr b="0" lang="en-US" sz="1400" spc="-1" strike="noStrike">
              <a:solidFill>
                <a:srgbClr val="000000"/>
              </a:solidFill>
              <a:latin typeface="Arial"/>
            </a:endParaRPr>
          </a:p>
        </p:txBody>
      </p:sp>
      <p:sp>
        <p:nvSpPr>
          <p:cNvPr id="130" name="CustomShape 3"/>
          <p:cNvSpPr/>
          <p:nvPr/>
        </p:nvSpPr>
        <p:spPr>
          <a:xfrm>
            <a:off x="925560" y="1219320"/>
            <a:ext cx="10656000" cy="837360"/>
          </a:xfrm>
          <a:prstGeom prst="rect">
            <a:avLst/>
          </a:prstGeom>
          <a:noFill/>
          <a:ln>
            <a:noFill/>
          </a:ln>
        </p:spPr>
        <p:style>
          <a:lnRef idx="0"/>
          <a:fillRef idx="0"/>
          <a:effectRef idx="0"/>
          <a:fontRef idx="minor"/>
        </p:style>
        <p:txBody>
          <a:bodyPr lIns="90000" rIns="90000" tIns="45000" bIns="45000">
            <a:normAutofit/>
          </a:bodyPr>
          <a:p>
            <a:pPr>
              <a:lnSpc>
                <a:spcPct val="100000"/>
              </a:lnSpc>
              <a:spcBef>
                <a:spcPts val="499"/>
              </a:spcBef>
            </a:pPr>
            <a:r>
              <a:rPr b="0" lang="en-US" sz="2500" spc="-1" strike="noStrike">
                <a:solidFill>
                  <a:srgbClr val="558ed5"/>
                </a:solidFill>
                <a:latin typeface="Times New Roman"/>
              </a:rPr>
              <a:t>The Actor</a:t>
            </a:r>
            <a:endParaRPr b="0" lang="en-US" sz="2500" spc="-1" strike="noStrike">
              <a:solidFill>
                <a:srgbClr val="000000"/>
              </a:solidFill>
              <a:latin typeface="Arial"/>
            </a:endParaRPr>
          </a:p>
          <a:p>
            <a:pPr>
              <a:lnSpc>
                <a:spcPct val="100000"/>
              </a:lnSpc>
              <a:spcBef>
                <a:spcPts val="400"/>
              </a:spcBef>
            </a:pPr>
            <a:r>
              <a:rPr b="0" lang="en-US" sz="2000" spc="-1" strike="noStrike">
                <a:solidFill>
                  <a:srgbClr val="376092"/>
                </a:solidFill>
                <a:latin typeface="Times New Roman"/>
              </a:rPr>
              <a:t>Admin, Inventory Manager, Employee, Student</a:t>
            </a:r>
            <a:endParaRPr b="0" lang="en-US" sz="2000" spc="-1" strike="noStrike">
              <a:solidFill>
                <a:srgbClr val="000000"/>
              </a:solidFill>
              <a:latin typeface="Arial"/>
            </a:endParaRPr>
          </a:p>
          <a:p>
            <a:pPr>
              <a:lnSpc>
                <a:spcPct val="100000"/>
              </a:lnSpc>
              <a:spcBef>
                <a:spcPts val="641"/>
              </a:spcBef>
            </a:pPr>
            <a:endParaRPr b="0" lang="en-US" sz="2000" spc="-1" strike="noStrike">
              <a:solidFill>
                <a:srgbClr val="000000"/>
              </a:solidFill>
              <a:latin typeface="Arial"/>
            </a:endParaRPr>
          </a:p>
        </p:txBody>
      </p:sp>
      <p:sp>
        <p:nvSpPr>
          <p:cNvPr id="131" name="CustomShape 4"/>
          <p:cNvSpPr/>
          <p:nvPr/>
        </p:nvSpPr>
        <p:spPr>
          <a:xfrm>
            <a:off x="925560" y="1981080"/>
            <a:ext cx="10656000" cy="4037760"/>
          </a:xfrm>
          <a:prstGeom prst="rect">
            <a:avLst/>
          </a:prstGeom>
          <a:noFill/>
          <a:ln>
            <a:noFill/>
          </a:ln>
        </p:spPr>
        <p:style>
          <a:lnRef idx="0"/>
          <a:fillRef idx="0"/>
          <a:effectRef idx="0"/>
          <a:fontRef idx="minor"/>
        </p:style>
        <p:txBody>
          <a:bodyPr lIns="90000" rIns="90000" tIns="45000" bIns="45000"/>
          <a:p>
            <a:pPr>
              <a:lnSpc>
                <a:spcPct val="100000"/>
              </a:lnSpc>
              <a:spcBef>
                <a:spcPts val="459"/>
              </a:spcBef>
            </a:pPr>
            <a:r>
              <a:rPr b="1" lang="en-US" sz="2300" spc="-1" strike="noStrike">
                <a:solidFill>
                  <a:srgbClr val="558ed5"/>
                </a:solidFill>
                <a:latin typeface="Times New Roman"/>
              </a:rPr>
              <a:t>List of Features</a:t>
            </a:r>
            <a:endParaRPr b="0" lang="en-US" sz="2300" spc="-1" strike="noStrike">
              <a:solidFill>
                <a:srgbClr val="000000"/>
              </a:solidFill>
              <a:latin typeface="Arial"/>
            </a:endParaRPr>
          </a:p>
          <a:p>
            <a:pPr algn="just">
              <a:lnSpc>
                <a:spcPct val="100000"/>
              </a:lnSpc>
              <a:spcBef>
                <a:spcPts val="400"/>
              </a:spcBef>
            </a:pPr>
            <a:r>
              <a:rPr b="0" lang="en-US" sz="2000" spc="-1" strike="noStrike">
                <a:solidFill>
                  <a:srgbClr val="376092"/>
                </a:solidFill>
                <a:latin typeface="Times New Roman"/>
              </a:rPr>
              <a:t>1.  Application will be </a:t>
            </a:r>
            <a:r>
              <a:rPr b="1" lang="en-US" sz="2000" spc="-1" strike="noStrike">
                <a:solidFill>
                  <a:srgbClr val="376092"/>
                </a:solidFill>
                <a:latin typeface="Times New Roman"/>
              </a:rPr>
              <a:t>bilingual</a:t>
            </a:r>
            <a:r>
              <a:rPr b="0" lang="en-US" sz="2000" spc="-1" strike="noStrike">
                <a:solidFill>
                  <a:srgbClr val="376092"/>
                </a:solidFill>
                <a:latin typeface="Times New Roman"/>
              </a:rPr>
              <a:t>. </a:t>
            </a:r>
            <a:endParaRPr b="0" lang="en-US" sz="2000" spc="-1" strike="noStrike">
              <a:solidFill>
                <a:srgbClr val="000000"/>
              </a:solidFill>
              <a:latin typeface="Arial"/>
            </a:endParaRPr>
          </a:p>
          <a:p>
            <a:pPr algn="just">
              <a:lnSpc>
                <a:spcPct val="100000"/>
              </a:lnSpc>
              <a:spcBef>
                <a:spcPts val="400"/>
              </a:spcBef>
            </a:pPr>
            <a:r>
              <a:rPr b="0" lang="en-US" sz="2000" spc="-1" strike="noStrike">
                <a:solidFill>
                  <a:srgbClr val="376092"/>
                </a:solidFill>
                <a:latin typeface="Times New Roman"/>
              </a:rPr>
              <a:t>2.  Dynamic user management system, User Role and Permission management system</a:t>
            </a:r>
            <a:endParaRPr b="0" lang="en-US" sz="2000" spc="-1" strike="noStrike">
              <a:solidFill>
                <a:srgbClr val="000000"/>
              </a:solidFill>
              <a:latin typeface="Arial"/>
            </a:endParaRPr>
          </a:p>
          <a:p>
            <a:pPr algn="just">
              <a:lnSpc>
                <a:spcPct val="100000"/>
              </a:lnSpc>
              <a:spcBef>
                <a:spcPts val="400"/>
              </a:spcBef>
            </a:pPr>
            <a:r>
              <a:rPr b="0" lang="en-US" sz="2000" spc="-1" strike="noStrike">
                <a:solidFill>
                  <a:srgbClr val="376092"/>
                </a:solidFill>
                <a:latin typeface="Times New Roman"/>
              </a:rPr>
              <a:t>3.  Employee information</a:t>
            </a:r>
            <a:endParaRPr b="0" lang="en-US" sz="2000" spc="-1" strike="noStrike">
              <a:solidFill>
                <a:srgbClr val="000000"/>
              </a:solidFill>
              <a:latin typeface="Arial"/>
            </a:endParaRPr>
          </a:p>
          <a:p>
            <a:pPr algn="just">
              <a:lnSpc>
                <a:spcPct val="100000"/>
              </a:lnSpc>
              <a:spcBef>
                <a:spcPts val="400"/>
              </a:spcBef>
            </a:pPr>
            <a:r>
              <a:rPr b="0" lang="en-US" sz="2000" spc="-1" strike="noStrike">
                <a:solidFill>
                  <a:srgbClr val="376092"/>
                </a:solidFill>
                <a:latin typeface="Times New Roman"/>
              </a:rPr>
              <a:t>4.  Item categories configuration,  Dynamic Item configuration.</a:t>
            </a:r>
            <a:endParaRPr b="0" lang="en-US" sz="2000" spc="-1" strike="noStrike">
              <a:solidFill>
                <a:srgbClr val="000000"/>
              </a:solidFill>
              <a:latin typeface="Arial"/>
            </a:endParaRPr>
          </a:p>
          <a:p>
            <a:pPr algn="just">
              <a:lnSpc>
                <a:spcPct val="100000"/>
              </a:lnSpc>
              <a:spcBef>
                <a:spcPts val="400"/>
              </a:spcBef>
            </a:pPr>
            <a:r>
              <a:rPr b="0" lang="en-US" sz="2000" spc="-1" strike="noStrike">
                <a:solidFill>
                  <a:srgbClr val="376092"/>
                </a:solidFill>
                <a:latin typeface="Times New Roman"/>
              </a:rPr>
              <a:t>5.  Supplier information, Item purchase from supplier.</a:t>
            </a:r>
            <a:endParaRPr b="0" lang="en-US" sz="2000" spc="-1" strike="noStrike">
              <a:solidFill>
                <a:srgbClr val="000000"/>
              </a:solidFill>
              <a:latin typeface="Arial"/>
            </a:endParaRPr>
          </a:p>
          <a:p>
            <a:pPr algn="just">
              <a:lnSpc>
                <a:spcPct val="100000"/>
              </a:lnSpc>
              <a:spcBef>
                <a:spcPts val="400"/>
              </a:spcBef>
            </a:pPr>
            <a:r>
              <a:rPr b="0" lang="en-US" sz="2000" spc="-1" strike="noStrike">
                <a:solidFill>
                  <a:srgbClr val="376092"/>
                </a:solidFill>
                <a:latin typeface="Times New Roman"/>
              </a:rPr>
              <a:t>6.  Item request system, Requested Item approval process.</a:t>
            </a:r>
            <a:endParaRPr b="0" lang="en-US" sz="2000" spc="-1" strike="noStrike">
              <a:solidFill>
                <a:srgbClr val="000000"/>
              </a:solidFill>
              <a:latin typeface="Arial"/>
            </a:endParaRPr>
          </a:p>
          <a:p>
            <a:pPr algn="just">
              <a:lnSpc>
                <a:spcPct val="100000"/>
              </a:lnSpc>
              <a:spcBef>
                <a:spcPts val="400"/>
              </a:spcBef>
            </a:pPr>
            <a:r>
              <a:rPr b="0" lang="en-US" sz="2000" spc="-1" strike="noStrike">
                <a:solidFill>
                  <a:srgbClr val="376092"/>
                </a:solidFill>
                <a:latin typeface="Times New Roman"/>
              </a:rPr>
              <a:t>7.  Allocate requested item to employee, Return Item to Inventory manager.</a:t>
            </a:r>
            <a:endParaRPr b="0" lang="en-US" sz="2000" spc="-1" strike="noStrike">
              <a:solidFill>
                <a:srgbClr val="000000"/>
              </a:solidFill>
              <a:latin typeface="Arial"/>
            </a:endParaRPr>
          </a:p>
          <a:p>
            <a:pPr algn="just">
              <a:lnSpc>
                <a:spcPct val="100000"/>
              </a:lnSpc>
              <a:spcBef>
                <a:spcPts val="400"/>
              </a:spcBef>
            </a:pPr>
            <a:r>
              <a:rPr b="0" lang="en-US" sz="2000" spc="-1" strike="noStrike">
                <a:solidFill>
                  <a:srgbClr val="376092"/>
                </a:solidFill>
                <a:latin typeface="Times New Roman"/>
              </a:rPr>
              <a:t>8.  Stock Report.</a:t>
            </a:r>
            <a:endParaRPr b="0" lang="en-US" sz="2000" spc="-1" strike="noStrike">
              <a:solidFill>
                <a:srgbClr val="000000"/>
              </a:solidFill>
              <a:latin typeface="Arial"/>
            </a:endParaRPr>
          </a:p>
          <a:p>
            <a:pPr algn="just">
              <a:lnSpc>
                <a:spcPct val="100000"/>
              </a:lnSpc>
              <a:spcBef>
                <a:spcPts val="400"/>
              </a:spcBef>
            </a:pPr>
            <a:r>
              <a:rPr b="0" lang="en-US" sz="2000" spc="-1" strike="noStrike">
                <a:solidFill>
                  <a:srgbClr val="376092"/>
                </a:solidFill>
                <a:latin typeface="Times New Roman"/>
              </a:rPr>
              <a:t>9.  Asset location (Room) wise Item stock report.</a:t>
            </a:r>
            <a:endParaRPr b="0" lang="en-US" sz="2000" spc="-1" strike="noStrike">
              <a:solidFill>
                <a:srgbClr val="000000"/>
              </a:solidFill>
              <a:latin typeface="Arial"/>
            </a:endParaRPr>
          </a:p>
          <a:p>
            <a:pPr algn="just">
              <a:lnSpc>
                <a:spcPct val="100000"/>
              </a:lnSpc>
              <a:spcBef>
                <a:spcPts val="400"/>
              </a:spcBef>
            </a:pPr>
            <a:r>
              <a:rPr b="0" lang="en-US" sz="2000" spc="-1" strike="noStrike">
                <a:solidFill>
                  <a:srgbClr val="376092"/>
                </a:solidFill>
                <a:latin typeface="Times New Roman"/>
              </a:rPr>
              <a:t>10.  User activity report .</a:t>
            </a:r>
            <a:endParaRPr b="0" lang="en-US" sz="2000" spc="-1" strike="noStrike">
              <a:solidFill>
                <a:srgbClr val="000000"/>
              </a:solidFill>
              <a:latin typeface="Arial"/>
            </a:endParaRPr>
          </a:p>
          <a:p>
            <a:pPr algn="just">
              <a:lnSpc>
                <a:spcPct val="100000"/>
              </a:lnSpc>
              <a:spcBef>
                <a:spcPts val="400"/>
              </a:spcBef>
            </a:pPr>
            <a:r>
              <a:rPr b="0" lang="en-US" sz="2000" spc="-1" strike="noStrike">
                <a:solidFill>
                  <a:srgbClr val="376092"/>
                </a:solidFill>
                <a:latin typeface="Times New Roman"/>
              </a:rPr>
              <a:t>11.  All report can be download as PDF, Word or Excel format.</a:t>
            </a:r>
            <a:endParaRPr b="0" lang="en-US" sz="2000" spc="-1" strike="noStrike">
              <a:solidFill>
                <a:srgbClr val="000000"/>
              </a:solidFill>
              <a:latin typeface="Arial"/>
            </a:endParaRPr>
          </a:p>
        </p:txBody>
      </p:sp>
    </p:spTree>
  </p:cSld>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2" name="CustomShape 1"/>
          <p:cNvSpPr/>
          <p:nvPr/>
        </p:nvSpPr>
        <p:spPr>
          <a:xfrm>
            <a:off x="609480" y="228600"/>
            <a:ext cx="10972080" cy="1142280"/>
          </a:xfrm>
          <a:prstGeom prst="rect">
            <a:avLst/>
          </a:prstGeom>
          <a:noFill/>
          <a:ln>
            <a:noFill/>
          </a:ln>
        </p:spPr>
        <p:style>
          <a:lnRef idx="0"/>
          <a:fillRef idx="0"/>
          <a:effectRef idx="0"/>
          <a:fontRef idx="minor"/>
        </p:style>
        <p:txBody>
          <a:bodyPr lIns="90000" rIns="90000" tIns="45000" bIns="45000" anchor="ctr"/>
          <a:p>
            <a:pPr algn="ctr">
              <a:lnSpc>
                <a:spcPct val="100000"/>
              </a:lnSpc>
            </a:pPr>
            <a:r>
              <a:rPr b="1" lang="en-US" sz="4400" spc="-1" strike="noStrike">
                <a:solidFill>
                  <a:srgbClr val="376092"/>
                </a:solidFill>
                <a:latin typeface="Calibri"/>
              </a:rPr>
              <a:t>System Analysis</a:t>
            </a:r>
            <a:endParaRPr b="0" lang="en-US" sz="4400" spc="-1" strike="noStrike">
              <a:solidFill>
                <a:srgbClr val="000000"/>
              </a:solidFill>
              <a:latin typeface="Arial"/>
            </a:endParaRPr>
          </a:p>
        </p:txBody>
      </p:sp>
      <p:sp>
        <p:nvSpPr>
          <p:cNvPr id="133" name="CustomShape 2"/>
          <p:cNvSpPr/>
          <p:nvPr/>
        </p:nvSpPr>
        <p:spPr>
          <a:xfrm>
            <a:off x="9144000" y="6467400"/>
            <a:ext cx="2844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B188A15E-8C33-4F75-B1A1-D9632363B9AA}" type="slidenum">
              <a:rPr b="1" lang="en-US" sz="1400" spc="-1" strike="noStrike">
                <a:solidFill>
                  <a:srgbClr val="000000"/>
                </a:solidFill>
                <a:latin typeface="Calibri"/>
              </a:rPr>
              <a:t>1</a:t>
            </a:fld>
            <a:endParaRPr b="0" lang="en-US" sz="1400" spc="-1" strike="noStrike">
              <a:solidFill>
                <a:srgbClr val="000000"/>
              </a:solidFill>
              <a:latin typeface="Arial"/>
            </a:endParaRPr>
          </a:p>
        </p:txBody>
      </p:sp>
      <p:sp>
        <p:nvSpPr>
          <p:cNvPr id="134" name="CustomShape 3"/>
          <p:cNvSpPr/>
          <p:nvPr/>
        </p:nvSpPr>
        <p:spPr>
          <a:xfrm>
            <a:off x="925560" y="1219320"/>
            <a:ext cx="2579040" cy="456480"/>
          </a:xfrm>
          <a:prstGeom prst="rect">
            <a:avLst/>
          </a:prstGeom>
          <a:noFill/>
          <a:ln>
            <a:noFill/>
          </a:ln>
        </p:spPr>
        <p:style>
          <a:lnRef idx="0"/>
          <a:fillRef idx="0"/>
          <a:effectRef idx="0"/>
          <a:fontRef idx="minor"/>
        </p:style>
        <p:txBody>
          <a:bodyPr lIns="90000" rIns="90000" tIns="45000" bIns="45000">
            <a:normAutofit/>
          </a:bodyPr>
          <a:p>
            <a:pPr>
              <a:lnSpc>
                <a:spcPct val="100000"/>
              </a:lnSpc>
              <a:spcBef>
                <a:spcPts val="499"/>
              </a:spcBef>
            </a:pPr>
            <a:r>
              <a:rPr b="0" lang="en-US" sz="2500" spc="-1" strike="noStrike">
                <a:solidFill>
                  <a:srgbClr val="558ed5"/>
                </a:solidFill>
                <a:latin typeface="Times New Roman"/>
              </a:rPr>
              <a:t>Release Phase</a:t>
            </a:r>
            <a:endParaRPr b="0" lang="en-US" sz="2500" spc="-1" strike="noStrike">
              <a:solidFill>
                <a:srgbClr val="000000"/>
              </a:solidFill>
              <a:latin typeface="Arial"/>
            </a:endParaRPr>
          </a:p>
        </p:txBody>
      </p:sp>
      <p:graphicFrame>
        <p:nvGraphicFramePr>
          <p:cNvPr id="135" name="Table 4"/>
          <p:cNvGraphicFramePr/>
          <p:nvPr/>
        </p:nvGraphicFramePr>
        <p:xfrm>
          <a:off x="925560" y="1981080"/>
          <a:ext cx="10656000" cy="4426920"/>
        </p:xfrm>
        <a:graphic>
          <a:graphicData uri="http://schemas.openxmlformats.org/drawingml/2006/table">
            <a:tbl>
              <a:tblPr/>
              <a:tblGrid>
                <a:gridCol w="3552120"/>
                <a:gridCol w="3552120"/>
                <a:gridCol w="3552120"/>
              </a:tblGrid>
              <a:tr h="357120">
                <a:tc>
                  <a:txBody>
                    <a:bodyPr/>
                    <a:p>
                      <a:pPr>
                        <a:lnSpc>
                          <a:spcPct val="100000"/>
                        </a:lnSpc>
                      </a:pPr>
                      <a:r>
                        <a:rPr b="1" lang="en-US" sz="1800" spc="-1" strike="noStrike">
                          <a:solidFill>
                            <a:srgbClr val="ffffff"/>
                          </a:solidFill>
                          <a:latin typeface="Calibri"/>
                        </a:rPr>
                        <a:t>Phase 1</a:t>
                      </a:r>
                      <a:endParaRPr b="0" lang="en-US" sz="1800" spc="-1" strike="noStrike">
                        <a:solidFill>
                          <a:srgbClr val="000000"/>
                        </a:solidFill>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p>
                      <a:pPr>
                        <a:lnSpc>
                          <a:spcPct val="100000"/>
                        </a:lnSpc>
                      </a:pPr>
                      <a:r>
                        <a:rPr b="1" lang="en-US" sz="1800" spc="-1" strike="noStrike">
                          <a:solidFill>
                            <a:srgbClr val="ffffff"/>
                          </a:solidFill>
                          <a:latin typeface="Calibri"/>
                        </a:rPr>
                        <a:t>Phase 2</a:t>
                      </a:r>
                      <a:endParaRPr b="0" lang="en-US" sz="1800" spc="-1" strike="noStrike">
                        <a:solidFill>
                          <a:srgbClr val="000000"/>
                        </a:solidFill>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p>
                      <a:pPr>
                        <a:lnSpc>
                          <a:spcPct val="100000"/>
                        </a:lnSpc>
                      </a:pPr>
                      <a:r>
                        <a:rPr b="1" lang="en-US" sz="1800" spc="-1" strike="noStrike">
                          <a:solidFill>
                            <a:srgbClr val="ffffff"/>
                          </a:solidFill>
                          <a:latin typeface="Calibri"/>
                        </a:rPr>
                        <a:t>Phase 3</a:t>
                      </a:r>
                      <a:endParaRPr b="0" lang="en-US" sz="1800" spc="-1" strike="noStrike">
                        <a:solidFill>
                          <a:srgbClr val="000000"/>
                        </a:solidFill>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r>
              <a:tr h="4071600">
                <a:tc>
                  <a:txBody>
                    <a:bodyPr/>
                    <a:p>
                      <a:pPr>
                        <a:lnSpc>
                          <a:spcPct val="100000"/>
                        </a:lnSpc>
                      </a:pPr>
                      <a:r>
                        <a:rPr b="0" lang="en-US" sz="1800" spc="-1" strike="noStrike">
                          <a:solidFill>
                            <a:srgbClr val="000000"/>
                          </a:solidFill>
                          <a:latin typeface="Calibri"/>
                        </a:rPr>
                        <a:t>Inventory Management System template design.</a:t>
                      </a:r>
                      <a:endParaRPr b="0" lang="en-US" sz="1800" spc="-1" strike="noStrike">
                        <a:solidFill>
                          <a:srgbClr val="000000"/>
                        </a:solidFill>
                        <a:latin typeface="Arial"/>
                      </a:endParaRPr>
                    </a:p>
                    <a:p>
                      <a:pPr>
                        <a:lnSpc>
                          <a:spcPct val="100000"/>
                        </a:lnSpc>
                      </a:pPr>
                      <a:r>
                        <a:rPr b="0" lang="en-US" sz="1800" spc="-1" strike="noStrike">
                          <a:solidFill>
                            <a:srgbClr val="000000"/>
                          </a:solidFill>
                          <a:latin typeface="Calibri"/>
                        </a:rPr>
                        <a:t>Completed database design. </a:t>
                      </a:r>
                      <a:endParaRPr b="0" lang="en-US" sz="1800" spc="-1" strike="noStrike">
                        <a:solidFill>
                          <a:srgbClr val="000000"/>
                        </a:solidFill>
                        <a:latin typeface="Arial"/>
                      </a:endParaRPr>
                    </a:p>
                    <a:p>
                      <a:pPr>
                        <a:lnSpc>
                          <a:spcPct val="100000"/>
                        </a:lnSpc>
                      </a:pPr>
                      <a:r>
                        <a:rPr b="0" lang="en-US" sz="1800" spc="-1" strike="noStrike">
                          <a:solidFill>
                            <a:srgbClr val="000000"/>
                          </a:solidFill>
                          <a:latin typeface="Calibri"/>
                        </a:rPr>
                        <a:t>Fixing sidebar for different type of role</a:t>
                      </a:r>
                      <a:endParaRPr b="0" lang="en-US" sz="1800" spc="-1" strike="noStrike">
                        <a:solidFill>
                          <a:srgbClr val="000000"/>
                        </a:solidFill>
                        <a:latin typeface="Arial"/>
                      </a:endParaRPr>
                    </a:p>
                    <a:p>
                      <a:pPr>
                        <a:lnSpc>
                          <a:spcPct val="100000"/>
                        </a:lnSpc>
                      </a:pPr>
                      <a:r>
                        <a:rPr b="0" lang="en-US" sz="1800" spc="-1" strike="noStrike">
                          <a:solidFill>
                            <a:srgbClr val="000000"/>
                          </a:solidFill>
                          <a:latin typeface="Calibri"/>
                        </a:rPr>
                        <a:t>Responsive design </a:t>
                      </a:r>
                      <a:endParaRPr b="0" lang="en-US" sz="1800" spc="-1" strike="noStrike">
                        <a:solidFill>
                          <a:srgbClr val="000000"/>
                        </a:solidFill>
                        <a:latin typeface="Arial"/>
                      </a:endParaRPr>
                    </a:p>
                    <a:p>
                      <a:pPr>
                        <a:lnSpc>
                          <a:spcPct val="100000"/>
                        </a:lnSpc>
                      </a:pPr>
                      <a:r>
                        <a:rPr b="0" lang="en-US" sz="1800" spc="-1" strike="noStrike">
                          <a:solidFill>
                            <a:srgbClr val="000000"/>
                          </a:solidFill>
                          <a:latin typeface="Calibri"/>
                        </a:rPr>
                        <a:t>Registration </a:t>
                      </a:r>
                      <a:endParaRPr b="0" lang="en-US" sz="1800" spc="-1" strike="noStrike">
                        <a:solidFill>
                          <a:srgbClr val="000000"/>
                        </a:solidFill>
                        <a:latin typeface="Arial"/>
                      </a:endParaRPr>
                    </a:p>
                    <a:p>
                      <a:pPr>
                        <a:lnSpc>
                          <a:spcPct val="100000"/>
                        </a:lnSpc>
                      </a:pPr>
                      <a:r>
                        <a:rPr b="0" lang="en-US" sz="1800" spc="-1" strike="noStrike">
                          <a:solidFill>
                            <a:srgbClr val="000000"/>
                          </a:solidFill>
                          <a:latin typeface="Calibri"/>
                        </a:rPr>
                        <a:t>Login</a:t>
                      </a:r>
                      <a:endParaRPr b="0" lang="en-US" sz="1800" spc="-1" strike="noStrike">
                        <a:solidFill>
                          <a:srgbClr val="000000"/>
                        </a:solidFill>
                        <a:latin typeface="Arial"/>
                      </a:endParaRPr>
                    </a:p>
                    <a:p>
                      <a:pPr>
                        <a:lnSpc>
                          <a:spcPct val="100000"/>
                        </a:lnSpc>
                      </a:pPr>
                      <a:r>
                        <a:rPr b="0" lang="en-US" sz="1800" spc="-1" strike="noStrike">
                          <a:solidFill>
                            <a:srgbClr val="000000"/>
                          </a:solidFill>
                          <a:latin typeface="Calibri"/>
                        </a:rPr>
                        <a:t>Sign out </a:t>
                      </a:r>
                      <a:endParaRPr b="0" lang="en-US" sz="1800" spc="-1" strike="noStrike">
                        <a:solidFill>
                          <a:srgbClr val="000000"/>
                        </a:solidFill>
                        <a:latin typeface="Arial"/>
                      </a:endParaRPr>
                    </a:p>
                    <a:p>
                      <a:pPr>
                        <a:lnSpc>
                          <a:spcPct val="100000"/>
                        </a:lnSpc>
                      </a:pPr>
                      <a:r>
                        <a:rPr b="0" lang="en-US" sz="1800" spc="-1" strike="noStrike">
                          <a:solidFill>
                            <a:srgbClr val="000000"/>
                          </a:solidFill>
                          <a:latin typeface="Calibri"/>
                        </a:rPr>
                        <a:t>Forget password</a:t>
                      </a:r>
                      <a:endParaRPr b="0" lang="en-US" sz="1800" spc="-1" strike="noStrike">
                        <a:solidFill>
                          <a:srgbClr val="000000"/>
                        </a:solid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nSpc>
                          <a:spcPct val="100000"/>
                        </a:lnSpc>
                      </a:pPr>
                      <a:r>
                        <a:rPr b="0" lang="en-US" sz="1800" spc="-1" strike="noStrike">
                          <a:solidFill>
                            <a:srgbClr val="000000"/>
                          </a:solidFill>
                          <a:latin typeface="Calibri"/>
                        </a:rPr>
                        <a:t>Employee information setup.</a:t>
                      </a:r>
                      <a:endParaRPr b="0" lang="en-US" sz="1800" spc="-1" strike="noStrike">
                        <a:solidFill>
                          <a:srgbClr val="000000"/>
                        </a:solidFill>
                        <a:latin typeface="Arial"/>
                      </a:endParaRPr>
                    </a:p>
                    <a:p>
                      <a:pPr>
                        <a:lnSpc>
                          <a:spcPct val="100000"/>
                        </a:lnSpc>
                      </a:pPr>
                      <a:r>
                        <a:rPr b="0" lang="en-US" sz="1800" spc="-1" strike="noStrike">
                          <a:solidFill>
                            <a:srgbClr val="000000"/>
                          </a:solidFill>
                          <a:latin typeface="Calibri"/>
                        </a:rPr>
                        <a:t>User’s role and permission system setup</a:t>
                      </a:r>
                      <a:endParaRPr b="0" lang="en-US" sz="1800" spc="-1" strike="noStrike">
                        <a:solidFill>
                          <a:srgbClr val="000000"/>
                        </a:solidFill>
                        <a:latin typeface="Arial"/>
                      </a:endParaRPr>
                    </a:p>
                    <a:p>
                      <a:pPr>
                        <a:lnSpc>
                          <a:spcPct val="100000"/>
                        </a:lnSpc>
                      </a:pPr>
                      <a:r>
                        <a:rPr b="0" lang="en-US" sz="1800" spc="-1" strike="noStrike">
                          <a:solidFill>
                            <a:srgbClr val="000000"/>
                          </a:solidFill>
                          <a:latin typeface="Calibri"/>
                        </a:rPr>
                        <a:t>Both Bangla and English language switcher in whole application</a:t>
                      </a:r>
                      <a:endParaRPr b="0" lang="en-US" sz="1800" spc="-1" strike="noStrike">
                        <a:solidFill>
                          <a:srgbClr val="000000"/>
                        </a:solidFill>
                        <a:latin typeface="Arial"/>
                      </a:endParaRPr>
                    </a:p>
                    <a:p>
                      <a:pPr>
                        <a:lnSpc>
                          <a:spcPct val="100000"/>
                        </a:lnSpc>
                      </a:pPr>
                      <a:r>
                        <a:rPr b="0" lang="en-US" sz="1800" spc="-1" strike="noStrike">
                          <a:solidFill>
                            <a:srgbClr val="000000"/>
                          </a:solidFill>
                          <a:latin typeface="Calibri"/>
                        </a:rPr>
                        <a:t>Fixing Architecture and make UI mobile friendly</a:t>
                      </a:r>
                      <a:endParaRPr b="0" lang="en-US" sz="1800" spc="-1" strike="noStrike">
                        <a:solidFill>
                          <a:srgbClr val="000000"/>
                        </a:solidFill>
                        <a:latin typeface="Arial"/>
                      </a:endParaRPr>
                    </a:p>
                    <a:p>
                      <a:pPr>
                        <a:lnSpc>
                          <a:spcPct val="100000"/>
                        </a:lnSpc>
                      </a:pPr>
                      <a:r>
                        <a:rPr b="0" lang="en-US" sz="1800" spc="-1" strike="noStrike">
                          <a:solidFill>
                            <a:srgbClr val="000000"/>
                          </a:solidFill>
                          <a:latin typeface="Calibri"/>
                        </a:rPr>
                        <a:t>Main dashboard design.</a:t>
                      </a:r>
                      <a:endParaRPr b="0" lang="en-US" sz="1800" spc="-1" strike="noStrike">
                        <a:solidFill>
                          <a:srgbClr val="000000"/>
                        </a:solidFill>
                        <a:latin typeface="Arial"/>
                      </a:endParaRPr>
                    </a:p>
                    <a:p>
                      <a:pPr>
                        <a:lnSpc>
                          <a:spcPct val="100000"/>
                        </a:lnSpc>
                      </a:pPr>
                      <a:r>
                        <a:rPr b="0" lang="en-US" sz="1800" spc="-1" strike="noStrike">
                          <a:solidFill>
                            <a:srgbClr val="000000"/>
                          </a:solidFill>
                          <a:latin typeface="Calibri"/>
                        </a:rPr>
                        <a:t>Develop user activity report.</a:t>
                      </a:r>
                      <a:endParaRPr b="0" lang="en-US" sz="1800" spc="-1" strike="noStrike">
                        <a:solidFill>
                          <a:srgbClr val="000000"/>
                        </a:solidFill>
                        <a:latin typeface="Arial"/>
                      </a:endParaRPr>
                    </a:p>
                    <a:p>
                      <a:pPr>
                        <a:lnSpc>
                          <a:spcPct val="100000"/>
                        </a:lnSpc>
                      </a:pPr>
                      <a:r>
                        <a:rPr b="0" lang="en-US" sz="1800" spc="-1" strike="noStrike">
                          <a:solidFill>
                            <a:srgbClr val="000000"/>
                          </a:solidFill>
                          <a:latin typeface="Calibri"/>
                        </a:rPr>
                        <a:t>Common setup data configuration setup </a:t>
                      </a:r>
                      <a:endParaRPr b="0" lang="en-US" sz="1800" spc="-1" strike="noStrike">
                        <a:solidFill>
                          <a:srgbClr val="000000"/>
                        </a:solidFill>
                        <a:latin typeface="Arial"/>
                      </a:endParaRPr>
                    </a:p>
                    <a:p>
                      <a:pPr>
                        <a:lnSpc>
                          <a:spcPct val="100000"/>
                        </a:lnSpc>
                      </a:pPr>
                      <a:r>
                        <a:rPr b="0" lang="en-US" sz="1800" spc="-1" strike="noStrike">
                          <a:solidFill>
                            <a:srgbClr val="000000"/>
                          </a:solidFill>
                          <a:latin typeface="Calibri"/>
                        </a:rPr>
                        <a:t>Item categories setup </a:t>
                      </a:r>
                      <a:endParaRPr b="0" lang="en-US" sz="1800" spc="-1" strike="noStrike">
                        <a:solidFill>
                          <a:srgbClr val="000000"/>
                        </a:solidFill>
                        <a:latin typeface="Arial"/>
                      </a:endParaRPr>
                    </a:p>
                    <a:p>
                      <a:pPr>
                        <a:lnSpc>
                          <a:spcPct val="100000"/>
                        </a:lnSpc>
                      </a:pPr>
                      <a:r>
                        <a:rPr b="0" lang="en-US" sz="1800" spc="-1" strike="noStrike">
                          <a:solidFill>
                            <a:srgbClr val="000000"/>
                          </a:solidFill>
                          <a:latin typeface="Calibri"/>
                        </a:rPr>
                        <a:t>Developed Item setup </a:t>
                      </a:r>
                      <a:endParaRPr b="0" lang="en-US" sz="1800" spc="-1" strike="noStrike">
                        <a:solidFill>
                          <a:srgbClr val="000000"/>
                        </a:solidFill>
                        <a:latin typeface="Arial"/>
                      </a:endParaRPr>
                    </a:p>
                    <a:p>
                      <a:pPr>
                        <a:lnSpc>
                          <a:spcPct val="100000"/>
                        </a:lnSpc>
                      </a:pPr>
                      <a:r>
                        <a:rPr b="0" lang="en-US" sz="1800" spc="-1" strike="noStrike">
                          <a:solidFill>
                            <a:srgbClr val="000000"/>
                          </a:solidFill>
                          <a:latin typeface="Calibri"/>
                        </a:rPr>
                        <a:t>Supplier information setup.</a:t>
                      </a:r>
                      <a:endParaRPr b="0" lang="en-US" sz="1800" spc="-1" strike="noStrike">
                        <a:solidFill>
                          <a:srgbClr val="000000"/>
                        </a:solid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nSpc>
                          <a:spcPct val="100000"/>
                        </a:lnSpc>
                      </a:pPr>
                      <a:r>
                        <a:rPr b="0" lang="en-US" sz="1800" spc="-1" strike="noStrike">
                          <a:solidFill>
                            <a:srgbClr val="000000"/>
                          </a:solidFill>
                          <a:latin typeface="Calibri"/>
                        </a:rPr>
                        <a:t>Developed Item receive from supplier scope.</a:t>
                      </a:r>
                      <a:endParaRPr b="0" lang="en-US" sz="1800" spc="-1" strike="noStrike">
                        <a:solidFill>
                          <a:srgbClr val="000000"/>
                        </a:solidFill>
                        <a:latin typeface="Arial"/>
                      </a:endParaRPr>
                    </a:p>
                    <a:p>
                      <a:pPr>
                        <a:lnSpc>
                          <a:spcPct val="100000"/>
                        </a:lnSpc>
                      </a:pPr>
                      <a:r>
                        <a:rPr b="0" lang="en-US" sz="1800" spc="-1" strike="noStrike">
                          <a:solidFill>
                            <a:srgbClr val="000000"/>
                          </a:solidFill>
                          <a:latin typeface="Calibri"/>
                        </a:rPr>
                        <a:t>Developed Item request system</a:t>
                      </a:r>
                      <a:endParaRPr b="0" lang="en-US" sz="1800" spc="-1" strike="noStrike">
                        <a:solidFill>
                          <a:srgbClr val="000000"/>
                        </a:solidFill>
                        <a:latin typeface="Arial"/>
                      </a:endParaRPr>
                    </a:p>
                    <a:p>
                      <a:pPr>
                        <a:lnSpc>
                          <a:spcPct val="100000"/>
                        </a:lnSpc>
                      </a:pPr>
                      <a:r>
                        <a:rPr b="0" lang="en-US" sz="1800" spc="-1" strike="noStrike">
                          <a:solidFill>
                            <a:srgbClr val="000000"/>
                          </a:solidFill>
                          <a:latin typeface="Calibri"/>
                        </a:rPr>
                        <a:t>Developed Approval process on requested item.</a:t>
                      </a:r>
                      <a:endParaRPr b="0" lang="en-US" sz="1800" spc="-1" strike="noStrike">
                        <a:solidFill>
                          <a:srgbClr val="000000"/>
                        </a:solidFill>
                        <a:latin typeface="Arial"/>
                      </a:endParaRPr>
                    </a:p>
                    <a:p>
                      <a:pPr>
                        <a:lnSpc>
                          <a:spcPct val="100000"/>
                        </a:lnSpc>
                      </a:pPr>
                      <a:r>
                        <a:rPr b="0" lang="en-US" sz="1800" spc="-1" strike="noStrike">
                          <a:solidFill>
                            <a:srgbClr val="000000"/>
                          </a:solidFill>
                          <a:latin typeface="Calibri"/>
                        </a:rPr>
                        <a:t>Developed Item receive scope. </a:t>
                      </a:r>
                      <a:endParaRPr b="0" lang="en-US" sz="1800" spc="-1" strike="noStrike">
                        <a:solidFill>
                          <a:srgbClr val="000000"/>
                        </a:solidFill>
                        <a:latin typeface="Arial"/>
                      </a:endParaRPr>
                    </a:p>
                    <a:p>
                      <a:pPr>
                        <a:lnSpc>
                          <a:spcPct val="100000"/>
                        </a:lnSpc>
                      </a:pPr>
                      <a:r>
                        <a:rPr b="0" lang="en-US" sz="1800" spc="-1" strike="noStrike">
                          <a:solidFill>
                            <a:srgbClr val="000000"/>
                          </a:solidFill>
                          <a:latin typeface="Calibri"/>
                        </a:rPr>
                        <a:t>Developed Item return scope</a:t>
                      </a:r>
                      <a:endParaRPr b="0" lang="en-US" sz="1800" spc="-1" strike="noStrike">
                        <a:solidFill>
                          <a:srgbClr val="000000"/>
                        </a:solidFill>
                        <a:latin typeface="Arial"/>
                      </a:endParaRPr>
                    </a:p>
                    <a:p>
                      <a:pPr>
                        <a:lnSpc>
                          <a:spcPct val="100000"/>
                        </a:lnSpc>
                      </a:pPr>
                      <a:r>
                        <a:rPr b="0" lang="en-US" sz="1800" spc="-1" strike="noStrike">
                          <a:solidFill>
                            <a:srgbClr val="000000"/>
                          </a:solidFill>
                          <a:latin typeface="Calibri"/>
                        </a:rPr>
                        <a:t>Developed Stock report</a:t>
                      </a:r>
                      <a:endParaRPr b="0" lang="en-US" sz="1800" spc="-1" strike="noStrike">
                        <a:solidFill>
                          <a:srgbClr val="000000"/>
                        </a:solidFill>
                        <a:latin typeface="Arial"/>
                      </a:endParaRPr>
                    </a:p>
                    <a:p>
                      <a:pPr>
                        <a:lnSpc>
                          <a:spcPct val="100000"/>
                        </a:lnSpc>
                      </a:pPr>
                      <a:r>
                        <a:rPr b="0" lang="en-US" sz="1800" spc="-1" strike="noStrike">
                          <a:solidFill>
                            <a:srgbClr val="000000"/>
                          </a:solidFill>
                          <a:latin typeface="Calibri"/>
                        </a:rPr>
                        <a:t>Asset location wise stock report</a:t>
                      </a:r>
                      <a:endParaRPr b="0" lang="en-US" sz="1800" spc="-1" strike="noStrike">
                        <a:solidFill>
                          <a:srgbClr val="000000"/>
                        </a:solidFill>
                        <a:latin typeface="Arial"/>
                      </a:endParaRPr>
                    </a:p>
                    <a:p>
                      <a:pPr>
                        <a:lnSpc>
                          <a:spcPct val="100000"/>
                        </a:lnSpc>
                      </a:pPr>
                      <a:r>
                        <a:rPr b="0" lang="en-US" sz="1800" spc="-1" strike="noStrike">
                          <a:solidFill>
                            <a:srgbClr val="000000"/>
                          </a:solidFill>
                          <a:latin typeface="Calibri"/>
                        </a:rPr>
                        <a:t>Bug fixing</a:t>
                      </a:r>
                      <a:endParaRPr b="0" lang="en-US" sz="1800" spc="-1" strike="noStrike">
                        <a:solidFill>
                          <a:srgbClr val="000000"/>
                        </a:solidFill>
                        <a:latin typeface="Arial"/>
                      </a:endParaRPr>
                    </a:p>
                    <a:p>
                      <a:pPr>
                        <a:lnSpc>
                          <a:spcPct val="100000"/>
                        </a:lnSpc>
                      </a:pPr>
                      <a:r>
                        <a:rPr b="0" lang="en-US" sz="1800" spc="-1" strike="noStrike">
                          <a:solidFill>
                            <a:srgbClr val="000000"/>
                          </a:solidFill>
                          <a:latin typeface="Calibri"/>
                        </a:rPr>
                        <a:t>Incorporate feedback.</a:t>
                      </a:r>
                      <a:endParaRPr b="0" lang="en-US" sz="1800" spc="-1" strike="noStrike">
                        <a:solidFill>
                          <a:srgbClr val="000000"/>
                        </a:solid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r>
            </a:tbl>
          </a:graphicData>
        </a:graphic>
      </p:graphicFrame>
    </p:spTree>
  </p:cSld>
  <p:timing>
    <p:tnLst>
      <p:par>
        <p:cTn id="17" dur="indefinite" restart="never" nodeType="tmRoot">
          <p:childTnLst>
            <p:seq>
              <p:cTn id="18"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Slipstream</Template>
  <TotalTime>756</TotalTime>
  <Application>LibreOffice/6.0.7.3$Linux_X86_64 LibreOffice_project/00m0$Build-3</Application>
  <Words>1302</Words>
  <Paragraphs>215</Paragraphs>
  <Company>Acer</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2011-07-17T02:56:35Z</dcterms:created>
  <dc:creator>Valued Acer Customer</dc:creator>
  <dc:description/>
  <dc:language>en-US</dc:language>
  <cp:lastModifiedBy/>
  <dcterms:modified xsi:type="dcterms:W3CDTF">2021-08-15T12:53:14Z</dcterms:modified>
  <cp:revision>147</cp:revision>
  <dc:subject/>
  <dc:title>Slide 1</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mpany">
    <vt:lpwstr>Acer</vt:lpwstr>
  </property>
  <property fmtid="{D5CDD505-2E9C-101B-9397-08002B2CF9AE}" pid="4" name="HiddenSlides">
    <vt:i4>0</vt:i4>
  </property>
  <property fmtid="{D5CDD505-2E9C-101B-9397-08002B2CF9AE}" pid="5" name="HyperlinksChanged">
    <vt:bool>0</vt:bool>
  </property>
  <property fmtid="{D5CDD505-2E9C-101B-9397-08002B2CF9AE}" pid="6" name="LinksUpToDate">
    <vt:bool>0</vt:bool>
  </property>
  <property fmtid="{D5CDD505-2E9C-101B-9397-08002B2CF9AE}" pid="7" name="MMClips">
    <vt:i4>0</vt:i4>
  </property>
  <property fmtid="{D5CDD505-2E9C-101B-9397-08002B2CF9AE}" pid="8" name="Notes">
    <vt:i4>0</vt:i4>
  </property>
  <property fmtid="{D5CDD505-2E9C-101B-9397-08002B2CF9AE}" pid="9" name="PresentationFormat">
    <vt:lpwstr>Widescreen</vt:lpwstr>
  </property>
  <property fmtid="{D5CDD505-2E9C-101B-9397-08002B2CF9AE}" pid="10" name="ScaleCrop">
    <vt:bool>0</vt:bool>
  </property>
  <property fmtid="{D5CDD505-2E9C-101B-9397-08002B2CF9AE}" pid="11" name="ShareDoc">
    <vt:bool>0</vt:bool>
  </property>
  <property fmtid="{D5CDD505-2E9C-101B-9397-08002B2CF9AE}" pid="12" name="Slides">
    <vt:i4>22</vt:i4>
  </property>
</Properties>
</file>