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14.png" ContentType="image/png"/>
  <Override PartName="/ppt/media/image4.jpeg" ContentType="image/jpe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14400" y="3200400"/>
            <a:ext cx="5077800" cy="5313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US" sz="2400" spc="-1" strike="noStrike">
                <a:solidFill>
                  <a:srgbClr val="ffffff"/>
                </a:solidFill>
                <a:latin typeface="Calibri"/>
                <a:ea typeface="DejaVu Sans"/>
              </a:rPr>
              <a:t>Presented by</a:t>
            </a:r>
            <a:endParaRPr b="0" lang="en-US" sz="2400" spc="-1" strike="noStrike">
              <a:latin typeface="Arial"/>
            </a:endParaRPr>
          </a:p>
        </p:txBody>
      </p:sp>
      <p:sp>
        <p:nvSpPr>
          <p:cNvPr id="1" name="CustomShape 2"/>
          <p:cNvSpPr/>
          <p:nvPr/>
        </p:nvSpPr>
        <p:spPr>
          <a:xfrm>
            <a:off x="6400800" y="3200400"/>
            <a:ext cx="5281200" cy="5313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1" lang="en-US" sz="2400" spc="-1" strike="noStrike">
                <a:solidFill>
                  <a:srgbClr val="ffffff"/>
                </a:solidFill>
                <a:latin typeface="Calibri"/>
                <a:ea typeface="DejaVu Sans"/>
              </a:rPr>
              <a:t>Supervised by</a:t>
            </a:r>
            <a:endParaRPr b="0" lang="en-US" sz="2400" spc="-1" strike="noStrike">
              <a:latin typeface="Arial"/>
            </a:endParaRPr>
          </a:p>
        </p:txBody>
      </p:sp>
      <p:sp>
        <p:nvSpPr>
          <p:cNvPr id="2" name="CustomShape 3"/>
          <p:cNvSpPr/>
          <p:nvPr/>
        </p:nvSpPr>
        <p:spPr>
          <a:xfrm>
            <a:off x="4699080" y="6076800"/>
            <a:ext cx="1477800" cy="393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000" spc="-1" strike="noStrike">
                <a:solidFill>
                  <a:srgbClr val="376092"/>
                </a:solidFill>
                <a:latin typeface="Calibri"/>
                <a:ea typeface="DejaVu Sans"/>
              </a:rPr>
              <a:t>Fall 2020</a:t>
            </a:r>
            <a:endParaRPr b="0" lang="en-US" sz="2000" spc="-1" strike="noStrike">
              <a:latin typeface="Arial"/>
            </a:endParaRPr>
          </a:p>
        </p:txBody>
      </p:sp>
      <p:sp>
        <p:nvSpPr>
          <p:cNvPr id="3" name="CustomShape 4"/>
          <p:cNvSpPr/>
          <p:nvPr/>
        </p:nvSpPr>
        <p:spPr>
          <a:xfrm>
            <a:off x="3421080" y="6540480"/>
            <a:ext cx="5077800" cy="2264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Calibri"/>
                <a:ea typeface="DejaVu Sans"/>
              </a:rPr>
              <a:t>MSc in CS: Project Defense</a:t>
            </a:r>
            <a:endParaRPr b="0" lang="en-US" sz="1600" spc="-1" strike="noStrike">
              <a:latin typeface="Arial"/>
            </a:endParaRPr>
          </a:p>
        </p:txBody>
      </p:sp>
      <p:pic>
        <p:nvPicPr>
          <p:cNvPr id="4" name="Picture 10" descr=""/>
          <p:cNvPicPr/>
          <p:nvPr/>
        </p:nvPicPr>
        <p:blipFill>
          <a:blip r:embed="rId2"/>
          <a:stretch/>
        </p:blipFill>
        <p:spPr>
          <a:xfrm>
            <a:off x="0" y="0"/>
            <a:ext cx="8822880" cy="1093320"/>
          </a:xfrm>
          <a:prstGeom prst="rect">
            <a:avLst/>
          </a:prstGeom>
          <a:ln>
            <a:noFill/>
          </a:ln>
        </p:spPr>
      </p:pic>
      <p:sp>
        <p:nvSpPr>
          <p:cNvPr id="5"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12189960" cy="11232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44" name="Picture 7" descr=""/>
          <p:cNvPicPr/>
          <p:nvPr/>
        </p:nvPicPr>
        <p:blipFill>
          <a:blip r:embed="rId2"/>
          <a:stretch/>
        </p:blipFill>
        <p:spPr>
          <a:xfrm>
            <a:off x="907920" y="6400800"/>
            <a:ext cx="612360" cy="455040"/>
          </a:xfrm>
          <a:prstGeom prst="rect">
            <a:avLst/>
          </a:prstGeom>
          <a:ln>
            <a:noFill/>
          </a:ln>
        </p:spPr>
      </p:pic>
      <p:sp>
        <p:nvSpPr>
          <p:cNvPr id="45" name="CustomShape 2"/>
          <p:cNvSpPr/>
          <p:nvPr/>
        </p:nvSpPr>
        <p:spPr>
          <a:xfrm>
            <a:off x="3421080" y="6540480"/>
            <a:ext cx="5077800" cy="2264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a:solidFill>
                  <a:srgbClr val="ffffff"/>
                </a:solidFill>
                <a:latin typeface="Calibri"/>
                <a:ea typeface="DejaVu Sans"/>
              </a:rPr>
              <a:t>MSc in CS: Project Defense</a:t>
            </a:r>
            <a:endParaRPr b="0" lang="en-US" sz="1600" spc="-1" strike="noStrike">
              <a:latin typeface="Arial"/>
            </a:endParaRPr>
          </a:p>
        </p:txBody>
      </p:sp>
      <p:sp>
        <p:nvSpPr>
          <p:cNvPr id="46" name="PlaceHolder 3"/>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4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14400" y="1143000"/>
            <a:ext cx="10361160" cy="17503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1f497d"/>
                </a:solidFill>
                <a:latin typeface="Calibri"/>
                <a:ea typeface="DejaVu Sans"/>
              </a:rPr>
              <a:t>Integrated Web-based Inventory Management System for Academic Institutions</a:t>
            </a:r>
            <a:endParaRPr b="0" lang="en-US" sz="4400" spc="-1" strike="noStrike">
              <a:latin typeface="Arial"/>
            </a:endParaRPr>
          </a:p>
        </p:txBody>
      </p:sp>
      <p:sp>
        <p:nvSpPr>
          <p:cNvPr id="85" name="CustomShape 2"/>
          <p:cNvSpPr/>
          <p:nvPr/>
        </p:nvSpPr>
        <p:spPr>
          <a:xfrm>
            <a:off x="914400" y="3886200"/>
            <a:ext cx="5179320" cy="2207520"/>
          </a:xfrm>
          <a:prstGeom prst="rect">
            <a:avLst/>
          </a:prstGeom>
          <a:noFill/>
          <a:ln>
            <a:noFill/>
          </a:ln>
        </p:spPr>
        <p:style>
          <a:lnRef idx="0"/>
          <a:fillRef idx="0"/>
          <a:effectRef idx="0"/>
          <a:fontRef idx="minor"/>
        </p:style>
        <p:txBody>
          <a:bodyPr lIns="90000" rIns="90000" tIns="45000" bIns="45000"/>
          <a:p>
            <a:pPr>
              <a:lnSpc>
                <a:spcPct val="105000"/>
              </a:lnSpc>
            </a:pPr>
            <a:r>
              <a:rPr b="0" lang="en-US" sz="2000" spc="-1" strike="noStrike">
                <a:solidFill>
                  <a:srgbClr val="000000"/>
                </a:solidFill>
                <a:latin typeface="Times New Roman"/>
                <a:ea typeface="DejaVu Sans"/>
              </a:rPr>
              <a:t>Name: Md Nazmul Hasan</a:t>
            </a:r>
            <a:endParaRPr b="0" lang="en-US" sz="2000" spc="-1" strike="noStrike">
              <a:latin typeface="Arial"/>
            </a:endParaRPr>
          </a:p>
          <a:p>
            <a:pPr>
              <a:lnSpc>
                <a:spcPct val="105000"/>
              </a:lnSpc>
            </a:pPr>
            <a:r>
              <a:rPr b="0" lang="en-US" sz="2000" spc="-1" strike="noStrike">
                <a:solidFill>
                  <a:srgbClr val="000000"/>
                </a:solidFill>
                <a:latin typeface="Times New Roman"/>
                <a:ea typeface="DejaVu Sans"/>
              </a:rPr>
              <a:t>Id: CSE201903050</a:t>
            </a:r>
            <a:endParaRPr b="0" lang="en-US" sz="2000" spc="-1" strike="noStrike">
              <a:latin typeface="Arial"/>
            </a:endParaRPr>
          </a:p>
          <a:p>
            <a:pPr>
              <a:lnSpc>
                <a:spcPct val="105000"/>
              </a:lnSpc>
            </a:pPr>
            <a:r>
              <a:rPr b="0" lang="en-US" sz="2000" spc="-1" strike="noStrike">
                <a:solidFill>
                  <a:srgbClr val="000000"/>
                </a:solidFill>
                <a:latin typeface="Times New Roman"/>
                <a:ea typeface="DejaVu Sans"/>
              </a:rPr>
              <a:t>Session: Fall-2020</a:t>
            </a:r>
            <a:endParaRPr b="0" lang="en-US" sz="2000" spc="-1" strike="noStrike">
              <a:latin typeface="Arial"/>
            </a:endParaRPr>
          </a:p>
          <a:p>
            <a:pPr>
              <a:lnSpc>
                <a:spcPct val="115000"/>
              </a:lnSpc>
            </a:pPr>
            <a:r>
              <a:rPr b="0" lang="en-US" sz="2000" spc="-1" strike="noStrike">
                <a:solidFill>
                  <a:srgbClr val="000000"/>
                </a:solidFill>
                <a:latin typeface="Times New Roman"/>
                <a:ea typeface="DejaVu Sans"/>
              </a:rPr>
              <a:t>Department of Computer Science and Engineering, Jahangirnagar University</a:t>
            </a:r>
            <a:endParaRPr b="0" lang="en-US" sz="2000" spc="-1" strike="noStrike">
              <a:latin typeface="Arial"/>
            </a:endParaRPr>
          </a:p>
        </p:txBody>
      </p:sp>
      <p:sp>
        <p:nvSpPr>
          <p:cNvPr id="86" name="CustomShape 3"/>
          <p:cNvSpPr/>
          <p:nvPr/>
        </p:nvSpPr>
        <p:spPr>
          <a:xfrm>
            <a:off x="6324480" y="3886200"/>
            <a:ext cx="5407920" cy="2131560"/>
          </a:xfrm>
          <a:prstGeom prst="rect">
            <a:avLst/>
          </a:prstGeom>
          <a:noFill/>
          <a:ln>
            <a:noFill/>
          </a:ln>
        </p:spPr>
        <p:style>
          <a:lnRef idx="0"/>
          <a:fillRef idx="0"/>
          <a:effectRef idx="0"/>
          <a:fontRef idx="minor"/>
        </p:style>
        <p:txBody>
          <a:bodyPr lIns="90000" rIns="90000" tIns="45000" bIns="45000"/>
          <a:p>
            <a:pPr>
              <a:lnSpc>
                <a:spcPct val="115000"/>
              </a:lnSpc>
            </a:pPr>
            <a:r>
              <a:rPr b="0" lang="en-US" sz="2000" spc="-1" strike="noStrike">
                <a:solidFill>
                  <a:srgbClr val="000000"/>
                </a:solidFill>
                <a:latin typeface="Times New Roman"/>
                <a:ea typeface="DejaVu Sans"/>
              </a:rPr>
              <a:t>Dr. Md. Ezharul Islam</a:t>
            </a:r>
            <a:r>
              <a:rPr b="0" lang="en-US" sz="2000" spc="-1" strike="noStrike">
                <a:solidFill>
                  <a:srgbClr val="000000"/>
                </a:solidFill>
                <a:latin typeface="Times New Roman"/>
                <a:ea typeface="DejaVu Sans"/>
              </a:rPr>
              <a:t>	</a:t>
            </a:r>
            <a:endParaRPr b="0" lang="en-US" sz="2000" spc="-1" strike="noStrike">
              <a:latin typeface="Arial"/>
            </a:endParaRPr>
          </a:p>
          <a:p>
            <a:pPr>
              <a:lnSpc>
                <a:spcPct val="115000"/>
              </a:lnSpc>
            </a:pPr>
            <a:r>
              <a:rPr b="0" lang="en-US" sz="2000" spc="-1" strike="noStrike">
                <a:solidFill>
                  <a:srgbClr val="000000"/>
                </a:solidFill>
                <a:latin typeface="Times New Roman"/>
                <a:ea typeface="DejaVu Sans"/>
              </a:rPr>
              <a:t>Associate Professor   </a:t>
            </a:r>
            <a:endParaRPr b="0" lang="en-US" sz="2000" spc="-1" strike="noStrike">
              <a:latin typeface="Arial"/>
            </a:endParaRPr>
          </a:p>
          <a:p>
            <a:pPr>
              <a:lnSpc>
                <a:spcPct val="115000"/>
              </a:lnSpc>
            </a:pPr>
            <a:r>
              <a:rPr b="0" lang="en-US" sz="2000" spc="-1" strike="noStrike">
                <a:solidFill>
                  <a:srgbClr val="000000"/>
                </a:solidFill>
                <a:latin typeface="Times New Roman"/>
                <a:ea typeface="DejaVu Sans"/>
              </a:rPr>
              <a:t>Department of Computer Science and Engineering, Jahangirnagar University</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Release Phase</a:t>
            </a:r>
            <a:endParaRPr b="0" lang="en-US" sz="4400" spc="-1" strike="noStrike">
              <a:latin typeface="Arial"/>
            </a:endParaRPr>
          </a:p>
        </p:txBody>
      </p:sp>
      <p:sp>
        <p:nvSpPr>
          <p:cNvPr id="135"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99AA4C88-9EE2-4F39-9A2A-37D180FDF277}" type="slidenum">
              <a:rPr b="1" lang="en-US" sz="1400" spc="-1" strike="noStrike">
                <a:solidFill>
                  <a:srgbClr val="000000"/>
                </a:solidFill>
                <a:latin typeface="Calibri"/>
                <a:ea typeface="DejaVu Sans"/>
              </a:rPr>
              <a:t>1</a:t>
            </a:fld>
            <a:endParaRPr b="0" lang="en-US" sz="1400" spc="-1" strike="noStrike">
              <a:latin typeface="Arial"/>
            </a:endParaRPr>
          </a:p>
        </p:txBody>
      </p:sp>
      <p:graphicFrame>
        <p:nvGraphicFramePr>
          <p:cNvPr id="136" name="Table 3"/>
          <p:cNvGraphicFramePr/>
          <p:nvPr/>
        </p:nvGraphicFramePr>
        <p:xfrm>
          <a:off x="925560" y="1537560"/>
          <a:ext cx="10656000" cy="4428360"/>
        </p:xfrm>
        <a:graphic>
          <a:graphicData uri="http://schemas.openxmlformats.org/drawingml/2006/table">
            <a:tbl>
              <a:tblPr/>
              <a:tblGrid>
                <a:gridCol w="3552120"/>
                <a:gridCol w="3552120"/>
                <a:gridCol w="3552120"/>
              </a:tblGrid>
              <a:tr h="357120">
                <a:tc>
                  <a:txBody>
                    <a:bodyPr/>
                    <a:p>
                      <a:pPr>
                        <a:lnSpc>
                          <a:spcPct val="100000"/>
                        </a:lnSpc>
                      </a:pPr>
                      <a:r>
                        <a:rPr b="1" lang="en-US" sz="1800" spc="-1" strike="noStrike">
                          <a:solidFill>
                            <a:srgbClr val="ffffff"/>
                          </a:solidFill>
                          <a:latin typeface="Calibri"/>
                          <a:ea typeface="DejaVu Sans"/>
                        </a:rPr>
                        <a:t>Phase 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latin typeface="Calibri"/>
                          <a:ea typeface="DejaVu Sans"/>
                        </a:rPr>
                        <a:t>Phase 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latin typeface="Calibri"/>
                          <a:ea typeface="DejaVu Sans"/>
                        </a:rPr>
                        <a:t>Phase 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071600">
                <a:tc>
                  <a:txBody>
                    <a:bodyPr/>
                    <a:p>
                      <a:pPr>
                        <a:lnSpc>
                          <a:spcPct val="100000"/>
                        </a:lnSpc>
                      </a:pPr>
                      <a:r>
                        <a:rPr b="0" lang="en-US" sz="1800" spc="-1" strike="noStrike">
                          <a:solidFill>
                            <a:srgbClr val="000000"/>
                          </a:solidFill>
                          <a:latin typeface="Calibri"/>
                          <a:ea typeface="DejaVu Sans"/>
                        </a:rPr>
                        <a:t>Inventory Management System template design.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Completed database design.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Fixing sidebar for different type of role</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Responsive design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Registration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Login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Sign out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Forget password</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latin typeface="Calibri"/>
                          <a:ea typeface="DejaVu Sans"/>
                        </a:rPr>
                        <a:t>Employee information setup.</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User’s role and permission system setup</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Both Bangla and English language switcher in whole application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Fixing Architecture and make UI mobile friendly</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Main dashboard design.</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 user activity report.</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Common setup data configuration setup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Item categories setup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Item setup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Supplier information setup.</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latin typeface="Calibri"/>
                          <a:ea typeface="DejaVu Sans"/>
                        </a:rPr>
                        <a:t>Developed Item receive from supplier scope.</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Item request system</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Approval process on requested item.</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Item receive scope.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Item return scope</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Developed Stock report</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Asset location wise stock report</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Bug fixing</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Incorporate feedback.</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7" name="Group 1"/>
          <p:cNvGrpSpPr/>
          <p:nvPr/>
        </p:nvGrpSpPr>
        <p:grpSpPr>
          <a:xfrm>
            <a:off x="0" y="0"/>
            <a:ext cx="36000" cy="36000"/>
            <a:chOff x="0" y="0"/>
            <a:chExt cx="36000" cy="36000"/>
          </a:xfrm>
        </p:grpSpPr>
      </p:grpSp>
      <p:sp>
        <p:nvSpPr>
          <p:cNvPr id="138" name="CustomShape 2"/>
          <p:cNvSpPr/>
          <p:nvPr/>
        </p:nvSpPr>
        <p:spPr>
          <a:xfrm>
            <a:off x="609480" y="228600"/>
            <a:ext cx="10970640" cy="83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Outline</a:t>
            </a:r>
            <a:endParaRPr b="0" lang="en-US" sz="4400" spc="-1" strike="noStrike">
              <a:latin typeface="Arial"/>
            </a:endParaRPr>
          </a:p>
        </p:txBody>
      </p:sp>
      <p:sp>
        <p:nvSpPr>
          <p:cNvPr id="139"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ECE50233-8CFA-4FA5-83FD-54193F3E8981}" type="slidenum">
              <a:rPr b="1" lang="en-US" sz="1400" spc="-1" strike="noStrike">
                <a:solidFill>
                  <a:srgbClr val="000000"/>
                </a:solidFill>
                <a:latin typeface="Calibri"/>
                <a:ea typeface="DejaVu Sans"/>
              </a:rPr>
              <a:t>1</a:t>
            </a:fld>
            <a:endParaRPr b="0" lang="en-US" sz="1400" spc="-1" strike="noStrike">
              <a:latin typeface="Arial"/>
            </a:endParaRPr>
          </a:p>
        </p:txBody>
      </p:sp>
      <p:grpSp>
        <p:nvGrpSpPr>
          <p:cNvPr id="140" name="Group 4"/>
          <p:cNvGrpSpPr/>
          <p:nvPr/>
        </p:nvGrpSpPr>
        <p:grpSpPr>
          <a:xfrm>
            <a:off x="2729520" y="1712520"/>
            <a:ext cx="7259760" cy="3534480"/>
            <a:chOff x="2729520" y="1712520"/>
            <a:chExt cx="7259760" cy="3534480"/>
          </a:xfrm>
        </p:grpSpPr>
        <p:sp>
          <p:nvSpPr>
            <p:cNvPr id="141" name="CustomShape 5"/>
            <p:cNvSpPr/>
            <p:nvPr/>
          </p:nvSpPr>
          <p:spPr>
            <a:xfrm>
              <a:off x="2729520" y="4749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a:p>
              <a:pPr algn="ctr">
                <a:lnSpc>
                  <a:spcPct val="90000"/>
                </a:lnSpc>
                <a:spcAft>
                  <a:spcPts val="839"/>
                </a:spcAft>
              </a:pPr>
              <a:r>
                <a:rPr b="0" lang="en-US" sz="2400" spc="-1" strike="noStrike">
                  <a:solidFill>
                    <a:srgbClr val="000000"/>
                  </a:solidFill>
                  <a:latin typeface="Cambria"/>
                  <a:ea typeface="DejaVu Sans"/>
                </a:rPr>
                <a:t>Conclusion</a:t>
              </a:r>
              <a:endParaRPr b="0" lang="en-US" sz="2400" spc="-1" strike="noStrike">
                <a:latin typeface="Arial"/>
              </a:endParaRPr>
            </a:p>
          </p:txBody>
        </p:sp>
        <p:sp>
          <p:nvSpPr>
            <p:cNvPr id="142" name="CustomShape 6"/>
            <p:cNvSpPr/>
            <p:nvPr/>
          </p:nvSpPr>
          <p:spPr>
            <a:xfrm rot="10800000">
              <a:off x="2730960" y="3991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Implementation &amp; Evaluation.</a:t>
              </a:r>
              <a:endParaRPr b="0" lang="en-US" sz="2400" spc="-1" strike="noStrike">
                <a:latin typeface="Arial"/>
              </a:endParaRPr>
            </a:p>
          </p:txBody>
        </p:sp>
        <p:sp>
          <p:nvSpPr>
            <p:cNvPr id="143" name="CustomShape 7"/>
            <p:cNvSpPr/>
            <p:nvPr/>
          </p:nvSpPr>
          <p:spPr>
            <a:xfrm rot="10800000">
              <a:off x="2730960" y="32317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284400" rIns="284400" tIns="284400" bIns="284400" anchor="ctr" rot="10800000"/>
            <a:p>
              <a:pPr algn="ctr">
                <a:lnSpc>
                  <a:spcPct val="90000"/>
                </a:lnSpc>
                <a:spcAft>
                  <a:spcPts val="1400"/>
                </a:spcAft>
              </a:pPr>
              <a:r>
                <a:rPr b="0" lang="en-US" sz="4000" spc="-1" strike="noStrike">
                  <a:solidFill>
                    <a:srgbClr val="ffffff"/>
                  </a:solidFill>
                  <a:latin typeface="Cambria"/>
                  <a:ea typeface="DejaVu Sans"/>
                </a:rPr>
                <a:t>System Design.</a:t>
              </a:r>
              <a:endParaRPr b="0" lang="en-US" sz="4000" spc="-1" strike="noStrike">
                <a:latin typeface="Arial"/>
              </a:endParaRPr>
            </a:p>
          </p:txBody>
        </p:sp>
        <p:sp>
          <p:nvSpPr>
            <p:cNvPr id="144" name="CustomShape 8"/>
            <p:cNvSpPr/>
            <p:nvPr/>
          </p:nvSpPr>
          <p:spPr>
            <a:xfrm rot="10800000">
              <a:off x="2730960" y="2472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Analysis.</a:t>
              </a:r>
              <a:endParaRPr b="0" lang="en-US" sz="2400" spc="-1" strike="noStrike">
                <a:latin typeface="Arial"/>
              </a:endParaRPr>
            </a:p>
          </p:txBody>
        </p:sp>
        <p:sp>
          <p:nvSpPr>
            <p:cNvPr id="145" name="CustomShape 9"/>
            <p:cNvSpPr/>
            <p:nvPr/>
          </p:nvSpPr>
          <p:spPr>
            <a:xfrm rot="10800000">
              <a:off x="2730960" y="1712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Background.</a:t>
              </a:r>
              <a:endParaRPr b="0" lang="en-US" sz="2400" spc="-1" strike="noStrike">
                <a:latin typeface="Arial"/>
              </a:endParaRPr>
            </a:p>
          </p:txBody>
        </p:sp>
      </p:grpSp>
      <p:grpSp>
        <p:nvGrpSpPr>
          <p:cNvPr id="146" name="Group 10"/>
          <p:cNvGrpSpPr/>
          <p:nvPr/>
        </p:nvGrpSpPr>
        <p:grpSpPr>
          <a:xfrm>
            <a:off x="0" y="0"/>
            <a:ext cx="36000" cy="36000"/>
            <a:chOff x="0" y="0"/>
            <a:chExt cx="36000" cy="36000"/>
          </a:xfrm>
        </p:grpSpPr>
      </p:grpSp>
    </p:spTree>
  </p:cSld>
  <p:transition spd="med">
    <p:fad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09480" y="1828800"/>
            <a:ext cx="10970640" cy="433188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US" sz="2000" spc="-1" strike="noStrike">
                <a:solidFill>
                  <a:srgbClr val="000000"/>
                </a:solidFill>
                <a:latin typeface="Times New Roman"/>
                <a:ea typeface="DejaVu Sans"/>
              </a:rPr>
              <a:t>To understand the problem of Inventory Management system that we are dealing with, we can adopt the following techniques</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Analysis Asset management system in academic institution</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Questionnaire</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Experimentation by building a prototype</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Observation</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Document inspection</a:t>
            </a:r>
            <a:endParaRPr b="0" lang="en-US" sz="20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User story</a:t>
            </a:r>
            <a:endParaRPr b="0" lang="en-US" sz="2000" spc="-1" strike="noStrike">
              <a:latin typeface="Arial"/>
            </a:endParaRPr>
          </a:p>
          <a:p>
            <a:pPr>
              <a:lnSpc>
                <a:spcPct val="100000"/>
              </a:lnSpc>
              <a:spcBef>
                <a:spcPts val="400"/>
              </a:spcBef>
            </a:pPr>
            <a:endParaRPr b="0" lang="en-US" sz="2000" spc="-1" strike="noStrike">
              <a:latin typeface="Arial"/>
            </a:endParaRPr>
          </a:p>
        </p:txBody>
      </p:sp>
      <p:sp>
        <p:nvSpPr>
          <p:cNvPr id="148" name="CustomShape 2"/>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Collecting Data in the Problem Domain</a:t>
            </a:r>
            <a:endParaRPr b="0" lang="en-US" sz="4400" spc="-1" strike="noStrike">
              <a:latin typeface="Arial"/>
            </a:endParaRPr>
          </a:p>
        </p:txBody>
      </p:sp>
      <p:sp>
        <p:nvSpPr>
          <p:cNvPr id="149"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50309FFB-7E3A-4C55-9CB5-31388B91A787}" type="slidenum">
              <a:rPr b="1" lang="en-US" sz="1400" spc="-1" strike="noStrike">
                <a:solidFill>
                  <a:srgbClr val="000000"/>
                </a:solidFill>
                <a:latin typeface="Calibri"/>
                <a:ea typeface="DejaVu Sans"/>
              </a:rPr>
              <a:t>1</a:t>
            </a:fld>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09480" y="1828800"/>
            <a:ext cx="10970640" cy="4331880"/>
          </a:xfrm>
          <a:prstGeom prst="rect">
            <a:avLst/>
          </a:prstGeom>
          <a:noFill/>
          <a:ln>
            <a:noFill/>
          </a:ln>
        </p:spPr>
        <p:style>
          <a:lnRef idx="0"/>
          <a:fillRef idx="0"/>
          <a:effectRef idx="0"/>
          <a:fontRef idx="minor"/>
        </p:style>
        <p:txBody>
          <a:bodyPr lIns="90000" rIns="90000" tIns="45000" bIns="45000"/>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  Admin I need Access dashboard So that Monitoring the data.</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 registered user, I am required to login so that I can access the system.</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 forgetful user, I can request a  password reminder I can login if I forgot mine.</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 teacher, I want to request for an Item so that I can use that Item.</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an Inventory Manager, I want to receive purchased Item from supplier so that I can view stock report easily.</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 department chairman, I want to see stock report so that I can now the current asset distribution.</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an Admin, I want to add Item Category so that I can use that in item setup.</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an Admin, I want to add Item information so that I can get item wise report.</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0" lang="en-US" sz="2000" spc="-1" strike="noStrike">
                <a:solidFill>
                  <a:srgbClr val="000000"/>
                </a:solidFill>
                <a:latin typeface="Times New Roman"/>
                <a:ea typeface="DejaVu Sans"/>
              </a:rPr>
              <a:t>As an Inventory Manager, I want to allocate item to employee so that An employee can use item</a:t>
            </a:r>
            <a:endParaRPr b="0" lang="en-US" sz="2000" spc="-1" strike="noStrike">
              <a:latin typeface="Arial"/>
            </a:endParaRPr>
          </a:p>
          <a:p>
            <a:pPr>
              <a:lnSpc>
                <a:spcPct val="100000"/>
              </a:lnSpc>
              <a:spcBef>
                <a:spcPts val="400"/>
              </a:spcBef>
            </a:pPr>
            <a:endParaRPr b="0" lang="en-US" sz="2000" spc="-1" strike="noStrike">
              <a:latin typeface="Arial"/>
            </a:endParaRPr>
          </a:p>
        </p:txBody>
      </p:sp>
      <p:sp>
        <p:nvSpPr>
          <p:cNvPr id="151" name="CustomShape 2"/>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User Story</a:t>
            </a:r>
            <a:endParaRPr b="0" lang="en-US" sz="4400" spc="-1" strike="noStrike">
              <a:latin typeface="Arial"/>
            </a:endParaRPr>
          </a:p>
        </p:txBody>
      </p:sp>
      <p:sp>
        <p:nvSpPr>
          <p:cNvPr id="152"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B070CAD4-DA00-42E7-AB7F-63E9863753B7}" type="slidenum">
              <a:rPr b="1" lang="en-US" sz="1400" spc="-1" strike="noStrike">
                <a:solidFill>
                  <a:srgbClr val="000000"/>
                </a:solidFill>
                <a:latin typeface="Calibri"/>
                <a:ea typeface="DejaVu Sans"/>
              </a:rPr>
              <a:t>1</a:t>
            </a:fld>
            <a:endParaRPr b="0" lang="en-US"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Data Flow Diagram</a:t>
            </a:r>
            <a:endParaRPr b="0" lang="en-US" sz="4400" spc="-1" strike="noStrike">
              <a:latin typeface="Arial"/>
            </a:endParaRPr>
          </a:p>
        </p:txBody>
      </p:sp>
      <p:sp>
        <p:nvSpPr>
          <p:cNvPr id="154"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5AA2C5CF-5052-4E89-A298-F95ACBBD8E46}"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55" name="Image32" descr=""/>
          <p:cNvPicPr/>
          <p:nvPr/>
        </p:nvPicPr>
        <p:blipFill>
          <a:blip r:embed="rId1"/>
          <a:stretch/>
        </p:blipFill>
        <p:spPr>
          <a:xfrm>
            <a:off x="2950200" y="1676520"/>
            <a:ext cx="10791360" cy="46461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Use Case Diagram</a:t>
            </a:r>
            <a:endParaRPr b="0" lang="en-US" sz="4400" spc="-1" strike="noStrike">
              <a:latin typeface="Arial"/>
            </a:endParaRPr>
          </a:p>
        </p:txBody>
      </p:sp>
      <p:sp>
        <p:nvSpPr>
          <p:cNvPr id="157"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6EB36074-6517-4B54-A5CB-84EEA1A8BC95}"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58" name="Image35" descr=""/>
          <p:cNvPicPr/>
          <p:nvPr/>
        </p:nvPicPr>
        <p:blipFill>
          <a:blip r:embed="rId1"/>
          <a:stretch/>
        </p:blipFill>
        <p:spPr>
          <a:xfrm>
            <a:off x="1780200" y="1676520"/>
            <a:ext cx="9408600" cy="46461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ER-Diagram</a:t>
            </a:r>
            <a:endParaRPr b="0" lang="en-US" sz="4400" spc="-1" strike="noStrike">
              <a:latin typeface="Arial"/>
            </a:endParaRPr>
          </a:p>
        </p:txBody>
      </p:sp>
      <p:sp>
        <p:nvSpPr>
          <p:cNvPr id="160"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75061BD8-C25B-4DF5-B0EA-481A23877F04}"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61" name="Image34" descr=""/>
          <p:cNvPicPr/>
          <p:nvPr/>
        </p:nvPicPr>
        <p:blipFill>
          <a:blip r:embed="rId1"/>
          <a:stretch/>
        </p:blipFill>
        <p:spPr>
          <a:xfrm>
            <a:off x="1239840" y="1676520"/>
            <a:ext cx="10056240" cy="44841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Group 1"/>
          <p:cNvGrpSpPr/>
          <p:nvPr/>
        </p:nvGrpSpPr>
        <p:grpSpPr>
          <a:xfrm>
            <a:off x="0" y="0"/>
            <a:ext cx="36000" cy="36000"/>
            <a:chOff x="0" y="0"/>
            <a:chExt cx="36000" cy="36000"/>
          </a:xfrm>
        </p:grpSpPr>
      </p:grpSp>
      <p:sp>
        <p:nvSpPr>
          <p:cNvPr id="163" name="CustomShape 2"/>
          <p:cNvSpPr/>
          <p:nvPr/>
        </p:nvSpPr>
        <p:spPr>
          <a:xfrm>
            <a:off x="609480" y="228600"/>
            <a:ext cx="10970640" cy="83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Outline</a:t>
            </a:r>
            <a:endParaRPr b="0" lang="en-US" sz="4400" spc="-1" strike="noStrike">
              <a:latin typeface="Arial"/>
            </a:endParaRPr>
          </a:p>
        </p:txBody>
      </p:sp>
      <p:sp>
        <p:nvSpPr>
          <p:cNvPr id="164"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B87F5298-3DE9-489E-B29F-A03FFF2162E8}" type="slidenum">
              <a:rPr b="1" lang="en-US" sz="1400" spc="-1" strike="noStrike">
                <a:solidFill>
                  <a:srgbClr val="000000"/>
                </a:solidFill>
                <a:latin typeface="Calibri"/>
                <a:ea typeface="DejaVu Sans"/>
              </a:rPr>
              <a:t>1</a:t>
            </a:fld>
            <a:endParaRPr b="0" lang="en-US" sz="1400" spc="-1" strike="noStrike">
              <a:latin typeface="Arial"/>
            </a:endParaRPr>
          </a:p>
        </p:txBody>
      </p:sp>
      <p:grpSp>
        <p:nvGrpSpPr>
          <p:cNvPr id="165" name="Group 4"/>
          <p:cNvGrpSpPr/>
          <p:nvPr/>
        </p:nvGrpSpPr>
        <p:grpSpPr>
          <a:xfrm>
            <a:off x="2729520" y="1676520"/>
            <a:ext cx="7259760" cy="3534480"/>
            <a:chOff x="2729520" y="1676520"/>
            <a:chExt cx="7259760" cy="3534480"/>
          </a:xfrm>
        </p:grpSpPr>
        <p:sp>
          <p:nvSpPr>
            <p:cNvPr id="166" name="CustomShape 5"/>
            <p:cNvSpPr/>
            <p:nvPr/>
          </p:nvSpPr>
          <p:spPr>
            <a:xfrm>
              <a:off x="2729520" y="4713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a:p>
              <a:pPr algn="ctr">
                <a:lnSpc>
                  <a:spcPct val="90000"/>
                </a:lnSpc>
                <a:spcAft>
                  <a:spcPts val="839"/>
                </a:spcAft>
              </a:pPr>
              <a:r>
                <a:rPr b="0" lang="en-US" sz="2400" spc="-1" strike="noStrike">
                  <a:solidFill>
                    <a:srgbClr val="000000"/>
                  </a:solidFill>
                  <a:latin typeface="Cambria"/>
                  <a:ea typeface="DejaVu Sans"/>
                </a:rPr>
                <a:t>Conclusion</a:t>
              </a:r>
              <a:endParaRPr b="0" lang="en-US" sz="2400" spc="-1" strike="noStrike">
                <a:latin typeface="Arial"/>
              </a:endParaRPr>
            </a:p>
          </p:txBody>
        </p:sp>
        <p:sp>
          <p:nvSpPr>
            <p:cNvPr id="167" name="CustomShape 6"/>
            <p:cNvSpPr/>
            <p:nvPr/>
          </p:nvSpPr>
          <p:spPr>
            <a:xfrm rot="10800000">
              <a:off x="2730960" y="395568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227520" rIns="227520" tIns="227520" bIns="227520" anchor="ctr" rot="10800000"/>
            <a:p>
              <a:pPr algn="ctr">
                <a:lnSpc>
                  <a:spcPct val="90000"/>
                </a:lnSpc>
                <a:spcAft>
                  <a:spcPts val="1120"/>
                </a:spcAft>
              </a:pPr>
              <a:r>
                <a:rPr b="0" lang="en-US" sz="2600" spc="-1" strike="noStrike">
                  <a:solidFill>
                    <a:srgbClr val="ffffff"/>
                  </a:solidFill>
                  <a:latin typeface="Cambria"/>
                  <a:ea typeface="DejaVu Sans"/>
                </a:rPr>
                <a:t>System Implementation &amp; Evaluation.</a:t>
              </a:r>
              <a:endParaRPr b="0" lang="en-US" sz="2600" spc="-1" strike="noStrike">
                <a:latin typeface="Arial"/>
              </a:endParaRPr>
            </a:p>
          </p:txBody>
        </p:sp>
        <p:sp>
          <p:nvSpPr>
            <p:cNvPr id="168" name="CustomShape 7"/>
            <p:cNvSpPr/>
            <p:nvPr/>
          </p:nvSpPr>
          <p:spPr>
            <a:xfrm rot="10800000">
              <a:off x="2730960" y="3195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Design.</a:t>
              </a:r>
              <a:endParaRPr b="0" lang="en-US" sz="2400" spc="-1" strike="noStrike">
                <a:latin typeface="Arial"/>
              </a:endParaRPr>
            </a:p>
          </p:txBody>
        </p:sp>
        <p:sp>
          <p:nvSpPr>
            <p:cNvPr id="169" name="CustomShape 8"/>
            <p:cNvSpPr/>
            <p:nvPr/>
          </p:nvSpPr>
          <p:spPr>
            <a:xfrm rot="10800000">
              <a:off x="2730960" y="2436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Analysis.</a:t>
              </a:r>
              <a:endParaRPr b="0" lang="en-US" sz="2400" spc="-1" strike="noStrike">
                <a:latin typeface="Arial"/>
              </a:endParaRPr>
            </a:p>
          </p:txBody>
        </p:sp>
        <p:sp>
          <p:nvSpPr>
            <p:cNvPr id="170" name="CustomShape 9"/>
            <p:cNvSpPr/>
            <p:nvPr/>
          </p:nvSpPr>
          <p:spPr>
            <a:xfrm rot="10800000">
              <a:off x="2730960" y="1676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Background.</a:t>
              </a:r>
              <a:endParaRPr b="0" lang="en-US" sz="2400" spc="-1" strike="noStrike">
                <a:latin typeface="Arial"/>
              </a:endParaRPr>
            </a:p>
          </p:txBody>
        </p:sp>
      </p:grpSp>
      <p:grpSp>
        <p:nvGrpSpPr>
          <p:cNvPr id="171" name="Group 10"/>
          <p:cNvGrpSpPr/>
          <p:nvPr/>
        </p:nvGrpSpPr>
        <p:grpSpPr>
          <a:xfrm>
            <a:off x="0" y="0"/>
            <a:ext cx="36000" cy="36000"/>
            <a:chOff x="0" y="0"/>
            <a:chExt cx="36000" cy="36000"/>
          </a:xfrm>
        </p:grpSpPr>
      </p:grpSp>
    </p:spTree>
  </p:cSld>
  <p:transition spd="med">
    <p:fad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Development Technology</a:t>
            </a:r>
            <a:endParaRPr b="0" lang="en-US" sz="4400" spc="-1" strike="noStrike">
              <a:latin typeface="Arial"/>
            </a:endParaRPr>
          </a:p>
        </p:txBody>
      </p:sp>
      <p:sp>
        <p:nvSpPr>
          <p:cNvPr id="173"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3224A75B-C041-4547-B970-41E52CDB57F6}" type="slidenum">
              <a:rPr b="1" lang="en-US" sz="1400" spc="-1" strike="noStrike">
                <a:solidFill>
                  <a:srgbClr val="000000"/>
                </a:solidFill>
                <a:latin typeface="Calibri"/>
                <a:ea typeface="DejaVu Sans"/>
              </a:rPr>
              <a:t>1</a:t>
            </a:fld>
            <a:endParaRPr b="0" lang="en-US" sz="1400" spc="-1" strike="noStrike">
              <a:latin typeface="Arial"/>
            </a:endParaRPr>
          </a:p>
        </p:txBody>
      </p:sp>
      <p:graphicFrame>
        <p:nvGraphicFramePr>
          <p:cNvPr id="174" name="Table 3"/>
          <p:cNvGraphicFramePr/>
          <p:nvPr/>
        </p:nvGraphicFramePr>
        <p:xfrm>
          <a:off x="609480" y="1676520"/>
          <a:ext cx="10972440" cy="3169440"/>
        </p:xfrm>
        <a:graphic>
          <a:graphicData uri="http://schemas.openxmlformats.org/drawingml/2006/table">
            <a:tbl>
              <a:tblPr/>
              <a:tblGrid>
                <a:gridCol w="5486400"/>
                <a:gridCol w="5486400"/>
              </a:tblGrid>
              <a:tr h="396000">
                <a:tc>
                  <a:txBody>
                    <a:bodyPr/>
                    <a:p>
                      <a:pPr>
                        <a:lnSpc>
                          <a:spcPct val="100000"/>
                        </a:lnSpc>
                      </a:pPr>
                      <a:r>
                        <a:rPr b="1" lang="en-US" sz="2000" spc="-1" strike="noStrike">
                          <a:solidFill>
                            <a:srgbClr val="ffffff"/>
                          </a:solidFill>
                          <a:latin typeface="Times New Roman"/>
                          <a:ea typeface="DejaVu Sans"/>
                        </a:rPr>
                        <a:t>Purpose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p>
                      <a:pPr>
                        <a:lnSpc>
                          <a:spcPct val="100000"/>
                        </a:lnSpc>
                      </a:pPr>
                      <a:r>
                        <a:rPr b="1" lang="en-US" sz="2000" spc="-1" strike="noStrike">
                          <a:solidFill>
                            <a:srgbClr val="ffffff"/>
                          </a:solidFill>
                          <a:latin typeface="Times New Roman"/>
                          <a:ea typeface="DejaVu Sans"/>
                        </a:rPr>
                        <a:t>Tools &amp; Technologies</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r>
              <a:tr h="396000">
                <a:tc>
                  <a:txBody>
                    <a:bodyPr/>
                    <a:p>
                      <a:pPr>
                        <a:lnSpc>
                          <a:spcPct val="100000"/>
                        </a:lnSpc>
                      </a:pPr>
                      <a:r>
                        <a:rPr b="0" lang="en-US" sz="2000" spc="-1" strike="noStrike">
                          <a:solidFill>
                            <a:srgbClr val="000000"/>
                          </a:solidFill>
                          <a:latin typeface="Times New Roman"/>
                          <a:ea typeface="DejaVu Sans"/>
                        </a:rPr>
                        <a:t>Backend Programming</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ea typeface="DejaVu Sans"/>
                        </a:rPr>
                        <a:t>PHP, PHP Laravel MVC Framework</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ea typeface="DejaVu Sans"/>
                        </a:rPr>
                        <a:t>Web Server</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ea typeface="DejaVu Sans"/>
                        </a:rPr>
                        <a:t>Apache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6000">
                <a:tc>
                  <a:txBody>
                    <a:bodyPr/>
                    <a:p>
                      <a:pPr>
                        <a:lnSpc>
                          <a:spcPct val="100000"/>
                        </a:lnSpc>
                      </a:pPr>
                      <a:r>
                        <a:rPr b="0" lang="en-US" sz="2000" spc="-1" strike="noStrike">
                          <a:solidFill>
                            <a:srgbClr val="000000"/>
                          </a:solidFill>
                          <a:latin typeface="Times New Roman"/>
                          <a:ea typeface="DejaVu Sans"/>
                        </a:rPr>
                        <a:t>Database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ea typeface="DejaVu Sans"/>
                        </a:rPr>
                        <a:t>MySQL</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ea typeface="DejaVu Sans"/>
                        </a:rPr>
                        <a:t>Front-End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ea typeface="DejaVu Sans"/>
                        </a:rPr>
                        <a:t>HTML, CSS, JavaScript, Jquery, Bootstrap</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6000">
                <a:tc>
                  <a:txBody>
                    <a:bodyPr/>
                    <a:p>
                      <a:pPr>
                        <a:lnSpc>
                          <a:spcPct val="100000"/>
                        </a:lnSpc>
                      </a:pPr>
                      <a:r>
                        <a:rPr b="0" lang="en-US" sz="2000" spc="-1" strike="noStrike">
                          <a:solidFill>
                            <a:srgbClr val="000000"/>
                          </a:solidFill>
                          <a:latin typeface="Times New Roman"/>
                          <a:ea typeface="DejaVu Sans"/>
                        </a:rPr>
                        <a:t>Operating System</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ea typeface="DejaVu Sans"/>
                        </a:rPr>
                        <a:t>Windows, Linux, MacOS</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r h="396000">
                <a:tc>
                  <a:txBody>
                    <a:bodyPr/>
                    <a:p>
                      <a:pPr>
                        <a:lnSpc>
                          <a:spcPct val="100000"/>
                        </a:lnSpc>
                      </a:pPr>
                      <a:r>
                        <a:rPr b="0" lang="en-US" sz="2000" spc="-1" strike="noStrike">
                          <a:solidFill>
                            <a:srgbClr val="000000"/>
                          </a:solidFill>
                          <a:latin typeface="Times New Roman"/>
                          <a:ea typeface="DejaVu Sans"/>
                        </a:rPr>
                        <a:t>Browser</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p>
                      <a:pPr>
                        <a:lnSpc>
                          <a:spcPct val="100000"/>
                        </a:lnSpc>
                      </a:pPr>
                      <a:r>
                        <a:rPr b="0" lang="en-US" sz="2000" spc="-1" strike="noStrike">
                          <a:solidFill>
                            <a:srgbClr val="000000"/>
                          </a:solidFill>
                          <a:latin typeface="Times New Roman"/>
                          <a:ea typeface="DejaVu Sans"/>
                        </a:rPr>
                        <a:t>Firefox, Google Chrome, Opera, Safari</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r>
              <a:tr h="397800">
                <a:tc>
                  <a:txBody>
                    <a:bodyPr/>
                    <a:p>
                      <a:pPr>
                        <a:lnSpc>
                          <a:spcPct val="100000"/>
                        </a:lnSpc>
                      </a:pPr>
                      <a:r>
                        <a:rPr b="0" lang="en-US" sz="2000" spc="-1" strike="noStrike">
                          <a:solidFill>
                            <a:srgbClr val="000000"/>
                          </a:solidFill>
                          <a:latin typeface="Times New Roman"/>
                          <a:ea typeface="DejaVu Sans"/>
                        </a:rPr>
                        <a:t>Design</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p>
                      <a:pPr>
                        <a:lnSpc>
                          <a:spcPct val="100000"/>
                        </a:lnSpc>
                      </a:pPr>
                      <a:r>
                        <a:rPr b="0" lang="en-US" sz="2000" spc="-1" strike="noStrike">
                          <a:solidFill>
                            <a:srgbClr val="000000"/>
                          </a:solidFill>
                          <a:latin typeface="Times New Roman"/>
                          <a:ea typeface="DejaVu Sans"/>
                        </a:rPr>
                        <a:t>UML, Pencil, Photoshop etc.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Application Screenshot</a:t>
            </a:r>
            <a:endParaRPr b="0" lang="en-US" sz="4400" spc="-1" strike="noStrike">
              <a:latin typeface="Arial"/>
            </a:endParaRPr>
          </a:p>
        </p:txBody>
      </p:sp>
      <p:sp>
        <p:nvSpPr>
          <p:cNvPr id="176"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BBFF6A4D-9A4D-437A-942B-051ABEBB0584}" type="slidenum">
              <a:rPr b="1" lang="en-US" sz="1400" spc="-1" strike="noStrike">
                <a:solidFill>
                  <a:srgbClr val="000000"/>
                </a:solidFill>
                <a:latin typeface="Calibri"/>
                <a:ea typeface="DejaVu Sans"/>
              </a:rPr>
              <a:t>1</a:t>
            </a:fld>
            <a:endParaRPr b="0" lang="en-US" sz="1400" spc="-1" strike="noStrike">
              <a:latin typeface="Arial"/>
            </a:endParaRPr>
          </a:p>
        </p:txBody>
      </p:sp>
      <p:sp>
        <p:nvSpPr>
          <p:cNvPr id="177" name="CustomShape 3"/>
          <p:cNvSpPr/>
          <p:nvPr/>
        </p:nvSpPr>
        <p:spPr>
          <a:xfrm>
            <a:off x="609480" y="1219320"/>
            <a:ext cx="10970640" cy="455040"/>
          </a:xfrm>
          <a:prstGeom prst="rect">
            <a:avLst/>
          </a:prstGeom>
          <a:noFill/>
          <a:ln>
            <a:noFill/>
          </a:ln>
        </p:spPr>
        <p:style>
          <a:lnRef idx="0"/>
          <a:fillRef idx="0"/>
          <a:effectRef idx="0"/>
          <a:fontRef idx="minor"/>
        </p:style>
        <p:txBody>
          <a:bodyPr lIns="90000" rIns="90000" tIns="45000" bIns="45000"/>
          <a:p>
            <a:pPr algn="ctr">
              <a:lnSpc>
                <a:spcPct val="100000"/>
              </a:lnSpc>
              <a:spcBef>
                <a:spcPts val="400"/>
              </a:spcBef>
            </a:pPr>
            <a:r>
              <a:rPr b="1" lang="en-US" sz="2400" spc="-1" strike="noStrike">
                <a:solidFill>
                  <a:srgbClr val="558ed5"/>
                </a:solidFill>
                <a:latin typeface="Times New Roman"/>
                <a:ea typeface="DejaVu Sans"/>
              </a:rPr>
              <a:t>Login Screen</a:t>
            </a:r>
            <a:endParaRPr b="0" lang="en-US" sz="2400" spc="-1" strike="noStrike">
              <a:latin typeface="Arial"/>
            </a:endParaRPr>
          </a:p>
        </p:txBody>
      </p:sp>
      <p:pic>
        <p:nvPicPr>
          <p:cNvPr id="178" name="Image1" descr=""/>
          <p:cNvPicPr/>
          <p:nvPr/>
        </p:nvPicPr>
        <p:blipFill>
          <a:blip r:embed="rId1"/>
          <a:stretch/>
        </p:blipFill>
        <p:spPr>
          <a:xfrm>
            <a:off x="2482200" y="1751040"/>
            <a:ext cx="7241760" cy="4409640"/>
          </a:xfrm>
          <a:prstGeom prst="rect">
            <a:avLst/>
          </a:prstGeom>
          <a:ln>
            <a:noFill/>
          </a:ln>
          <a:effectLst>
            <a:outerShdw algn="tl" blurRad="190500" rotWithShape="0">
              <a:srgbClr val="000000">
                <a:alpha val="70000"/>
              </a:srgbClr>
            </a:outerShdw>
          </a:effectLst>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7" name="Group 1"/>
          <p:cNvGrpSpPr/>
          <p:nvPr/>
        </p:nvGrpSpPr>
        <p:grpSpPr>
          <a:xfrm>
            <a:off x="0" y="0"/>
            <a:ext cx="36000" cy="36000"/>
            <a:chOff x="0" y="0"/>
            <a:chExt cx="36000" cy="36000"/>
          </a:xfrm>
        </p:grpSpPr>
      </p:grpSp>
      <p:sp>
        <p:nvSpPr>
          <p:cNvPr id="88" name="CustomShape 2"/>
          <p:cNvSpPr/>
          <p:nvPr/>
        </p:nvSpPr>
        <p:spPr>
          <a:xfrm>
            <a:off x="609480" y="228600"/>
            <a:ext cx="10970640" cy="83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Outline</a:t>
            </a:r>
            <a:endParaRPr b="0" lang="en-US" sz="4400" spc="-1" strike="noStrike">
              <a:latin typeface="Arial"/>
            </a:endParaRPr>
          </a:p>
        </p:txBody>
      </p:sp>
      <p:sp>
        <p:nvSpPr>
          <p:cNvPr id="89"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AB72FBF4-6828-45D7-88DE-C39842EE0FCA}" type="slidenum">
              <a:rPr b="1" lang="en-US" sz="1400" spc="-1" strike="noStrike">
                <a:solidFill>
                  <a:srgbClr val="000000"/>
                </a:solidFill>
                <a:latin typeface="Calibri"/>
                <a:ea typeface="DejaVu Sans"/>
              </a:rPr>
              <a:t>1</a:t>
            </a:fld>
            <a:endParaRPr b="0" lang="en-US" sz="1400" spc="-1" strike="noStrike">
              <a:latin typeface="Arial"/>
            </a:endParaRPr>
          </a:p>
        </p:txBody>
      </p:sp>
      <p:grpSp>
        <p:nvGrpSpPr>
          <p:cNvPr id="90" name="Group 4"/>
          <p:cNvGrpSpPr/>
          <p:nvPr/>
        </p:nvGrpSpPr>
        <p:grpSpPr>
          <a:xfrm>
            <a:off x="2729520" y="1165320"/>
            <a:ext cx="7259760" cy="3577680"/>
            <a:chOff x="2729520" y="1165320"/>
            <a:chExt cx="7259760" cy="3577680"/>
          </a:xfrm>
        </p:grpSpPr>
        <p:sp>
          <p:nvSpPr>
            <p:cNvPr id="91" name="CustomShape 5"/>
            <p:cNvSpPr/>
            <p:nvPr/>
          </p:nvSpPr>
          <p:spPr>
            <a:xfrm>
              <a:off x="2729520" y="4245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a:p>
              <a:pPr algn="ctr">
                <a:lnSpc>
                  <a:spcPct val="90000"/>
                </a:lnSpc>
                <a:spcAft>
                  <a:spcPts val="839"/>
                </a:spcAft>
              </a:pPr>
              <a:r>
                <a:rPr b="0" lang="en-US" sz="2400" spc="-1" strike="noStrike">
                  <a:solidFill>
                    <a:srgbClr val="000000"/>
                  </a:solidFill>
                  <a:latin typeface="Cambria"/>
                  <a:ea typeface="DejaVu Sans"/>
                </a:rPr>
                <a:t>Conclusion.</a:t>
              </a:r>
              <a:endParaRPr b="0" lang="en-US" sz="2400" spc="-1" strike="noStrike">
                <a:latin typeface="Arial"/>
              </a:endParaRPr>
            </a:p>
          </p:txBody>
        </p:sp>
        <p:sp>
          <p:nvSpPr>
            <p:cNvPr id="92" name="CustomShape 6"/>
            <p:cNvSpPr/>
            <p:nvPr/>
          </p:nvSpPr>
          <p:spPr>
            <a:xfrm rot="10800000">
              <a:off x="2730960" y="3487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Implementation &amp; Evaluation.</a:t>
              </a:r>
              <a:endParaRPr b="0" lang="en-US" sz="2400" spc="-1" strike="noStrike">
                <a:latin typeface="Arial"/>
              </a:endParaRPr>
            </a:p>
          </p:txBody>
        </p:sp>
        <p:sp>
          <p:nvSpPr>
            <p:cNvPr id="93" name="CustomShape 7"/>
            <p:cNvSpPr/>
            <p:nvPr/>
          </p:nvSpPr>
          <p:spPr>
            <a:xfrm rot="10800000">
              <a:off x="2730960" y="2727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Design.</a:t>
              </a:r>
              <a:endParaRPr b="0" lang="en-US" sz="2400" spc="-1" strike="noStrike">
                <a:latin typeface="Arial"/>
              </a:endParaRPr>
            </a:p>
          </p:txBody>
        </p:sp>
        <p:sp>
          <p:nvSpPr>
            <p:cNvPr id="94" name="CustomShape 8"/>
            <p:cNvSpPr/>
            <p:nvPr/>
          </p:nvSpPr>
          <p:spPr>
            <a:xfrm rot="10800000">
              <a:off x="2730960" y="1968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Analysis.</a:t>
              </a:r>
              <a:endParaRPr b="0" lang="en-US" sz="2400" spc="-1" strike="noStrike">
                <a:latin typeface="Arial"/>
              </a:endParaRPr>
            </a:p>
          </p:txBody>
        </p:sp>
        <p:sp>
          <p:nvSpPr>
            <p:cNvPr id="95" name="CustomShape 9"/>
            <p:cNvSpPr/>
            <p:nvPr/>
          </p:nvSpPr>
          <p:spPr>
            <a:xfrm rot="10800000">
              <a:off x="2730960" y="11653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284400" rIns="284400" tIns="284400" bIns="284400" anchor="ctr" rot="10800000"/>
            <a:p>
              <a:pPr algn="ctr">
                <a:lnSpc>
                  <a:spcPct val="90000"/>
                </a:lnSpc>
                <a:spcAft>
                  <a:spcPts val="1400"/>
                </a:spcAft>
              </a:pPr>
              <a:r>
                <a:rPr b="1" lang="en-US" sz="4000" spc="-1" strike="noStrike">
                  <a:solidFill>
                    <a:srgbClr val="ffffff"/>
                  </a:solidFill>
                  <a:latin typeface="Cambria"/>
                  <a:ea typeface="DejaVu Sans"/>
                </a:rPr>
                <a:t>Background.</a:t>
              </a:r>
              <a:endParaRPr b="0" lang="en-US" sz="4000" spc="-1" strike="noStrike">
                <a:latin typeface="Arial"/>
              </a:endParaRPr>
            </a:p>
          </p:txBody>
        </p:sp>
      </p:grpSp>
      <p:grpSp>
        <p:nvGrpSpPr>
          <p:cNvPr id="96" name="Group 10"/>
          <p:cNvGrpSpPr/>
          <p:nvPr/>
        </p:nvGrpSpPr>
        <p:grpSpPr>
          <a:xfrm>
            <a:off x="0" y="0"/>
            <a:ext cx="36000" cy="36000"/>
            <a:chOff x="0" y="0"/>
            <a:chExt cx="36000" cy="36000"/>
          </a:xfrm>
        </p:grpSpPr>
      </p:gr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Dashboard</a:t>
            </a:r>
            <a:endParaRPr b="0" lang="en-US" sz="4400" spc="-1" strike="noStrike">
              <a:latin typeface="Arial"/>
            </a:endParaRPr>
          </a:p>
        </p:txBody>
      </p:sp>
      <p:sp>
        <p:nvSpPr>
          <p:cNvPr id="180"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D6784914-E3B5-4B22-8399-9D4383C25832}"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81" name="Image2" descr=""/>
          <p:cNvPicPr/>
          <p:nvPr/>
        </p:nvPicPr>
        <p:blipFill>
          <a:blip r:embed="rId1"/>
          <a:stretch/>
        </p:blipFill>
        <p:spPr>
          <a:xfrm>
            <a:off x="1960200" y="1751040"/>
            <a:ext cx="7998840" cy="4409640"/>
          </a:xfrm>
          <a:prstGeom prst="rect">
            <a:avLst/>
          </a:prstGeom>
          <a:ln>
            <a:noFill/>
          </a:ln>
          <a:effectLst>
            <a:outerShdw algn="tl" blurRad="292100" dir="2700000" dist="139700" rotWithShape="0">
              <a:srgbClr val="333333">
                <a:alpha val="65000"/>
              </a:srgbClr>
            </a:outerShdw>
          </a:effectLst>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Item Receive From Supplier</a:t>
            </a:r>
            <a:endParaRPr b="0" lang="en-US" sz="4400" spc="-1" strike="noStrike">
              <a:latin typeface="Arial"/>
            </a:endParaRPr>
          </a:p>
        </p:txBody>
      </p:sp>
      <p:sp>
        <p:nvSpPr>
          <p:cNvPr id="183"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209BA31E-5947-4071-8045-ED311C4FDC13}"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84" name="Image14" descr=""/>
          <p:cNvPicPr/>
          <p:nvPr/>
        </p:nvPicPr>
        <p:blipFill>
          <a:blip r:embed="rId1"/>
          <a:stretch/>
        </p:blipFill>
        <p:spPr>
          <a:xfrm>
            <a:off x="1579320" y="1370880"/>
            <a:ext cx="8325000" cy="47898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Request for An Item &amp; Approval Process</a:t>
            </a:r>
            <a:endParaRPr b="0" lang="en-US" sz="4400" spc="-1" strike="noStrike">
              <a:latin typeface="Arial"/>
            </a:endParaRPr>
          </a:p>
        </p:txBody>
      </p:sp>
      <p:sp>
        <p:nvSpPr>
          <p:cNvPr id="186"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2BBE55EA-B049-454B-984F-DBD833ADC980}"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87" name="Image16" descr=""/>
          <p:cNvPicPr/>
          <p:nvPr/>
        </p:nvPicPr>
        <p:blipFill>
          <a:blip r:embed="rId1"/>
          <a:stretch/>
        </p:blipFill>
        <p:spPr>
          <a:xfrm>
            <a:off x="1489320" y="1749600"/>
            <a:ext cx="4646160" cy="4411080"/>
          </a:xfrm>
          <a:prstGeom prst="rect">
            <a:avLst/>
          </a:prstGeom>
          <a:ln>
            <a:noFill/>
          </a:ln>
          <a:effectLst>
            <a:outerShdw algn="tl" blurRad="190500" rotWithShape="0">
              <a:srgbClr val="000000">
                <a:alpha val="70000"/>
              </a:srgbClr>
            </a:outerShdw>
          </a:effectLst>
        </p:spPr>
      </p:pic>
      <p:pic>
        <p:nvPicPr>
          <p:cNvPr id="188" name="Image17" descr=""/>
          <p:cNvPicPr/>
          <p:nvPr/>
        </p:nvPicPr>
        <p:blipFill>
          <a:blip r:embed="rId2"/>
          <a:stretch/>
        </p:blipFill>
        <p:spPr>
          <a:xfrm>
            <a:off x="6137640" y="1749600"/>
            <a:ext cx="4671360" cy="4411080"/>
          </a:xfrm>
          <a:prstGeom prst="rect">
            <a:avLst/>
          </a:prstGeom>
          <a:ln>
            <a:noFill/>
          </a:ln>
          <a:effectLst>
            <a:outerShdw algn="tl" blurRad="190500" rotWithShape="0">
              <a:srgbClr val="000000">
                <a:alpha val="70000"/>
              </a:srgbClr>
            </a:outerShdw>
          </a:effectLst>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Stock Report</a:t>
            </a:r>
            <a:endParaRPr b="0" lang="en-US" sz="4400" spc="-1" strike="noStrike">
              <a:latin typeface="Arial"/>
            </a:endParaRPr>
          </a:p>
        </p:txBody>
      </p:sp>
      <p:sp>
        <p:nvSpPr>
          <p:cNvPr id="190"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4E4846F7-90F7-4877-8193-6D5D9C883D21}" type="slidenum">
              <a:rPr b="1" lang="en-US" sz="1400" spc="-1" strike="noStrike">
                <a:solidFill>
                  <a:srgbClr val="000000"/>
                </a:solidFill>
                <a:latin typeface="Calibri"/>
                <a:ea typeface="DejaVu Sans"/>
              </a:rPr>
              <a:t>1</a:t>
            </a:fld>
            <a:endParaRPr b="0" lang="en-US" sz="1400" spc="-1" strike="noStrike">
              <a:latin typeface="Arial"/>
            </a:endParaRPr>
          </a:p>
        </p:txBody>
      </p:sp>
      <p:pic>
        <p:nvPicPr>
          <p:cNvPr id="191" name="Image22" descr=""/>
          <p:cNvPicPr/>
          <p:nvPr/>
        </p:nvPicPr>
        <p:blipFill>
          <a:blip r:embed="rId1"/>
          <a:stretch/>
        </p:blipFill>
        <p:spPr>
          <a:xfrm>
            <a:off x="2276280" y="1571040"/>
            <a:ext cx="7987680" cy="440964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Stock Report </a:t>
            </a:r>
            <a:r>
              <a:rPr b="1" lang="en-US" sz="4400" spc="-1" strike="noStrike">
                <a:solidFill>
                  <a:srgbClr val="376092"/>
                </a:solidFill>
                <a:latin typeface="Calibri"/>
                <a:ea typeface="DejaVu Sans"/>
              </a:rPr>
              <a:t>(Location Wise)</a:t>
            </a:r>
            <a:endParaRPr b="0" lang="en-US" sz="4400" spc="-1" strike="noStrike">
              <a:latin typeface="Arial"/>
            </a:endParaRPr>
          </a:p>
        </p:txBody>
      </p:sp>
      <p:sp>
        <p:nvSpPr>
          <p:cNvPr id="193"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75C5017F-B35B-4597-ACAF-CA55D06FBCDE}" type="slidenum">
              <a:rPr b="1" lang="en-US" sz="1400" spc="-1" strike="noStrike">
                <a:solidFill>
                  <a:srgbClr val="000000"/>
                </a:solidFill>
                <a:latin typeface="Calibri"/>
                <a:ea typeface="DejaVu Sans"/>
              </a:rPr>
              <a:t>&lt;number&gt;</a:t>
            </a:fld>
            <a:endParaRPr b="0" lang="en-US" sz="1400" spc="-1" strike="noStrike">
              <a:latin typeface="Arial"/>
            </a:endParaRPr>
          </a:p>
        </p:txBody>
      </p:sp>
      <p:pic>
        <p:nvPicPr>
          <p:cNvPr id="194" name="" descr=""/>
          <p:cNvPicPr/>
          <p:nvPr/>
        </p:nvPicPr>
        <p:blipFill>
          <a:blip r:embed="rId1"/>
          <a:stretch/>
        </p:blipFill>
        <p:spPr>
          <a:xfrm>
            <a:off x="1371600" y="1369440"/>
            <a:ext cx="9326880" cy="484848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5" name="Group 1"/>
          <p:cNvGrpSpPr/>
          <p:nvPr/>
        </p:nvGrpSpPr>
        <p:grpSpPr>
          <a:xfrm>
            <a:off x="0" y="0"/>
            <a:ext cx="36000" cy="36000"/>
            <a:chOff x="0" y="0"/>
            <a:chExt cx="36000" cy="36000"/>
          </a:xfrm>
        </p:grpSpPr>
      </p:grpSp>
      <p:sp>
        <p:nvSpPr>
          <p:cNvPr id="196" name="CustomShape 2"/>
          <p:cNvSpPr/>
          <p:nvPr/>
        </p:nvSpPr>
        <p:spPr>
          <a:xfrm>
            <a:off x="609480" y="228600"/>
            <a:ext cx="10970640" cy="83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Outline</a:t>
            </a:r>
            <a:endParaRPr b="0" lang="en-US" sz="4400" spc="-1" strike="noStrike">
              <a:latin typeface="Arial"/>
            </a:endParaRPr>
          </a:p>
        </p:txBody>
      </p:sp>
      <p:sp>
        <p:nvSpPr>
          <p:cNvPr id="197"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BE9FB438-AA5F-4249-8CA0-903FF126A914}" type="slidenum">
              <a:rPr b="1" lang="en-US" sz="1400" spc="-1" strike="noStrike">
                <a:solidFill>
                  <a:srgbClr val="000000"/>
                </a:solidFill>
                <a:latin typeface="Calibri"/>
                <a:ea typeface="DejaVu Sans"/>
              </a:rPr>
              <a:t>&lt;number&gt;</a:t>
            </a:fld>
            <a:endParaRPr b="0" lang="en-US" sz="1400" spc="-1" strike="noStrike">
              <a:latin typeface="Arial"/>
            </a:endParaRPr>
          </a:p>
        </p:txBody>
      </p:sp>
      <p:grpSp>
        <p:nvGrpSpPr>
          <p:cNvPr id="198" name="Group 4"/>
          <p:cNvGrpSpPr/>
          <p:nvPr/>
        </p:nvGrpSpPr>
        <p:grpSpPr>
          <a:xfrm>
            <a:off x="2729520" y="1820520"/>
            <a:ext cx="7259760" cy="3534480"/>
            <a:chOff x="2729520" y="1820520"/>
            <a:chExt cx="7259760" cy="3534480"/>
          </a:xfrm>
        </p:grpSpPr>
        <p:sp>
          <p:nvSpPr>
            <p:cNvPr id="199" name="CustomShape 5"/>
            <p:cNvSpPr/>
            <p:nvPr/>
          </p:nvSpPr>
          <p:spPr>
            <a:xfrm>
              <a:off x="2729520" y="4857840"/>
              <a:ext cx="7258320" cy="497160"/>
            </a:xfrm>
            <a:prstGeom prst="rect">
              <a:avLst/>
            </a:prstGeom>
            <a:solidFill>
              <a:schemeClr val="accent4"/>
            </a:solidFill>
            <a:ln>
              <a:solidFill>
                <a:schemeClr val="lt1"/>
              </a:solidFill>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284400" rIns="284400" tIns="284400" bIns="284400" anchor="ctr"/>
            <a:p>
              <a:pPr algn="ctr">
                <a:lnSpc>
                  <a:spcPct val="90000"/>
                </a:lnSpc>
                <a:spcAft>
                  <a:spcPts val="1400"/>
                </a:spcAft>
              </a:pPr>
              <a:r>
                <a:rPr b="0" lang="en-US" sz="4000" spc="-1" strike="noStrike">
                  <a:solidFill>
                    <a:srgbClr val="ffffff"/>
                  </a:solidFill>
                  <a:latin typeface="Cambria"/>
                  <a:ea typeface="DejaVu Sans"/>
                </a:rPr>
                <a:t>Conclusion</a:t>
              </a:r>
              <a:endParaRPr b="0" lang="en-US" sz="4000" spc="-1" strike="noStrike">
                <a:latin typeface="Arial"/>
              </a:endParaRPr>
            </a:p>
          </p:txBody>
        </p:sp>
        <p:sp>
          <p:nvSpPr>
            <p:cNvPr id="200" name="CustomShape 6"/>
            <p:cNvSpPr/>
            <p:nvPr/>
          </p:nvSpPr>
          <p:spPr>
            <a:xfrm rot="10800000">
              <a:off x="2730960" y="4099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Implementation &amp; Evaluation.</a:t>
              </a:r>
              <a:endParaRPr b="0" lang="en-US" sz="2400" spc="-1" strike="noStrike">
                <a:latin typeface="Arial"/>
              </a:endParaRPr>
            </a:p>
          </p:txBody>
        </p:sp>
        <p:sp>
          <p:nvSpPr>
            <p:cNvPr id="201" name="CustomShape 7"/>
            <p:cNvSpPr/>
            <p:nvPr/>
          </p:nvSpPr>
          <p:spPr>
            <a:xfrm rot="10800000">
              <a:off x="2730960" y="3339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Design.</a:t>
              </a:r>
              <a:endParaRPr b="0" lang="en-US" sz="2400" spc="-1" strike="noStrike">
                <a:latin typeface="Arial"/>
              </a:endParaRPr>
            </a:p>
          </p:txBody>
        </p:sp>
        <p:sp>
          <p:nvSpPr>
            <p:cNvPr id="202" name="CustomShape 8"/>
            <p:cNvSpPr/>
            <p:nvPr/>
          </p:nvSpPr>
          <p:spPr>
            <a:xfrm rot="10800000">
              <a:off x="2730960" y="2580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Analysis.</a:t>
              </a:r>
              <a:endParaRPr b="0" lang="en-US" sz="2400" spc="-1" strike="noStrike">
                <a:latin typeface="Arial"/>
              </a:endParaRPr>
            </a:p>
          </p:txBody>
        </p:sp>
        <p:sp>
          <p:nvSpPr>
            <p:cNvPr id="203" name="CustomShape 9"/>
            <p:cNvSpPr/>
            <p:nvPr/>
          </p:nvSpPr>
          <p:spPr>
            <a:xfrm rot="10800000">
              <a:off x="2730960" y="1820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Background.</a:t>
              </a:r>
              <a:endParaRPr b="0" lang="en-US" sz="2400" spc="-1" strike="noStrike">
                <a:latin typeface="Arial"/>
              </a:endParaRPr>
            </a:p>
          </p:txBody>
        </p:sp>
      </p:grpSp>
      <p:grpSp>
        <p:nvGrpSpPr>
          <p:cNvPr id="204" name="Group 10"/>
          <p:cNvGrpSpPr/>
          <p:nvPr/>
        </p:nvGrpSpPr>
        <p:grpSpPr>
          <a:xfrm>
            <a:off x="0" y="0"/>
            <a:ext cx="36000" cy="36000"/>
            <a:chOff x="0" y="0"/>
            <a:chExt cx="36000" cy="36000"/>
          </a:xfrm>
        </p:grpSpPr>
      </p:grpSp>
    </p:spTree>
  </p:cSld>
  <p:transition spd="med">
    <p:fade/>
  </p:transition>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Conclusion</a:t>
            </a:r>
            <a:endParaRPr b="0" lang="en-US" sz="4400" spc="-1" strike="noStrike">
              <a:latin typeface="Arial"/>
            </a:endParaRPr>
          </a:p>
        </p:txBody>
      </p:sp>
      <p:sp>
        <p:nvSpPr>
          <p:cNvPr id="206" name="CustomShape 2"/>
          <p:cNvSpPr/>
          <p:nvPr/>
        </p:nvSpPr>
        <p:spPr>
          <a:xfrm>
            <a:off x="609480" y="1371600"/>
            <a:ext cx="10970640" cy="426492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US" sz="2000" spc="-1" strike="noStrike">
                <a:solidFill>
                  <a:srgbClr val="000000"/>
                </a:solidFill>
                <a:latin typeface="Times New Roman"/>
                <a:ea typeface="DejaVu Sans"/>
              </a:rPr>
              <a:t>Finally, Developed Inventory Management System(IMS) will be helpful for any academic institution to manage asset distribution. </a:t>
            </a:r>
            <a:endParaRPr b="0" lang="en-US" sz="2000" spc="-1" strike="noStrike">
              <a:latin typeface="Arial"/>
            </a:endParaRPr>
          </a:p>
          <a:p>
            <a:pPr>
              <a:lnSpc>
                <a:spcPct val="100000"/>
              </a:lnSpc>
              <a:spcBef>
                <a:spcPts val="459"/>
              </a:spcBef>
            </a:pPr>
            <a:r>
              <a:rPr b="1" lang="en-US" sz="2300" spc="-1" strike="noStrike">
                <a:solidFill>
                  <a:srgbClr val="17375e"/>
                </a:solidFill>
                <a:latin typeface="Times New Roman"/>
                <a:ea typeface="DejaVu Sans"/>
              </a:rPr>
              <a:t>Future Work</a:t>
            </a:r>
            <a:endParaRPr b="0" lang="en-US" sz="23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There are many more scope to improve in the application. It’s not possible to improve all the best at the first attempt. In this application also, there are so many scope to improve. Also the user experience will be considered. The most important future work that I’ll do.</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1" lang="en-US" sz="2000" spc="-1" strike="noStrike">
                <a:solidFill>
                  <a:srgbClr val="000000"/>
                </a:solidFill>
                <a:latin typeface="Times New Roman"/>
                <a:ea typeface="DejaVu Sans"/>
              </a:rPr>
              <a:t>Item disposal Information</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1" lang="en-US" sz="2000" spc="-1" strike="noStrike">
                <a:solidFill>
                  <a:srgbClr val="000000"/>
                </a:solidFill>
                <a:latin typeface="Times New Roman"/>
                <a:ea typeface="DejaVu Sans"/>
              </a:rPr>
              <a:t>Notification system added to the system</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1" lang="en-US" sz="2000" spc="-1" strike="noStrike">
                <a:solidFill>
                  <a:srgbClr val="000000"/>
                </a:solidFill>
                <a:latin typeface="Times New Roman"/>
                <a:ea typeface="DejaVu Sans"/>
              </a:rPr>
              <a:t>Item transfer from One department to another department.</a:t>
            </a:r>
            <a:endParaRPr b="0" lang="en-US" sz="2000" spc="-1" strike="noStrike">
              <a:latin typeface="Arial"/>
            </a:endParaRPr>
          </a:p>
          <a:p>
            <a:pPr marL="343080" indent="-340920">
              <a:lnSpc>
                <a:spcPct val="100000"/>
              </a:lnSpc>
              <a:spcBef>
                <a:spcPts val="400"/>
              </a:spcBef>
              <a:buClr>
                <a:srgbClr val="000000"/>
              </a:buClr>
              <a:buFont typeface="Wingdings" charset="2"/>
              <a:buChar char=""/>
            </a:pPr>
            <a:r>
              <a:rPr b="1" lang="en-US" sz="2000" spc="-1" strike="noStrike">
                <a:solidFill>
                  <a:srgbClr val="000000"/>
                </a:solidFill>
                <a:latin typeface="Times New Roman"/>
                <a:ea typeface="DejaVu Sans"/>
              </a:rPr>
              <a:t>Item transfer receive from another department</a:t>
            </a:r>
            <a:endParaRPr b="0" lang="en-US" sz="2000" spc="-1" strike="noStrike">
              <a:latin typeface="Arial"/>
            </a:endParaRPr>
          </a:p>
        </p:txBody>
      </p:sp>
      <p:sp>
        <p:nvSpPr>
          <p:cNvPr id="207"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AD00454A-39B1-4831-A6B7-07DBD2012362}" type="slidenum">
              <a:rPr b="1" lang="en-US" sz="1400" spc="-1" strike="noStrike">
                <a:solidFill>
                  <a:srgbClr val="000000"/>
                </a:solidFill>
                <a:latin typeface="Calibri"/>
                <a:ea typeface="DejaVu Sans"/>
              </a:rPr>
              <a:t>&lt;number&gt;</a:t>
            </a:fld>
            <a:endParaRPr b="0" lang="en-US" sz="1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Project Demo</a:t>
            </a:r>
            <a:endParaRPr b="0" lang="en-US" sz="4400" spc="-1" strike="noStrike">
              <a:latin typeface="Arial"/>
            </a:endParaRPr>
          </a:p>
        </p:txBody>
      </p:sp>
      <p:sp>
        <p:nvSpPr>
          <p:cNvPr id="209"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0FB6EB33-9526-426D-99A7-B17236EA5E6D}" type="slidenum">
              <a:rPr b="1" lang="en-US" sz="1400" spc="-1" strike="noStrike">
                <a:solidFill>
                  <a:srgbClr val="000000"/>
                </a:solidFill>
                <a:latin typeface="Calibri"/>
                <a:ea typeface="DejaVu Sans"/>
              </a:rPr>
              <a:t>&lt;number&gt;</a:t>
            </a:fld>
            <a:endParaRPr b="0" lang="en-US" sz="1400" spc="-1" strike="noStrike">
              <a:latin typeface="Arial"/>
            </a:endParaRPr>
          </a:p>
        </p:txBody>
      </p:sp>
      <p:sp>
        <p:nvSpPr>
          <p:cNvPr id="210" name="TextShape 3"/>
          <p:cNvSpPr txBox="1"/>
          <p:nvPr/>
        </p:nvSpPr>
        <p:spPr>
          <a:xfrm>
            <a:off x="609480" y="1604520"/>
            <a:ext cx="10972440" cy="3977280"/>
          </a:xfrm>
          <a:prstGeom prst="rect">
            <a:avLst/>
          </a:prstGeom>
          <a:noFill/>
          <a:ln>
            <a:noFill/>
          </a:ln>
        </p:spPr>
        <p:txBody>
          <a:bodyPr lIns="0" rIns="0" tIns="0" bIns="0">
            <a:normAutofit/>
          </a:bodyPr>
          <a:p>
            <a:endParaRPr b="0" lang="en-US"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09480" y="609480"/>
            <a:ext cx="10970640" cy="5712840"/>
          </a:xfrm>
          <a:prstGeom prst="rect">
            <a:avLst/>
          </a:prstGeom>
          <a:noFill/>
          <a:ln>
            <a:noFill/>
          </a:ln>
        </p:spPr>
        <p:style>
          <a:lnRef idx="0"/>
          <a:fillRef idx="0"/>
          <a:effectRef idx="0"/>
          <a:fontRef idx="minor"/>
        </p:style>
        <p:txBody>
          <a:bodyPr lIns="90000" rIns="90000" tIns="45000" bIns="45000"/>
          <a:p>
            <a:pPr algn="ctr">
              <a:lnSpc>
                <a:spcPct val="100000"/>
              </a:lnSpc>
              <a:spcBef>
                <a:spcPts val="1321"/>
              </a:spcBef>
            </a:pPr>
            <a:endParaRPr b="0" lang="en-US" sz="1800" spc="-1" strike="noStrike">
              <a:latin typeface="Arial"/>
            </a:endParaRPr>
          </a:p>
          <a:p>
            <a:pPr algn="ctr">
              <a:lnSpc>
                <a:spcPct val="100000"/>
              </a:lnSpc>
              <a:spcBef>
                <a:spcPts val="1321"/>
              </a:spcBef>
            </a:pPr>
            <a:endParaRPr b="0" lang="en-US" sz="1800" spc="-1" strike="noStrike">
              <a:latin typeface="Arial"/>
            </a:endParaRPr>
          </a:p>
          <a:p>
            <a:pPr algn="ctr">
              <a:lnSpc>
                <a:spcPct val="100000"/>
              </a:lnSpc>
              <a:spcBef>
                <a:spcPts val="1321"/>
              </a:spcBef>
            </a:pPr>
            <a:endParaRPr b="0" lang="en-US" sz="1800" spc="-1" strike="noStrike">
              <a:latin typeface="Arial"/>
            </a:endParaRPr>
          </a:p>
          <a:p>
            <a:pPr algn="ctr">
              <a:lnSpc>
                <a:spcPct val="100000"/>
              </a:lnSpc>
              <a:spcBef>
                <a:spcPts val="1321"/>
              </a:spcBef>
            </a:pPr>
            <a:endParaRPr b="0" lang="en-US" sz="1800" spc="-1" strike="noStrike">
              <a:latin typeface="Arial"/>
            </a:endParaRPr>
          </a:p>
          <a:p>
            <a:pPr algn="ctr">
              <a:lnSpc>
                <a:spcPct val="100000"/>
              </a:lnSpc>
              <a:spcBef>
                <a:spcPts val="1321"/>
              </a:spcBef>
            </a:pPr>
            <a:r>
              <a:rPr b="0" lang="en-US" sz="6600" spc="-1" strike="noStrike">
                <a:solidFill>
                  <a:srgbClr val="376092"/>
                </a:solidFill>
                <a:latin typeface="Britannic Bold"/>
                <a:ea typeface="DejaVu Sans"/>
              </a:rPr>
              <a:t>Thank You</a:t>
            </a:r>
            <a:endParaRPr b="0" lang="en-US" sz="6600" spc="-1" strike="noStrike">
              <a:latin typeface="Arial"/>
            </a:endParaRPr>
          </a:p>
        </p:txBody>
      </p:sp>
      <p:sp>
        <p:nvSpPr>
          <p:cNvPr id="212"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C23707FC-29F1-47FC-99B7-5FA23B46E05B}" type="slidenum">
              <a:rPr b="1" lang="en-US" sz="1400" spc="-1" strike="noStrike">
                <a:solidFill>
                  <a:srgbClr val="000000"/>
                </a:solidFill>
                <a:latin typeface="Calibri"/>
                <a:ea typeface="DejaVu Sans"/>
              </a:rPr>
              <a:t>&lt;number&gt;</a:t>
            </a:fld>
            <a:endParaRPr b="0" lang="en-US" sz="1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102" descr=""/>
          <p:cNvPicPr/>
          <p:nvPr/>
        </p:nvPicPr>
        <p:blipFill>
          <a:blip r:embed="rId1"/>
          <a:stretch/>
        </p:blipFill>
        <p:spPr>
          <a:xfrm>
            <a:off x="1123920" y="1424160"/>
            <a:ext cx="1072440" cy="1156680"/>
          </a:xfrm>
          <a:prstGeom prst="rect">
            <a:avLst/>
          </a:prstGeom>
          <a:ln>
            <a:noFill/>
          </a:ln>
        </p:spPr>
      </p:pic>
      <p:sp>
        <p:nvSpPr>
          <p:cNvPr id="98"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Motivation</a:t>
            </a:r>
            <a:endParaRPr b="0" lang="en-US" sz="4400" spc="-1" strike="noStrike">
              <a:latin typeface="Arial"/>
            </a:endParaRPr>
          </a:p>
        </p:txBody>
      </p:sp>
      <p:sp>
        <p:nvSpPr>
          <p:cNvPr id="99"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66CEA6A0-89B7-4F11-8157-8BE87DB5550B}" type="slidenum">
              <a:rPr b="1" lang="en-US" sz="1400" spc="-1" strike="noStrike">
                <a:solidFill>
                  <a:srgbClr val="000000"/>
                </a:solidFill>
                <a:latin typeface="Calibri"/>
                <a:ea typeface="DejaVu Sans"/>
              </a:rPr>
              <a:t>1</a:t>
            </a:fld>
            <a:endParaRPr b="0" lang="en-US" sz="1400" spc="-1" strike="noStrike">
              <a:latin typeface="Arial"/>
            </a:endParaRPr>
          </a:p>
        </p:txBody>
      </p:sp>
      <p:sp>
        <p:nvSpPr>
          <p:cNvPr id="100" name="CustomShape 3"/>
          <p:cNvSpPr/>
          <p:nvPr/>
        </p:nvSpPr>
        <p:spPr>
          <a:xfrm>
            <a:off x="2286000" y="1446480"/>
            <a:ext cx="8989920" cy="87552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ea typeface="DejaVu Sans"/>
              </a:rPr>
              <a:t>Many  organization or academic institutions has many assets but they have no  integrated </a:t>
            </a:r>
            <a:r>
              <a:rPr b="0" lang="en-US" sz="2000" spc="-1" strike="noStrike">
                <a:solidFill>
                  <a:srgbClr val="000000"/>
                </a:solidFill>
                <a:latin typeface="Times New Roman"/>
                <a:ea typeface="DejaVu Sans"/>
              </a:rPr>
              <a:t>Inventory Management System system to instantly know what is the condition of their assets</a:t>
            </a:r>
            <a:endParaRPr b="0" lang="en-US" sz="2000" spc="-1" strike="noStrike">
              <a:latin typeface="Arial"/>
            </a:endParaRPr>
          </a:p>
        </p:txBody>
      </p:sp>
      <p:pic>
        <p:nvPicPr>
          <p:cNvPr id="101" name="Picture 106" descr=""/>
          <p:cNvPicPr/>
          <p:nvPr/>
        </p:nvPicPr>
        <p:blipFill>
          <a:blip r:embed="rId2"/>
          <a:stretch/>
        </p:blipFill>
        <p:spPr>
          <a:xfrm>
            <a:off x="1123920" y="2756520"/>
            <a:ext cx="1072440" cy="1143360"/>
          </a:xfrm>
          <a:prstGeom prst="rect">
            <a:avLst/>
          </a:prstGeom>
          <a:ln>
            <a:noFill/>
          </a:ln>
        </p:spPr>
      </p:pic>
      <p:sp>
        <p:nvSpPr>
          <p:cNvPr id="102" name="CustomShape 4"/>
          <p:cNvSpPr/>
          <p:nvPr/>
        </p:nvSpPr>
        <p:spPr>
          <a:xfrm>
            <a:off x="2286360" y="2994480"/>
            <a:ext cx="8989920" cy="58932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ea typeface="DejaVu Sans"/>
              </a:rPr>
              <a:t>If an item is stolen, they don’t know it.</a:t>
            </a:r>
            <a:endParaRPr b="0" lang="en-US" sz="2000" spc="-1" strike="noStrike">
              <a:latin typeface="Arial"/>
            </a:endParaRPr>
          </a:p>
        </p:txBody>
      </p:sp>
      <p:pic>
        <p:nvPicPr>
          <p:cNvPr id="103" name="Picture 108" descr=""/>
          <p:cNvPicPr/>
          <p:nvPr/>
        </p:nvPicPr>
        <p:blipFill>
          <a:blip r:embed="rId3"/>
          <a:stretch/>
        </p:blipFill>
        <p:spPr>
          <a:xfrm>
            <a:off x="1123920" y="4052880"/>
            <a:ext cx="1072440" cy="1454040"/>
          </a:xfrm>
          <a:prstGeom prst="rect">
            <a:avLst/>
          </a:prstGeom>
          <a:ln>
            <a:noFill/>
          </a:ln>
        </p:spPr>
      </p:pic>
      <p:sp>
        <p:nvSpPr>
          <p:cNvPr id="104" name="CustomShape 5"/>
          <p:cNvSpPr/>
          <p:nvPr/>
        </p:nvSpPr>
        <p:spPr>
          <a:xfrm>
            <a:off x="2286720" y="3894480"/>
            <a:ext cx="8989920" cy="163188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000" spc="-1" strike="noStrike">
                <a:solidFill>
                  <a:srgbClr val="000000"/>
                </a:solidFill>
                <a:latin typeface="Times New Roman"/>
                <a:ea typeface="DejaVu Sans"/>
              </a:rPr>
              <a:t>Many organization or institutions has many assets such as Computer, Printer, Photocopy Machine, laptop bag, Chair, Table. But they maintain manual system to count their assets. Even If anyone take any item such as laptop for COVID situation in home for Work from home office, They don’t know who took which laptop. For this they need use manual filing system to count their assets.</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09480" y="1371600"/>
            <a:ext cx="10970640" cy="4646160"/>
          </a:xfrm>
          <a:prstGeom prst="rect">
            <a:avLst/>
          </a:prstGeom>
          <a:noFill/>
          <a:ln>
            <a:noFill/>
          </a:ln>
        </p:spPr>
        <p:style>
          <a:lnRef idx="0"/>
          <a:fillRef idx="0"/>
          <a:effectRef idx="0"/>
          <a:fontRef idx="minor"/>
        </p:style>
        <p:txBody>
          <a:bodyPr lIns="90000" rIns="90000" tIns="45000" bIns="45000"/>
          <a:p>
            <a:pPr marL="343080" indent="-34092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ea typeface="DejaVu Sans"/>
              </a:rPr>
              <a:t>The purpose of the Inventory Management System is to maintain the inventory related information and all transactions of inventory items with dynamic item configuration for any organization or academic institutions.</a:t>
            </a:r>
            <a:endParaRPr b="0" lang="en-US" sz="2000" spc="-1" strike="noStrike">
              <a:latin typeface="Arial"/>
            </a:endParaRPr>
          </a:p>
          <a:p>
            <a:pPr marL="343080" indent="-34092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ea typeface="DejaVu Sans"/>
              </a:rPr>
              <a:t>Inventory Management System will provide unique opportunity to get more accurate picture of current inventory status. The target of this software is to reduce the manual filing and record-keeping process for asset management system.</a:t>
            </a:r>
            <a:endParaRPr b="0" lang="en-US" sz="2000" spc="-1" strike="noStrike">
              <a:latin typeface="Arial"/>
            </a:endParaRPr>
          </a:p>
          <a:p>
            <a:pPr marL="343080" indent="-34092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ea typeface="DejaVu Sans"/>
              </a:rPr>
              <a:t>When inventory items distribution process is maintain through manual filing process then there is big possibility of mistakes. So Inventory System reduces mistakes through dynamic stock management report.</a:t>
            </a:r>
            <a:endParaRPr b="0" lang="en-US" sz="2000" spc="-1" strike="noStrike">
              <a:latin typeface="Arial"/>
            </a:endParaRPr>
          </a:p>
          <a:p>
            <a:pPr marL="343080" indent="-340920" algn="just">
              <a:lnSpc>
                <a:spcPct val="100000"/>
              </a:lnSpc>
              <a:spcBef>
                <a:spcPts val="799"/>
              </a:spcBef>
              <a:buClr>
                <a:srgbClr val="000000"/>
              </a:buClr>
              <a:buFont typeface="Wingdings" charset="2"/>
              <a:buChar char=""/>
            </a:pPr>
            <a:r>
              <a:rPr b="0" lang="en-US" sz="2000" spc="-1" strike="noStrike">
                <a:solidFill>
                  <a:srgbClr val="000000"/>
                </a:solidFill>
                <a:latin typeface="Times New Roman"/>
                <a:ea typeface="DejaVu Sans"/>
              </a:rPr>
              <a:t>Our Inventory Management System will have dynamic Item configuration with category wise and current stock report.</a:t>
            </a:r>
            <a:endParaRPr b="0" lang="en-US" sz="2000" spc="-1" strike="noStrike">
              <a:latin typeface="Arial"/>
            </a:endParaRPr>
          </a:p>
          <a:p>
            <a:pPr>
              <a:lnSpc>
                <a:spcPct val="100000"/>
              </a:lnSpc>
              <a:spcBef>
                <a:spcPts val="400"/>
              </a:spcBef>
            </a:pPr>
            <a:endParaRPr b="0" lang="en-US" sz="2000" spc="-1" strike="noStrike">
              <a:latin typeface="Arial"/>
            </a:endParaRPr>
          </a:p>
        </p:txBody>
      </p:sp>
      <p:sp>
        <p:nvSpPr>
          <p:cNvPr id="106" name="CustomShape 2"/>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Contribution</a:t>
            </a:r>
            <a:endParaRPr b="0" lang="en-US" sz="4400" spc="-1" strike="noStrike">
              <a:latin typeface="Arial"/>
            </a:endParaRPr>
          </a:p>
        </p:txBody>
      </p:sp>
      <p:sp>
        <p:nvSpPr>
          <p:cNvPr id="107"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8C837615-DCA9-4C64-B98F-48F91DC6DAC3}" type="slidenum">
              <a:rPr b="1" lang="en-US" sz="1400" spc="-1" strike="noStrike">
                <a:solidFill>
                  <a:srgbClr val="000000"/>
                </a:solidFill>
                <a:latin typeface="Calibri"/>
                <a:ea typeface="DejaVu Sans"/>
              </a:rPr>
              <a:t>1</a:t>
            </a:fld>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Related Works</a:t>
            </a:r>
            <a:endParaRPr b="0" lang="en-US" sz="4400" spc="-1" strike="noStrike">
              <a:latin typeface="Arial"/>
            </a:endParaRPr>
          </a:p>
        </p:txBody>
      </p:sp>
      <p:sp>
        <p:nvSpPr>
          <p:cNvPr id="109" name="CustomShape 2"/>
          <p:cNvSpPr/>
          <p:nvPr/>
        </p:nvSpPr>
        <p:spPr>
          <a:xfrm>
            <a:off x="609480" y="1676520"/>
            <a:ext cx="10970640" cy="3960360"/>
          </a:xfrm>
          <a:prstGeom prst="rect">
            <a:avLst/>
          </a:prstGeom>
          <a:noFill/>
          <a:ln>
            <a:noFill/>
          </a:ln>
        </p:spPr>
        <p:style>
          <a:lnRef idx="0"/>
          <a:fillRef idx="0"/>
          <a:effectRef idx="0"/>
          <a:fontRef idx="minor"/>
        </p:style>
        <p:txBody>
          <a:bodyPr lIns="90000" rIns="90000" tIns="45000" bIns="45000"/>
          <a:p>
            <a:pPr algn="just">
              <a:lnSpc>
                <a:spcPct val="100000"/>
              </a:lnSpc>
              <a:spcBef>
                <a:spcPts val="799"/>
              </a:spcBef>
            </a:pPr>
            <a:r>
              <a:rPr b="0" lang="en-US" sz="2400" spc="-1" strike="noStrike">
                <a:solidFill>
                  <a:srgbClr val="000000"/>
                </a:solidFill>
                <a:latin typeface="Times New Roman"/>
                <a:ea typeface="DejaVu Sans"/>
              </a:rPr>
              <a:t>1. “</a:t>
            </a:r>
            <a:r>
              <a:rPr b="1" lang="en-US" sz="2400" spc="-1" strike="noStrike">
                <a:solidFill>
                  <a:srgbClr val="000000"/>
                </a:solidFill>
                <a:latin typeface="Times New Roman"/>
                <a:ea typeface="DejaVu Sans"/>
              </a:rPr>
              <a:t>bdtask</a:t>
            </a:r>
            <a:r>
              <a:rPr b="0" lang="en-US" sz="2400" spc="-1" strike="noStrike">
                <a:solidFill>
                  <a:srgbClr val="000000"/>
                </a:solidFill>
                <a:latin typeface="Times New Roman"/>
                <a:ea typeface="DejaVu Sans"/>
              </a:rPr>
              <a:t>” Inventory Management System.</a:t>
            </a:r>
            <a:endParaRPr b="0" lang="en-US" sz="2400" spc="-1" strike="noStrike">
              <a:latin typeface="Arial"/>
            </a:endParaRPr>
          </a:p>
          <a:p>
            <a:pPr algn="just">
              <a:lnSpc>
                <a:spcPct val="100000"/>
              </a:lnSpc>
              <a:spcBef>
                <a:spcPts val="799"/>
              </a:spcBef>
            </a:pPr>
            <a:r>
              <a:rPr b="0" lang="en-US" sz="2400" spc="-1" strike="noStrike">
                <a:solidFill>
                  <a:srgbClr val="000000"/>
                </a:solidFill>
                <a:latin typeface="Times New Roman"/>
                <a:ea typeface="DejaVu Sans"/>
              </a:rPr>
              <a:t>2. Odoo ERP Inventory Management System.</a:t>
            </a:r>
            <a:endParaRPr b="0" lang="en-US" sz="2400" spc="-1" strike="noStrike">
              <a:latin typeface="Arial"/>
            </a:endParaRPr>
          </a:p>
          <a:p>
            <a:pPr algn="just">
              <a:lnSpc>
                <a:spcPct val="100000"/>
              </a:lnSpc>
              <a:spcBef>
                <a:spcPts val="799"/>
              </a:spcBef>
            </a:pPr>
            <a:r>
              <a:rPr b="0" lang="en-US" sz="2400" spc="-1" strike="noStrike">
                <a:solidFill>
                  <a:srgbClr val="000000"/>
                </a:solidFill>
                <a:latin typeface="Times New Roman"/>
                <a:ea typeface="DejaVu Sans"/>
              </a:rPr>
              <a:t>3. BASE IT Inventory Management System.</a:t>
            </a:r>
            <a:endParaRPr b="0" lang="en-US" sz="2400" spc="-1" strike="noStrike">
              <a:latin typeface="Arial"/>
            </a:endParaRPr>
          </a:p>
          <a:p>
            <a:pPr algn="just">
              <a:lnSpc>
                <a:spcPct val="100000"/>
              </a:lnSpc>
              <a:spcBef>
                <a:spcPts val="799"/>
              </a:spcBef>
            </a:pPr>
            <a:r>
              <a:rPr b="0" lang="en-US" sz="2400" spc="-1" strike="noStrike">
                <a:solidFill>
                  <a:srgbClr val="000000"/>
                </a:solidFill>
                <a:latin typeface="Times New Roman"/>
                <a:ea typeface="DejaVu Sans"/>
              </a:rPr>
              <a:t>4. Square Inventory Management System.</a:t>
            </a:r>
            <a:endParaRPr b="0" lang="en-US" sz="2400" spc="-1" strike="noStrike">
              <a:latin typeface="Arial"/>
            </a:endParaRPr>
          </a:p>
          <a:p>
            <a:pPr algn="just">
              <a:lnSpc>
                <a:spcPct val="100000"/>
              </a:lnSpc>
              <a:spcBef>
                <a:spcPts val="799"/>
              </a:spcBef>
            </a:pPr>
            <a:r>
              <a:rPr b="0" lang="en-US" sz="2400" spc="-1" strike="noStrike">
                <a:solidFill>
                  <a:srgbClr val="000000"/>
                </a:solidFill>
                <a:latin typeface="Times New Roman"/>
                <a:ea typeface="DejaVu Sans"/>
              </a:rPr>
              <a:t>5. Zoho Inventory Management System</a:t>
            </a: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110"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1B98910A-D1E3-4F99-8FEB-BCD4339CB027}" type="slidenum">
              <a:rPr b="1" lang="en-US" sz="1400" spc="-1" strike="noStrike">
                <a:solidFill>
                  <a:srgbClr val="000000"/>
                </a:solidFill>
                <a:latin typeface="Calibri"/>
                <a:ea typeface="DejaVu Sans"/>
              </a:rPr>
              <a:t>1</a:t>
            </a:fld>
            <a:endParaRPr b="0" lang="en-US"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1" name="Group 1"/>
          <p:cNvGrpSpPr/>
          <p:nvPr/>
        </p:nvGrpSpPr>
        <p:grpSpPr>
          <a:xfrm>
            <a:off x="0" y="0"/>
            <a:ext cx="36000" cy="36000"/>
            <a:chOff x="0" y="0"/>
            <a:chExt cx="36000" cy="36000"/>
          </a:xfrm>
        </p:grpSpPr>
      </p:grpSp>
      <p:sp>
        <p:nvSpPr>
          <p:cNvPr id="112" name="CustomShape 2"/>
          <p:cNvSpPr/>
          <p:nvPr/>
        </p:nvSpPr>
        <p:spPr>
          <a:xfrm>
            <a:off x="609480" y="228600"/>
            <a:ext cx="10970640" cy="83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Outline</a:t>
            </a:r>
            <a:endParaRPr b="0" lang="en-US" sz="4400" spc="-1" strike="noStrike">
              <a:latin typeface="Arial"/>
            </a:endParaRPr>
          </a:p>
        </p:txBody>
      </p:sp>
      <p:sp>
        <p:nvSpPr>
          <p:cNvPr id="113" name="CustomShape 3"/>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07DF78BE-B31D-41B7-BD6C-7B05AAB609BF}" type="slidenum">
              <a:rPr b="1" lang="en-US" sz="1400" spc="-1" strike="noStrike">
                <a:solidFill>
                  <a:srgbClr val="000000"/>
                </a:solidFill>
                <a:latin typeface="Calibri"/>
                <a:ea typeface="DejaVu Sans"/>
              </a:rPr>
              <a:t>1</a:t>
            </a:fld>
            <a:endParaRPr b="0" lang="en-US" sz="1400" spc="-1" strike="noStrike">
              <a:latin typeface="Arial"/>
            </a:endParaRPr>
          </a:p>
        </p:txBody>
      </p:sp>
      <p:grpSp>
        <p:nvGrpSpPr>
          <p:cNvPr id="114" name="Group 4"/>
          <p:cNvGrpSpPr/>
          <p:nvPr/>
        </p:nvGrpSpPr>
        <p:grpSpPr>
          <a:xfrm>
            <a:off x="2729520" y="1712520"/>
            <a:ext cx="7259760" cy="3534480"/>
            <a:chOff x="2729520" y="1712520"/>
            <a:chExt cx="7259760" cy="3534480"/>
          </a:xfrm>
        </p:grpSpPr>
        <p:sp>
          <p:nvSpPr>
            <p:cNvPr id="115" name="CustomShape 5"/>
            <p:cNvSpPr/>
            <p:nvPr/>
          </p:nvSpPr>
          <p:spPr>
            <a:xfrm>
              <a:off x="2729520" y="4749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a:p>
              <a:pPr algn="ctr">
                <a:lnSpc>
                  <a:spcPct val="90000"/>
                </a:lnSpc>
                <a:spcAft>
                  <a:spcPts val="839"/>
                </a:spcAft>
              </a:pPr>
              <a:r>
                <a:rPr b="0" lang="en-US" sz="2400" spc="-1" strike="noStrike">
                  <a:solidFill>
                    <a:srgbClr val="000000"/>
                  </a:solidFill>
                  <a:latin typeface="Cambria"/>
                  <a:ea typeface="DejaVu Sans"/>
                </a:rPr>
                <a:t>Conclusion</a:t>
              </a:r>
              <a:endParaRPr b="0" lang="en-US" sz="2400" spc="-1" strike="noStrike">
                <a:latin typeface="Arial"/>
              </a:endParaRPr>
            </a:p>
          </p:txBody>
        </p:sp>
        <p:sp>
          <p:nvSpPr>
            <p:cNvPr id="116" name="CustomShape 6"/>
            <p:cNvSpPr/>
            <p:nvPr/>
          </p:nvSpPr>
          <p:spPr>
            <a:xfrm rot="10800000">
              <a:off x="2730960" y="3991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Implementation &amp; Evaluation.</a:t>
              </a:r>
              <a:endParaRPr b="0" lang="en-US" sz="2400" spc="-1" strike="noStrike">
                <a:latin typeface="Arial"/>
              </a:endParaRPr>
            </a:p>
          </p:txBody>
        </p:sp>
        <p:sp>
          <p:nvSpPr>
            <p:cNvPr id="117" name="CustomShape 7"/>
            <p:cNvSpPr/>
            <p:nvPr/>
          </p:nvSpPr>
          <p:spPr>
            <a:xfrm rot="10800000">
              <a:off x="2730960" y="3231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System Design.</a:t>
              </a:r>
              <a:endParaRPr b="0" lang="en-US" sz="2400" spc="-1" strike="noStrike">
                <a:latin typeface="Arial"/>
              </a:endParaRPr>
            </a:p>
          </p:txBody>
        </p:sp>
        <p:sp>
          <p:nvSpPr>
            <p:cNvPr id="118" name="CustomShape 8"/>
            <p:cNvSpPr/>
            <p:nvPr/>
          </p:nvSpPr>
          <p:spPr>
            <a:xfrm rot="10800000">
              <a:off x="2730960" y="24721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284400" rIns="284400" tIns="284400" bIns="284400" anchor="ctr" rot="10800000"/>
            <a:p>
              <a:pPr algn="ctr">
                <a:lnSpc>
                  <a:spcPct val="90000"/>
                </a:lnSpc>
                <a:spcAft>
                  <a:spcPts val="1400"/>
                </a:spcAft>
              </a:pPr>
              <a:r>
                <a:rPr b="0" lang="en-US" sz="4000" spc="-1" strike="noStrike">
                  <a:solidFill>
                    <a:srgbClr val="ffffff"/>
                  </a:solidFill>
                  <a:latin typeface="Cambria"/>
                  <a:ea typeface="DejaVu Sans"/>
                </a:rPr>
                <a:t>System Analysis.</a:t>
              </a:r>
              <a:endParaRPr b="0" lang="en-US" sz="4000" spc="-1" strike="noStrike">
                <a:latin typeface="Arial"/>
              </a:endParaRPr>
            </a:p>
          </p:txBody>
        </p:sp>
        <p:sp>
          <p:nvSpPr>
            <p:cNvPr id="119" name="CustomShape 9"/>
            <p:cNvSpPr/>
            <p:nvPr/>
          </p:nvSpPr>
          <p:spPr>
            <a:xfrm rot="10800000">
              <a:off x="2730960" y="1712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170640" rIns="170640" tIns="170640" bIns="170640" anchor="ctr" rot="10800000"/>
            <a:p>
              <a:pPr algn="ctr">
                <a:lnSpc>
                  <a:spcPct val="90000"/>
                </a:lnSpc>
                <a:spcAft>
                  <a:spcPts val="839"/>
                </a:spcAft>
              </a:pPr>
              <a:r>
                <a:rPr b="0" lang="en-US" sz="2400" spc="-1" strike="noStrike">
                  <a:solidFill>
                    <a:srgbClr val="000000"/>
                  </a:solidFill>
                  <a:latin typeface="Cambria"/>
                  <a:ea typeface="DejaVu Sans"/>
                </a:rPr>
                <a:t>Background.</a:t>
              </a:r>
              <a:endParaRPr b="0" lang="en-US" sz="2400" spc="-1" strike="noStrike">
                <a:latin typeface="Arial"/>
              </a:endParaRPr>
            </a:p>
          </p:txBody>
        </p:sp>
      </p:grpSp>
      <p:grpSp>
        <p:nvGrpSpPr>
          <p:cNvPr id="120" name="Group 10"/>
          <p:cNvGrpSpPr/>
          <p:nvPr/>
        </p:nvGrpSpPr>
        <p:grpSpPr>
          <a:xfrm>
            <a:off x="0" y="0"/>
            <a:ext cx="36000" cy="36000"/>
            <a:chOff x="0" y="0"/>
            <a:chExt cx="36000" cy="36000"/>
          </a:xfrm>
        </p:grpSpPr>
      </p:gr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9572C5F7-ED8A-41F9-A388-8234E5DE8705}" type="slidenum">
              <a:rPr b="1" lang="en-US" sz="1400" spc="-1" strike="noStrike">
                <a:solidFill>
                  <a:srgbClr val="000000"/>
                </a:solidFill>
                <a:latin typeface="Calibri"/>
                <a:ea typeface="DejaVu Sans"/>
              </a:rPr>
              <a:t>1</a:t>
            </a:fld>
            <a:endParaRPr b="0" lang="en-US" sz="1400" spc="-1" strike="noStrike">
              <a:latin typeface="Arial"/>
            </a:endParaRPr>
          </a:p>
        </p:txBody>
      </p:sp>
      <p:sp>
        <p:nvSpPr>
          <p:cNvPr id="122" name="CustomShape 2"/>
          <p:cNvSpPr/>
          <p:nvPr/>
        </p:nvSpPr>
        <p:spPr>
          <a:xfrm>
            <a:off x="925560" y="1136160"/>
            <a:ext cx="10654560" cy="15796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59"/>
              </a:spcBef>
            </a:pPr>
            <a:r>
              <a:rPr b="1" lang="en-US" sz="2300" spc="-1" strike="noStrike">
                <a:solidFill>
                  <a:srgbClr val="558ed5"/>
                </a:solidFill>
                <a:latin typeface="Times New Roman"/>
                <a:ea typeface="DejaVu Sans"/>
              </a:rPr>
              <a:t>The problem Statement</a:t>
            </a:r>
            <a:endParaRPr b="0" lang="en-US" sz="23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Many academic institution has many assets but they don’t know what is the condition of their assets or how many assets are their. For this they need to manually count their assets.</a:t>
            </a:r>
            <a:endParaRPr b="0" lang="en-US" sz="2000" spc="-1" strike="noStrike">
              <a:latin typeface="Arial"/>
            </a:endParaRPr>
          </a:p>
        </p:txBody>
      </p:sp>
      <p:sp>
        <p:nvSpPr>
          <p:cNvPr id="123" name="CustomShape 3"/>
          <p:cNvSpPr/>
          <p:nvPr/>
        </p:nvSpPr>
        <p:spPr>
          <a:xfrm>
            <a:off x="925560" y="2369160"/>
            <a:ext cx="10654560" cy="1210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59"/>
              </a:spcBef>
            </a:pPr>
            <a:r>
              <a:rPr b="1" lang="en-US" sz="2300" spc="-1" strike="noStrike">
                <a:solidFill>
                  <a:srgbClr val="558ed5"/>
                </a:solidFill>
                <a:latin typeface="Times New Roman"/>
                <a:ea typeface="DejaVu Sans"/>
              </a:rPr>
              <a:t>The Solution</a:t>
            </a:r>
            <a:endParaRPr b="0" lang="en-US" sz="23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The Inventory Management System is complete solution to mange asset distribution flow and It has various report to know the current stock status report, Item Information, Item requisition etc.</a:t>
            </a:r>
            <a:endParaRPr b="0" lang="en-US" sz="2000" spc="-1" strike="noStrike">
              <a:latin typeface="Arial"/>
            </a:endParaRPr>
          </a:p>
        </p:txBody>
      </p:sp>
      <p:sp>
        <p:nvSpPr>
          <p:cNvPr id="124" name="CustomShape 4"/>
          <p:cNvSpPr/>
          <p:nvPr/>
        </p:nvSpPr>
        <p:spPr>
          <a:xfrm>
            <a:off x="925560" y="3581280"/>
            <a:ext cx="11061000" cy="8359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828"/>
              </a:spcBef>
            </a:pPr>
            <a:r>
              <a:rPr b="1" lang="en-US" sz="2300" spc="-1" strike="noStrike">
                <a:solidFill>
                  <a:srgbClr val="558ed5"/>
                </a:solidFill>
                <a:latin typeface="Times New Roman"/>
                <a:ea typeface="DejaVu Sans"/>
              </a:rPr>
              <a:t>Stakeholders</a:t>
            </a:r>
            <a:endParaRPr b="0" lang="en-US" sz="2300" spc="-1" strike="noStrike">
              <a:latin typeface="Arial"/>
            </a:endParaRPr>
          </a:p>
          <a:p>
            <a:pPr algn="just">
              <a:lnSpc>
                <a:spcPct val="90000"/>
              </a:lnSpc>
              <a:spcBef>
                <a:spcPts val="828"/>
              </a:spcBef>
            </a:pPr>
            <a:r>
              <a:rPr b="0" lang="en-US" sz="2000" spc="-1" strike="noStrike">
                <a:solidFill>
                  <a:srgbClr val="000000"/>
                </a:solidFill>
                <a:latin typeface="Times New Roman"/>
                <a:ea typeface="DejaVu Sans"/>
              </a:rPr>
              <a:t>Inventory Manager, Employee, Teacher of institution.</a:t>
            </a:r>
            <a:endParaRPr b="0" lang="en-US" sz="2000" spc="-1" strike="noStrike">
              <a:latin typeface="Arial"/>
            </a:endParaRPr>
          </a:p>
        </p:txBody>
      </p:sp>
      <p:sp>
        <p:nvSpPr>
          <p:cNvPr id="125" name="CustomShape 5"/>
          <p:cNvSpPr/>
          <p:nvPr/>
        </p:nvSpPr>
        <p:spPr>
          <a:xfrm>
            <a:off x="925560" y="4444920"/>
            <a:ext cx="10654560" cy="14972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828"/>
              </a:spcBef>
            </a:pPr>
            <a:r>
              <a:rPr b="1" lang="en-US" sz="2300" spc="-1" strike="noStrike">
                <a:solidFill>
                  <a:srgbClr val="558ed5"/>
                </a:solidFill>
                <a:latin typeface="Times New Roman"/>
                <a:ea typeface="DejaVu Sans"/>
              </a:rPr>
              <a:t>User Roles</a:t>
            </a:r>
            <a:endParaRPr b="0" lang="en-US" sz="2300" spc="-1" strike="noStrike">
              <a:latin typeface="Arial"/>
            </a:endParaRPr>
          </a:p>
          <a:p>
            <a:pPr algn="just">
              <a:lnSpc>
                <a:spcPct val="90000"/>
              </a:lnSpc>
              <a:spcBef>
                <a:spcPts val="828"/>
              </a:spcBef>
            </a:pPr>
            <a:r>
              <a:rPr b="0" lang="en-US" sz="2200" spc="-1" strike="noStrike">
                <a:solidFill>
                  <a:srgbClr val="000000"/>
                </a:solidFill>
                <a:latin typeface="Times New Roman"/>
                <a:ea typeface="DejaVu Sans"/>
              </a:rPr>
              <a:t>Multiple type of user roles have to be created for the better accessing end user through the system.</a:t>
            </a:r>
            <a:endParaRPr b="0" lang="en-US" sz="2200" spc="-1" strike="noStrike">
              <a:latin typeface="Arial"/>
            </a:endParaRPr>
          </a:p>
        </p:txBody>
      </p:sp>
      <p:sp>
        <p:nvSpPr>
          <p:cNvPr id="126" name="CustomShape 6"/>
          <p:cNvSpPr/>
          <p:nvPr/>
        </p:nvSpPr>
        <p:spPr>
          <a:xfrm>
            <a:off x="609480" y="228600"/>
            <a:ext cx="10970640" cy="906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Problem &amp; Solution Analysis</a:t>
            </a:r>
            <a:endParaRPr b="0" lang="en-US"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The Vision Statement</a:t>
            </a:r>
            <a:endParaRPr b="0" lang="en-US" sz="4400" spc="-1" strike="noStrike">
              <a:latin typeface="Arial"/>
            </a:endParaRPr>
          </a:p>
        </p:txBody>
      </p:sp>
      <p:sp>
        <p:nvSpPr>
          <p:cNvPr id="128"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8D4E1435-EE6D-48D0-8CE2-047E1CB371EF}" type="slidenum">
              <a:rPr b="1" lang="en-US" sz="1400" spc="-1" strike="noStrike">
                <a:solidFill>
                  <a:srgbClr val="000000"/>
                </a:solidFill>
                <a:latin typeface="Calibri"/>
                <a:ea typeface="DejaVu Sans"/>
              </a:rPr>
              <a:t>1</a:t>
            </a:fld>
            <a:endParaRPr b="0" lang="en-US" sz="1400" spc="-1" strike="noStrike">
              <a:latin typeface="Arial"/>
            </a:endParaRPr>
          </a:p>
        </p:txBody>
      </p:sp>
      <p:graphicFrame>
        <p:nvGraphicFramePr>
          <p:cNvPr id="129" name="Table 3"/>
          <p:cNvGraphicFramePr/>
          <p:nvPr/>
        </p:nvGraphicFramePr>
        <p:xfrm>
          <a:off x="925560" y="1555920"/>
          <a:ext cx="10656360" cy="4809960"/>
        </p:xfrm>
        <a:graphic>
          <a:graphicData uri="http://schemas.openxmlformats.org/drawingml/2006/table">
            <a:tbl>
              <a:tblPr/>
              <a:tblGrid>
                <a:gridCol w="5328360"/>
                <a:gridCol w="5328360"/>
              </a:tblGrid>
              <a:tr h="360000">
                <a:tc>
                  <a:txBody>
                    <a:bodyPr/>
                    <a:p>
                      <a:pPr>
                        <a:lnSpc>
                          <a:spcPct val="100000"/>
                        </a:lnSpc>
                      </a:pPr>
                      <a:r>
                        <a:rPr b="1" lang="en-US" sz="1800" spc="-1" strike="noStrike">
                          <a:solidFill>
                            <a:srgbClr val="000000"/>
                          </a:solidFill>
                          <a:latin typeface="Cambria"/>
                          <a:ea typeface="DejaVu Sans"/>
                        </a:rPr>
                        <a:t>For</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mbria"/>
                          <a:ea typeface="DejaVu Sans"/>
                        </a:rPr>
                        <a:t>Academic Institutions</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360000">
                <a:tc>
                  <a:txBody>
                    <a:bodyPr/>
                    <a:p>
                      <a:pPr>
                        <a:lnSpc>
                          <a:spcPct val="100000"/>
                        </a:lnSpc>
                      </a:pPr>
                      <a:r>
                        <a:rPr b="1" lang="en-US" sz="1800" spc="-1" strike="noStrike">
                          <a:solidFill>
                            <a:srgbClr val="000000"/>
                          </a:solidFill>
                          <a:latin typeface="Cambria"/>
                          <a:ea typeface="DejaVu Sans"/>
                        </a:rPr>
                        <a:t>Who</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mbria"/>
                          <a:ea typeface="DejaVu Sans"/>
                        </a:rPr>
                        <a:t>Have difficulty in asset distribution </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r h="896400">
                <a:tc>
                  <a:txBody>
                    <a:bodyPr/>
                    <a:p>
                      <a:pPr>
                        <a:lnSpc>
                          <a:spcPct val="100000"/>
                        </a:lnSpc>
                      </a:pPr>
                      <a:r>
                        <a:rPr b="1" lang="en-US" sz="1800" spc="-1" strike="noStrike">
                          <a:solidFill>
                            <a:srgbClr val="000000"/>
                          </a:solidFill>
                          <a:latin typeface="Cambria"/>
                          <a:ea typeface="DejaVu Sans"/>
                        </a:rPr>
                        <a:t>The Integrated Web-based Inventory Management System for Academic Institutions</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mbria"/>
                          <a:ea typeface="DejaVu Sans"/>
                        </a:rPr>
                        <a:t>is a Web-based bilingual application with Bangla &amp; English</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622440">
                <a:tc>
                  <a:txBody>
                    <a:bodyPr/>
                    <a:p>
                      <a:pPr>
                        <a:lnSpc>
                          <a:spcPct val="100000"/>
                        </a:lnSpc>
                      </a:pPr>
                      <a:r>
                        <a:rPr b="1" lang="en-US" sz="1800" spc="-1" strike="noStrike">
                          <a:solidFill>
                            <a:srgbClr val="000000"/>
                          </a:solidFill>
                          <a:latin typeface="Cambria"/>
                          <a:ea typeface="DejaVu Sans"/>
                        </a:rPr>
                        <a:t>That</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mbria"/>
                          <a:ea typeface="DejaVu Sans"/>
                        </a:rPr>
                        <a:t>provides the ability to distribute Items among employee </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r h="1153080">
                <a:tc>
                  <a:txBody>
                    <a:bodyPr/>
                    <a:p>
                      <a:pPr>
                        <a:lnSpc>
                          <a:spcPct val="100000"/>
                        </a:lnSpc>
                      </a:pPr>
                      <a:r>
                        <a:rPr b="1" lang="en-US" sz="1800" spc="-1" strike="noStrike">
                          <a:solidFill>
                            <a:srgbClr val="000000"/>
                          </a:solidFill>
                          <a:latin typeface="Cambria"/>
                          <a:ea typeface="DejaVu Sans"/>
                        </a:rPr>
                        <a:t>Unlike</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p>
                      <a:pPr>
                        <a:lnSpc>
                          <a:spcPct val="100000"/>
                        </a:lnSpc>
                      </a:pPr>
                      <a:r>
                        <a:rPr b="0" lang="en-US" sz="1800" spc="-1" strike="noStrike">
                          <a:solidFill>
                            <a:srgbClr val="000000"/>
                          </a:solidFill>
                          <a:latin typeface="Cambria"/>
                          <a:ea typeface="DejaVu Sans"/>
                        </a:rPr>
                        <a:t>Currently available systems that have poor interface</a:t>
                      </a:r>
                      <a:endParaRPr b="0" lang="en-US" sz="1800" spc="-1" strike="noStrike">
                        <a:latin typeface="Arial"/>
                      </a:endParaRPr>
                    </a:p>
                    <a:p>
                      <a:pPr>
                        <a:lnSpc>
                          <a:spcPct val="100000"/>
                        </a:lnSpc>
                      </a:pPr>
                      <a:r>
                        <a:rPr b="0" lang="en-US" sz="1800" spc="-1" strike="noStrike">
                          <a:solidFill>
                            <a:srgbClr val="000000"/>
                          </a:solidFill>
                          <a:latin typeface="Cambria"/>
                          <a:ea typeface="DejaVu Sans"/>
                        </a:rPr>
                        <a:t>or many organization have no integrated system.</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r>
              <a:tr h="1418400">
                <a:tc>
                  <a:txBody>
                    <a:bodyPr/>
                    <a:p>
                      <a:pPr>
                        <a:lnSpc>
                          <a:spcPct val="100000"/>
                        </a:lnSpc>
                      </a:pPr>
                      <a:r>
                        <a:rPr b="1" lang="en-US" sz="1800" spc="-1" strike="noStrike">
                          <a:solidFill>
                            <a:srgbClr val="000000"/>
                          </a:solidFill>
                          <a:latin typeface="Cambria"/>
                          <a:ea typeface="DejaVu Sans"/>
                        </a:rPr>
                        <a:t>Our product</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p>
                      <a:pPr>
                        <a:lnSpc>
                          <a:spcPct val="100000"/>
                        </a:lnSpc>
                      </a:pPr>
                      <a:r>
                        <a:rPr b="0" lang="en-US" sz="1800" spc="-1" strike="noStrike">
                          <a:solidFill>
                            <a:srgbClr val="000000"/>
                          </a:solidFill>
                          <a:latin typeface="Cambria"/>
                          <a:ea typeface="DejaVu Sans"/>
                        </a:rPr>
                        <a:t>Our Inventory Management System is custom dynamic and Interactive user interface to properly distribute Item among Teachers or other employee and can find stock report</a:t>
                      </a:r>
                      <a:endParaRPr b="0" lang="en-US" sz="1800" spc="-1" strike="noStrike">
                        <a:latin typeface="Arial"/>
                      </a:endParaRPr>
                    </a:p>
                  </a:txBody>
                  <a:tcPr marL="91440" marR="91440">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r>
            </a:tbl>
          </a:graphicData>
        </a:graphic>
      </p:graphicFrame>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09480" y="228600"/>
            <a:ext cx="109706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376092"/>
                </a:solidFill>
                <a:latin typeface="Calibri"/>
                <a:ea typeface="DejaVu Sans"/>
              </a:rPr>
              <a:t>Actor &amp; Features</a:t>
            </a:r>
            <a:endParaRPr b="0" lang="en-US" sz="4400" spc="-1" strike="noStrike">
              <a:latin typeface="Arial"/>
            </a:endParaRPr>
          </a:p>
        </p:txBody>
      </p:sp>
      <p:sp>
        <p:nvSpPr>
          <p:cNvPr id="131" name="CustomShape 2"/>
          <p:cNvSpPr/>
          <p:nvPr/>
        </p:nvSpPr>
        <p:spPr>
          <a:xfrm>
            <a:off x="9144000" y="6467400"/>
            <a:ext cx="2842560" cy="362880"/>
          </a:xfrm>
          <a:prstGeom prst="rect">
            <a:avLst/>
          </a:prstGeom>
          <a:noFill/>
          <a:ln>
            <a:noFill/>
          </a:ln>
        </p:spPr>
        <p:style>
          <a:lnRef idx="0"/>
          <a:fillRef idx="0"/>
          <a:effectRef idx="0"/>
          <a:fontRef idx="minor"/>
        </p:style>
        <p:txBody>
          <a:bodyPr lIns="90000" rIns="90000" tIns="45000" bIns="45000" anchor="ctr"/>
          <a:p>
            <a:pPr algn="r">
              <a:lnSpc>
                <a:spcPct val="100000"/>
              </a:lnSpc>
            </a:pPr>
            <a:fld id="{502336C7-675C-4092-B3A4-57AE8B54EE39}" type="slidenum">
              <a:rPr b="1" lang="en-US" sz="1400" spc="-1" strike="noStrike">
                <a:solidFill>
                  <a:srgbClr val="000000"/>
                </a:solidFill>
                <a:latin typeface="Calibri"/>
                <a:ea typeface="DejaVu Sans"/>
              </a:rPr>
              <a:t>1</a:t>
            </a:fld>
            <a:endParaRPr b="0" lang="en-US" sz="1400" spc="-1" strike="noStrike">
              <a:latin typeface="Arial"/>
            </a:endParaRPr>
          </a:p>
        </p:txBody>
      </p:sp>
      <p:sp>
        <p:nvSpPr>
          <p:cNvPr id="132" name="CustomShape 3"/>
          <p:cNvSpPr/>
          <p:nvPr/>
        </p:nvSpPr>
        <p:spPr>
          <a:xfrm>
            <a:off x="925560" y="1219320"/>
            <a:ext cx="10654560" cy="835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99"/>
              </a:spcBef>
            </a:pPr>
            <a:r>
              <a:rPr b="0" lang="en-US" sz="2500" spc="-1" strike="noStrike">
                <a:solidFill>
                  <a:srgbClr val="558ed5"/>
                </a:solidFill>
                <a:latin typeface="Times New Roman"/>
                <a:ea typeface="DejaVu Sans"/>
              </a:rPr>
              <a:t>The Actor</a:t>
            </a:r>
            <a:endParaRPr b="0" lang="en-US" sz="2500" spc="-1" strike="noStrike">
              <a:latin typeface="Arial"/>
            </a:endParaRPr>
          </a:p>
          <a:p>
            <a:pPr>
              <a:lnSpc>
                <a:spcPct val="100000"/>
              </a:lnSpc>
              <a:spcBef>
                <a:spcPts val="400"/>
              </a:spcBef>
            </a:pPr>
            <a:r>
              <a:rPr b="0" lang="en-US" sz="2000" spc="-1" strike="noStrike">
                <a:solidFill>
                  <a:srgbClr val="000000"/>
                </a:solidFill>
                <a:latin typeface="Times New Roman"/>
                <a:ea typeface="DejaVu Sans"/>
              </a:rPr>
              <a:t>Admin, Inventory Manager, Employee, Student</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133" name="CustomShape 4"/>
          <p:cNvSpPr/>
          <p:nvPr/>
        </p:nvSpPr>
        <p:spPr>
          <a:xfrm>
            <a:off x="925560" y="1981080"/>
            <a:ext cx="10654560" cy="4036320"/>
          </a:xfrm>
          <a:prstGeom prst="rect">
            <a:avLst/>
          </a:prstGeom>
          <a:noFill/>
          <a:ln>
            <a:noFill/>
          </a:ln>
        </p:spPr>
        <p:style>
          <a:lnRef idx="0"/>
          <a:fillRef idx="0"/>
          <a:effectRef idx="0"/>
          <a:fontRef idx="minor"/>
        </p:style>
        <p:txBody>
          <a:bodyPr lIns="90000" rIns="90000" tIns="45000" bIns="45000"/>
          <a:p>
            <a:pPr>
              <a:lnSpc>
                <a:spcPct val="100000"/>
              </a:lnSpc>
              <a:spcBef>
                <a:spcPts val="459"/>
              </a:spcBef>
            </a:pPr>
            <a:r>
              <a:rPr b="1" lang="en-US" sz="2300" spc="-1" strike="noStrike">
                <a:solidFill>
                  <a:srgbClr val="558ed5"/>
                </a:solidFill>
                <a:latin typeface="Times New Roman"/>
                <a:ea typeface="DejaVu Sans"/>
              </a:rPr>
              <a:t>List of Features</a:t>
            </a:r>
            <a:endParaRPr b="0" lang="en-US" sz="23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1.  Application will be </a:t>
            </a:r>
            <a:r>
              <a:rPr b="1" lang="en-US" sz="2000" spc="-1" strike="noStrike">
                <a:solidFill>
                  <a:srgbClr val="000000"/>
                </a:solidFill>
                <a:latin typeface="Times New Roman"/>
                <a:ea typeface="DejaVu Sans"/>
              </a:rPr>
              <a:t>bilingual</a:t>
            </a:r>
            <a:r>
              <a:rPr b="0" lang="en-US" sz="2000" spc="-1" strike="noStrike">
                <a:solidFill>
                  <a:srgbClr val="000000"/>
                </a:solidFill>
                <a:latin typeface="Times New Roman"/>
                <a:ea typeface="DejaVu Sans"/>
              </a:rPr>
              <a:t>. </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2.  Dynamic user management system, User Role and Permission management system</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3.  Employee information</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4.  Item categories configuration,  Dynamic Item configuration.</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5.  Supplier information, Item purchase from supplier.</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6.  Item request system, Requested Item approval process.</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7.  Allocate requested item to employee, Return Item to Inventory manager.</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8.  Stock Report.</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9.  Asset location (Room) wise Item stock report.</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10.  User activity report .</a:t>
            </a:r>
            <a:endParaRPr b="0" lang="en-US" sz="2000" spc="-1" strike="noStrike">
              <a:latin typeface="Arial"/>
            </a:endParaRPr>
          </a:p>
          <a:p>
            <a:pPr algn="just">
              <a:lnSpc>
                <a:spcPct val="100000"/>
              </a:lnSpc>
              <a:spcBef>
                <a:spcPts val="400"/>
              </a:spcBef>
            </a:pPr>
            <a:r>
              <a:rPr b="0" lang="en-US" sz="2000" spc="-1" strike="noStrike">
                <a:solidFill>
                  <a:srgbClr val="000000"/>
                </a:solidFill>
                <a:latin typeface="Times New Roman"/>
                <a:ea typeface="DejaVu Sans"/>
              </a:rPr>
              <a:t>11.  All report can be download as PDF, Word or Excel format.</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Slipstream</Template>
  <TotalTime>1394</TotalTime>
  <Application>LibreOffice/6.0.7.3$Linux_X86_64 LibreOffice_project/00m0$Build-3</Application>
  <Words>1362</Words>
  <Paragraphs>232</Paragraphs>
  <Company>Acer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2011-07-17T02:56:35Z</dcterms:created>
  <dc:creator>Valued Acer Customer</dc:creator>
  <dc:description/>
  <dc:language>en-US</dc:language>
  <cp:lastModifiedBy/>
  <dcterms:modified xsi:type="dcterms:W3CDTF">2021-08-21T21:59:56Z</dcterms:modified>
  <cp:revision>215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Acer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